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2" r:id="rId2"/>
  </p:sldMasterIdLst>
  <p:notesMasterIdLst>
    <p:notesMasterId r:id="rId14"/>
  </p:notesMasterIdLst>
  <p:sldIdLst>
    <p:sldId id="288" r:id="rId3"/>
    <p:sldId id="287" r:id="rId4"/>
    <p:sldId id="276" r:id="rId5"/>
    <p:sldId id="259" r:id="rId6"/>
    <p:sldId id="277" r:id="rId7"/>
    <p:sldId id="289" r:id="rId8"/>
    <p:sldId id="290" r:id="rId9"/>
    <p:sldId id="291" r:id="rId10"/>
    <p:sldId id="292" r:id="rId11"/>
    <p:sldId id="28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AA7A-4BA3-459A-9BB7-E6E546DAA4A2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87E7-0FE6-4448-B3A7-1EC202730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5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1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480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85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71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53A6-0E76-48BF-A4F3-412E74A00527}" type="datetime1">
              <a:rPr lang="it-IT" smtClean="0"/>
              <a:t>16/07/2021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02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19350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4917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2011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1690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8073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6FE8-81CD-4BEA-A5ED-FFF93A10D674}" type="datetime1">
              <a:rPr lang="it-IT" smtClean="0"/>
              <a:t>16/07/2021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44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995A-783A-4FE6-95DA-32BEA0B0A9CB}" type="datetime1">
              <a:rPr lang="it-IT" smtClean="0"/>
              <a:t>16/07/2021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1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0C53A6-0E76-48BF-A4F3-412E74A00527}" type="datetime1">
              <a:rPr lang="it-IT" smtClean="0"/>
              <a:t>16/07/2021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4511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9">
            <a:extLst>
              <a:ext uri="{FF2B5EF4-FFF2-40B4-BE49-F238E27FC236}">
                <a16:creationId xmlns:a16="http://schemas.microsoft.com/office/drawing/2014/main" id="{75DCCE58-5C8C-4E7B-ABF0-DE594F0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525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‹N›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161125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03506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7CC-6173-483F-BB22-850EF63CFF2F}" type="datetime1">
              <a:rPr lang="it-IT" smtClean="0"/>
              <a:t>16/07/2021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63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886915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330315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286589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549190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179296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803707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329782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636393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69680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45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6F97-132A-4ED7-AC43-7E47078508B6}" type="datetime1">
              <a:rPr lang="it-IT" smtClean="0"/>
              <a:t>16/07/2021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21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760985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8602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526743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12632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429392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‹N›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7439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6E53-F9E6-45D4-BFB3-9A555809A5F4}" type="datetime1">
              <a:rPr lang="it-IT" smtClean="0"/>
              <a:t>16/07/2021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0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44B0-4E6C-4E10-9C94-97DAB2ECE446}" type="datetime1">
              <a:rPr lang="it-IT" smtClean="0"/>
              <a:t>16/07/2021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54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D24-A4FD-4627-A9B6-5F9A5D8CCBA2}" type="datetime1">
              <a:rPr lang="it-IT" smtClean="0"/>
              <a:t>16/07/2021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2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DA53-DD30-4552-8842-84BFDECB9192}" type="datetime1">
              <a:rPr lang="it-IT" smtClean="0"/>
              <a:t>16/07/2021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3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7368-5344-41BF-923C-3AC325E6AE08}" type="datetime1">
              <a:rPr lang="it-IT" smtClean="0"/>
              <a:t>16/07/2021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9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CFAB-65EB-41E7-ABD5-D9BF1CC5C365}" type="datetime1">
              <a:rPr lang="it-IT" smtClean="0"/>
              <a:t>16/07/2021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8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2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73" r:id="rId17"/>
    <p:sldLayoutId id="214748370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66049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1775" y="5521452"/>
            <a:ext cx="2800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0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0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</a:t>
            </a:r>
            <a:r>
              <a:rPr kumimoji="0" sz="20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000" b="0" i="0" u="none" strike="noStrike" kern="1200" cap="none" spc="-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0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0292165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67" y="640080"/>
            <a:ext cx="10912475" cy="4627245"/>
          </a:xfrm>
          <a:custGeom>
            <a:avLst/>
            <a:gdLst/>
            <a:ahLst/>
            <a:cxnLst/>
            <a:rect l="l" t="t" r="r" b="b"/>
            <a:pathLst>
              <a:path w="10912475" h="4627245">
                <a:moveTo>
                  <a:pt x="0" y="0"/>
                </a:moveTo>
                <a:lnTo>
                  <a:pt x="10911865" y="0"/>
                </a:lnTo>
                <a:lnTo>
                  <a:pt x="10911865" y="4626864"/>
                </a:lnTo>
                <a:lnTo>
                  <a:pt x="0" y="4626864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 txBox="1">
            <a:spLocks/>
          </p:cNvSpPr>
          <p:nvPr/>
        </p:nvSpPr>
        <p:spPr>
          <a:xfrm>
            <a:off x="2198482" y="513810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Jacopo </a:t>
            </a: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Fabi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0293870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763135" y="1615777"/>
            <a:ext cx="8687150" cy="2685280"/>
          </a:xfrm>
        </p:spPr>
        <p:txBody>
          <a:bodyPr>
            <a:noAutofit/>
          </a:bodyPr>
          <a:lstStyle/>
          <a:p>
            <a:pPr algn="ctr"/>
            <a:r>
              <a:rPr lang="it-IT" sz="5000" dirty="0" err="1" smtClean="0"/>
              <a:t>Deliverable</a:t>
            </a:r>
            <a:r>
              <a:rPr lang="it-IT" sz="5000" dirty="0" smtClean="0"/>
              <a:t> 1</a:t>
            </a:r>
            <a:br>
              <a:rPr lang="it-IT" sz="5000" dirty="0" smtClean="0"/>
            </a:br>
            <a:r>
              <a:rPr lang="it-IT" sz="5000" dirty="0" err="1" smtClean="0"/>
              <a:t>Process</a:t>
            </a:r>
            <a:r>
              <a:rPr lang="it-IT" sz="5000" dirty="0" smtClean="0"/>
              <a:t> Control Chart</a:t>
            </a:r>
            <a:endParaRPr lang="it-IT" sz="5000" dirty="0"/>
          </a:p>
        </p:txBody>
      </p:sp>
    </p:spTree>
    <p:extLst>
      <p:ext uri="{BB962C8B-B14F-4D97-AF65-F5344CB8AC3E}">
        <p14:creationId xmlns:p14="http://schemas.microsoft.com/office/powerpoint/2010/main" val="649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9536B-DACF-4ADB-8AE3-B46E4580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Process</a:t>
            </a:r>
            <a:r>
              <a:rPr lang="it-IT" dirty="0"/>
              <a:t> Control Chart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4" y="2001139"/>
            <a:ext cx="9737996" cy="2837561"/>
          </a:xfrm>
        </p:spPr>
      </p:pic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86D111F4-63EE-4F58-9724-399958D26B1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9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9536B-DACF-4ADB-8AE3-B46E4580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359"/>
            <a:ext cx="10088880" cy="493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Periodo di osservazione: 64 mesi</a:t>
            </a:r>
          </a:p>
          <a:p>
            <a:pPr algn="l"/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# di Ticket ‘bug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’: 816</a:t>
            </a:r>
          </a:p>
          <a:p>
            <a:pPr algn="l"/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chemeClr val="dk1"/>
                </a:solidFill>
              </a:rPr>
              <a:t>Tramite il grafico controlliamo la </a:t>
            </a:r>
            <a:r>
              <a:rPr lang="it-IT" dirty="0">
                <a:solidFill>
                  <a:schemeClr val="dk1"/>
                </a:solidFill>
              </a:rPr>
              <a:t>stabilità del </a:t>
            </a:r>
            <a:r>
              <a:rPr lang="it-IT" dirty="0" smtClean="0">
                <a:solidFill>
                  <a:schemeClr val="dk1"/>
                </a:solidFill>
              </a:rPr>
              <a:t>‘numero </a:t>
            </a:r>
            <a:r>
              <a:rPr lang="it-IT" dirty="0">
                <a:solidFill>
                  <a:schemeClr val="dk1"/>
                </a:solidFill>
              </a:rPr>
              <a:t>di </a:t>
            </a:r>
            <a:r>
              <a:rPr lang="it-IT" dirty="0" err="1">
                <a:solidFill>
                  <a:schemeClr val="dk1"/>
                </a:solidFill>
              </a:rPr>
              <a:t>tickets</a:t>
            </a:r>
            <a:r>
              <a:rPr lang="it-IT" dirty="0">
                <a:solidFill>
                  <a:schemeClr val="dk1"/>
                </a:solidFill>
              </a:rPr>
              <a:t> </a:t>
            </a:r>
            <a:r>
              <a:rPr lang="it-IT" dirty="0" smtClean="0">
                <a:solidFill>
                  <a:schemeClr val="dk1"/>
                </a:solidFill>
              </a:rPr>
              <a:t>risolti’ </a:t>
            </a:r>
            <a:r>
              <a:rPr lang="it-IT" dirty="0">
                <a:solidFill>
                  <a:schemeClr val="dk1"/>
                </a:solidFill>
              </a:rPr>
              <a:t>per ogni mese di sviluppo del </a:t>
            </a:r>
            <a:r>
              <a:rPr lang="it-IT" dirty="0" smtClean="0">
                <a:solidFill>
                  <a:schemeClr val="dk1"/>
                </a:solidFill>
              </a:rPr>
              <a:t>progetto.</a:t>
            </a:r>
          </a:p>
          <a:p>
            <a:r>
              <a:rPr lang="it-IT" dirty="0" smtClean="0">
                <a:solidFill>
                  <a:schemeClr val="dk1"/>
                </a:solidFill>
              </a:rPr>
              <a:t>L’intervallo temporale di analisi va da Maggio </a:t>
            </a:r>
            <a:r>
              <a:rPr lang="it-IT" dirty="0">
                <a:solidFill>
                  <a:schemeClr val="dk1"/>
                </a:solidFill>
              </a:rPr>
              <a:t>2013 ad </a:t>
            </a:r>
            <a:r>
              <a:rPr lang="it-IT" dirty="0" smtClean="0">
                <a:solidFill>
                  <a:schemeClr val="dk1"/>
                </a:solidFill>
              </a:rPr>
              <a:t>Agosto </a:t>
            </a:r>
            <a:r>
              <a:rPr lang="it-IT" dirty="0">
                <a:solidFill>
                  <a:schemeClr val="dk1"/>
                </a:solidFill>
              </a:rPr>
              <a:t>2018, </a:t>
            </a:r>
            <a:r>
              <a:rPr lang="it-IT" dirty="0" smtClean="0">
                <a:solidFill>
                  <a:schemeClr val="dk1"/>
                </a:solidFill>
              </a:rPr>
              <a:t>momento in </a:t>
            </a:r>
            <a:r>
              <a:rPr lang="it-IT" dirty="0">
                <a:solidFill>
                  <a:schemeClr val="dk1"/>
                </a:solidFill>
              </a:rPr>
              <a:t>cui il progetto </a:t>
            </a:r>
            <a:r>
              <a:rPr lang="it-IT" dirty="0" err="1" smtClean="0">
                <a:solidFill>
                  <a:schemeClr val="dk1"/>
                </a:solidFill>
              </a:rPr>
              <a:t>Falcon</a:t>
            </a:r>
            <a:r>
              <a:rPr lang="it-IT" dirty="0">
                <a:solidFill>
                  <a:schemeClr val="dk1"/>
                </a:solidFill>
              </a:rPr>
              <a:t> </a:t>
            </a:r>
            <a:r>
              <a:rPr lang="it-IT" dirty="0" smtClean="0">
                <a:solidFill>
                  <a:schemeClr val="dk1"/>
                </a:solidFill>
              </a:rPr>
              <a:t>è stato archiviato.</a:t>
            </a:r>
            <a:endParaRPr lang="it-IT" dirty="0">
              <a:solidFill>
                <a:schemeClr val="dk1"/>
              </a:solidFill>
            </a:endParaRPr>
          </a:p>
          <a:p>
            <a:endParaRPr lang="it-IT" dirty="0" smtClean="0"/>
          </a:p>
          <a:p>
            <a:r>
              <a:rPr lang="it-IT" dirty="0" smtClean="0">
                <a:solidFill>
                  <a:schemeClr val="tx1"/>
                </a:solidFill>
              </a:rPr>
              <a:t>Nessun punto è al di fuori del </a:t>
            </a:r>
            <a:r>
              <a:rPr lang="it-IT" dirty="0" err="1" smtClean="0">
                <a:solidFill>
                  <a:schemeClr val="tx1"/>
                </a:solidFill>
              </a:rPr>
              <a:t>Process</a:t>
            </a:r>
            <a:r>
              <a:rPr lang="it-IT" dirty="0" smtClean="0">
                <a:solidFill>
                  <a:schemeClr val="tx1"/>
                </a:solidFill>
              </a:rPr>
              <a:t> Control Chart, di conseguenza possiamo dire che,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in questo determinato intervallo temporale, nessun mese ha un ‘numero di </a:t>
            </a:r>
            <a:r>
              <a:rPr lang="it-IT" dirty="0" err="1" smtClean="0">
                <a:solidFill>
                  <a:schemeClr val="tx1"/>
                </a:solidFill>
              </a:rPr>
              <a:t>tickets</a:t>
            </a:r>
            <a:r>
              <a:rPr lang="it-IT" dirty="0" smtClean="0">
                <a:solidFill>
                  <a:schemeClr val="tx1"/>
                </a:solidFill>
              </a:rPr>
              <a:t> risolti’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particolarmente </a:t>
            </a:r>
            <a:r>
              <a:rPr lang="it-IT" smtClean="0">
                <a:solidFill>
                  <a:schemeClr val="tx1"/>
                </a:solidFill>
              </a:rPr>
              <a:t>significativo.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86D111F4-63EE-4F58-9724-399958D26B1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0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291" y="3173475"/>
            <a:ext cx="130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Trebuchet MS"/>
                <a:cs typeface="Trebuchet MS"/>
              </a:rPr>
              <a:t>INDI</a:t>
            </a:r>
            <a:r>
              <a:rPr sz="2800" spc="43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9750" y="916432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6109" y="975144"/>
            <a:ext cx="4618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75" dirty="0" smtClean="0">
                <a:latin typeface="Trebuchet MS"/>
                <a:cs typeface="Trebuchet MS"/>
              </a:rPr>
              <a:t>Introduzione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9750" y="15323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6109" y="1590839"/>
            <a:ext cx="39992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75" dirty="0" smtClean="0">
                <a:latin typeface="Trebuchet MS"/>
                <a:cs typeface="Trebuchet MS"/>
              </a:rPr>
              <a:t>Progettazione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9750" y="21483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06109" y="2223954"/>
            <a:ext cx="303847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</a:pPr>
            <a:r>
              <a:rPr lang="it-IT" sz="2600" spc="-120" dirty="0" smtClean="0">
                <a:latin typeface="Trebuchet MS"/>
                <a:cs typeface="Trebuchet MS"/>
              </a:rPr>
              <a:t>Ticket </a:t>
            </a:r>
            <a:r>
              <a:rPr lang="it-IT" sz="2600" spc="-120" dirty="0" err="1" smtClean="0">
                <a:latin typeface="Trebuchet MS"/>
                <a:cs typeface="Trebuchet MS"/>
              </a:rPr>
              <a:t>Jira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9750" y="27642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6109" y="2839650"/>
            <a:ext cx="320929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120" dirty="0" smtClean="0">
                <a:latin typeface="Trebuchet MS"/>
                <a:cs typeface="Trebuchet MS"/>
              </a:rPr>
              <a:t>	</a:t>
            </a:r>
            <a:r>
              <a:rPr lang="it-IT" sz="2600" spc="-120" dirty="0" err="1" smtClean="0">
                <a:latin typeface="Trebuchet MS"/>
                <a:cs typeface="Trebuchet MS"/>
              </a:rPr>
              <a:t>Commit</a:t>
            </a:r>
            <a:r>
              <a:rPr lang="it-IT" sz="2600" spc="-120" dirty="0" smtClean="0">
                <a:latin typeface="Trebuchet MS"/>
                <a:cs typeface="Trebuchet MS"/>
              </a:rPr>
              <a:t> </a:t>
            </a:r>
            <a:r>
              <a:rPr lang="it-IT" sz="2600" spc="-120" dirty="0" err="1" smtClean="0">
                <a:latin typeface="Trebuchet MS"/>
                <a:cs typeface="Trebuchet MS"/>
              </a:rPr>
              <a:t>Git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33802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6109" y="3455346"/>
            <a:ext cx="38354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 smtClean="0">
                <a:cs typeface="Trebuchet MS"/>
              </a:rPr>
              <a:t>	</a:t>
            </a:r>
            <a:r>
              <a:rPr lang="it-IT" sz="2600" spc="-65" dirty="0" err="1" smtClean="0">
                <a:cs typeface="Trebuchet MS"/>
              </a:rPr>
              <a:t>Merging</a:t>
            </a:r>
            <a:r>
              <a:rPr lang="it-IT" sz="2600" spc="-65" dirty="0" smtClean="0">
                <a:cs typeface="Trebuchet MS"/>
              </a:rPr>
              <a:t> </a:t>
            </a:r>
            <a:r>
              <a:rPr lang="it-IT" sz="2600" spc="-65" dirty="0" err="1" smtClean="0">
                <a:cs typeface="Trebuchet MS"/>
              </a:rPr>
              <a:t>Git</a:t>
            </a:r>
            <a:r>
              <a:rPr lang="it-IT" sz="2600" spc="-65" dirty="0" smtClean="0">
                <a:cs typeface="Trebuchet MS"/>
              </a:rPr>
              <a:t> with </a:t>
            </a:r>
            <a:r>
              <a:rPr lang="it-IT" sz="2600" spc="-65" dirty="0" err="1" smtClean="0">
                <a:cs typeface="Trebuchet MS"/>
              </a:rPr>
              <a:t>Jira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9750" y="39961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06109" y="4097169"/>
            <a:ext cx="38760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120" dirty="0" smtClean="0">
                <a:latin typeface="Trebuchet MS"/>
                <a:cs typeface="Trebuchet MS"/>
              </a:rPr>
              <a:t>	Analisi Ticket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9750" y="46121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06109" y="4695447"/>
            <a:ext cx="43916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 smtClean="0">
                <a:cs typeface="Trebuchet MS"/>
              </a:rPr>
              <a:t>Risultati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9750" y="52280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24680" y="916432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30496" y="950976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24680" y="15323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496" y="1566671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5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24680" y="21483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30496" y="2182368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8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24680" y="27642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24680" y="33802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246346" y="3413760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11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124680" y="39961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246346" y="4029455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12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124680" y="46121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246346" y="4645152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124680" y="52280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2</a:t>
            </a:fld>
            <a:endParaRPr spc="-30" dirty="0"/>
          </a:p>
        </p:txBody>
      </p:sp>
      <p:sp>
        <p:nvSpPr>
          <p:cNvPr id="40" name="object 25"/>
          <p:cNvSpPr txBox="1"/>
          <p:nvPr/>
        </p:nvSpPr>
        <p:spPr>
          <a:xfrm>
            <a:off x="11430000" y="2809241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900" spc="-75" dirty="0">
                <a:latin typeface="Trebuchet MS"/>
                <a:cs typeface="Trebuchet MS"/>
              </a:rPr>
              <a:t>9</a:t>
            </a:r>
            <a:endParaRPr sz="29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98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endParaRPr lang="it-IT" sz="1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360"/>
            <a:ext cx="10088880" cy="2369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sz="19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L’obiettivo </a:t>
            </a:r>
            <a:r>
              <a:rPr lang="it-IT" sz="1900" b="0" i="0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 progetto è </a:t>
            </a:r>
            <a:r>
              <a:rPr lang="it-IT" sz="1900" b="0" i="0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quello di realizzare </a:t>
            </a:r>
            <a:r>
              <a:rPr lang="it-IT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un </a:t>
            </a:r>
            <a:r>
              <a:rPr lang="it-IT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Process</a:t>
            </a:r>
            <a:r>
              <a:rPr lang="it-IT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Control Chart per uno specifico </a:t>
            </a:r>
            <a:r>
              <a:rPr lang="it-IT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attributo </a:t>
            </a:r>
            <a:r>
              <a:rPr lang="it-IT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it-IT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it-IT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 </a:t>
            </a:r>
            <a:r>
              <a:rPr lang="it-IT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processo, relativamente al progetto </a:t>
            </a:r>
            <a:r>
              <a:rPr lang="it-IT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Falcon</a:t>
            </a:r>
            <a:r>
              <a:rPr lang="it-IT" sz="19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 </a:t>
            </a:r>
            <a:endParaRPr lang="it-IT" sz="19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sz="19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Il </a:t>
            </a:r>
            <a:r>
              <a:rPr lang="it-IT" sz="19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Process</a:t>
            </a:r>
            <a:r>
              <a:rPr lang="it-IT" sz="19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Control Chart è uno strumento statistico che permette di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monitorare </a:t>
            </a:r>
            <a:r>
              <a:rPr lang="it-IT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ed analizzare l’evoluzione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temporale </a:t>
            </a:r>
            <a:r>
              <a:rPr lang="it-IT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la stabilità di un qualsiasi processo di </a:t>
            </a:r>
            <a:r>
              <a:rPr lang="it-IT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sviluppo rispetto ad uno specifico attributo</a:t>
            </a:r>
            <a:endParaRPr lang="it-IT" sz="19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it-IT" sz="17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Sull’asse </a:t>
            </a:r>
            <a:r>
              <a:rPr lang="it-IT" sz="17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 </a:t>
            </a:r>
            <a:r>
              <a:rPr lang="it-IT" sz="17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troviamo la </a:t>
            </a:r>
            <a:r>
              <a:rPr lang="it-IT" sz="17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metrica temporale considerata (#Revisione, Mese, Anno …) </a:t>
            </a:r>
          </a:p>
          <a:p>
            <a:pPr lvl="1"/>
            <a:r>
              <a:rPr lang="it-IT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</a:t>
            </a:r>
            <a:r>
              <a:rPr lang="it-IT" sz="17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ull’asse </a:t>
            </a:r>
            <a:r>
              <a:rPr lang="it-IT" sz="17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Y </a:t>
            </a:r>
            <a:r>
              <a:rPr lang="it-IT" sz="17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troviamo il </a:t>
            </a:r>
            <a:r>
              <a:rPr lang="it-IT" sz="17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valore dell’attributo da </a:t>
            </a:r>
            <a:r>
              <a:rPr lang="it-IT" sz="1700" b="0" i="0" u="none" strike="noStrike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monitorare</a:t>
            </a:r>
            <a:endParaRPr lang="it-IT" sz="17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3</a:t>
            </a:fld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CF7710D-445E-4669-9B8D-37196C727368}"/>
              </a:ext>
            </a:extLst>
          </p:cNvPr>
          <p:cNvSpPr txBox="1">
            <a:spLocks/>
          </p:cNvSpPr>
          <p:nvPr/>
        </p:nvSpPr>
        <p:spPr>
          <a:xfrm>
            <a:off x="677334" y="4122882"/>
            <a:ext cx="10058400" cy="203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L’attributo selezionato è il numero di ticket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Jira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fixati</a:t>
            </a:r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Per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valutare la stabilità 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 processo rispetto al numero di ticket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Jira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fixati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si va ad analizzare il comportamento nel tempo rispetto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all’andamento 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medio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definiscono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Limit e Lower Limit</a:t>
            </a:r>
          </a:p>
          <a:p>
            <a:pPr lvl="1">
              <a:spcBef>
                <a:spcPts val="600"/>
              </a:spcBef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individuano gli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outlier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ovvero i valori che escono da tali limiti</a:t>
            </a:r>
          </a:p>
        </p:txBody>
      </p:sp>
    </p:spTree>
    <p:extLst>
      <p:ext uri="{BB962C8B-B14F-4D97-AF65-F5344CB8AC3E}">
        <p14:creationId xmlns:p14="http://schemas.microsoft.com/office/powerpoint/2010/main" val="6762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954B0CC-AEF1-4281-91A8-4E66C178E6FE}"/>
              </a:ext>
            </a:extLst>
          </p:cNvPr>
          <p:cNvSpPr txBox="1">
            <a:spLocks/>
          </p:cNvSpPr>
          <p:nvPr/>
        </p:nvSpPr>
        <p:spPr>
          <a:xfrm>
            <a:off x="677334" y="1702718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 analizzare il processo, è stato sviluppato un programma Java che si occupa di:</a:t>
            </a:r>
            <a:endParaRPr lang="it-IT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Ottenere i ticket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di tipo 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‘</a:t>
            </a:r>
            <a:r>
              <a:rPr lang="it-IT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bug’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it-IT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Ottenere i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it-IT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Mappare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it-IT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ommit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 Ticket </a:t>
            </a:r>
            <a:r>
              <a:rPr lang="it-IT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Analizzare i ticket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salvare il risultato del report su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un file .csv</a:t>
            </a:r>
          </a:p>
        </p:txBody>
      </p:sp>
    </p:spTree>
    <p:extLst>
      <p:ext uri="{BB962C8B-B14F-4D97-AF65-F5344CB8AC3E}">
        <p14:creationId xmlns:p14="http://schemas.microsoft.com/office/powerpoint/2010/main" val="13457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/>
              <a:t>Jira</a:t>
            </a:r>
            <a:r>
              <a:rPr lang="it-IT" dirty="0"/>
              <a:t> Ticket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Tramite le REST API di </a:t>
            </a:r>
            <a:r>
              <a:rPr lang="it-IT" sz="18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si recuperano tutti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 ticket relativi </a:t>
            </a:r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bug </a:t>
            </a:r>
            <a:r>
              <a:rPr lang="it-IT" sz="18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fixati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5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EB8254-05A2-48CF-A962-ADEB33BF7A9E}"/>
              </a:ext>
            </a:extLst>
          </p:cNvPr>
          <p:cNvSpPr txBox="1"/>
          <p:nvPr/>
        </p:nvSpPr>
        <p:spPr>
          <a:xfrm>
            <a:off x="2343848" y="2108340"/>
            <a:ext cx="666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>
                <a:solidFill>
                  <a:srgbClr val="2A00FF"/>
                </a:solidFill>
                <a:latin typeface="Consolas" panose="020B0609020204030204" pitchFamily="49" charset="0"/>
              </a:rPr>
              <a:t>"https://issues.apache.org/jira/rest/api/2/search?jql=project=%22"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projName</a:t>
            </a:r>
            <a:endParaRPr lang="it-IT" sz="8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"%22AND%22issueType%22=%22Bug%22AND(%22status%22=%22closed%22OR"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"%22status%22=%22resolved%22)AND%22resolution%22=%22fixed%22&amp;fields=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key,resolutiondate,versions,created&amp;startAt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it-IT" sz="800" dirty="0">
                <a:solidFill>
                  <a:srgbClr val="2A00FF"/>
                </a:solidFill>
                <a:latin typeface="Consolas" panose="020B0609020204030204" pitchFamily="49" charset="0"/>
              </a:rPr>
              <a:t>"&amp;</a:t>
            </a:r>
            <a:r>
              <a:rPr lang="it-IT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maxResults</a:t>
            </a:r>
            <a:r>
              <a:rPr lang="it-IT" sz="8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sz="8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4F9733A-8F1E-4CEB-8E7E-2DF904C7AF55}"/>
              </a:ext>
            </a:extLst>
          </p:cNvPr>
          <p:cNvSpPr txBox="1">
            <a:spLocks/>
          </p:cNvSpPr>
          <p:nvPr/>
        </p:nvSpPr>
        <p:spPr>
          <a:xfrm>
            <a:off x="677334" y="3175798"/>
            <a:ext cx="10058400" cy="107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Ogni ticket corrisponde ad un oggetto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, identificato dai campi key e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date, quest’ultimo fondamentale per individuare i bug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fixati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in ogni mese di vita del progetto:</a:t>
            </a: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F7659F-DF5E-4032-B901-9D43E6AE5389}"/>
              </a:ext>
            </a:extLst>
          </p:cNvPr>
          <p:cNvSpPr txBox="1"/>
          <p:nvPr/>
        </p:nvSpPr>
        <p:spPr>
          <a:xfrm>
            <a:off x="2343848" y="3777017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issues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% 1000).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"fields"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).get(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resolutiondate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issues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% 1000).get(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"key"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fixedBugs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0DBE83-8CC9-4B4A-A574-55D31EF2A294}"/>
              </a:ext>
            </a:extLst>
          </p:cNvPr>
          <p:cNvSpPr txBox="1">
            <a:spLocks/>
          </p:cNvSpPr>
          <p:nvPr/>
        </p:nvSpPr>
        <p:spPr>
          <a:xfrm>
            <a:off x="677334" y="4873653"/>
            <a:ext cx="10058400" cy="41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Viene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restituito l’array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contenente tutti i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trovati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DFF8E8-6FA8-4642-A66C-7FC007108181}"/>
              </a:ext>
            </a:extLst>
          </p:cNvPr>
          <p:cNvSpPr txBox="1"/>
          <p:nvPr/>
        </p:nvSpPr>
        <p:spPr>
          <a:xfrm>
            <a:off x="2352726" y="5287292"/>
            <a:ext cx="14388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fixedBugs</a:t>
            </a:r>
            <a:r>
              <a:rPr lang="it-IT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630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456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aggiunta alle</a:t>
            </a:r>
            <a:r>
              <a:rPr lang="it-IT" sz="18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richieste</a:t>
            </a:r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si realizza il </a:t>
            </a:r>
            <a:r>
              <a:rPr lang="it-IT" sz="18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mapping</a:t>
            </a:r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Jira-Git</a:t>
            </a:r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sfruttand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la libreria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JGit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per il recupero </a:t>
            </a:r>
            <a:b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della lista dei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it-IT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apre</a:t>
            </a:r>
            <a:r>
              <a:rPr lang="it-IT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in locale la </a:t>
            </a:r>
            <a:r>
              <a:rPr lang="it-IT" b="0" i="0" u="none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repository</a:t>
            </a:r>
            <a:r>
              <a:rPr lang="it-IT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tramite i comandi </a:t>
            </a:r>
            <a:r>
              <a:rPr lang="it-IT" b="0" i="1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clone</a:t>
            </a:r>
            <a:r>
              <a:rPr lang="it-IT" b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 </a:t>
            </a:r>
            <a:r>
              <a:rPr lang="it-IT" b="0" i="1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checkout</a:t>
            </a:r>
          </a:p>
          <a:p>
            <a:pPr lvl="1"/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b="0" i="1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Si ottiene la lista dei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effettuati sul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master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tramite il comando </a:t>
            </a:r>
            <a:r>
              <a:rPr lang="it-IT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log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andando ad istanziare un </a:t>
            </a:r>
            <a:b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oggetto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GitCommit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per ogni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individuato, recuperando la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lista di tutti i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trovati</a:t>
            </a: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6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C6FF08-025C-4BCA-9E67-4041EA75A2D0}"/>
              </a:ext>
            </a:extLst>
          </p:cNvPr>
          <p:cNvSpPr txBox="1"/>
          <p:nvPr/>
        </p:nvSpPr>
        <p:spPr>
          <a:xfrm>
            <a:off x="3335562" y="2713094"/>
            <a:ext cx="3927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exists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repoDir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cloneRepository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gitUrl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projectName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it-IT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git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setDirectory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repoDir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.call();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File( 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repoDir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"/.</a:t>
            </a:r>
            <a:r>
              <a:rPr lang="it-IT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git</a:t>
            </a:r>
            <a:r>
              <a:rPr lang="it-IT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.getDefaultBranch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()).call();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.pull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().call();</a:t>
            </a:r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02A766-39CC-4B9A-A3EA-449120226D21}"/>
              </a:ext>
            </a:extLst>
          </p:cNvPr>
          <p:cNvSpPr txBox="1"/>
          <p:nvPr/>
        </p:nvSpPr>
        <p:spPr>
          <a:xfrm>
            <a:off x="3344440" y="4803979"/>
            <a:ext cx="55818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commitsLog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.checkout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.getDefaultBranch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()).call();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commitsLog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.log().call();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commitsLog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.getCommitTime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* 1000L),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.getFullMessage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54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 smtClean="0"/>
              <a:t>Merging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w/ </a:t>
            </a:r>
            <a:r>
              <a:rPr lang="it-IT" dirty="0" err="1" smtClean="0"/>
              <a:t>Jira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effettua il </a:t>
            </a:r>
            <a:r>
              <a:rPr lang="it-IT" sz="18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mapping</a:t>
            </a:r>
            <a:r>
              <a:rPr lang="it-IT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di ogni </a:t>
            </a:r>
            <a:r>
              <a:rPr lang="it-IT" sz="18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sz="18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con i relativi </a:t>
            </a:r>
            <a:r>
              <a:rPr lang="it-IT" sz="1800" b="0" i="0" u="none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GitCommit</a:t>
            </a:r>
            <a:r>
              <a:rPr lang="it-IT" sz="18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identificati:</a:t>
            </a:r>
            <a:endParaRPr lang="it-IT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it-IT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 imposta sul</a:t>
            </a:r>
            <a:r>
              <a:rPr lang="it-IT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b="0" i="0" u="none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la stessa data ottenuta dal </a:t>
            </a:r>
            <a:r>
              <a:rPr lang="it-IT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GitCommit</a:t>
            </a:r>
            <a:r>
              <a:rPr lang="it-IT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it-IT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rendendo coerenti le informazioni</a:t>
            </a:r>
            <a:endParaRPr lang="it-IT" b="0" i="1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b="0" i="1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i="1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it-IT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7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4C03B6-2D4C-4330-92FC-62B19F444B5A}"/>
              </a:ext>
            </a:extLst>
          </p:cNvPr>
          <p:cNvSpPr txBox="1"/>
          <p:nvPr/>
        </p:nvSpPr>
        <p:spPr>
          <a:xfrm>
            <a:off x="2262590" y="2704512"/>
            <a:ext cx="711767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bindJiraToGit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GitAPI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GitAPI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GIT_PROJECT_NAME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"output/"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1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git</a:t>
            </a:r>
            <a:r>
              <a:rPr lang="it-I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.init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commits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git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it-IT" sz="1000" dirty="0">
              <a:latin typeface="Consolas" panose="020B0609020204030204" pitchFamily="49" charset="0"/>
            </a:endParaRPr>
          </a:p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  for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 </a:t>
            </a:r>
            <a:r>
              <a:rPr lang="it-IT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.getComment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 &amp;&amp; 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 &lt; 0)) {</a:t>
            </a:r>
          </a:p>
          <a:p>
            <a:pPr algn="l"/>
            <a:r>
              <a:rPr lang="it-IT" sz="1000" dirty="0">
                <a:solidFill>
                  <a:srgbClr val="6A3E3E"/>
                </a:solidFill>
                <a:latin typeface="Consolas" panose="020B0609020204030204" pitchFamily="49" charset="0"/>
              </a:rPr>
              <a:t>		    </a:t>
            </a:r>
            <a:r>
              <a:rPr lang="it-IT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.setDate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	  }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180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smtClean="0"/>
              <a:t>Analisi Ticket e Report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795"/>
            <a:ext cx="100584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Recuperiamo tutti i mesi dove ci sono dei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validi:</a:t>
            </a: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8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4F9733A-8F1E-4CEB-8E7E-2DF904C7AF55}"/>
              </a:ext>
            </a:extLst>
          </p:cNvPr>
          <p:cNvSpPr txBox="1">
            <a:spLocks/>
          </p:cNvSpPr>
          <p:nvPr/>
        </p:nvSpPr>
        <p:spPr>
          <a:xfrm>
            <a:off x="677334" y="3175798"/>
            <a:ext cx="10058400" cy="107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 ogni mese selezionato, si contano le occorrenze all’interno della lista di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in modo da ottenere il numero di ‘bug </a:t>
            </a:r>
            <a:r>
              <a:rPr lang="it-IT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fix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’ per ogni mese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 vita del progetto:</a:t>
            </a: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0DBE83-8CC9-4B4A-A574-55D31EF2A294}"/>
              </a:ext>
            </a:extLst>
          </p:cNvPr>
          <p:cNvSpPr txBox="1">
            <a:spLocks/>
          </p:cNvSpPr>
          <p:nvPr/>
        </p:nvSpPr>
        <p:spPr>
          <a:xfrm>
            <a:off x="677334" y="4873653"/>
            <a:ext cx="10058400" cy="41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Il report generato viene scritto su un file chiamato ‘FALCONprocessControlData.csv’:</a:t>
            </a: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C320765-0058-4C00-B5FA-3587E8453D10}"/>
              </a:ext>
            </a:extLst>
          </p:cNvPr>
          <p:cNvSpPr txBox="1"/>
          <p:nvPr/>
        </p:nvSpPr>
        <p:spPr>
          <a:xfrm>
            <a:off x="2908825" y="208453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71E357F-317D-42F2-886A-0BA033D60DF7}"/>
              </a:ext>
            </a:extLst>
          </p:cNvPr>
          <p:cNvSpPr txBox="1"/>
          <p:nvPr/>
        </p:nvSpPr>
        <p:spPr>
          <a:xfrm>
            <a:off x="3048739" y="3804793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fixedBugs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4208"/>
          <a:stretch/>
        </p:blipFill>
        <p:spPr>
          <a:xfrm>
            <a:off x="3048739" y="5196585"/>
            <a:ext cx="2162477" cy="11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– </a:t>
            </a:r>
            <a:r>
              <a:rPr lang="it-IT" dirty="0" err="1" smtClean="0"/>
              <a:t>Process</a:t>
            </a:r>
            <a:r>
              <a:rPr lang="it-IT" dirty="0" smtClean="0"/>
              <a:t> Control Chart</a:t>
            </a:r>
            <a:endParaRPr lang="it-I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E1EE2D17-247A-44E1-A1F3-9F4EB2995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56360"/>
                <a:ext cx="10088880" cy="2766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it-IT" sz="1800" b="0" i="0" u="none" strike="noStrike" baseline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  <a:p>
                <a:pPr algn="l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I risultati salvati sul file ‘.</a:t>
                </a:r>
                <a:r>
                  <a:rPr lang="it-IT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csv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’ sono stati riportati su un foglio Excel così da poter calcolare tutti i </a:t>
                </a:r>
                <a:b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</a:b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valori necessari alla realizzazione del </a:t>
                </a:r>
                <a:r>
                  <a:rPr lang="it-IT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Process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Control Chart:</a:t>
                </a:r>
              </a:p>
              <a:p>
                <a:pPr lvl="1"/>
                <a:r>
                  <a:rPr lang="it-IT" b="1" i="0" u="none" strike="noStrike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Media</a:t>
                </a:r>
                <a:r>
                  <a:rPr lang="it-IT" b="0" i="0" u="none" strike="noStrike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di bug</a:t>
                </a:r>
                <a:r>
                  <a:rPr lang="it-IT" b="0" i="0" u="none" strike="noStrike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it-IT" b="0" i="0" u="none" strike="noStrike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fixed</a:t>
                </a:r>
                <a:r>
                  <a:rPr lang="it-IT" b="0" i="0" u="none" strike="noStrike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in ogni mese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b="0" i="0" u="none" strike="noStrike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  <a:p>
                <a:pPr lvl="1"/>
                <a:r>
                  <a:rPr lang="it-IT" b="0" i="0" u="none" strike="noStrike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Deviazione standard del</a:t>
                </a:r>
                <a:r>
                  <a:rPr lang="it-IT" b="0" i="0" u="none" strike="noStrike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campione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it-IT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it-IT" b="1" i="0" u="none" strike="noStrike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Lower </a:t>
                </a:r>
                <a:r>
                  <a:rPr lang="it-IT" b="1" i="0" u="none" strike="noStrike" baseline="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limit</a:t>
                </a:r>
                <a:r>
                  <a:rPr lang="it-IT" b="1" i="0" u="none" strike="noStrike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:</a:t>
                </a:r>
                <a:r>
                  <a:rPr lang="it-IT" b="0" i="0" u="none" strike="noStrike" baseline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⁡{0;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it-IT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Upper</a:t>
                </a:r>
                <a:r>
                  <a:rPr lang="it-IT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limit</a:t>
                </a:r>
                <a:r>
                  <a:rPr lang="it-IT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endParaRPr lang="it-IT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it-IT" b="0" i="0" u="none" strike="noStrike" baseline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E1EE2D17-247A-44E1-A1F3-9F4EB2995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56360"/>
                <a:ext cx="10088880" cy="2766522"/>
              </a:xfrm>
              <a:prstGeom prst="rect">
                <a:avLst/>
              </a:prstGeom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9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CF7710D-445E-4669-9B8D-37196C727368}"/>
              </a:ext>
            </a:extLst>
          </p:cNvPr>
          <p:cNvSpPr txBox="1">
            <a:spLocks/>
          </p:cNvSpPr>
          <p:nvPr/>
        </p:nvSpPr>
        <p:spPr>
          <a:xfrm>
            <a:off x="677334" y="4122882"/>
            <a:ext cx="10058400" cy="203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Per realizzare il grafico, inoltre, è necessario definire:</a:t>
            </a:r>
          </a:p>
          <a:p>
            <a:pPr lvl="1"/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Asse X: mesi</a:t>
            </a:r>
          </a:p>
          <a:p>
            <a:pPr lvl="1"/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Asse Y: numero di bug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fixed</a:t>
            </a:r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1023</Words>
  <Application>Microsoft Office PowerPoint</Application>
  <PresentationFormat>Widescreen</PresentationFormat>
  <Paragraphs>149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Consolas</vt:lpstr>
      <vt:lpstr>Trebuchet MS</vt:lpstr>
      <vt:lpstr>Wingdings 3</vt:lpstr>
      <vt:lpstr>Sfaccettatura</vt:lpstr>
      <vt:lpstr>1_Sfaccettatura</vt:lpstr>
      <vt:lpstr>Deliverable 1 Process Control Chart</vt:lpstr>
      <vt:lpstr>Presentazione standard di PowerPoint</vt:lpstr>
      <vt:lpstr>Introduzione</vt:lpstr>
      <vt:lpstr>Progettazione</vt:lpstr>
      <vt:lpstr>Progettazione – Jira Ticket</vt:lpstr>
      <vt:lpstr>Progettazione – Git Commit</vt:lpstr>
      <vt:lpstr>Progettazione – Merging Git w/ Jira</vt:lpstr>
      <vt:lpstr>Progettazione – Analisi Ticket e Report</vt:lpstr>
      <vt:lpstr>Progettazione – Process Control Chart</vt:lpstr>
      <vt:lpstr>Process Control Chart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– CBAM</dc:title>
  <dc:creator>danilo dell'orco</dc:creator>
  <cp:lastModifiedBy>Jacopo</cp:lastModifiedBy>
  <cp:revision>83</cp:revision>
  <dcterms:created xsi:type="dcterms:W3CDTF">2021-07-10T09:06:37Z</dcterms:created>
  <dcterms:modified xsi:type="dcterms:W3CDTF">2021-07-16T17:05:52Z</dcterms:modified>
</cp:coreProperties>
</file>