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02" r:id="rId2"/>
  </p:sldMasterIdLst>
  <p:notesMasterIdLst>
    <p:notesMasterId r:id="rId29"/>
  </p:notesMasterIdLst>
  <p:sldIdLst>
    <p:sldId id="288" r:id="rId3"/>
    <p:sldId id="287" r:id="rId4"/>
    <p:sldId id="276" r:id="rId5"/>
    <p:sldId id="259" r:id="rId6"/>
    <p:sldId id="277" r:id="rId7"/>
    <p:sldId id="289" r:id="rId8"/>
    <p:sldId id="290" r:id="rId9"/>
    <p:sldId id="294" r:id="rId10"/>
    <p:sldId id="291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2" r:id="rId27"/>
    <p:sldId id="31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AA7A-4BA3-459A-9BB7-E6E546DAA4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87E7-0FE6-4448-B3A7-1EC202730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35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1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54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63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66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186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596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45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11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03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08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99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4809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3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805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20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85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31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71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10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09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66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67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3A6-0E76-48BF-A4F3-412E74A00527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02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19350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4917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2011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1690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80736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6FE8-81CD-4BEA-A5ED-FFF93A10D674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44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995A-783A-4FE6-95DA-32BEA0B0A9CB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17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C0C53A6-0E76-48BF-A4F3-412E74A00527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1427" y="6434511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9">
            <a:extLst>
              <a:ext uri="{FF2B5EF4-FFF2-40B4-BE49-F238E27FC236}">
                <a16:creationId xmlns:a16="http://schemas.microsoft.com/office/drawing/2014/main" id="{75DCCE58-5C8C-4E7B-ABF0-DE594F0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5254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‹N›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161125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03506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7CC-6173-483F-BB22-850EF63CFF2F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63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886915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330315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286589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549190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179296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803707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329782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636393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69680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45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6F97-132A-4ED7-AC43-7E47078508B6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21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760985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8602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526743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12632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429392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‹N›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7439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6E53-F9E6-45D4-BFB3-9A555809A5F4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0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44B0-4E6C-4E10-9C94-97DAB2ECE446}" type="datetime1">
              <a:rPr lang="it-IT" smtClean="0"/>
              <a:t>17/07/2021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54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D24-A4FD-4627-A9B6-5F9A5D8CCBA2}" type="datetime1">
              <a:rPr lang="it-IT" smtClean="0"/>
              <a:t>17/07/2021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2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DA53-DD30-4552-8842-84BFDECB9192}" type="datetime1">
              <a:rPr lang="it-IT" smtClean="0"/>
              <a:t>17/07/2021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3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7368-5344-41BF-923C-3AC325E6AE08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9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CFAB-65EB-41E7-ABD5-D9BF1CC5C365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5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8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2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673" r:id="rId17"/>
    <p:sldLayoutId id="214748370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66049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lo-dellorco/deliverable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narcloud.io/dashboard?id=danilo-dellorco_deliverable2" TargetMode="External"/><Relationship Id="rId4" Type="http://schemas.openxmlformats.org/officeDocument/2006/relationships/hyperlink" Target="https://travis-ci.com/github/danilo-dellorco/deliverabl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1775" y="5521452"/>
            <a:ext cx="2800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0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0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</a:t>
            </a:r>
            <a:r>
              <a:rPr kumimoji="0" sz="20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0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0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0292165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67" y="640080"/>
            <a:ext cx="10912475" cy="4627245"/>
          </a:xfrm>
          <a:custGeom>
            <a:avLst/>
            <a:gdLst/>
            <a:ahLst/>
            <a:cxnLst/>
            <a:rect l="l" t="t" r="r" b="b"/>
            <a:pathLst>
              <a:path w="10912475" h="4627245">
                <a:moveTo>
                  <a:pt x="0" y="0"/>
                </a:moveTo>
                <a:lnTo>
                  <a:pt x="10911865" y="0"/>
                </a:lnTo>
                <a:lnTo>
                  <a:pt x="10911865" y="4626864"/>
                </a:lnTo>
                <a:lnTo>
                  <a:pt x="0" y="4626864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A8C9D3-A080-4D80-A97F-777E0F34266C}"/>
              </a:ext>
            </a:extLst>
          </p:cNvPr>
          <p:cNvSpPr txBox="1">
            <a:spLocks/>
          </p:cNvSpPr>
          <p:nvPr/>
        </p:nvSpPr>
        <p:spPr>
          <a:xfrm>
            <a:off x="2198482" y="513810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Jacopo </a:t>
            </a: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Fabi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0293870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763135" y="1615777"/>
            <a:ext cx="8687150" cy="2685280"/>
          </a:xfrm>
        </p:spPr>
        <p:txBody>
          <a:bodyPr>
            <a:noAutofit/>
          </a:bodyPr>
          <a:lstStyle/>
          <a:p>
            <a:pPr algn="ctr"/>
            <a:r>
              <a:rPr lang="it-IT" sz="5000" dirty="0" err="1" smtClean="0"/>
              <a:t>Deliverable</a:t>
            </a:r>
            <a:r>
              <a:rPr lang="it-IT" sz="5000" dirty="0" smtClean="0"/>
              <a:t> 2</a:t>
            </a:r>
            <a:br>
              <a:rPr lang="it-IT" sz="5000" dirty="0" smtClean="0"/>
            </a:br>
            <a:r>
              <a:rPr lang="it-IT" sz="5000" dirty="0" smtClean="0"/>
              <a:t>ML for SE</a:t>
            </a:r>
            <a:endParaRPr lang="it-IT" sz="5000" dirty="0"/>
          </a:p>
        </p:txBody>
      </p:sp>
    </p:spTree>
    <p:extLst>
      <p:ext uri="{BB962C8B-B14F-4D97-AF65-F5344CB8AC3E}">
        <p14:creationId xmlns:p14="http://schemas.microsoft.com/office/powerpoint/2010/main" val="649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/>
              <a:t>Progettazione – </a:t>
            </a:r>
            <a:r>
              <a:rPr lang="it-IT" dirty="0" smtClean="0"/>
              <a:t>Sanificazione dei ticket (2)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10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5"/>
            <a:ext cx="10058400" cy="418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Scartiamo i ticket che presentano informazioni errate su </a:t>
            </a:r>
            <a:r>
              <a:rPr lang="it-IT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IV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OV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FV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IV</a:t>
            </a:r>
            <a:r>
              <a:rPr lang="it-IT" b="1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&gt; OV = FV</a:t>
            </a:r>
            <a:r>
              <a:rPr lang="it-IT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il bug è stato introdotto dopo averlo </a:t>
            </a:r>
            <a:r>
              <a:rPr lang="it-IT" i="0" u="none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fixato</a:t>
            </a:r>
            <a:endParaRPr lang="it-IT" b="1" i="0" u="none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it-IT" b="1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IV</a:t>
            </a:r>
            <a:r>
              <a:rPr lang="it-IT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= OV = FV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il bug è stato introdotto e risolto nella stessa release, quindi non ci sono AV</a:t>
            </a:r>
            <a:endParaRPr lang="it-IT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it-IT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OV</a:t>
            </a:r>
            <a:r>
              <a:rPr lang="it-IT" b="1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= FV </a:t>
            </a:r>
            <a:r>
              <a:rPr lang="it-IT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it-IT" b="1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IV </a:t>
            </a:r>
            <a:r>
              <a:rPr lang="it-IT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assente, si ricade nel caso precedente anche applicando </a:t>
            </a:r>
            <a:r>
              <a:rPr lang="it-IT" i="1" u="none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Proportion</a:t>
            </a:r>
            <a:endParaRPr lang="it-IT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endParaRPr lang="it-IT" b="1" u="none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it-IT" b="1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Dopo la sanificazione, rimangono solamente i ticket che presentano: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IV &lt; OV = FV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conosciamo tutte le informazioni per ricavare la lista di AV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b="1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OV &lt; FV</a:t>
            </a:r>
            <a:r>
              <a:rPr lang="it-IT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prediciamo l’IV applicando </a:t>
            </a:r>
            <a:r>
              <a:rPr lang="it-IT" i="1" u="none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Proportion</a:t>
            </a:r>
            <a:endParaRPr lang="it-IT" b="1" u="none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/>
              <a:t>Progettazione – </a:t>
            </a:r>
            <a:r>
              <a:rPr lang="it-IT" dirty="0" err="1" smtClean="0"/>
              <a:t>Proportion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11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DBD57563-FF1F-D340-AD5D-1B493BC02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9795"/>
                <a:ext cx="10058400" cy="41859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Come già detto, alcuni ticket presenti su </a:t>
                </a:r>
                <a:r>
                  <a:rPr lang="it-IT" dirty="0" err="1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Jira</a:t>
                </a: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sono caratterizzati dall’assenza di informazioni </a:t>
                </a:r>
                <a:b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</a:b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relative alle </a:t>
                </a:r>
                <a:r>
                  <a:rPr lang="it-IT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IV</a:t>
                </a: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motivo per cui non è possibile ricavare la lista di </a:t>
                </a:r>
                <a:r>
                  <a:rPr lang="it-IT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AV</a:t>
                </a: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Utilizziamo la tecnica </a:t>
                </a:r>
                <a:r>
                  <a:rPr lang="it-IT" b="1" dirty="0" err="1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Proportion</a:t>
                </a: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che ci permette di </a:t>
                </a:r>
                <a:r>
                  <a:rPr lang="it-IT" i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stimare </a:t>
                </a: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la versione in cui un Bug è stato </a:t>
                </a:r>
                <a:b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</a:b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introdotto, potendo colmare così la mancanza dell’</a:t>
                </a:r>
                <a:r>
                  <a:rPr lang="it-IT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IV</a:t>
                </a:r>
              </a:p>
              <a:p>
                <a:pPr lvl="1"/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Si segue l’idea per cui esiste una certa costante di proporzionalità tra il numero di versioni nell’intervallo [IV,FV] </a:t>
                </a:r>
                <a:b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</a:b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ed il numero di versioni nell’intervallo [OV,FV]</a:t>
                </a:r>
              </a:p>
              <a:p>
                <a:pPr lvl="1"/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Costante di proporzionalità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𝑂𝑉</m:t>
                        </m:r>
                      </m:den>
                    </m:f>
                  </m:oMath>
                </a14:m>
                <a:r>
                  <a:rPr lang="it-IT" u="none" strike="noStrike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, costante per tutti i bug di un progetto</a:t>
                </a:r>
                <a:endParaRPr lang="it-IT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lvl="1"/>
                <a:endParaRPr lang="it-IT" u="none" strike="noStrike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Per quei ticket che mancano dell’</a:t>
                </a:r>
                <a:r>
                  <a:rPr lang="it-IT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IV</a:t>
                </a: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si effettua la predizione sfruttando la costante </a:t>
                </a:r>
                <a:r>
                  <a:rPr lang="it-IT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</a:t>
                </a: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applicando </a:t>
                </a:r>
                <a:b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</a:b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la formula: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𝑂𝑉</m:t>
                        </m:r>
                      </m:e>
                    </m:d>
                  </m:oMath>
                </a14:m>
                <a:endParaRPr lang="it-IT" b="0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Nota l’</a:t>
                </a:r>
                <a:r>
                  <a:rPr lang="it-IT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IV</a:t>
                </a: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possono essere assegnate le </a:t>
                </a:r>
                <a:r>
                  <a:rPr lang="it-IT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AV </a:t>
                </a:r>
                <a:r>
                  <a:rPr lang="it-IT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ad ogni ticket, che corrispondono all’intervallo [IV,FV)</a:t>
                </a:r>
                <a:endParaRPr lang="it-IT" b="1" u="none" strike="noStrike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DBD57563-FF1F-D340-AD5D-1B493BC02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9795"/>
                <a:ext cx="10058400" cy="4185908"/>
              </a:xfrm>
              <a:prstGeom prst="rect">
                <a:avLst/>
              </a:prstGeom>
              <a:blipFill>
                <a:blip r:embed="rId3"/>
                <a:stretch>
                  <a:fillRect l="-121" t="-7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/>
              <a:t>Progettazione – </a:t>
            </a:r>
            <a:r>
              <a:rPr lang="it-IT" dirty="0" smtClean="0"/>
              <a:t>Metriche (1)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12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4"/>
            <a:ext cx="10058400" cy="458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Dopo aver analizzato la difettosità delle classi, vengono calcolate le seguenti metriche per le varie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individuate ad ogni release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500"/>
              </a:spcBef>
            </a:pP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di linee di codice</a:t>
            </a:r>
          </a:p>
          <a:p>
            <a:pPr>
              <a:spcBef>
                <a:spcPts val="500"/>
              </a:spcBef>
            </a:pP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differenza in settimane tra la data della release e quella di creazione della classe</a:t>
            </a:r>
          </a:p>
          <a:p>
            <a:pPr>
              <a:spcBef>
                <a:spcPts val="500"/>
              </a:spcBef>
            </a:pP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LOC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Touched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linee di codice modificate della classe</a:t>
            </a:r>
          </a:p>
          <a:p>
            <a:pPr>
              <a:spcBef>
                <a:spcPts val="500"/>
              </a:spcBef>
            </a:pP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LOC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di linee di codice aggiunte alla classe</a:t>
            </a:r>
          </a:p>
          <a:p>
            <a:pPr>
              <a:spcBef>
                <a:spcPts val="500"/>
              </a:spcBef>
            </a:pP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Max LOC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massimo di linee di codice aggiunte alla classe tra tutte le revisioni</a:t>
            </a:r>
          </a:p>
          <a:p>
            <a:pPr>
              <a:spcBef>
                <a:spcPts val="500"/>
              </a:spcBef>
            </a:pP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 LOC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media tra tutti i LOC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delle revisioni che hanno toccato la classe nella release</a:t>
            </a:r>
            <a:endParaRPr lang="it-IT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Churn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differenza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lineAdded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lineDeleted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in una classe</a:t>
            </a:r>
          </a:p>
          <a:p>
            <a:pPr>
              <a:spcBef>
                <a:spcPts val="500"/>
              </a:spcBef>
            </a:pP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Max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Churn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valore massimo di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Churn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di una classe tra tutte le revisioni</a:t>
            </a:r>
          </a:p>
          <a:p>
            <a:pPr>
              <a:spcBef>
                <a:spcPts val="500"/>
              </a:spcBef>
            </a:pP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NumberRevisions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di revisioni in cui è stata modificata la classe nella release</a:t>
            </a:r>
          </a:p>
          <a:p>
            <a:pPr>
              <a:spcBef>
                <a:spcPts val="500"/>
              </a:spcBef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NumberBugFixes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bug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fixati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sulla classe nella release</a:t>
            </a:r>
          </a:p>
          <a:p>
            <a:pPr>
              <a:spcBef>
                <a:spcPts val="500"/>
              </a:spcBef>
            </a:pP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Nauth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di autori che hanno apportato modifiche alla classe</a:t>
            </a:r>
          </a:p>
        </p:txBody>
      </p:sp>
    </p:spTree>
    <p:extLst>
      <p:ext uri="{BB962C8B-B14F-4D97-AF65-F5344CB8AC3E}">
        <p14:creationId xmlns:p14="http://schemas.microsoft.com/office/powerpoint/2010/main" val="5142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/>
              <a:t>Progettazione – </a:t>
            </a:r>
            <a:r>
              <a:rPr lang="it-IT" dirty="0" smtClean="0"/>
              <a:t>Metriche (2)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13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4"/>
            <a:ext cx="10058400" cy="458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La libreria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JGit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è uno strumento molto potente che ci permette di analizzare le modifiche </a:t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introdotte su una precisa classe ad ogni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effettuato, sfruttando l’oggetto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DiffEntry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che corrisponde all’analogo del comando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diff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Ogni oggetto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DiffEntry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rappresenta la differenza tra un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ed il suo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parent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Recuperata la lista di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DiffEntry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, si vanno a calcolare tutte le metriche relative a cambiamenti sulle classi, </a:t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iterando su questi oggetti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Il calcolo della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buggyness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viene effettuato quando ci si trova davanti a oggetti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DiffEntry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relativi</a:t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di tipo 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bug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La modifica di una classe in questo preciso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indica che è stato risolto un bug, e quindi la classe </a:t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era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buggy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in tutte le AV riportate sul ticket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25" y="4779896"/>
            <a:ext cx="4190655" cy="15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/>
              <a:t>Progettazione – </a:t>
            </a:r>
            <a:r>
              <a:rPr lang="it-IT" dirty="0" err="1" smtClean="0"/>
              <a:t>Weka</a:t>
            </a:r>
            <a:r>
              <a:rPr lang="it-IT" dirty="0" smtClean="0"/>
              <a:t> (1)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14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4"/>
            <a:ext cx="10058400" cy="458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Per analizzare il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generato, si utilizzano le API offerte dal software 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Weka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I classificatori utilizzati sono:</a:t>
            </a:r>
          </a:p>
          <a:p>
            <a:pPr marL="571500" lvl="1" indent="-342900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endParaRPr lang="it-IT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342900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NaiveBayes</a:t>
            </a:r>
            <a:endParaRPr lang="it-IT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342900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Ibk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endParaRPr lang="it-IT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Le tecniche valutate per lo studio dell’adeguatezza sono:</a:t>
            </a:r>
          </a:p>
          <a:p>
            <a:pPr marL="571500" lvl="1" indent="-342900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: No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Best First</a:t>
            </a:r>
          </a:p>
          <a:p>
            <a:pPr marL="571500" lvl="1" indent="-342900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: No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SMOTE </a:t>
            </a:r>
          </a:p>
          <a:p>
            <a:pPr marL="571500" lvl="1" indent="-342900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sensitive: No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Sensitive – Sensitive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Sensitive Learning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endParaRPr lang="it-IT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è la tecnica implementata ed utilizzata per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splittare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il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TrainingSet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TestingSet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/>
              <a:t>Progettazione – </a:t>
            </a:r>
            <a:r>
              <a:rPr lang="it-IT" dirty="0" err="1" smtClean="0"/>
              <a:t>Weka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15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4"/>
            <a:ext cx="10058400" cy="330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L’analisi del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viene realizzata nel seguente modo: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converte il file </a:t>
            </a:r>
            <a:r>
              <a:rPr lang="it-IT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contenente il </a:t>
            </a:r>
            <a:r>
              <a:rPr lang="it-IT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un file </a:t>
            </a:r>
            <a:r>
              <a:rPr lang="it-IT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arff</a:t>
            </a: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così da fornirlo in input  a </a:t>
            </a:r>
            <a:r>
              <a:rPr lang="it-IT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Weka</a:t>
            </a:r>
            <a:endParaRPr lang="it-IT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Per ogni classificatore, per ogni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tecnica di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feature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, per ogni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tecnica di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balancing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e per ogni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tecnica di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cost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sensitivity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lvl="2"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esegue una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run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walk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forward</a:t>
            </a:r>
            <a:endParaRPr lang="it-IT" sz="1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calcolano le metriche di 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accuratezza (</a:t>
            </a:r>
            <a:r>
              <a:rPr lang="it-IT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lvl="2"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 calcola il risultato di ogni singola combinazione tra classificatore e tecniche utilizzate come la media dei risultati ottenuti </a:t>
            </a:r>
            <a:b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dalle varie </a:t>
            </a:r>
            <a:r>
              <a:rPr lang="it-IT" sz="1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run</a:t>
            </a:r>
            <a:endParaRPr lang="it-IT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"/>
          <a:stretch/>
        </p:blipFill>
        <p:spPr>
          <a:xfrm>
            <a:off x="2567211" y="3980892"/>
            <a:ext cx="5661605" cy="23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Risultati – </a:t>
            </a:r>
            <a:r>
              <a:rPr lang="it-IT" dirty="0" err="1" smtClean="0"/>
              <a:t>Bookkeeper</a:t>
            </a:r>
            <a:r>
              <a:rPr lang="it-IT" dirty="0" smtClean="0"/>
              <a:t> (1)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56"/>
          <a:stretch/>
        </p:blipFill>
        <p:spPr>
          <a:xfrm>
            <a:off x="4571096" y="1489016"/>
            <a:ext cx="7324813" cy="4434573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709793"/>
            <a:ext cx="3964337" cy="4612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Analizziamo i valori medi ottenuti dalle iterazioni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usando diverse tecniche di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IBk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una maggiore accuratezza usando Best First</a:t>
            </a: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First: 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0.41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0.65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0.30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0.29</a:t>
            </a: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0.34 – 0.52 – 0.20 – 0.26</a:t>
            </a:r>
          </a:p>
          <a:p>
            <a:pPr lvl="1">
              <a:buFont typeface="+mj-lt"/>
              <a:buAutoNum type="arabicPeriod"/>
            </a:pP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NaiveBayes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risulta più accurato senza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classifica meno positivi ma migliora l’accuratezza rispetto a un classificatore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First: 0.46 – 0.45 – 0.53 – 0.11</a:t>
            </a: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 0.46 – 0.25 – 0.65 – 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0.22</a:t>
            </a:r>
          </a:p>
          <a:p>
            <a:pPr lvl="1">
              <a:buFont typeface="+mj-lt"/>
              <a:buAutoNum type="arabicPeriod"/>
            </a:pP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una maggiore accuratezza usando Best First, diminuisce la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 tutte le altre metriche migliorano.</a:t>
            </a:r>
            <a:endParaRPr lang="it-IT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Risultati – </a:t>
            </a:r>
            <a:r>
              <a:rPr lang="it-IT" dirty="0" err="1" smtClean="0"/>
              <a:t>Bookkeeper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17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9"/>
          <a:stretch/>
        </p:blipFill>
        <p:spPr>
          <a:xfrm>
            <a:off x="5068389" y="1420437"/>
            <a:ext cx="6853646" cy="4620925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0121"/>
            <a:ext cx="4286554" cy="492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Analizziamo i valori medi ottenuti dalle iterazioni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usando diverse tecniche di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IBk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una maggiore accuratezza senza l’uso di tecniche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tecniche migliorano la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 Precision e Kappa diminuiscono notevolmente</a:t>
            </a:r>
          </a:p>
          <a:p>
            <a:pPr marL="228600" lvl="1" indent="0">
              <a:buNone/>
            </a:pP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NaiveBayes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una maggiore accuratezza con SMOTE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Precision è simile tra le varie tecniche, ma SMOTE migliora notevolmente le altre metriche</a:t>
            </a:r>
            <a:endParaRPr lang="it-IT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la maggiore accuratezza usando SMOTE e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SMOTE: 0.52 – 0.20 – 0.74 – 0.27 </a:t>
            </a: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0.46 – 0.41 – 0.75 – 0.30</a:t>
            </a:r>
            <a:endParaRPr lang="it-IT" sz="12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Possiamo dire che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massimizza la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 tutti i classificatori</a:t>
            </a:r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Risultati – </a:t>
            </a:r>
            <a:r>
              <a:rPr lang="it-IT" dirty="0" err="1" smtClean="0"/>
              <a:t>Bookkeeper</a:t>
            </a:r>
            <a:r>
              <a:rPr lang="it-IT" dirty="0" smtClean="0"/>
              <a:t> (3)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18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00"/>
          <a:stretch/>
        </p:blipFill>
        <p:spPr>
          <a:xfrm>
            <a:off x="5382447" y="1640121"/>
            <a:ext cx="6416432" cy="4290416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05" y="1613994"/>
            <a:ext cx="4826486" cy="492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Analizziamo i valori medi ottenuti dalle iterazioni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usando diverse tecniche di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IBk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un’accuratezza simile per qualsiasi tecnica di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utilizzata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tecniche migliorano la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 Precision e Kappa diminuiscono</a:t>
            </a:r>
          </a:p>
          <a:p>
            <a:pPr marL="228600" lvl="1" indent="0">
              <a:spcBef>
                <a:spcPts val="500"/>
              </a:spcBef>
              <a:spcAft>
                <a:spcPts val="200"/>
              </a:spcAft>
              <a:buNone/>
            </a:pP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NaiveBayes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un’accuratezza simile per qualsiasi tecnica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utilizzata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Senza l’uso di una tecnica di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 massimizzano i valori di AUC e Kappa</a:t>
            </a:r>
            <a:endParaRPr lang="it-IT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la maggiore accuratezza usando la tecnica 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Sensitive Learning</a:t>
            </a:r>
            <a:endParaRPr lang="it-IT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Sensitive Learning: 0.50 – 0.22 – 0.75 – 0.24 </a:t>
            </a: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Sensitive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0.55 – 0.22 – 0.6 – 0.16</a:t>
            </a:r>
            <a:endParaRPr lang="it-IT" sz="12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Sensitive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migliora leggermente la Precision per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ma Sensitive Learning massimizza le altre metriche</a:t>
            </a:r>
            <a:endParaRPr lang="it-IT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Risultati – </a:t>
            </a:r>
            <a:r>
              <a:rPr lang="it-IT" dirty="0" err="1" smtClean="0"/>
              <a:t>Bookkeeper</a:t>
            </a:r>
            <a:r>
              <a:rPr lang="it-IT" dirty="0" smtClean="0"/>
              <a:t> (4)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19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2"/>
          <a:stretch/>
        </p:blipFill>
        <p:spPr>
          <a:xfrm>
            <a:off x="1402080" y="1339982"/>
            <a:ext cx="9283337" cy="47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291" y="3173475"/>
            <a:ext cx="1304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solidFill>
                  <a:srgbClr val="FFFFFF"/>
                </a:solidFill>
                <a:latin typeface="Trebuchet MS"/>
                <a:cs typeface="Trebuchet MS"/>
              </a:rPr>
              <a:t>INDI</a:t>
            </a:r>
            <a:r>
              <a:rPr sz="2800" spc="43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9750" y="48100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9BAFB5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706109" y="539712"/>
            <a:ext cx="46183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75" dirty="0" smtClean="0">
                <a:latin typeface="Trebuchet MS"/>
                <a:cs typeface="Trebuchet MS"/>
              </a:rPr>
              <a:t>Introduzione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9750" y="957604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EB6A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706109" y="1016063"/>
            <a:ext cx="39992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75" dirty="0" smtClean="0">
                <a:latin typeface="Trebuchet MS"/>
                <a:cs typeface="Trebuchet MS"/>
              </a:rPr>
              <a:t>Progettazione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9750" y="143421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0B897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5706109" y="1509834"/>
            <a:ext cx="30384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spcBef>
                <a:spcPts val="100"/>
              </a:spcBef>
            </a:pPr>
            <a:r>
              <a:rPr lang="it-IT" sz="2000" spc="-120" dirty="0" err="1" smtClean="0">
                <a:latin typeface="Trebuchet MS"/>
                <a:cs typeface="Trebuchet MS"/>
              </a:rPr>
              <a:t>Jira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19750" y="1910816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71BA7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5706109" y="1986186"/>
            <a:ext cx="32092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120" dirty="0" smtClean="0">
                <a:latin typeface="Trebuchet MS"/>
                <a:cs typeface="Trebuchet MS"/>
              </a:rPr>
              <a:t>	</a:t>
            </a:r>
            <a:r>
              <a:rPr lang="it-IT" sz="2000" spc="-120" dirty="0" err="1" smtClean="0">
                <a:latin typeface="Trebuchet MS"/>
                <a:cs typeface="Trebuchet MS"/>
              </a:rPr>
              <a:t>Git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9750" y="2387422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7BD62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5706109" y="2462538"/>
            <a:ext cx="3835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65" dirty="0" smtClean="0">
                <a:cs typeface="Trebuchet MS"/>
              </a:rPr>
              <a:t>	</a:t>
            </a:r>
            <a:r>
              <a:rPr lang="it-IT" sz="2000" spc="-65" dirty="0" err="1" smtClean="0">
                <a:cs typeface="Trebuchet MS"/>
              </a:rPr>
              <a:t>Merging</a:t>
            </a:r>
            <a:r>
              <a:rPr lang="it-IT" sz="2000" spc="-65" dirty="0" smtClean="0">
                <a:cs typeface="Trebuchet MS"/>
              </a:rPr>
              <a:t> </a:t>
            </a:r>
            <a:r>
              <a:rPr lang="it-IT" sz="2000" spc="-65" dirty="0" err="1" smtClean="0">
                <a:cs typeface="Trebuchet MS"/>
              </a:rPr>
              <a:t>Git</a:t>
            </a:r>
            <a:r>
              <a:rPr lang="it-IT" sz="2000" spc="-65" dirty="0" smtClean="0">
                <a:cs typeface="Trebuchet MS"/>
              </a:rPr>
              <a:t> w/ </a:t>
            </a:r>
            <a:r>
              <a:rPr lang="it-IT" sz="2000" spc="-65" dirty="0" err="1" smtClean="0">
                <a:cs typeface="Trebuchet MS"/>
              </a:rPr>
              <a:t>Jira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9750" y="2864028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AEC15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5" name="object 15"/>
          <p:cNvSpPr txBox="1"/>
          <p:nvPr/>
        </p:nvSpPr>
        <p:spPr>
          <a:xfrm>
            <a:off x="5706109" y="2965017"/>
            <a:ext cx="38760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120" dirty="0" smtClean="0">
                <a:latin typeface="Trebuchet MS"/>
                <a:cs typeface="Trebuchet MS"/>
              </a:rPr>
              <a:t>	Sanificazione </a:t>
            </a:r>
            <a:r>
              <a:rPr lang="it-IT" sz="2000" spc="-120" dirty="0" smtClean="0">
                <a:latin typeface="Trebuchet MS"/>
                <a:cs typeface="Trebuchet MS"/>
              </a:rPr>
              <a:t>ticket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19750" y="3340634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6A74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7" name="object 17"/>
          <p:cNvSpPr txBox="1"/>
          <p:nvPr/>
        </p:nvSpPr>
        <p:spPr>
          <a:xfrm>
            <a:off x="5706109" y="3423951"/>
            <a:ext cx="43916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65" dirty="0" smtClean="0">
                <a:cs typeface="Trebuchet MS"/>
              </a:rPr>
              <a:t>	</a:t>
            </a:r>
            <a:r>
              <a:rPr lang="it-IT" sz="2000" spc="-65" dirty="0" err="1" smtClean="0">
                <a:cs typeface="Trebuchet MS"/>
              </a:rPr>
              <a:t>Proportion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9750" y="3843367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0" name="object 20"/>
          <p:cNvSpPr/>
          <p:nvPr/>
        </p:nvSpPr>
        <p:spPr>
          <a:xfrm>
            <a:off x="11124680" y="48100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9BAFB5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1" name="object 21"/>
          <p:cNvSpPr txBox="1"/>
          <p:nvPr/>
        </p:nvSpPr>
        <p:spPr>
          <a:xfrm>
            <a:off x="11430496" y="515544"/>
            <a:ext cx="209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124680" y="95760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EB6A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3" name="object 23"/>
          <p:cNvSpPr txBox="1"/>
          <p:nvPr/>
        </p:nvSpPr>
        <p:spPr>
          <a:xfrm>
            <a:off x="11430496" y="991895"/>
            <a:ext cx="209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400" spc="-75" dirty="0">
                <a:latin typeface="Trebuchet MS"/>
                <a:cs typeface="Trebuchet MS"/>
              </a:rPr>
              <a:t>4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124680" y="143421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0B897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5" name="object 25"/>
          <p:cNvSpPr txBox="1"/>
          <p:nvPr/>
        </p:nvSpPr>
        <p:spPr>
          <a:xfrm>
            <a:off x="11430496" y="1468248"/>
            <a:ext cx="209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400" spc="-75" dirty="0">
                <a:latin typeface="Trebuchet MS"/>
                <a:cs typeface="Trebuchet MS"/>
              </a:rPr>
              <a:t>5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24680" y="1910816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71BA7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8" name="object 28"/>
          <p:cNvSpPr/>
          <p:nvPr/>
        </p:nvSpPr>
        <p:spPr>
          <a:xfrm>
            <a:off x="11124680" y="2387422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7BD62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9" name="object 29"/>
          <p:cNvSpPr txBox="1"/>
          <p:nvPr/>
        </p:nvSpPr>
        <p:spPr>
          <a:xfrm>
            <a:off x="11342145" y="2420952"/>
            <a:ext cx="393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400" spc="-75" dirty="0" smtClean="0">
                <a:latin typeface="Trebuchet MS"/>
                <a:cs typeface="Trebuchet MS"/>
              </a:rPr>
              <a:t> 7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124680" y="2864028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AEC15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1" name="object 31"/>
          <p:cNvSpPr txBox="1"/>
          <p:nvPr/>
        </p:nvSpPr>
        <p:spPr>
          <a:xfrm>
            <a:off x="11350854" y="2897303"/>
            <a:ext cx="393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400" spc="-75" dirty="0" smtClean="0">
                <a:latin typeface="Trebuchet MS"/>
                <a:cs typeface="Trebuchet MS"/>
              </a:rPr>
              <a:t> 9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124680" y="334063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6A74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3" name="object 33"/>
          <p:cNvSpPr txBox="1"/>
          <p:nvPr/>
        </p:nvSpPr>
        <p:spPr>
          <a:xfrm>
            <a:off x="11298600" y="3373656"/>
            <a:ext cx="393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 smtClean="0">
                <a:latin typeface="Trebuchet MS"/>
                <a:cs typeface="Trebuchet MS"/>
              </a:rPr>
              <a:t>1</a:t>
            </a:r>
            <a:r>
              <a:rPr lang="it-IT" sz="2400" spc="-75" dirty="0" smtClean="0">
                <a:latin typeface="Trebuchet MS"/>
                <a:cs typeface="Trebuchet MS"/>
              </a:rPr>
              <a:t>1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124680" y="3843367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8590663" y="4570406"/>
            <a:ext cx="683339" cy="17184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z="1000" spc="-30" dirty="0"/>
              <a:t>2</a:t>
            </a:fld>
            <a:endParaRPr sz="1000" spc="-30" dirty="0"/>
          </a:p>
        </p:txBody>
      </p:sp>
      <p:sp>
        <p:nvSpPr>
          <p:cNvPr id="40" name="object 25"/>
          <p:cNvSpPr txBox="1"/>
          <p:nvPr/>
        </p:nvSpPr>
        <p:spPr>
          <a:xfrm>
            <a:off x="11430000" y="1955777"/>
            <a:ext cx="209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400" dirty="0" smtClean="0">
                <a:latin typeface="Trebuchet MS"/>
                <a:cs typeface="Trebuchet MS"/>
              </a:rPr>
              <a:t>6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7" name="object 17"/>
          <p:cNvSpPr txBox="1"/>
          <p:nvPr/>
        </p:nvSpPr>
        <p:spPr>
          <a:xfrm>
            <a:off x="5701753" y="3968229"/>
            <a:ext cx="43916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65" dirty="0" smtClean="0">
                <a:cs typeface="Trebuchet MS"/>
              </a:rPr>
              <a:t>	Metriche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8" name="object 18"/>
          <p:cNvSpPr/>
          <p:nvPr/>
        </p:nvSpPr>
        <p:spPr>
          <a:xfrm>
            <a:off x="5615394" y="438765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9" name="object 34"/>
          <p:cNvSpPr/>
          <p:nvPr/>
        </p:nvSpPr>
        <p:spPr>
          <a:xfrm>
            <a:off x="11120324" y="438765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0" name="object 17"/>
          <p:cNvSpPr txBox="1"/>
          <p:nvPr/>
        </p:nvSpPr>
        <p:spPr>
          <a:xfrm>
            <a:off x="5706106" y="4512515"/>
            <a:ext cx="43916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65" dirty="0" smtClean="0">
                <a:cs typeface="Trebuchet MS"/>
              </a:rPr>
              <a:t>	</a:t>
            </a:r>
            <a:r>
              <a:rPr lang="it-IT" sz="2000" spc="-65" dirty="0" err="1" smtClean="0">
                <a:cs typeface="Trebuchet MS"/>
              </a:rPr>
              <a:t>Weka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1" name="object 18"/>
          <p:cNvSpPr/>
          <p:nvPr/>
        </p:nvSpPr>
        <p:spPr>
          <a:xfrm>
            <a:off x="5619747" y="496677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2" name="object 34"/>
          <p:cNvSpPr/>
          <p:nvPr/>
        </p:nvSpPr>
        <p:spPr>
          <a:xfrm>
            <a:off x="11124677" y="496677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3" name="object 33"/>
          <p:cNvSpPr txBox="1"/>
          <p:nvPr/>
        </p:nvSpPr>
        <p:spPr>
          <a:xfrm>
            <a:off x="11294243" y="3917939"/>
            <a:ext cx="393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 smtClean="0">
                <a:latin typeface="Trebuchet MS"/>
                <a:cs typeface="Trebuchet MS"/>
              </a:rPr>
              <a:t>1</a:t>
            </a:r>
            <a:r>
              <a:rPr lang="it-IT" sz="2400" spc="-75" dirty="0"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4" name="object 33"/>
          <p:cNvSpPr txBox="1"/>
          <p:nvPr/>
        </p:nvSpPr>
        <p:spPr>
          <a:xfrm>
            <a:off x="11294243" y="4475291"/>
            <a:ext cx="393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 smtClean="0">
                <a:latin typeface="Trebuchet MS"/>
                <a:cs typeface="Trebuchet MS"/>
              </a:rPr>
              <a:t>1</a:t>
            </a:r>
            <a:r>
              <a:rPr lang="it-IT" sz="2400" spc="-75" dirty="0">
                <a:latin typeface="Trebuchet MS"/>
                <a:cs typeface="Trebuchet MS"/>
              </a:rPr>
              <a:t>4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2" name="object 36"/>
          <p:cNvSpPr txBox="1">
            <a:spLocks/>
          </p:cNvSpPr>
          <p:nvPr/>
        </p:nvSpPr>
        <p:spPr>
          <a:xfrm>
            <a:off x="8586302" y="5158250"/>
            <a:ext cx="683339" cy="17184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100" b="0" i="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40"/>
              </a:spcBef>
            </a:pPr>
            <a:fld id="{81D60167-4931-47E6-BA6A-407CBD079E47}" type="slidenum">
              <a:rPr lang="it-IT" sz="1000" spc="-30" smtClean="0"/>
              <a:pPr marL="38100">
                <a:spcBef>
                  <a:spcPts val="140"/>
                </a:spcBef>
              </a:pPr>
              <a:t>2</a:t>
            </a:fld>
            <a:endParaRPr lang="it-IT" sz="1000" spc="-30" dirty="0"/>
          </a:p>
        </p:txBody>
      </p:sp>
      <p:sp>
        <p:nvSpPr>
          <p:cNvPr id="43" name="object 17"/>
          <p:cNvSpPr txBox="1"/>
          <p:nvPr/>
        </p:nvSpPr>
        <p:spPr>
          <a:xfrm>
            <a:off x="5701745" y="5100359"/>
            <a:ext cx="43916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65" dirty="0" smtClean="0">
                <a:cs typeface="Trebuchet MS"/>
              </a:rPr>
              <a:t>Risultati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4" name="object 18"/>
          <p:cNvSpPr/>
          <p:nvPr/>
        </p:nvSpPr>
        <p:spPr>
          <a:xfrm>
            <a:off x="5615386" y="5554614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5" name="object 34"/>
          <p:cNvSpPr/>
          <p:nvPr/>
        </p:nvSpPr>
        <p:spPr>
          <a:xfrm>
            <a:off x="11120316" y="555461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6" name="object 33"/>
          <p:cNvSpPr txBox="1"/>
          <p:nvPr/>
        </p:nvSpPr>
        <p:spPr>
          <a:xfrm>
            <a:off x="11289882" y="5063135"/>
            <a:ext cx="393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 smtClean="0">
                <a:latin typeface="Trebuchet MS"/>
                <a:cs typeface="Trebuchet MS"/>
              </a:rPr>
              <a:t>1</a:t>
            </a:r>
            <a:r>
              <a:rPr lang="it-IT" sz="2400" spc="-75" dirty="0">
                <a:latin typeface="Trebuchet MS"/>
                <a:cs typeface="Trebuchet MS"/>
              </a:rPr>
              <a:t>6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5" name="object 36"/>
          <p:cNvSpPr txBox="1">
            <a:spLocks/>
          </p:cNvSpPr>
          <p:nvPr/>
        </p:nvSpPr>
        <p:spPr>
          <a:xfrm>
            <a:off x="8590654" y="5728664"/>
            <a:ext cx="683339" cy="17184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100" b="0" i="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40"/>
              </a:spcBef>
            </a:pPr>
            <a:fld id="{81D60167-4931-47E6-BA6A-407CBD079E47}" type="slidenum">
              <a:rPr lang="it-IT" sz="1000" spc="-30" smtClean="0"/>
              <a:pPr marL="38100">
                <a:spcBef>
                  <a:spcPts val="140"/>
                </a:spcBef>
              </a:pPr>
              <a:t>2</a:t>
            </a:fld>
            <a:endParaRPr lang="it-IT" sz="1000" spc="-30" dirty="0"/>
          </a:p>
        </p:txBody>
      </p:sp>
      <p:sp>
        <p:nvSpPr>
          <p:cNvPr id="56" name="object 17"/>
          <p:cNvSpPr txBox="1"/>
          <p:nvPr/>
        </p:nvSpPr>
        <p:spPr>
          <a:xfrm>
            <a:off x="5706097" y="5670773"/>
            <a:ext cx="43916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65" dirty="0" smtClean="0">
                <a:cs typeface="Trebuchet MS"/>
              </a:rPr>
              <a:t>	</a:t>
            </a:r>
            <a:r>
              <a:rPr lang="it-IT" sz="2000" spc="-65" dirty="0" err="1" smtClean="0">
                <a:cs typeface="Trebuchet MS"/>
              </a:rPr>
              <a:t>Bookkeeper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5619738" y="6125028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8" name="object 34"/>
          <p:cNvSpPr/>
          <p:nvPr/>
        </p:nvSpPr>
        <p:spPr>
          <a:xfrm>
            <a:off x="11124668" y="6125028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9" name="object 33"/>
          <p:cNvSpPr txBox="1"/>
          <p:nvPr/>
        </p:nvSpPr>
        <p:spPr>
          <a:xfrm>
            <a:off x="11294234" y="5633549"/>
            <a:ext cx="393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 smtClean="0">
                <a:latin typeface="Trebuchet MS"/>
                <a:cs typeface="Trebuchet MS"/>
              </a:rPr>
              <a:t>1</a:t>
            </a:r>
            <a:r>
              <a:rPr lang="it-IT" sz="2400" spc="-75" dirty="0">
                <a:latin typeface="Trebuchet MS"/>
                <a:cs typeface="Trebuchet MS"/>
              </a:rPr>
              <a:t>6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0" name="object 36"/>
          <p:cNvSpPr txBox="1">
            <a:spLocks/>
          </p:cNvSpPr>
          <p:nvPr/>
        </p:nvSpPr>
        <p:spPr>
          <a:xfrm>
            <a:off x="8590657" y="6303434"/>
            <a:ext cx="683339" cy="17184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100" b="0" i="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40"/>
              </a:spcBef>
            </a:pPr>
            <a:fld id="{81D60167-4931-47E6-BA6A-407CBD079E47}" type="slidenum">
              <a:rPr lang="it-IT" sz="1000" spc="-30" smtClean="0"/>
              <a:pPr marL="38100">
                <a:spcBef>
                  <a:spcPts val="140"/>
                </a:spcBef>
              </a:pPr>
              <a:t>2</a:t>
            </a:fld>
            <a:endParaRPr lang="it-IT" sz="1000" spc="-30" dirty="0"/>
          </a:p>
        </p:txBody>
      </p:sp>
      <p:sp>
        <p:nvSpPr>
          <p:cNvPr id="61" name="object 17"/>
          <p:cNvSpPr txBox="1"/>
          <p:nvPr/>
        </p:nvSpPr>
        <p:spPr>
          <a:xfrm>
            <a:off x="5706100" y="6245543"/>
            <a:ext cx="43916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spc="-65" dirty="0" smtClean="0">
                <a:cs typeface="Trebuchet MS"/>
              </a:rPr>
              <a:t>	</a:t>
            </a:r>
            <a:r>
              <a:rPr lang="it-IT" sz="2000" spc="-65" dirty="0" err="1" smtClean="0">
                <a:cs typeface="Trebuchet MS"/>
              </a:rPr>
              <a:t>Avro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2" name="object 18"/>
          <p:cNvSpPr/>
          <p:nvPr/>
        </p:nvSpPr>
        <p:spPr>
          <a:xfrm>
            <a:off x="5619741" y="6699798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3" name="object 34"/>
          <p:cNvSpPr/>
          <p:nvPr/>
        </p:nvSpPr>
        <p:spPr>
          <a:xfrm>
            <a:off x="11124671" y="6699798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4" name="object 33"/>
          <p:cNvSpPr txBox="1"/>
          <p:nvPr/>
        </p:nvSpPr>
        <p:spPr>
          <a:xfrm>
            <a:off x="11294237" y="6208319"/>
            <a:ext cx="393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 smtClean="0">
                <a:latin typeface="Trebuchet MS"/>
                <a:cs typeface="Trebuchet MS"/>
              </a:rPr>
              <a:t>1</a:t>
            </a:r>
            <a:r>
              <a:rPr lang="it-IT" sz="2400" spc="-75" dirty="0">
                <a:latin typeface="Trebuchet MS"/>
                <a:cs typeface="Trebuchet MS"/>
              </a:rPr>
              <a:t>6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98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Risultati - Conclusioni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20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4655"/>
            <a:ext cx="9868750" cy="4189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si vuole massimizzare la Precision, </a:t>
            </a:r>
            <a:r>
              <a:rPr lang="it-IT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it-IT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offre le migliori prestazioni utilizzando 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First/No </a:t>
            </a:r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resample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/Sensitive </a:t>
            </a:r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 0.62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molto bassa 0.11</a:t>
            </a:r>
          </a:p>
          <a:p>
            <a:pPr lvl="1"/>
            <a:endParaRPr lang="it-IT" sz="1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si vuole massimizzare la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IBk</a:t>
            </a:r>
            <a:r>
              <a:rPr lang="it-IT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garantisce le migliori prestazioni utilizzando 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First/SMOTE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indipendentemente </a:t>
            </a:r>
            <a:b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dalla tecnica di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scelta: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in [0.66; 0.70]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Anche le altre metriche presentano dei valori accettabili</a:t>
            </a:r>
            <a:endParaRPr lang="it-IT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L’accuratezza migliore viene raggiunta utilizzando </a:t>
            </a:r>
            <a:r>
              <a:rPr lang="it-IT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IBk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First/No </a:t>
            </a:r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resample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/Sensitive Learning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 0.46 –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0.62 – AUC 0.3 – Kappa 0.32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 ha un buon compromesso tra Precision e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rispetto alle altre combinazioni di tecniche e classificatori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Risultati – </a:t>
            </a:r>
            <a:r>
              <a:rPr lang="it-IT" dirty="0" err="1" smtClean="0"/>
              <a:t>Avro</a:t>
            </a:r>
            <a:r>
              <a:rPr lang="it-IT" dirty="0" smtClean="0"/>
              <a:t> (1)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21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96" y="1526833"/>
            <a:ext cx="7324813" cy="4358938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3964337" cy="3625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Analizziamo i valori medi ottenuti dalle iterazioni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usando diverse tecniche di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Tutti quanti i classificatori presentano una maggiore accuratezza utilizzando 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First</a:t>
            </a:r>
          </a:p>
          <a:p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Tutte quante le metriche vengono migliorate, di conseguenza possiamo dire che il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è caratterizzato da alcune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poco correlate con la variabile di interesse, che non vengono considerate da Best First andando a migliorare l’accuratezza.</a:t>
            </a:r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Risultati </a:t>
            </a:r>
            <a:r>
              <a:rPr lang="it-IT" dirty="0"/>
              <a:t>– </a:t>
            </a:r>
            <a:r>
              <a:rPr lang="it-IT" dirty="0" err="1"/>
              <a:t>Avro</a:t>
            </a:r>
            <a:r>
              <a:rPr lang="it-IT" dirty="0"/>
              <a:t> </a:t>
            </a:r>
            <a:r>
              <a:rPr lang="it-IT" dirty="0" smtClean="0"/>
              <a:t>(2)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89" y="1454175"/>
            <a:ext cx="6853646" cy="455344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1640121"/>
            <a:ext cx="4391057" cy="492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Analizziamo i valori medi ottenuti dalle iterazioni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usando diverse tecniche di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IBk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una maggiore accuratezza con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 senza l’uso di tecniche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migliora la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discapito della Precision</a:t>
            </a:r>
          </a:p>
          <a:p>
            <a:pPr marL="228600" lvl="1" indent="0">
              <a:buNone/>
            </a:pP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NaiveBayes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una maggiore accuratezza con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Precision è simile a prescindere dalla tecnica usata, </a:t>
            </a:r>
            <a:b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migliora notevolmente le altre metriche</a:t>
            </a:r>
            <a:endParaRPr lang="it-IT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la maggiore accuratezza usando SMOTE e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SMOTE: 0.51 – 0.35 – 0.58 – 0.18</a:t>
            </a: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0.48 – 0.44 – 0.58 – 0.25</a:t>
            </a:r>
            <a:endParaRPr lang="it-IT" sz="12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Risultati </a:t>
            </a:r>
            <a:r>
              <a:rPr lang="it-IT" dirty="0"/>
              <a:t>– </a:t>
            </a:r>
            <a:r>
              <a:rPr lang="it-IT" dirty="0" err="1"/>
              <a:t>Avro</a:t>
            </a:r>
            <a:r>
              <a:rPr lang="it-IT" dirty="0"/>
              <a:t> </a:t>
            </a:r>
            <a:r>
              <a:rPr lang="it-IT" dirty="0" smtClean="0"/>
              <a:t>(3)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23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47" y="1648861"/>
            <a:ext cx="6416432" cy="4272935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05" y="1613994"/>
            <a:ext cx="4826486" cy="492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Analizziamo i valori medi ottenuti dalle iterazioni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usando diverse tecniche di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IBk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un’accuratezza simile per qualsiasi tecnica di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utilizzata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tecniche migliorano la Precision ma la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diminuisce</a:t>
            </a:r>
          </a:p>
          <a:p>
            <a:pPr marL="228600" lvl="1" indent="0">
              <a:spcBef>
                <a:spcPts val="500"/>
              </a:spcBef>
              <a:spcAft>
                <a:spcPts val="200"/>
              </a:spcAft>
              <a:buNone/>
            </a:pP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NaiveBayes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un’accuratezza simile per qualsiasi tecnica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utilizzata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Senza l’uso di una tecnica di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 massimizza la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it-IT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 la maggiore accuratezza senza l’uso di una tecnica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endParaRPr lang="it-IT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Sensitive: 0.43 – 0.51 – 0.64 – 0.23</a:t>
            </a:r>
          </a:p>
          <a:p>
            <a:pPr lvl="1">
              <a:spcBef>
                <a:spcPts val="5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Sensitive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0.50 – 0.31 – 0.43 – 0.18</a:t>
            </a:r>
            <a:endParaRPr lang="it-IT" sz="12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Sensitive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migliora leggermente la Precision per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ma senza l’uso di una tecnica di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 massimizzano le altre metriche</a:t>
            </a:r>
            <a:endParaRPr lang="it-IT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Risultati </a:t>
            </a:r>
            <a:r>
              <a:rPr lang="it-IT" dirty="0"/>
              <a:t>– </a:t>
            </a:r>
            <a:r>
              <a:rPr lang="it-IT" dirty="0" err="1"/>
              <a:t>Avro</a:t>
            </a:r>
            <a:r>
              <a:rPr lang="it-IT" dirty="0"/>
              <a:t> </a:t>
            </a:r>
            <a:r>
              <a:rPr lang="it-IT" dirty="0" smtClean="0"/>
              <a:t>(4)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1632694"/>
            <a:ext cx="9283337" cy="41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Risultati - Conclusioni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25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4655"/>
            <a:ext cx="9868750" cy="4702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si vuole massimizzare la Precision, </a:t>
            </a:r>
            <a:r>
              <a:rPr lang="it-IT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it-IT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offre le migliori prestazioni utilizzando 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First/No </a:t>
            </a:r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resample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/No</a:t>
            </a:r>
            <a:b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Sensitive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 0.54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i="1" dirty="0">
                <a:latin typeface="Calibri" panose="020F0502020204030204" pitchFamily="34" charset="0"/>
                <a:cs typeface="Calibri" panose="020F0502020204030204" pitchFamily="34" charset="0"/>
              </a:rPr>
              <a:t>Anche le altre metriche presentano dei valori accettabili</a:t>
            </a:r>
          </a:p>
          <a:p>
            <a:pPr lvl="1"/>
            <a:endParaRPr lang="it-IT" sz="1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si vuole massimizzare la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it-IT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garantisce le migliori prestazioni utilizzando </a:t>
            </a:r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/No Sensitive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indipendentemente dalla tecnica di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scelta: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0.75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 bassa 0.25</a:t>
            </a:r>
            <a:endParaRPr lang="it-IT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L’accuratezza migliore viene raggiunta utilizzando </a:t>
            </a:r>
            <a:r>
              <a:rPr lang="it-IT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IBk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First/</a:t>
            </a:r>
            <a:r>
              <a:rPr lang="it-IT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r>
              <a:rPr lang="it-IT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/Sensitive Learning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 0.49 –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0.50 – AUC 0.66 – Kappa 0.28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 ha un buon compromesso tra Precision e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rispetto alle altre combinazioni di tecniche e classificatori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it-IT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Avro</a:t>
            </a:r>
            <a:r>
              <a:rPr lang="it-IT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abbiamo un maggior numero di versioni che ci permettono di avere un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più ampio, ma la qualità del</a:t>
            </a:r>
            <a:b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risulta essere molto bassa perché si registra un massimo di </a:t>
            </a:r>
            <a:r>
              <a:rPr lang="it-IT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0.29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 i valori di Kappa</a:t>
            </a:r>
          </a:p>
          <a:p>
            <a:pPr lvl="1"/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predizione è poco accurata, questo perché i classificatori si discostano di poco dall’accuratezza di un classificatore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32723" cy="1320800"/>
          </a:xfrm>
        </p:spPr>
        <p:txBody>
          <a:bodyPr/>
          <a:lstStyle/>
          <a:p>
            <a:r>
              <a:rPr lang="it-IT" dirty="0" smtClean="0"/>
              <a:t>Links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26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4655"/>
            <a:ext cx="9868750" cy="3875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https://</a:t>
            </a:r>
            <a:r>
              <a:rPr lang="it-IT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github.com/jacopofabi/ISW2-deliverable2</a:t>
            </a:r>
            <a:endParaRPr lang="it-IT" sz="1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Travis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CI: </a:t>
            </a:r>
            <a:r>
              <a:rPr lang="it-IT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https://</a:t>
            </a:r>
            <a:r>
              <a:rPr lang="it-IT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travis-ci.com/github/jacopofabi/ISW2-deliverable2</a:t>
            </a:r>
            <a:endParaRPr lang="it-IT" sz="1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SonarCloud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https://</a:t>
            </a:r>
            <a:r>
              <a:rPr lang="it-IT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sonarcloud.io/dashboard?id=jacopofabi_ISW2-deliverable2</a:t>
            </a:r>
            <a:endParaRPr lang="it-IT" sz="1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DA69-E830-4D76-A845-9517C5D1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endParaRPr lang="it-IT" sz="18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1EE2D17-247A-44E1-A1F3-9F4EB299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359"/>
            <a:ext cx="10088880" cy="4809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Per la predizione della difettosità della classi durante il processo di sviluppo software, si utilizza</a:t>
            </a:r>
            <a:b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il machine </a:t>
            </a: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learning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it-IT" sz="1400" b="0" i="0" u="none" strike="noStrike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Si</a:t>
            </a:r>
            <a:r>
              <a:rPr lang="it-IT" sz="1400" b="0" i="0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vuole prevenire l’avvento di difetti, concentrandosi su quelle classi che più probabilmente saranno </a:t>
            </a:r>
            <a:r>
              <a:rPr lang="it-IT" sz="1400" b="0" i="0" u="none" strike="noStrik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buggy</a:t>
            </a:r>
            <a:endParaRPr lang="it-IT" sz="1400" b="0" i="0" u="none" strike="noStrike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Si effettua la predizioni tramite </a:t>
            </a:r>
            <a:r>
              <a:rPr lang="it-IT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classificatori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che sfruttano dati presenti e passati per 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predirre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dati futuri</a:t>
            </a:r>
            <a:endParaRPr lang="it-IT" sz="1400" b="0" i="0" u="none" strike="noStrike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it-IT" sz="14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L’obiettivo del progetto è quello di effettuare un’analisi finalizzata a misurare l’efficacia di diverse</a:t>
            </a:r>
            <a:b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tecniche di </a:t>
            </a:r>
            <a:r>
              <a:rPr lang="it-IT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Feature</a:t>
            </a:r>
            <a:r>
              <a:rPr lang="it-IT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Selection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it-IT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Balancing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e </a:t>
            </a:r>
            <a:r>
              <a:rPr lang="it-IT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Cost</a:t>
            </a:r>
            <a:r>
              <a:rPr lang="it-IT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Sensitive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in relazione all’accuratezza di diversi</a:t>
            </a:r>
            <a:b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classificatori per la predizione della </a:t>
            </a: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buggyness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delle classi nei seguenti progetti </a:t>
            </a:r>
            <a:r>
              <a:rPr lang="it-IT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Apache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: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Bookkeeper</a:t>
            </a:r>
            <a:endParaRPr lang="it-IT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Avro</a:t>
            </a:r>
            <a:endParaRPr lang="it-IT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2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954B0CC-AEF1-4281-91A8-4E66C178E6FE}"/>
              </a:ext>
            </a:extLst>
          </p:cNvPr>
          <p:cNvSpPr txBox="1">
            <a:spLocks/>
          </p:cNvSpPr>
          <p:nvPr/>
        </p:nvSpPr>
        <p:spPr>
          <a:xfrm>
            <a:off x="677334" y="1702717"/>
            <a:ext cx="10058400" cy="483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È stato realizzato un programma Java per valutare l’accuratezza dei classificatori utilizzati</a:t>
            </a:r>
          </a:p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L’applicativo è strutturato in due fasi: costruzione e analisi del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dataset</a:t>
            </a:r>
            <a:endParaRPr lang="it-IT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Costruzione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dataset</a:t>
            </a:r>
            <a:endParaRPr lang="it-IT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recuperano i dati necessari da </a:t>
            </a:r>
            <a:r>
              <a:rPr lang="it-IT" sz="1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sz="1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endParaRPr lang="it-IT" sz="1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effettua una sanificazione dei dati per avere un </a:t>
            </a:r>
            <a:r>
              <a:rPr lang="it-IT" sz="1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dataset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il più corretto possibile</a:t>
            </a:r>
            <a:endParaRPr lang="it-IT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genera il </a:t>
            </a:r>
            <a:r>
              <a:rPr lang="it-IT" sz="1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dataset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da fornire in input all’algoritmo di machine </a:t>
            </a:r>
            <a:r>
              <a:rPr lang="it-IT" sz="1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learning</a:t>
            </a:r>
            <a:endParaRPr lang="it-IT" sz="1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Analisi </a:t>
            </a:r>
            <a:r>
              <a:rPr lang="it-IT" sz="1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dataset</a:t>
            </a:r>
            <a:endParaRPr lang="it-IT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Split in training e </a:t>
            </a:r>
            <a:r>
              <a:rPr lang="it-IT" sz="1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testing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set per l’esecuzione di </a:t>
            </a:r>
            <a:r>
              <a:rPr lang="it-IT" sz="14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Walk</a:t>
            </a:r>
            <a:r>
              <a:rPr lang="it-IT" sz="1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Forward</a:t>
            </a:r>
            <a:endParaRPr lang="it-IT" sz="1400" i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applicano le tecniche di </a:t>
            </a:r>
            <a:r>
              <a:rPr lang="it-IT" sz="14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feature</a:t>
            </a:r>
            <a:r>
              <a:rPr lang="it-IT" sz="1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4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balancing</a:t>
            </a: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sz="14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cost</a:t>
            </a:r>
            <a:r>
              <a:rPr lang="it-IT" sz="1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sensitive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valuta l’accuratezza dei diversi classificatori utilizzati</a:t>
            </a:r>
          </a:p>
        </p:txBody>
      </p:sp>
    </p:spTree>
    <p:extLst>
      <p:ext uri="{BB962C8B-B14F-4D97-AF65-F5344CB8AC3E}">
        <p14:creationId xmlns:p14="http://schemas.microsoft.com/office/powerpoint/2010/main" val="13457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err="1" smtClean="0"/>
              <a:t>Jira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4"/>
            <a:ext cx="10058400" cy="4331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Il programma realizzato, per ogni release del progetto, recupera tutte le classi a loro </a:t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appartenenti, ne calcola le metriche e ne determina la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buggyness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Si utilizza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per identificare lo storico dei difetti delle varie classi, recuperando tutti </a:t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i ticket relativi a 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Bug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, sfruttando le API offerte dalla piattaforma stessa.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Ogni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ticket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restituisce le seguenti informazioni: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Injected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Version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Versions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Recuperiamo l’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dalla data di creazione del ticket.</a:t>
            </a:r>
          </a:p>
          <a:p>
            <a:pPr marL="201168" lvl="1" indent="0">
              <a:buNone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Potrebbe verificarsi, inoltre, che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FV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IV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non sono presenti, casi che analizzeremo successivamente.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5</a:t>
            </a:fld>
            <a:endParaRPr lang="it-IT"/>
          </a:p>
        </p:txBody>
      </p:sp>
      <p:pic>
        <p:nvPicPr>
          <p:cNvPr id="11" name="Immagine 10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0D7A3DA8-6882-4E9F-9314-FF126F14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34" y="3539737"/>
            <a:ext cx="3966073" cy="142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err="1" smtClean="0"/>
              <a:t>Git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6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 txBox="1">
            <a:spLocks/>
          </p:cNvSpPr>
          <p:nvPr/>
        </p:nvSpPr>
        <p:spPr>
          <a:xfrm>
            <a:off x="677334" y="1709794"/>
            <a:ext cx="10058400" cy="4331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Si utilizza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per ottenere i dati della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relativa al progetto in esame, </a:t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sfruttando la libreria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JGit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Tramite 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clone()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oppure 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checkout()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si effettua una copia locale della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Si ottiene la lista di tutte le release presenti su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Si ottiene la lista di tutti i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per ogni release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4F17C3-596F-4EC2-BC49-4F2C2338062C}"/>
              </a:ext>
            </a:extLst>
          </p:cNvPr>
          <p:cNvSpPr txBox="1"/>
          <p:nvPr/>
        </p:nvSpPr>
        <p:spPr>
          <a:xfrm>
            <a:off x="677334" y="4050840"/>
            <a:ext cx="609452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tagList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.tagList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().call();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RevWalk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walk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RevWalk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.getRepository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(Ref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tag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tagList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800" dirty="0"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tagName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it-IT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releaseFilter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it-IT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TAG_FORMAT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it-IT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RevCommit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walk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.parseCommit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Date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releaseDate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DateHandler.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getDateFromEpoch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.getCommitTime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 * 1000L);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tagName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it-IT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releaseFilter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it-IT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TAG_FORMAT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it-IT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GitRelease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release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GitRelease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releaseDate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it-IT" sz="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B543A9-89D4-414B-9F04-EDCAB047509B}"/>
              </a:ext>
            </a:extLst>
          </p:cNvPr>
          <p:cNvSpPr txBox="1"/>
          <p:nvPr/>
        </p:nvSpPr>
        <p:spPr>
          <a:xfrm>
            <a:off x="6195916" y="4235505"/>
            <a:ext cx="4347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LogCommand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logCommand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.log();</a:t>
            </a:r>
          </a:p>
          <a:p>
            <a:pPr algn="l"/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RevCommit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logCommits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logCommand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.call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RevCommit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logCommits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Date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DateHandler.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getDateFromEpoch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.getCommitTime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 * 1000L);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it-IT" sz="800" dirty="0"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.getFullMessage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commitList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5954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err="1" smtClean="0"/>
              <a:t>Merging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w/ </a:t>
            </a:r>
            <a:r>
              <a:rPr lang="it-IT" dirty="0" err="1" smtClean="0"/>
              <a:t>Jira</a:t>
            </a:r>
            <a:r>
              <a:rPr lang="it-IT" dirty="0" smtClean="0"/>
              <a:t> (1)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5"/>
            <a:ext cx="10058400" cy="418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Il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mapping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dei dati ricavati da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 da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è necessario per avere informazioni consistenti</a:t>
            </a:r>
          </a:p>
          <a:p>
            <a:endParaRPr lang="it-IT" b="0" i="1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mantengono solamente le release presenti sia su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che su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endParaRPr lang="it-IT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b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la release non è presente su </a:t>
            </a:r>
            <a:r>
              <a:rPr lang="it-IT" b="0" u="none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b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non siamo in grado di conoscere la lista di AV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la release non è presente su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non siamo in grado di ottenere la lista delle classi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endParaRPr lang="it-IT" b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mantengono solamente i ticket che hanno un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associato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Ci interessano quei ticket che hanno risolto un bug tramite un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su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endParaRPr lang="it-IT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endParaRPr lang="it-IT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mantengono solamente i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che hanno un ticket associato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il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non fa riferimento ad alcun ticket non abbiamo modo di determinare la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buggyness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delle classi presenti in quella release</a:t>
            </a:r>
            <a:endParaRPr lang="it-IT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b="0" i="1" u="none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i="1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it-IT" i="1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it-IT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err="1" smtClean="0"/>
              <a:t>Merging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w/ </a:t>
            </a:r>
            <a:r>
              <a:rPr lang="it-IT" dirty="0" err="1" smtClean="0"/>
              <a:t>Jira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5"/>
            <a:ext cx="10058400" cy="418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Dopo aver effettuato il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mapping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si ha che ogni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ottenuto, relativo alla risoluzione di un </a:t>
            </a:r>
            <a:b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ticket, contiene nel suo commento l’identificativo del ticket stesso</a:t>
            </a:r>
          </a:p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Questo permette di ottenere la </a:t>
            </a:r>
            <a:r>
              <a:rPr lang="it-IT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lista delle classi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coinvolte nella risoluzione di un Bug ed etichettarle</a:t>
            </a:r>
            <a:b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come </a:t>
            </a:r>
            <a:r>
              <a:rPr lang="it-IT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difettose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nelle versioni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IV,FV)</a:t>
            </a: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 quando il bug è stato introdotto (IV) alla versione precedente al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fix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(FV)</a:t>
            </a:r>
          </a:p>
          <a:p>
            <a:pPr lvl="1"/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 recuperare i file </a:t>
            </a:r>
            <a:r>
              <a:rPr lang="it-IT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.java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presenti in una release, si utilizza la libreria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JGit</a:t>
            </a:r>
            <a:endParaRPr lang="it-IT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500"/>
              </a:spcBef>
              <a:spcAft>
                <a:spcPts val="200"/>
              </a:spcAft>
            </a:pP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Recuperiamo tutti i file presenti al momento del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endParaRPr lang="it-IT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b="0" i="1" u="none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i="1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it-IT" i="1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it-IT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8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570DBB-C520-4D16-B7E0-EF717C4F01C5}"/>
              </a:ext>
            </a:extLst>
          </p:cNvPr>
          <p:cNvSpPr txBox="1"/>
          <p:nvPr/>
        </p:nvSpPr>
        <p:spPr>
          <a:xfrm>
            <a:off x="3392422" y="4467495"/>
            <a:ext cx="46282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treeWalk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classPath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treeWalk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.getPathString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classPath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FILTER_FILE_TYPE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PathHandler.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getNameFromPath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classPath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classPath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className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algn="l"/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treeWalk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>
                <a:solidFill>
                  <a:srgbClr val="3F7F5F"/>
                </a:solidFill>
                <a:latin typeface="Consolas" panose="020B0609020204030204" pitchFamily="49" charset="0"/>
              </a:rPr>
              <a:t>// Calcolo e setto la size della classe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metrics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metrics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.calculateSize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projectClass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.setMetrics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metrics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classList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projectClass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      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42363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76266" cy="1320800"/>
          </a:xfrm>
        </p:spPr>
        <p:txBody>
          <a:bodyPr/>
          <a:lstStyle/>
          <a:p>
            <a:r>
              <a:rPr lang="it-IT" dirty="0"/>
              <a:t>Progettazione – </a:t>
            </a:r>
            <a:r>
              <a:rPr lang="it-IT" dirty="0" smtClean="0"/>
              <a:t>Sanificazione dei ticket (1)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9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5"/>
            <a:ext cx="10058400" cy="418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Prima di procedere con l’analisi delle classi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buggy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è necessario sanificare l’elenco di ticket </a:t>
            </a:r>
            <a:b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ottenuti da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in modo da costruire un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dataset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che non presenti informazioni parziali o errate.</a:t>
            </a:r>
          </a:p>
          <a:p>
            <a:endParaRPr lang="it-IT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Sanificazione della lista di </a:t>
            </a:r>
            <a:r>
              <a:rPr lang="it-IT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fixed</a:t>
            </a:r>
            <a:r>
              <a:rPr lang="it-IT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versions</a:t>
            </a:r>
            <a:r>
              <a:rPr lang="it-IT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associata ad un ticket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endParaRPr lang="it-IT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it-IT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Lista</a:t>
            </a:r>
            <a:r>
              <a:rPr lang="it-IT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vuota: si identifica come FV la prima releas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e successiva alla data di risoluzione del ticket</a:t>
            </a:r>
          </a:p>
          <a:p>
            <a:pPr lvl="1"/>
            <a:r>
              <a:rPr lang="it-IT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Lista con più di una</a:t>
            </a:r>
            <a:r>
              <a:rPr lang="it-IT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FV: si identifica come FV la più vecchia tra le versioni nella lista</a:t>
            </a:r>
          </a:p>
          <a:p>
            <a:pPr lvl="1"/>
            <a:endParaRPr lang="it-IT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Scartiamo i ticket che non hanno una FV dopo la sanificazione</a:t>
            </a:r>
          </a:p>
          <a:p>
            <a:pPr lvl="1"/>
            <a:r>
              <a:rPr lang="it-IT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Non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conoscendo la release in cui è stato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fixato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il bug, non siamo in grado di ottenere la lista di AV</a:t>
            </a:r>
            <a:endParaRPr lang="it-IT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1613</TotalTime>
  <Words>2723</Words>
  <Application>Microsoft Office PowerPoint</Application>
  <PresentationFormat>Widescreen</PresentationFormat>
  <Paragraphs>340</Paragraphs>
  <Slides>26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Sfaccettatura</vt:lpstr>
      <vt:lpstr>1_Sfaccettatura</vt:lpstr>
      <vt:lpstr>Deliverable 2 ML for SE</vt:lpstr>
      <vt:lpstr>Presentazione standard di PowerPoint</vt:lpstr>
      <vt:lpstr>Introduzione</vt:lpstr>
      <vt:lpstr>Progettazione</vt:lpstr>
      <vt:lpstr>Progettazione – Jira</vt:lpstr>
      <vt:lpstr>Progettazione – Git</vt:lpstr>
      <vt:lpstr>Progettazione – Merging Git w/ Jira (1)</vt:lpstr>
      <vt:lpstr>Progettazione – Merging Git w/ Jira (2)</vt:lpstr>
      <vt:lpstr>Progettazione – Sanificazione dei ticket (1)</vt:lpstr>
      <vt:lpstr>Progettazione – Sanificazione dei ticket (2)</vt:lpstr>
      <vt:lpstr>Progettazione – Proportion</vt:lpstr>
      <vt:lpstr>Progettazione – Metriche (1)</vt:lpstr>
      <vt:lpstr>Progettazione – Metriche (2)</vt:lpstr>
      <vt:lpstr>Progettazione – Weka (1)</vt:lpstr>
      <vt:lpstr>Progettazione – Weka (2)</vt:lpstr>
      <vt:lpstr>Risultati – Bookkeeper (1)</vt:lpstr>
      <vt:lpstr>Risultati – Bookkeeper (2)</vt:lpstr>
      <vt:lpstr>Risultati – Bookkeeper (3)</vt:lpstr>
      <vt:lpstr>Risultati – Bookkeeper (4)</vt:lpstr>
      <vt:lpstr>Risultati - Conclusioni</vt:lpstr>
      <vt:lpstr>Risultati – Avro (1)</vt:lpstr>
      <vt:lpstr>Risultati – Avro (2)</vt:lpstr>
      <vt:lpstr>Risultati – Avro (3)</vt:lpstr>
      <vt:lpstr>Risultati – Avro (4)</vt:lpstr>
      <vt:lpstr>Risultati - Conclusioni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 – CBAM</dc:title>
  <dc:creator>danilo dell'orco</dc:creator>
  <cp:lastModifiedBy>jacopo fabi</cp:lastModifiedBy>
  <cp:revision>127</cp:revision>
  <dcterms:created xsi:type="dcterms:W3CDTF">2021-07-10T09:06:37Z</dcterms:created>
  <dcterms:modified xsi:type="dcterms:W3CDTF">2021-07-17T20:58:40Z</dcterms:modified>
</cp:coreProperties>
</file>