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72" r:id="rId4"/>
    <p:sldId id="270" r:id="rId5"/>
    <p:sldId id="273" r:id="rId6"/>
    <p:sldId id="274" r:id="rId7"/>
    <p:sldId id="275" r:id="rId8"/>
    <p:sldId id="279" r:id="rId9"/>
    <p:sldId id="276" r:id="rId10"/>
    <p:sldId id="278" r:id="rId11"/>
    <p:sldId id="280" r:id="rId12"/>
    <p:sldId id="281" r:id="rId13"/>
    <p:sldId id="282" r:id="rId14"/>
    <p:sldId id="283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4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337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052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04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9761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2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56133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85157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284708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‹N›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7559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8640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1578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9180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4609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8674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10614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270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7273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lang="it-IT" spc="-30" smtClean="0"/>
              <a:t>‹N›</a:t>
            </a:fld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9439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1775" y="5521452"/>
            <a:ext cx="2800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0292165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644794"/>
            <a:ext cx="10912475" cy="4627245"/>
          </a:xfrm>
          <a:custGeom>
            <a:avLst/>
            <a:gdLst/>
            <a:ahLst/>
            <a:cxnLst/>
            <a:rect l="l" t="t" r="r" b="b"/>
            <a:pathLst>
              <a:path w="10912475" h="4627245">
                <a:moveTo>
                  <a:pt x="0" y="0"/>
                </a:moveTo>
                <a:lnTo>
                  <a:pt x="10911865" y="0"/>
                </a:lnTo>
                <a:lnTo>
                  <a:pt x="10911865" y="4626864"/>
                </a:lnTo>
                <a:lnTo>
                  <a:pt x="0" y="4626864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C9D3-A080-4D80-A97F-777E0F34266C}"/>
              </a:ext>
            </a:extLst>
          </p:cNvPr>
          <p:cNvSpPr txBox="1">
            <a:spLocks/>
          </p:cNvSpPr>
          <p:nvPr/>
        </p:nvSpPr>
        <p:spPr>
          <a:xfrm>
            <a:off x="2198482" y="513810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smtClean="0"/>
              <a:t>Jacopo </a:t>
            </a:r>
            <a:r>
              <a:rPr lang="it-IT" dirty="0" err="1" smtClean="0"/>
              <a:t>Fabi</a:t>
            </a:r>
            <a:r>
              <a:rPr lang="it-IT" dirty="0" smtClean="0"/>
              <a:t> 0293870</a:t>
            </a:r>
            <a:endParaRPr lang="it-IT" dirty="0"/>
          </a:p>
        </p:txBody>
      </p:sp>
      <p:sp>
        <p:nvSpPr>
          <p:cNvPr id="9" name="Titolo 9"/>
          <p:cNvSpPr txBox="1">
            <a:spLocks/>
          </p:cNvSpPr>
          <p:nvPr/>
        </p:nvSpPr>
        <p:spPr>
          <a:xfrm>
            <a:off x="1763135" y="1615777"/>
            <a:ext cx="8687150" cy="2685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5000" dirty="0" err="1" smtClean="0"/>
              <a:t>Deliverable</a:t>
            </a:r>
            <a:r>
              <a:rPr lang="it-IT" sz="5000" dirty="0" smtClean="0"/>
              <a:t> 3</a:t>
            </a:r>
            <a:br>
              <a:rPr lang="it-IT" sz="5000" dirty="0" smtClean="0"/>
            </a:br>
            <a:r>
              <a:rPr lang="it-IT" sz="5000" dirty="0" smtClean="0"/>
              <a:t>CBAM</a:t>
            </a:r>
            <a:endParaRPr lang="it-IT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ALTERNATIVA 2 - Room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88580"/>
              </p:ext>
            </p:extLst>
          </p:nvPr>
        </p:nvGraphicFramePr>
        <p:xfrm>
          <a:off x="3581400" y="1898398"/>
          <a:ext cx="3429000" cy="2094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21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400" spc="-10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Chiarezza della documentazione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ili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tà</a:t>
                      </a:r>
                      <a:r>
                        <a:rPr sz="1400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4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460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0.7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460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Facilità di utilizzo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400" spc="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Semplicità</a:t>
                      </a:r>
                      <a:r>
                        <a:rPr lang="it-IT" sz="1400" spc="5" baseline="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del codice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45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452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Sicurezza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0.4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578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3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400" spc="-9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Supporto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947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0.3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9477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5"/>
          <p:cNvSpPr txBox="1"/>
          <p:nvPr/>
        </p:nvSpPr>
        <p:spPr>
          <a:xfrm>
            <a:off x="990600" y="4336797"/>
            <a:ext cx="8610600" cy="16991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35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14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55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1800" spc="-8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2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800" spc="5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14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18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lang="it-IT" sz="1800" spc="-180" dirty="0" smtClean="0">
                <a:solidFill>
                  <a:srgbClr val="262626"/>
                </a:solidFill>
                <a:latin typeface="Trebuchet MS"/>
                <a:cs typeface="Trebuchet MS"/>
              </a:rPr>
              <a:t>,</a:t>
            </a:r>
            <a:r>
              <a:rPr sz="1800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offrendo un’astrazione del sistema </a:t>
            </a:r>
            <a:r>
              <a:rPr lang="it-IT" spc="-5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, </a:t>
            </a:r>
            <a:r>
              <a:rPr lang="it-IT" sz="1800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presenta una documentazione </a:t>
            </a: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non molto dettagliata, potrebbe perdere il supporto con il tempo, e a livello di sicurezza offre un insieme limitato di soluzioni per l’accesso e la gestione dei DB</a:t>
            </a:r>
            <a:endParaRPr lang="it-IT" sz="1800" spc="-50" dirty="0" smtClean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90"/>
              </a:spcBef>
            </a:pPr>
            <a:endParaRPr lang="it-IT" sz="1800" spc="-50" dirty="0" smtClean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Di contro, l’utilizzo richiede una semplice conoscenza del linguaggio SQL, e il codice risulta molto semplice da leggere e da capire grazie all’astrazione offerta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96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BENEFICIO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/>
              <p:cNvSpPr txBox="1"/>
              <p:nvPr/>
            </p:nvSpPr>
            <p:spPr>
              <a:xfrm>
                <a:off x="685799" y="1898397"/>
                <a:ext cx="8077201" cy="1238929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241300" marR="5080" indent="-22860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𝐵𝑒𝑛𝑒𝑓𝑖𝑐𝑖𝑜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𝑆𝑄𝐿𝑖𝑡𝑒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𝟖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∗0.8+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𝟏𝟖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 ∗0.9+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𝟑𝟎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∗0.3+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𝟐𝟕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∗0.4+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𝟏𝟑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∗0.7+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𝟒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∗1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∗ 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=55.5</m:t>
                    </m:r>
                  </m:oMath>
                </a14:m>
                <a:endParaRPr lang="it-IT" b="0" i="1" spc="-105" dirty="0" smtClean="0">
                  <a:solidFill>
                    <a:srgbClr val="262626"/>
                  </a:solidFill>
                  <a:latin typeface="Cambria Math" panose="02040503050406030204" pitchFamily="18" charset="0"/>
                  <a:cs typeface="Trebuchet MS"/>
                </a:endParaRPr>
              </a:p>
              <a:p>
                <a:pPr marL="241300" marR="5080" indent="-22860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𝐵𝑒𝑛𝑒𝑓𝑖𝑐𝑖𝑜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𝑅𝑜𝑜𝑚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𝟖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∗0.5+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𝟏𝟖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∗0.7+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𝟑𝟎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∗1+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𝟐𝟕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∗0.8+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𝟏𝟑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∗0.4+</m:t>
                        </m:r>
                        <m:r>
                          <a:rPr lang="it-IT" b="1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𝟒</m:t>
                        </m:r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∗0.3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∗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1−0.2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=59.7</m:t>
                    </m:r>
                  </m:oMath>
                </a14:m>
                <a:endParaRPr lang="it-IT" spc="-105" dirty="0">
                  <a:solidFill>
                    <a:srgbClr val="262626"/>
                  </a:solidFill>
                  <a:cs typeface="Trebuchet MS"/>
                </a:endParaRPr>
              </a:p>
            </p:txBody>
          </p:sp>
        </mc:Choice>
        <mc:Fallback xmlns=""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8077201" cy="1238929"/>
              </a:xfrm>
              <a:prstGeom prst="rect">
                <a:avLst/>
              </a:prstGeom>
              <a:blipFill>
                <a:blip r:embed="rId2"/>
                <a:stretch>
                  <a:fillRect l="-1433" t="-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COSTO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685799" y="1898397"/>
                <a:ext cx="7830915" cy="1084784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12700" marR="508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tabLst>
                    <a:tab pos="240665" algn="l"/>
                    <a:tab pos="241300" algn="l"/>
                  </a:tabLst>
                </a:pPr>
                <a:r>
                  <a:rPr lang="it-IT" spc="-105" dirty="0" smtClean="0">
                    <a:solidFill>
                      <a:srgbClr val="262626"/>
                    </a:solidFill>
                    <a:cs typeface="Trebuchet MS"/>
                  </a:rPr>
                  <a:t>Entrambe le librerie sono open-source, per questo motivo si assume:</a:t>
                </a:r>
              </a:p>
              <a:p>
                <a:pPr marL="298450" marR="5080" indent="-28575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𝐶𝑜𝑠𝑡𝑜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𝑆𝑄𝐿𝑖𝑡𝑒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=1</m:t>
                    </m:r>
                  </m:oMath>
                </a14:m>
                <a:endParaRPr lang="it-IT" spc="-105" dirty="0" smtClean="0">
                  <a:solidFill>
                    <a:srgbClr val="262626"/>
                  </a:solidFill>
                  <a:cs typeface="Trebuchet MS"/>
                </a:endParaRPr>
              </a:p>
              <a:p>
                <a:pPr marL="298450" marR="5080" indent="-285750">
                  <a:lnSpc>
                    <a:spcPct val="102200"/>
                  </a:lnSpc>
                  <a:spcBef>
                    <a:spcPts val="890"/>
                  </a:spcBef>
                  <a:buClr>
                    <a:srgbClr val="9BAFB5"/>
                  </a:buClr>
                  <a:buFont typeface="Arial" panose="020B0604020202020204" pitchFamily="34" charset="0"/>
                  <a:buChar char="•"/>
                  <a:tabLst>
                    <a:tab pos="240665" algn="l"/>
                    <a:tab pos="241300" algn="l"/>
                  </a:tabLst>
                </a:pPr>
                <a14:m>
                  <m:oMath xmlns:m="http://schemas.openxmlformats.org/officeDocument/2006/math"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𝐶𝑜𝑠𝑡𝑜</m:t>
                    </m:r>
                    <m:d>
                      <m:dPr>
                        <m:ctrlP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it-IT" b="0" i="1" spc="-10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𝑅𝑜𝑜𝑚</m:t>
                        </m:r>
                      </m:e>
                    </m:d>
                    <m:r>
                      <a:rPr lang="it-IT" b="0" i="1" spc="-10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cs typeface="Trebuchet MS"/>
                      </a:rPr>
                      <m:t>=1</m:t>
                    </m:r>
                  </m:oMath>
                </a14:m>
                <a:endParaRPr lang="it-IT" spc="-120" dirty="0" smtClean="0">
                  <a:solidFill>
                    <a:srgbClr val="262626"/>
                  </a:solidFill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7830915" cy="1084784"/>
              </a:xfrm>
              <a:prstGeom prst="rect">
                <a:avLst/>
              </a:prstGeom>
              <a:blipFill>
                <a:blip r:embed="rId2"/>
                <a:stretch>
                  <a:fillRect l="-1634" t="-8427" b="-95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6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DESIDERABILITA’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685799" y="1898397"/>
                <a:ext cx="7830915" cy="1029897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241300" indent="-228600">
                  <a:lnSpc>
                    <a:spcPct val="100000"/>
                  </a:lnSpc>
                  <a:spcBef>
                    <a:spcPts val="1155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381952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Desiderabilit</m:t>
                    </m:r>
                    <m: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à</m:t>
                    </m:r>
                    <m:d>
                      <m:dPr>
                        <m:ctrlP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SQLite</m:t>
                        </m:r>
                      </m:e>
                    </m:d>
                    <m:r>
                      <a:rPr lang="it-IT" b="0" i="0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𝐵𝑒𝑛𝑒𝑓𝑖𝑐𝑖𝑜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𝑆𝑄𝐿𝑖𝑡𝑒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𝑆𝑄𝐿𝑖𝑡𝑒</m:t>
                        </m:r>
                        <m:r>
                          <a:rPr lang="it-IT" b="0" i="1" spc="-8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pc="-8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=55.5</m:t>
                    </m:r>
                  </m:oMath>
                </a14:m>
                <a:endParaRPr lang="it-IT" dirty="0"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1055"/>
                  </a:spcBef>
                  <a:buClr>
                    <a:srgbClr val="9BAFB5"/>
                  </a:buClr>
                  <a:buFont typeface="Arial MT"/>
                  <a:buChar char="•"/>
                  <a:tabLst>
                    <a:tab pos="240665" algn="l"/>
                    <a:tab pos="241300" algn="l"/>
                    <a:tab pos="397192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Desiderabilit</m:t>
                    </m:r>
                    <m: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à</m:t>
                    </m:r>
                    <m:d>
                      <m:dPr>
                        <m:ctrlP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Room</m:t>
                        </m:r>
                      </m:e>
                    </m:d>
                    <m:r>
                      <a:rPr lang="it-IT" b="0" i="0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𝐵𝑒𝑛𝑒𝑓𝑖𝑐𝑖𝑜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𝐶𝑜𝑠𝑡𝑜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𝑅𝑜𝑜𝑚</m:t>
                        </m:r>
                        <m:r>
                          <a:rPr lang="it-IT" b="0" i="1" spc="-45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pc="-45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=59.7</m:t>
                    </m:r>
                  </m:oMath>
                </a14:m>
                <a:endParaRPr lang="it-IT" dirty="0"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898397"/>
                <a:ext cx="7830915" cy="1029897"/>
              </a:xfrm>
              <a:prstGeom prst="rect">
                <a:avLst/>
              </a:prstGeom>
              <a:blipFill>
                <a:blip r:embed="rId2"/>
                <a:stretch>
                  <a:fillRect l="-1479" t="-592" b="-7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3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CLASSIFICA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  <p:sp>
        <p:nvSpPr>
          <p:cNvPr id="7" name="object 4"/>
          <p:cNvSpPr txBox="1"/>
          <p:nvPr/>
        </p:nvSpPr>
        <p:spPr>
          <a:xfrm>
            <a:off x="2309876" y="2133600"/>
            <a:ext cx="1576324" cy="8560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120" dirty="0" smtClean="0">
                <a:solidFill>
                  <a:srgbClr val="262626"/>
                </a:solidFill>
                <a:latin typeface="Trebuchet MS"/>
                <a:cs typeface="Trebuchet MS"/>
              </a:rPr>
              <a:t>Room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z="1800" spc="12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1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291" y="3173475"/>
            <a:ext cx="130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INDI</a:t>
            </a:r>
            <a:r>
              <a:rPr sz="2800" spc="43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9750" y="916432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6109" y="940308"/>
            <a:ext cx="4618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rebuchet MS"/>
                <a:cs typeface="Trebuchet MS"/>
              </a:rPr>
              <a:t>Defi</a:t>
            </a:r>
            <a:r>
              <a:rPr sz="2600" spc="-150" dirty="0">
                <a:latin typeface="Trebuchet MS"/>
                <a:cs typeface="Trebuchet MS"/>
              </a:rPr>
              <a:t>ni</a:t>
            </a:r>
            <a:r>
              <a:rPr sz="2600" spc="-155" dirty="0">
                <a:latin typeface="Trebuchet MS"/>
                <a:cs typeface="Trebuchet MS"/>
              </a:rPr>
              <a:t>z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d</a:t>
            </a:r>
            <a:r>
              <a:rPr sz="2600" spc="-165" dirty="0">
                <a:latin typeface="Trebuchet MS"/>
                <a:cs typeface="Trebuchet MS"/>
              </a:rPr>
              <a:t>ec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55" dirty="0">
                <a:latin typeface="Trebuchet MS"/>
                <a:cs typeface="Trebuchet MS"/>
              </a:rPr>
              <a:t>s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35" dirty="0">
                <a:latin typeface="Trebuchet MS"/>
                <a:cs typeface="Trebuchet MS"/>
              </a:rPr>
              <a:t>ern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90" dirty="0">
                <a:latin typeface="Trebuchet MS"/>
                <a:cs typeface="Trebuchet MS"/>
              </a:rPr>
              <a:t>v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750" y="15323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6109" y="1556003"/>
            <a:ext cx="39992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rebuchet MS"/>
                <a:cs typeface="Trebuchet MS"/>
              </a:rPr>
              <a:t>Defi</a:t>
            </a:r>
            <a:r>
              <a:rPr sz="2600" spc="-150" dirty="0">
                <a:latin typeface="Trebuchet MS"/>
                <a:cs typeface="Trebuchet MS"/>
              </a:rPr>
              <a:t>ni</a:t>
            </a:r>
            <a:r>
              <a:rPr sz="2600" spc="-155" dirty="0">
                <a:latin typeface="Trebuchet MS"/>
                <a:cs typeface="Trebuchet MS"/>
              </a:rPr>
              <a:t>z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150" dirty="0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tt</a:t>
            </a:r>
            <a:r>
              <a:rPr sz="2600" spc="-80" dirty="0">
                <a:latin typeface="Trebuchet MS"/>
                <a:cs typeface="Trebuchet MS"/>
              </a:rPr>
              <a:t>ri</a:t>
            </a:r>
            <a:r>
              <a:rPr sz="2600" spc="-145" dirty="0">
                <a:latin typeface="Trebuchet MS"/>
                <a:cs typeface="Trebuchet MS"/>
              </a:rPr>
              <a:t>but</a:t>
            </a:r>
            <a:r>
              <a:rPr sz="2600" spc="-175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d</a:t>
            </a:r>
            <a:r>
              <a:rPr sz="2600" spc="-175" dirty="0">
                <a:latin typeface="Trebuchet MS"/>
                <a:cs typeface="Trebuchet MS"/>
              </a:rPr>
              <a:t>i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qu</a:t>
            </a:r>
            <a:r>
              <a:rPr sz="2600" spc="-17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260" dirty="0">
                <a:latin typeface="Trebuchet MS"/>
                <a:cs typeface="Trebuchet MS"/>
              </a:rPr>
              <a:t>à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9750" y="21483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06109" y="2171700"/>
            <a:ext cx="303847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20" dirty="0" err="1">
                <a:latin typeface="Trebuchet MS"/>
                <a:cs typeface="Trebuchet MS"/>
              </a:rPr>
              <a:t>V</a:t>
            </a:r>
            <a:r>
              <a:rPr sz="2600" spc="-265" dirty="0" err="1">
                <a:latin typeface="Trebuchet MS"/>
                <a:cs typeface="Trebuchet MS"/>
              </a:rPr>
              <a:t>a</a:t>
            </a:r>
            <a:r>
              <a:rPr sz="2600" spc="-204" dirty="0" err="1">
                <a:latin typeface="Trebuchet MS"/>
                <a:cs typeface="Trebuchet MS"/>
              </a:rPr>
              <a:t>l</a:t>
            </a:r>
            <a:r>
              <a:rPr sz="2600" spc="-145" dirty="0" err="1">
                <a:latin typeface="Trebuchet MS"/>
                <a:cs typeface="Trebuchet MS"/>
              </a:rPr>
              <a:t>ut</a:t>
            </a:r>
            <a:r>
              <a:rPr sz="2600" spc="-265" dirty="0" err="1">
                <a:latin typeface="Trebuchet MS"/>
                <a:cs typeface="Trebuchet MS"/>
              </a:rPr>
              <a:t>a</a:t>
            </a:r>
            <a:r>
              <a:rPr sz="2600" spc="-155" dirty="0" err="1">
                <a:latin typeface="Trebuchet MS"/>
                <a:cs typeface="Trebuchet MS"/>
              </a:rPr>
              <a:t>z</a:t>
            </a:r>
            <a:r>
              <a:rPr sz="2600" spc="-180" dirty="0" err="1">
                <a:latin typeface="Trebuchet MS"/>
                <a:cs typeface="Trebuchet MS"/>
              </a:rPr>
              <a:t>i</a:t>
            </a:r>
            <a:r>
              <a:rPr sz="2600" spc="30" dirty="0" err="1">
                <a:latin typeface="Trebuchet MS"/>
                <a:cs typeface="Trebuchet MS"/>
              </a:rPr>
              <a:t>o</a:t>
            </a:r>
            <a:r>
              <a:rPr sz="2600" spc="-150" dirty="0" err="1">
                <a:latin typeface="Trebuchet MS"/>
                <a:cs typeface="Trebuchet MS"/>
              </a:rPr>
              <a:t>ne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lang="it-IT" sz="2600" spc="-80" dirty="0" smtClean="0">
                <a:cs typeface="Trebuchet MS"/>
              </a:rPr>
              <a:t>ri</a:t>
            </a:r>
            <a:r>
              <a:rPr lang="it-IT" sz="2600" spc="-55" dirty="0" smtClean="0">
                <a:cs typeface="Trebuchet MS"/>
              </a:rPr>
              <a:t>s</a:t>
            </a:r>
            <a:r>
              <a:rPr lang="it-IT" sz="2600" spc="-150" dirty="0" smtClean="0">
                <a:cs typeface="Trebuchet MS"/>
              </a:rPr>
              <a:t>chi</a:t>
            </a:r>
            <a:r>
              <a:rPr lang="it-IT" sz="2600" spc="35" dirty="0" smtClean="0">
                <a:cs typeface="Trebuchet MS"/>
              </a:rPr>
              <a:t>o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9750" y="27642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6109" y="2787396"/>
            <a:ext cx="320929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20" dirty="0" err="1" smtClean="0">
                <a:latin typeface="Trebuchet MS"/>
                <a:cs typeface="Trebuchet MS"/>
              </a:rPr>
              <a:t>V</a:t>
            </a:r>
            <a:r>
              <a:rPr sz="2600" spc="-265" dirty="0" err="1" smtClean="0">
                <a:latin typeface="Trebuchet MS"/>
                <a:cs typeface="Trebuchet MS"/>
              </a:rPr>
              <a:t>a</a:t>
            </a:r>
            <a:r>
              <a:rPr sz="2600" spc="-204" dirty="0" err="1" smtClean="0">
                <a:latin typeface="Trebuchet MS"/>
                <a:cs typeface="Trebuchet MS"/>
              </a:rPr>
              <a:t>l</a:t>
            </a:r>
            <a:r>
              <a:rPr sz="2600" spc="-145" dirty="0" err="1" smtClean="0">
                <a:latin typeface="Trebuchet MS"/>
                <a:cs typeface="Trebuchet MS"/>
              </a:rPr>
              <a:t>ut</a:t>
            </a:r>
            <a:r>
              <a:rPr sz="2600" spc="-265" dirty="0" err="1" smtClean="0">
                <a:latin typeface="Trebuchet MS"/>
                <a:cs typeface="Trebuchet MS"/>
              </a:rPr>
              <a:t>a</a:t>
            </a:r>
            <a:r>
              <a:rPr sz="2600" spc="-155" dirty="0" err="1" smtClean="0">
                <a:latin typeface="Trebuchet MS"/>
                <a:cs typeface="Trebuchet MS"/>
              </a:rPr>
              <a:t>z</a:t>
            </a:r>
            <a:r>
              <a:rPr sz="2600" spc="-180" dirty="0" err="1" smtClean="0">
                <a:latin typeface="Trebuchet MS"/>
                <a:cs typeface="Trebuchet MS"/>
              </a:rPr>
              <a:t>i</a:t>
            </a:r>
            <a:r>
              <a:rPr sz="2600" spc="30" dirty="0" err="1" smtClean="0">
                <a:latin typeface="Trebuchet MS"/>
                <a:cs typeface="Trebuchet MS"/>
              </a:rPr>
              <a:t>o</a:t>
            </a:r>
            <a:r>
              <a:rPr sz="2600" spc="-150" dirty="0" err="1" smtClean="0">
                <a:latin typeface="Trebuchet MS"/>
                <a:cs typeface="Trebuchet MS"/>
              </a:rPr>
              <a:t>ne</a:t>
            </a:r>
            <a:r>
              <a:rPr lang="it-IT" sz="2600" spc="-150" dirty="0" smtClean="0">
                <a:latin typeface="Trebuchet MS"/>
                <a:cs typeface="Trebuchet MS"/>
              </a:rPr>
              <a:t> </a:t>
            </a:r>
            <a:r>
              <a:rPr lang="it-IT" sz="2600" spc="-265" dirty="0">
                <a:cs typeface="Trebuchet MS"/>
              </a:rPr>
              <a:t>a</a:t>
            </a:r>
            <a:r>
              <a:rPr lang="it-IT" sz="2600" spc="-204" dirty="0">
                <a:cs typeface="Trebuchet MS"/>
              </a:rPr>
              <a:t>l</a:t>
            </a:r>
            <a:r>
              <a:rPr lang="it-IT" sz="2600" spc="-165" dirty="0">
                <a:cs typeface="Trebuchet MS"/>
              </a:rPr>
              <a:t>t</a:t>
            </a:r>
            <a:r>
              <a:rPr lang="it-IT" sz="2600" spc="-135" dirty="0">
                <a:cs typeface="Trebuchet MS"/>
              </a:rPr>
              <a:t>ern</a:t>
            </a:r>
            <a:r>
              <a:rPr lang="it-IT" sz="2600" spc="-145" dirty="0">
                <a:cs typeface="Trebuchet MS"/>
              </a:rPr>
              <a:t>a</a:t>
            </a:r>
            <a:r>
              <a:rPr lang="it-IT" sz="2600" spc="-165" dirty="0">
                <a:cs typeface="Trebuchet MS"/>
              </a:rPr>
              <a:t>t</a:t>
            </a:r>
            <a:r>
              <a:rPr lang="it-IT" sz="2600" spc="-180" dirty="0">
                <a:cs typeface="Trebuchet MS"/>
              </a:rPr>
              <a:t>i</a:t>
            </a:r>
            <a:r>
              <a:rPr lang="it-IT" sz="2600" spc="-190" dirty="0">
                <a:cs typeface="Trebuchet MS"/>
              </a:rPr>
              <a:t>v</a:t>
            </a:r>
            <a:r>
              <a:rPr lang="it-IT" sz="2600" spc="-175" dirty="0"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33802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6109" y="3403092"/>
            <a:ext cx="38354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 smtClean="0">
                <a:cs typeface="Trebuchet MS"/>
              </a:rPr>
              <a:t>Cal</a:t>
            </a:r>
            <a:r>
              <a:rPr sz="2600" spc="-150" dirty="0" err="1" smtClean="0">
                <a:latin typeface="Trebuchet MS"/>
                <a:cs typeface="Trebuchet MS"/>
              </a:rPr>
              <a:t>c</a:t>
            </a:r>
            <a:r>
              <a:rPr sz="2600" spc="30" dirty="0" err="1" smtClean="0">
                <a:latin typeface="Trebuchet MS"/>
                <a:cs typeface="Trebuchet MS"/>
              </a:rPr>
              <a:t>o</a:t>
            </a:r>
            <a:r>
              <a:rPr sz="2600" spc="-204" dirty="0" err="1" smtClean="0">
                <a:latin typeface="Trebuchet MS"/>
                <a:cs typeface="Trebuchet MS"/>
              </a:rPr>
              <a:t>l</a:t>
            </a:r>
            <a:r>
              <a:rPr sz="2600" spc="35" dirty="0" err="1" smtClean="0">
                <a:latin typeface="Trebuchet MS"/>
                <a:cs typeface="Trebuchet MS"/>
              </a:rPr>
              <a:t>o</a:t>
            </a:r>
            <a:r>
              <a:rPr sz="2600" spc="-65" dirty="0" smtClean="0">
                <a:latin typeface="Trebuchet MS"/>
                <a:cs typeface="Trebuchet MS"/>
              </a:rPr>
              <a:t> </a:t>
            </a:r>
            <a:r>
              <a:rPr sz="2600" spc="-185" dirty="0" err="1">
                <a:latin typeface="Trebuchet MS"/>
                <a:cs typeface="Trebuchet MS"/>
              </a:rPr>
              <a:t>benefi</a:t>
            </a:r>
            <a:r>
              <a:rPr sz="2600" spc="-150" dirty="0" err="1">
                <a:latin typeface="Trebuchet MS"/>
                <a:cs typeface="Trebuchet MS"/>
              </a:rPr>
              <a:t>c</a:t>
            </a:r>
            <a:r>
              <a:rPr sz="2600" spc="-180" dirty="0" err="1">
                <a:latin typeface="Trebuchet MS"/>
                <a:cs typeface="Trebuchet MS"/>
              </a:rPr>
              <a:t>i</a:t>
            </a:r>
            <a:r>
              <a:rPr sz="2600" spc="35" dirty="0" err="1">
                <a:latin typeface="Trebuchet MS"/>
                <a:cs typeface="Trebuchet MS"/>
              </a:rPr>
              <a:t>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 smtClean="0">
                <a:latin typeface="Trebuchet MS"/>
                <a:cs typeface="Trebuchet MS"/>
              </a:rPr>
              <a:t>a</a:t>
            </a:r>
            <a:r>
              <a:rPr sz="2600" spc="-204" dirty="0" smtClean="0">
                <a:latin typeface="Trebuchet MS"/>
                <a:cs typeface="Trebuchet MS"/>
              </a:rPr>
              <a:t>l</a:t>
            </a:r>
            <a:r>
              <a:rPr sz="2600" spc="-165" dirty="0" smtClean="0">
                <a:latin typeface="Trebuchet MS"/>
                <a:cs typeface="Trebuchet MS"/>
              </a:rPr>
              <a:t>t</a:t>
            </a:r>
            <a:r>
              <a:rPr sz="2600" spc="-135" dirty="0" smtClean="0">
                <a:latin typeface="Trebuchet MS"/>
                <a:cs typeface="Trebuchet MS"/>
              </a:rPr>
              <a:t>ern</a:t>
            </a:r>
            <a:r>
              <a:rPr sz="2600" spc="-145" dirty="0" smtClean="0">
                <a:latin typeface="Trebuchet MS"/>
                <a:cs typeface="Trebuchet MS"/>
              </a:rPr>
              <a:t>a</a:t>
            </a:r>
            <a:r>
              <a:rPr sz="2600" spc="-165" dirty="0" smtClean="0">
                <a:latin typeface="Trebuchet MS"/>
                <a:cs typeface="Trebuchet MS"/>
              </a:rPr>
              <a:t>t</a:t>
            </a:r>
            <a:r>
              <a:rPr sz="2600" spc="-180" dirty="0" smtClean="0">
                <a:latin typeface="Trebuchet MS"/>
                <a:cs typeface="Trebuchet MS"/>
              </a:rPr>
              <a:t>i</a:t>
            </a:r>
            <a:r>
              <a:rPr sz="2600" spc="-190" dirty="0" smtClean="0">
                <a:latin typeface="Trebuchet MS"/>
                <a:cs typeface="Trebuchet MS"/>
              </a:rPr>
              <a:t>v</a:t>
            </a:r>
            <a:r>
              <a:rPr sz="2600" spc="-175" dirty="0" smtClean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9750" y="39961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6109" y="4018788"/>
            <a:ext cx="3876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120" dirty="0" smtClean="0">
                <a:latin typeface="Trebuchet MS"/>
                <a:cs typeface="Trebuchet MS"/>
              </a:rPr>
              <a:t>Calcolo</a:t>
            </a:r>
            <a:r>
              <a:rPr sz="2600" spc="-65" dirty="0" smtClean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</a:t>
            </a:r>
            <a:r>
              <a:rPr sz="2600" spc="30" dirty="0">
                <a:latin typeface="Trebuchet MS"/>
                <a:cs typeface="Trebuchet MS"/>
              </a:rPr>
              <a:t>o</a:t>
            </a:r>
            <a:r>
              <a:rPr sz="2600" spc="-55" dirty="0">
                <a:latin typeface="Trebuchet MS"/>
                <a:cs typeface="Trebuchet MS"/>
              </a:rPr>
              <a:t>s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35" dirty="0">
                <a:latin typeface="Trebuchet MS"/>
                <a:cs typeface="Trebuchet MS"/>
              </a:rPr>
              <a:t>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35" dirty="0">
                <a:latin typeface="Trebuchet MS"/>
                <a:cs typeface="Trebuchet MS"/>
              </a:rPr>
              <a:t>ern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90" dirty="0">
                <a:latin typeface="Trebuchet MS"/>
                <a:cs typeface="Trebuchet MS"/>
              </a:rPr>
              <a:t>v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461213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6109" y="4634484"/>
            <a:ext cx="43916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 smtClean="0">
                <a:cs typeface="Trebuchet MS"/>
              </a:rPr>
              <a:t>Cal</a:t>
            </a:r>
            <a:r>
              <a:rPr sz="2600" spc="-150" dirty="0" err="1" smtClean="0">
                <a:latin typeface="Trebuchet MS"/>
                <a:cs typeface="Trebuchet MS"/>
              </a:rPr>
              <a:t>c</a:t>
            </a:r>
            <a:r>
              <a:rPr sz="2600" spc="30" dirty="0" err="1" smtClean="0">
                <a:latin typeface="Trebuchet MS"/>
                <a:cs typeface="Trebuchet MS"/>
              </a:rPr>
              <a:t>o</a:t>
            </a:r>
            <a:r>
              <a:rPr sz="2600" spc="-204" dirty="0" err="1" smtClean="0">
                <a:latin typeface="Trebuchet MS"/>
                <a:cs typeface="Trebuchet MS"/>
              </a:rPr>
              <a:t>l</a:t>
            </a:r>
            <a:r>
              <a:rPr sz="2600" spc="35" dirty="0" err="1" smtClean="0">
                <a:latin typeface="Trebuchet MS"/>
                <a:cs typeface="Trebuchet MS"/>
              </a:rPr>
              <a:t>o</a:t>
            </a:r>
            <a:r>
              <a:rPr sz="2600" spc="-65" dirty="0" smtClean="0">
                <a:latin typeface="Trebuchet MS"/>
                <a:cs typeface="Trebuchet MS"/>
              </a:rPr>
              <a:t> </a:t>
            </a:r>
            <a:r>
              <a:rPr sz="2600" spc="-125" dirty="0" err="1" smtClean="0">
                <a:latin typeface="Trebuchet MS"/>
                <a:cs typeface="Trebuchet MS"/>
              </a:rPr>
              <a:t>d</a:t>
            </a:r>
            <a:r>
              <a:rPr sz="2600" spc="-130" dirty="0" err="1" smtClean="0">
                <a:latin typeface="Trebuchet MS"/>
                <a:cs typeface="Trebuchet MS"/>
              </a:rPr>
              <a:t>e</a:t>
            </a:r>
            <a:r>
              <a:rPr sz="2600" spc="-105" dirty="0" err="1" smtClean="0">
                <a:latin typeface="Trebuchet MS"/>
                <a:cs typeface="Trebuchet MS"/>
              </a:rPr>
              <a:t>s</a:t>
            </a:r>
            <a:r>
              <a:rPr sz="2600" spc="-180" dirty="0" err="1" smtClean="0">
                <a:latin typeface="Trebuchet MS"/>
                <a:cs typeface="Trebuchet MS"/>
              </a:rPr>
              <a:t>i</a:t>
            </a:r>
            <a:r>
              <a:rPr sz="2600" spc="-125" dirty="0" err="1" smtClean="0">
                <a:latin typeface="Trebuchet MS"/>
                <a:cs typeface="Trebuchet MS"/>
              </a:rPr>
              <a:t>d</a:t>
            </a:r>
            <a:r>
              <a:rPr sz="2600" spc="-135" dirty="0" err="1" smtClean="0">
                <a:latin typeface="Trebuchet MS"/>
                <a:cs typeface="Trebuchet MS"/>
              </a:rPr>
              <a:t>er</a:t>
            </a:r>
            <a:r>
              <a:rPr sz="2600" spc="-155" dirty="0" err="1" smtClean="0">
                <a:latin typeface="Trebuchet MS"/>
                <a:cs typeface="Trebuchet MS"/>
              </a:rPr>
              <a:t>a</a:t>
            </a:r>
            <a:r>
              <a:rPr sz="2600" spc="-160" dirty="0" err="1" smtClean="0">
                <a:latin typeface="Trebuchet MS"/>
                <a:cs typeface="Trebuchet MS"/>
              </a:rPr>
              <a:t>bi</a:t>
            </a:r>
            <a:r>
              <a:rPr sz="2600" spc="-204" dirty="0" err="1" smtClean="0">
                <a:latin typeface="Trebuchet MS"/>
                <a:cs typeface="Trebuchet MS"/>
              </a:rPr>
              <a:t>l</a:t>
            </a:r>
            <a:r>
              <a:rPr sz="2600" spc="-180" dirty="0" err="1" smtClean="0">
                <a:latin typeface="Trebuchet MS"/>
                <a:cs typeface="Trebuchet MS"/>
              </a:rPr>
              <a:t>i</a:t>
            </a:r>
            <a:r>
              <a:rPr sz="2600" spc="-165" dirty="0" err="1" smtClean="0">
                <a:latin typeface="Trebuchet MS"/>
                <a:cs typeface="Trebuchet MS"/>
              </a:rPr>
              <a:t>t</a:t>
            </a:r>
            <a:r>
              <a:rPr sz="2600" spc="-260" dirty="0" err="1" smtClean="0">
                <a:latin typeface="Trebuchet MS"/>
                <a:cs typeface="Trebuchet MS"/>
              </a:rPr>
              <a:t>à</a:t>
            </a:r>
            <a:r>
              <a:rPr sz="2600" spc="-65" dirty="0" smtClean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35" dirty="0">
                <a:latin typeface="Trebuchet MS"/>
                <a:cs typeface="Trebuchet MS"/>
              </a:rPr>
              <a:t>ern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90" dirty="0">
                <a:latin typeface="Trebuchet MS"/>
                <a:cs typeface="Trebuchet MS"/>
              </a:rPr>
              <a:t>v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9750" y="5228080"/>
            <a:ext cx="4804410" cy="0"/>
          </a:xfrm>
          <a:custGeom>
            <a:avLst/>
            <a:gdLst/>
            <a:ahLst/>
            <a:cxnLst/>
            <a:rect l="l" t="t" r="r" b="b"/>
            <a:pathLst>
              <a:path w="4804409">
                <a:moveTo>
                  <a:pt x="0" y="0"/>
                </a:moveTo>
                <a:lnTo>
                  <a:pt x="4804410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6109" y="5250180"/>
            <a:ext cx="344360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600" spc="-65" dirty="0" err="1" smtClean="0">
                <a:cs typeface="Trebuchet MS"/>
              </a:rPr>
              <a:t>Cla</a:t>
            </a:r>
            <a:r>
              <a:rPr sz="2600" spc="-55" dirty="0" err="1" smtClean="0">
                <a:latin typeface="Trebuchet MS"/>
                <a:cs typeface="Trebuchet MS"/>
              </a:rPr>
              <a:t>ss</a:t>
            </a:r>
            <a:r>
              <a:rPr sz="2600" spc="-180" dirty="0" err="1" smtClean="0">
                <a:latin typeface="Trebuchet MS"/>
                <a:cs typeface="Trebuchet MS"/>
              </a:rPr>
              <a:t>i</a:t>
            </a:r>
            <a:r>
              <a:rPr sz="2600" spc="-245" dirty="0" err="1" smtClean="0">
                <a:latin typeface="Trebuchet MS"/>
                <a:cs typeface="Trebuchet MS"/>
              </a:rPr>
              <a:t>fi</a:t>
            </a:r>
            <a:r>
              <a:rPr sz="2600" spc="-150" dirty="0" err="1" smtClean="0">
                <a:latin typeface="Trebuchet MS"/>
                <a:cs typeface="Trebuchet MS"/>
              </a:rPr>
              <a:t>c</a:t>
            </a:r>
            <a:r>
              <a:rPr sz="2600" spc="-265" dirty="0" err="1" smtClean="0">
                <a:latin typeface="Trebuchet MS"/>
                <a:cs typeface="Trebuchet MS"/>
              </a:rPr>
              <a:t>a</a:t>
            </a:r>
            <a:r>
              <a:rPr sz="2600" spc="-155" dirty="0" err="1" smtClean="0">
                <a:latin typeface="Trebuchet MS"/>
                <a:cs typeface="Trebuchet MS"/>
              </a:rPr>
              <a:t>z</a:t>
            </a:r>
            <a:r>
              <a:rPr sz="2600" spc="-180" dirty="0" err="1" smtClean="0">
                <a:latin typeface="Trebuchet MS"/>
                <a:cs typeface="Trebuchet MS"/>
              </a:rPr>
              <a:t>i</a:t>
            </a:r>
            <a:r>
              <a:rPr sz="2600" spc="30" dirty="0" err="1" smtClean="0">
                <a:latin typeface="Trebuchet MS"/>
                <a:cs typeface="Trebuchet MS"/>
              </a:rPr>
              <a:t>o</a:t>
            </a:r>
            <a:r>
              <a:rPr sz="2600" spc="-150" dirty="0" err="1" smtClean="0">
                <a:latin typeface="Trebuchet MS"/>
                <a:cs typeface="Trebuchet MS"/>
              </a:rPr>
              <a:t>ne</a:t>
            </a:r>
            <a:r>
              <a:rPr sz="2600" spc="-65" dirty="0" smtClean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a</a:t>
            </a:r>
            <a:r>
              <a:rPr sz="2600" spc="-204" dirty="0">
                <a:latin typeface="Trebuchet MS"/>
                <a:cs typeface="Trebuchet MS"/>
              </a:rPr>
              <a:t>l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35" dirty="0">
                <a:latin typeface="Trebuchet MS"/>
                <a:cs typeface="Trebuchet MS"/>
              </a:rPr>
              <a:t>ern</a:t>
            </a:r>
            <a:r>
              <a:rPr sz="2600" spc="-145" dirty="0">
                <a:latin typeface="Trebuchet MS"/>
                <a:cs typeface="Trebuchet MS"/>
              </a:rPr>
              <a:t>a</a:t>
            </a:r>
            <a:r>
              <a:rPr sz="2600" spc="-165" dirty="0">
                <a:latin typeface="Trebuchet MS"/>
                <a:cs typeface="Trebuchet MS"/>
              </a:rPr>
              <a:t>t</a:t>
            </a:r>
            <a:r>
              <a:rPr sz="2600" spc="-180" dirty="0">
                <a:latin typeface="Trebuchet MS"/>
                <a:cs typeface="Trebuchet MS"/>
              </a:rPr>
              <a:t>i</a:t>
            </a:r>
            <a:r>
              <a:rPr sz="2600" spc="-190" dirty="0">
                <a:latin typeface="Trebuchet MS"/>
                <a:cs typeface="Trebuchet MS"/>
              </a:rPr>
              <a:t>v</a:t>
            </a:r>
            <a:r>
              <a:rPr sz="2600" spc="-175" dirty="0">
                <a:latin typeface="Trebuchet MS"/>
                <a:cs typeface="Trebuchet MS"/>
              </a:rPr>
              <a:t>e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124680" y="916432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9B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30496" y="950976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24680" y="15323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EB6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30496" y="156667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5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24680" y="21483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0B8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30496" y="2182368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8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24680" y="27642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71B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24680" y="33802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87B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246346" y="3413760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11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124680" y="39961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AEC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246346" y="4029455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12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124680" y="461213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6A7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246346" y="4645152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13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124680" y="52280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>
                <a:moveTo>
                  <a:pt x="0" y="0"/>
                </a:moveTo>
                <a:lnTo>
                  <a:pt x="613165" y="1"/>
                </a:lnTo>
              </a:path>
            </a:pathLst>
          </a:custGeom>
          <a:ln w="6350">
            <a:solidFill>
              <a:srgbClr val="C9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246346" y="5260848"/>
            <a:ext cx="3937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latin typeface="Trebuchet MS"/>
                <a:cs typeface="Trebuchet MS"/>
              </a:rPr>
              <a:t>14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40" name="object 25"/>
          <p:cNvSpPr txBox="1"/>
          <p:nvPr/>
        </p:nvSpPr>
        <p:spPr>
          <a:xfrm>
            <a:off x="11430000" y="2809241"/>
            <a:ext cx="209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900" spc="-75" dirty="0">
                <a:latin typeface="Trebuchet MS"/>
                <a:cs typeface="Trebuchet MS"/>
              </a:rPr>
              <a:t>9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DECISIONE E ALTERNATIVE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3</a:t>
            </a:fld>
            <a:endParaRPr spc="-30" dirty="0"/>
          </a:p>
        </p:txBody>
      </p:sp>
      <p:sp>
        <p:nvSpPr>
          <p:cNvPr id="7" name="object 3"/>
          <p:cNvSpPr txBox="1"/>
          <p:nvPr/>
        </p:nvSpPr>
        <p:spPr>
          <a:xfrm>
            <a:off x="685800" y="1898397"/>
            <a:ext cx="7696200" cy="24196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solidFill>
                  <a:srgbClr val="262626"/>
                </a:solidFill>
                <a:latin typeface="Trebuchet MS"/>
                <a:cs typeface="Trebuchet MS"/>
              </a:rPr>
              <a:t>Si</a:t>
            </a:r>
            <a:r>
              <a:rPr sz="1800" spc="-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85" dirty="0" err="1">
                <a:solidFill>
                  <a:srgbClr val="262626"/>
                </a:solidFill>
                <a:latin typeface="Trebuchet MS"/>
                <a:cs typeface="Trebuchet MS"/>
              </a:rPr>
              <a:t>vuole</a:t>
            </a:r>
            <a:r>
              <a:rPr sz="1800" spc="-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it-IT" sz="1800" spc="-114" dirty="0" smtClean="0">
                <a:solidFill>
                  <a:srgbClr val="262626"/>
                </a:solidFill>
                <a:latin typeface="Trebuchet MS"/>
                <a:cs typeface="Trebuchet MS"/>
              </a:rPr>
              <a:t>realizzare un’applicazione per il gioco del </a:t>
            </a:r>
            <a:r>
              <a:rPr lang="it-IT" sz="1800" spc="-114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Sudoku</a:t>
            </a:r>
            <a:r>
              <a:rPr lang="it-IT" sz="1800" spc="-114" dirty="0" smtClean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tabLst>
                <a:tab pos="240665" algn="l"/>
                <a:tab pos="241300" algn="l"/>
              </a:tabLst>
            </a:pPr>
            <a:endParaRPr lang="it-IT" sz="1800" spc="-114" dirty="0" smtClean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41300" marR="5080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14" dirty="0" smtClean="0">
                <a:solidFill>
                  <a:srgbClr val="262626"/>
                </a:solidFill>
                <a:latin typeface="Trebuchet MS"/>
                <a:cs typeface="Trebuchet MS"/>
              </a:rPr>
              <a:t>Il software, realizzato tramite </a:t>
            </a:r>
            <a:r>
              <a:rPr lang="it-IT" spc="-114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Android</a:t>
            </a:r>
            <a:r>
              <a:rPr lang="it-IT" spc="-114" dirty="0" smtClean="0">
                <a:solidFill>
                  <a:srgbClr val="262626"/>
                </a:solidFill>
                <a:latin typeface="Trebuchet MS"/>
                <a:cs typeface="Trebuchet MS"/>
              </a:rPr>
              <a:t> Studio e scritto in Java, deve presentare una sezione relativa alle statistiche dell’utente e permettere di ripristinare una partita sospesa in precedenza.</a:t>
            </a:r>
          </a:p>
          <a:p>
            <a:pPr marL="12700" marR="508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tabLst>
                <a:tab pos="240665" algn="l"/>
                <a:tab pos="241300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241300" marR="241300" indent="-228600">
              <a:lnSpc>
                <a:spcPts val="2110"/>
              </a:lnSpc>
              <a:spcBef>
                <a:spcPts val="108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z="1800" spc="-160" dirty="0" smtClean="0">
                <a:solidFill>
                  <a:srgbClr val="262626"/>
                </a:solidFill>
                <a:latin typeface="Trebuchet MS"/>
                <a:cs typeface="Trebuchet MS"/>
              </a:rPr>
              <a:t>Il software verrà utilizzato da utenti non esperti nell’ambito </a:t>
            </a:r>
            <a:r>
              <a:rPr sz="1800" spc="-110" dirty="0" smtClean="0">
                <a:solidFill>
                  <a:srgbClr val="262626"/>
                </a:solidFill>
                <a:latin typeface="Trebuchet MS"/>
                <a:cs typeface="Trebuchet MS"/>
              </a:rPr>
              <a:t>d</a:t>
            </a:r>
            <a:r>
              <a:rPr lang="it-IT" sz="1800" spc="-110" dirty="0" smtClean="0">
                <a:solidFill>
                  <a:srgbClr val="262626"/>
                </a:solidFill>
                <a:latin typeface="Trebuchet MS"/>
                <a:cs typeface="Trebuchet MS"/>
              </a:rPr>
              <a:t>ei </a:t>
            </a:r>
            <a:r>
              <a:rPr sz="1800" spc="-530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62626"/>
                </a:solidFill>
                <a:latin typeface="Trebuchet MS"/>
                <a:cs typeface="Trebuchet MS"/>
              </a:rPr>
              <a:t>linguaggi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Trebuchet MS"/>
                <a:cs typeface="Trebuchet MS"/>
              </a:rPr>
              <a:t>di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62626"/>
                </a:solidFill>
                <a:latin typeface="Trebuchet MS"/>
                <a:cs typeface="Trebuchet MS"/>
              </a:rPr>
              <a:t>programmazione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62626"/>
                </a:solidFill>
                <a:latin typeface="Trebuchet MS"/>
                <a:cs typeface="Trebuchet MS"/>
              </a:rPr>
              <a:t>compilazione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62626"/>
                </a:solidFill>
                <a:latin typeface="Trebuchet MS"/>
                <a:cs typeface="Trebuchet MS"/>
              </a:rPr>
              <a:t>software.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4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DECISIONE E ALTERNATIVE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7830915" cy="41108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454659" indent="-228600">
              <a:lnSpc>
                <a:spcPct val="102200"/>
              </a:lnSpc>
              <a:spcBef>
                <a:spcPts val="5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80" dirty="0" smtClean="0">
                <a:solidFill>
                  <a:srgbClr val="262626"/>
                </a:solidFill>
                <a:cs typeface="Trebuchet MS"/>
              </a:rPr>
              <a:t>Si</a:t>
            </a:r>
            <a:r>
              <a:rPr lang="it-IT" spc="-4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5" dirty="0">
                <a:solidFill>
                  <a:srgbClr val="262626"/>
                </a:solidFill>
                <a:cs typeface="Trebuchet MS"/>
              </a:rPr>
              <a:t>deve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95" dirty="0">
                <a:solidFill>
                  <a:srgbClr val="262626"/>
                </a:solidFill>
                <a:cs typeface="Trebuchet MS"/>
              </a:rPr>
              <a:t>selezionare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4" dirty="0">
                <a:solidFill>
                  <a:srgbClr val="262626"/>
                </a:solidFill>
                <a:cs typeface="Trebuchet MS"/>
              </a:rPr>
              <a:t>una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di</a:t>
            </a:r>
            <a:r>
              <a:rPr lang="it-IT" spc="-4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supporto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allo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85" dirty="0">
                <a:solidFill>
                  <a:srgbClr val="262626"/>
                </a:solidFill>
                <a:cs typeface="Trebuchet MS"/>
              </a:rPr>
              <a:t>sviluppo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del </a:t>
            </a:r>
            <a:r>
              <a:rPr lang="it-IT" spc="-53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software per utilizzare ed interagire con il sistema di database </a:t>
            </a:r>
            <a:r>
              <a:rPr lang="it-IT" spc="-110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 supportato da </a:t>
            </a:r>
            <a:r>
              <a:rPr lang="it-IT" spc="-110" dirty="0" err="1" smtClean="0">
                <a:solidFill>
                  <a:srgbClr val="262626"/>
                </a:solidFill>
                <a:cs typeface="Trebuchet MS"/>
              </a:rPr>
              <a:t>Android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.</a:t>
            </a:r>
            <a:endParaRPr lang="it-IT" dirty="0"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80" dirty="0" smtClean="0">
                <a:solidFill>
                  <a:srgbClr val="262626"/>
                </a:solidFill>
                <a:cs typeface="Trebuchet MS"/>
              </a:rPr>
              <a:t>Due alternative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:</a:t>
            </a:r>
            <a:r>
              <a:rPr lang="it-IT" spc="-22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15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15" dirty="0" smtClean="0">
                <a:solidFill>
                  <a:srgbClr val="262626"/>
                </a:solidFill>
                <a:cs typeface="Trebuchet MS"/>
              </a:rPr>
              <a:t> o Room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Una sola tra le librerie può essere selezionata: entrambe permettono l’accesso e la gestione di database a diversi livelli di astrazione</a:t>
            </a:r>
          </a:p>
          <a:p>
            <a:pPr marL="755650" lvl="1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it-IT" spc="-100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 è la libreria di base per l’utilizzo del sistema di database </a:t>
            </a:r>
            <a:r>
              <a:rPr lang="it-IT" spc="-100" dirty="0" err="1" smtClean="0">
                <a:solidFill>
                  <a:srgbClr val="262626"/>
                </a:solidFill>
                <a:cs typeface="Trebuchet MS"/>
              </a:rPr>
              <a:t>SQLite</a:t>
            </a:r>
            <a:endParaRPr lang="it-IT" spc="-100" dirty="0" smtClean="0">
              <a:solidFill>
                <a:srgbClr val="262626"/>
              </a:solidFill>
              <a:cs typeface="Trebuchet MS"/>
            </a:endParaRPr>
          </a:p>
          <a:p>
            <a:pPr marL="1212850" lvl="2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Permette di utilizzare tutto ciò che offre il linguaggio SQL, con lo svantaggio di dover fare tutto a mano</a:t>
            </a:r>
          </a:p>
          <a:p>
            <a:pPr marL="755650" lvl="1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Room è una libreria che offre uno strato di astrazione su </a:t>
            </a:r>
            <a:r>
              <a:rPr lang="it-IT" spc="-100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 per garantire un accesso più fluido al database</a:t>
            </a:r>
          </a:p>
          <a:p>
            <a:pPr marL="1212850" lvl="2" indent="-285750">
              <a:spcBef>
                <a:spcPts val="1035"/>
              </a:spcBef>
              <a:buClr>
                <a:srgbClr val="9BAFB5"/>
              </a:buClr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Sfrutta la piena potenza di </a:t>
            </a:r>
            <a:r>
              <a:rPr lang="it-IT" spc="-100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 con una semplice conoscenza del linguaggio SQL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0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5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7830915" cy="243784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Chiarezza della documentazione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Facilità di installazione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Facilità di utilizzo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Semplicità del codice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Sicurezza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Supporto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31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85799" y="1898397"/>
            <a:ext cx="7830915" cy="398827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45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>
                <a:solidFill>
                  <a:srgbClr val="262626"/>
                </a:solidFill>
                <a:cs typeface="Trebuchet MS"/>
              </a:rPr>
              <a:t>chiarezza</a:t>
            </a:r>
            <a:r>
              <a:rPr lang="it-IT" b="1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30" dirty="0">
                <a:solidFill>
                  <a:srgbClr val="262626"/>
                </a:solidFill>
                <a:cs typeface="Trebuchet MS"/>
              </a:rPr>
              <a:t>della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dirty="0">
                <a:solidFill>
                  <a:srgbClr val="262626"/>
                </a:solidFill>
                <a:cs typeface="Trebuchet MS"/>
              </a:rPr>
              <a:t>documentazione</a:t>
            </a:r>
            <a:r>
              <a:rPr lang="it-IT" b="1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è</a:t>
            </a:r>
            <a:r>
              <a:rPr lang="it-IT" spc="-3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riferita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60" dirty="0" smtClean="0">
                <a:solidFill>
                  <a:srgbClr val="262626"/>
                </a:solidFill>
                <a:cs typeface="Trebuchet MS"/>
              </a:rPr>
              <a:t>alla quantità di informazioni presenti </a:t>
            </a:r>
            <a:r>
              <a:rPr lang="it-IT" spc="-60" dirty="0" smtClean="0">
                <a:solidFill>
                  <a:srgbClr val="262626"/>
                </a:solidFill>
                <a:cs typeface="Trebuchet MS"/>
              </a:rPr>
              <a:t>sui </a:t>
            </a:r>
            <a:r>
              <a:rPr lang="it-IT" spc="-95" dirty="0" smtClean="0">
                <a:solidFill>
                  <a:srgbClr val="262626"/>
                </a:solidFill>
                <a:cs typeface="Trebuchet MS"/>
              </a:rPr>
              <a:t>metodi offerti 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d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a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ll</a:t>
            </a:r>
            <a:r>
              <a:rPr lang="it-IT" spc="-180" dirty="0" smtClean="0">
                <a:solidFill>
                  <a:srgbClr val="262626"/>
                </a:solidFill>
                <a:cs typeface="Trebuchet MS"/>
              </a:rPr>
              <a:t>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l</a:t>
            </a:r>
            <a:r>
              <a:rPr lang="it-IT" spc="-114" dirty="0" smtClean="0">
                <a:solidFill>
                  <a:srgbClr val="262626"/>
                </a:solidFill>
                <a:cs typeface="Trebuchet MS"/>
              </a:rPr>
              <a:t>i</a:t>
            </a:r>
            <a:r>
              <a:rPr lang="it-IT" spc="-55" dirty="0" smtClean="0">
                <a:solidFill>
                  <a:srgbClr val="262626"/>
                </a:solidFill>
                <a:cs typeface="Trebuchet MS"/>
              </a:rPr>
              <a:t>b</a:t>
            </a:r>
            <a:r>
              <a:rPr lang="it-IT" spc="-80" dirty="0" smtClean="0">
                <a:solidFill>
                  <a:srgbClr val="262626"/>
                </a:solidFill>
                <a:cs typeface="Trebuchet MS"/>
              </a:rPr>
              <a:t>r</a:t>
            </a:r>
            <a:r>
              <a:rPr lang="it-IT" spc="-120" dirty="0" smtClean="0">
                <a:solidFill>
                  <a:srgbClr val="262626"/>
                </a:solidFill>
                <a:cs typeface="Trebuchet MS"/>
              </a:rPr>
              <a:t>e</a:t>
            </a:r>
            <a:r>
              <a:rPr lang="it-IT" spc="5" dirty="0" smtClean="0">
                <a:solidFill>
                  <a:srgbClr val="262626"/>
                </a:solidFill>
                <a:cs typeface="Trebuchet MS"/>
              </a:rPr>
              <a:t>r</a:t>
            </a:r>
            <a:r>
              <a:rPr lang="it-IT" spc="-114" dirty="0" smtClean="0">
                <a:solidFill>
                  <a:srgbClr val="262626"/>
                </a:solidFill>
                <a:cs typeface="Trebuchet MS"/>
              </a:rPr>
              <a:t>i</a:t>
            </a:r>
            <a:r>
              <a:rPr lang="it-IT" spc="-180" dirty="0" smtClean="0">
                <a:solidFill>
                  <a:srgbClr val="262626"/>
                </a:solidFill>
                <a:cs typeface="Trebuchet MS"/>
              </a:rPr>
              <a:t>a</a:t>
            </a:r>
            <a:endParaRPr lang="it-IT" spc="-120" dirty="0" smtClean="0">
              <a:solidFill>
                <a:srgbClr val="262626"/>
              </a:solidFill>
              <a:cs typeface="Trebuchet MS"/>
            </a:endParaRPr>
          </a:p>
          <a:p>
            <a:pPr marL="241300" marR="109220" indent="-228600">
              <a:lnSpc>
                <a:spcPct val="101099"/>
              </a:lnSpc>
              <a:spcBef>
                <a:spcPts val="103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 smtClean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facilità</a:t>
            </a:r>
            <a:r>
              <a:rPr lang="it-IT" b="1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>
                <a:solidFill>
                  <a:srgbClr val="262626"/>
                </a:solidFill>
                <a:cs typeface="Trebuchet MS"/>
              </a:rPr>
              <a:t>di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>
                <a:solidFill>
                  <a:srgbClr val="262626"/>
                </a:solidFill>
                <a:cs typeface="Trebuchet MS"/>
              </a:rPr>
              <a:t>installazione</a:t>
            </a:r>
            <a:r>
              <a:rPr lang="it-IT" b="1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è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55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4" dirty="0">
                <a:solidFill>
                  <a:srgbClr val="262626"/>
                </a:solidFill>
                <a:cs typeface="Trebuchet MS"/>
              </a:rPr>
              <a:t>semplicità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60" dirty="0">
                <a:solidFill>
                  <a:srgbClr val="262626"/>
                </a:solidFill>
                <a:cs typeface="Trebuchet MS"/>
              </a:rPr>
              <a:t>con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5" dirty="0">
                <a:solidFill>
                  <a:srgbClr val="262626"/>
                </a:solidFill>
                <a:cs typeface="Trebuchet MS"/>
              </a:rPr>
              <a:t>cui</a:t>
            </a:r>
            <a:r>
              <a:rPr lang="it-IT" spc="-3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55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viene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>
                <a:solidFill>
                  <a:srgbClr val="262626"/>
                </a:solidFill>
                <a:cs typeface="Trebuchet MS"/>
              </a:rPr>
              <a:t>installata </a:t>
            </a:r>
            <a:r>
              <a:rPr lang="it-IT" spc="-52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90" dirty="0" smtClean="0">
                <a:solidFill>
                  <a:srgbClr val="262626"/>
                </a:solidFill>
                <a:cs typeface="Trebuchet MS"/>
              </a:rPr>
              <a:t>su un </a:t>
            </a:r>
            <a:r>
              <a:rPr lang="it-IT" spc="-80" dirty="0" smtClean="0">
                <a:solidFill>
                  <a:srgbClr val="262626"/>
                </a:solidFill>
                <a:cs typeface="Trebuchet MS"/>
              </a:rPr>
              <a:t>dispositivo</a:t>
            </a:r>
            <a:endParaRPr lang="it-IT" dirty="0">
              <a:cs typeface="Trebuchet MS"/>
            </a:endParaRPr>
          </a:p>
          <a:p>
            <a:pPr marL="241300" marR="109220" indent="-228600">
              <a:lnSpc>
                <a:spcPct val="101099"/>
              </a:lnSpc>
              <a:spcBef>
                <a:spcPts val="103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5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facilità</a:t>
            </a:r>
            <a:r>
              <a:rPr lang="it-IT" b="1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>
                <a:solidFill>
                  <a:srgbClr val="262626"/>
                </a:solidFill>
                <a:cs typeface="Trebuchet MS"/>
              </a:rPr>
              <a:t>di</a:t>
            </a:r>
            <a:r>
              <a:rPr lang="it-IT" b="1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25" dirty="0" smtClean="0">
                <a:solidFill>
                  <a:srgbClr val="262626"/>
                </a:solidFill>
                <a:cs typeface="Trebuchet MS"/>
              </a:rPr>
              <a:t>utilizzo</a:t>
            </a:r>
            <a:r>
              <a:rPr lang="it-IT" b="1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20" dirty="0">
                <a:solidFill>
                  <a:srgbClr val="262626"/>
                </a:solidFill>
                <a:cs typeface="Trebuchet MS"/>
              </a:rPr>
              <a:t>è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55" dirty="0" smtClean="0">
                <a:solidFill>
                  <a:srgbClr val="262626"/>
                </a:solidFill>
                <a:cs typeface="Trebuchet MS"/>
              </a:rPr>
              <a:t>la semplicità </a:t>
            </a:r>
            <a:r>
              <a:rPr lang="it-IT" spc="-60" dirty="0" smtClean="0">
                <a:solidFill>
                  <a:srgbClr val="262626"/>
                </a:solidFill>
                <a:cs typeface="Trebuchet MS"/>
              </a:rPr>
              <a:t>con</a:t>
            </a:r>
            <a:r>
              <a:rPr lang="it-IT" spc="-45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5" dirty="0">
                <a:solidFill>
                  <a:srgbClr val="262626"/>
                </a:solidFill>
                <a:cs typeface="Trebuchet MS"/>
              </a:rPr>
              <a:t>cui</a:t>
            </a:r>
            <a:r>
              <a:rPr lang="it-IT" spc="-3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55" dirty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45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10" dirty="0">
                <a:solidFill>
                  <a:srgbClr val="262626"/>
                </a:solidFill>
                <a:cs typeface="Trebuchet MS"/>
              </a:rPr>
              <a:t>viene</a:t>
            </a:r>
            <a:r>
              <a:rPr lang="it-IT" spc="-4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 smtClean="0">
                <a:solidFill>
                  <a:srgbClr val="262626"/>
                </a:solidFill>
                <a:cs typeface="Trebuchet MS"/>
              </a:rPr>
              <a:t>utilizzata dagli sviluppatori</a:t>
            </a:r>
            <a:endParaRPr lang="it-IT" dirty="0">
              <a:cs typeface="Trebuchet MS"/>
            </a:endParaRPr>
          </a:p>
          <a:p>
            <a:pPr marL="241300" marR="375285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La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135" dirty="0" smtClean="0">
                <a:solidFill>
                  <a:srgbClr val="262626"/>
                </a:solidFill>
                <a:cs typeface="Trebuchet MS"/>
              </a:rPr>
              <a:t>semplicità del codice 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rappresenta la chiarezza del codice scritto in accordo </a:t>
            </a:r>
            <a:r>
              <a:rPr lang="it-IT" spc="-160" dirty="0" smtClean="0">
                <a:solidFill>
                  <a:srgbClr val="262626"/>
                </a:solidFill>
                <a:cs typeface="Trebuchet MS"/>
              </a:rPr>
              <a:t>alla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 smtClean="0">
                <a:solidFill>
                  <a:srgbClr val="262626"/>
                </a:solidFill>
                <a:cs typeface="Trebuchet MS"/>
              </a:rPr>
              <a:t>utilizzata</a:t>
            </a:r>
          </a:p>
          <a:p>
            <a:pPr marL="241300" marR="375285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L</a:t>
            </a:r>
            <a:r>
              <a:rPr lang="it-IT" spc="-110" dirty="0" smtClean="0">
                <a:solidFill>
                  <a:srgbClr val="262626"/>
                </a:solidFill>
                <a:cs typeface="Trebuchet MS"/>
              </a:rPr>
              <a:t>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b="1" spc="-135" dirty="0" smtClean="0">
                <a:solidFill>
                  <a:srgbClr val="262626"/>
                </a:solidFill>
                <a:cs typeface="Trebuchet MS"/>
              </a:rPr>
              <a:t>sicurezza 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rappresenta il livello di protezione offerto dall’applicazione in accordo </a:t>
            </a:r>
            <a:r>
              <a:rPr lang="it-IT" spc="-160" dirty="0" smtClean="0">
                <a:solidFill>
                  <a:srgbClr val="262626"/>
                </a:solidFill>
                <a:cs typeface="Trebuchet MS"/>
              </a:rPr>
              <a:t>alla</a:t>
            </a:r>
            <a:r>
              <a:rPr lang="it-IT" spc="-50" dirty="0" smtClean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00" dirty="0">
                <a:solidFill>
                  <a:srgbClr val="262626"/>
                </a:solidFill>
                <a:cs typeface="Trebuchet MS"/>
              </a:rPr>
              <a:t>libreria</a:t>
            </a:r>
            <a:r>
              <a:rPr lang="it-IT" spc="-50" dirty="0">
                <a:solidFill>
                  <a:srgbClr val="262626"/>
                </a:solidFill>
                <a:cs typeface="Trebuchet MS"/>
              </a:rPr>
              <a:t> </a:t>
            </a:r>
            <a:r>
              <a:rPr lang="it-IT" spc="-130" dirty="0" smtClean="0">
                <a:solidFill>
                  <a:srgbClr val="262626"/>
                </a:solidFill>
                <a:cs typeface="Trebuchet MS"/>
              </a:rPr>
              <a:t>utilizzata</a:t>
            </a:r>
          </a:p>
          <a:p>
            <a:pPr marL="241300" marR="375285" indent="-228600">
              <a:lnSpc>
                <a:spcPct val="102200"/>
              </a:lnSpc>
              <a:spcBef>
                <a:spcPts val="89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-100" dirty="0" smtClean="0">
                <a:solidFill>
                  <a:srgbClr val="262626"/>
                </a:solidFill>
                <a:cs typeface="Trebuchet MS"/>
              </a:rPr>
              <a:t>Il </a:t>
            </a:r>
            <a:r>
              <a:rPr lang="it-IT" b="1" spc="-135" dirty="0" smtClean="0">
                <a:solidFill>
                  <a:srgbClr val="262626"/>
                </a:solidFill>
                <a:cs typeface="Trebuchet MS"/>
              </a:rPr>
              <a:t>supporto </a:t>
            </a:r>
            <a:r>
              <a:rPr lang="it-IT" spc="-135" dirty="0">
                <a:solidFill>
                  <a:srgbClr val="262626"/>
                </a:solidFill>
                <a:cs typeface="Trebuchet MS"/>
              </a:rPr>
              <a:t>rappresenta </a:t>
            </a:r>
            <a:r>
              <a:rPr lang="it-IT" spc="-135" dirty="0" smtClean="0">
                <a:solidFill>
                  <a:srgbClr val="262626"/>
                </a:solidFill>
                <a:cs typeface="Trebuchet MS"/>
              </a:rPr>
              <a:t>il livello di manutenzione offerto nel tempo in accordo alla libreria utilizzata</a:t>
            </a:r>
            <a:endParaRPr lang="it-IT" dirty="0">
              <a:cs typeface="Trebuchet M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59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ATTRIBUTI DI QUALITA’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  <p:graphicFrame>
        <p:nvGraphicFramePr>
          <p:cNvPr id="8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33703"/>
              </p:ext>
            </p:extLst>
          </p:nvPr>
        </p:nvGraphicFramePr>
        <p:xfrm>
          <a:off x="687752" y="2050797"/>
          <a:ext cx="4341448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92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8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800" spc="-10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Chiarezza della documentazione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sz="18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ili</a:t>
                      </a:r>
                      <a:r>
                        <a:rPr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tà</a:t>
                      </a:r>
                      <a:r>
                        <a:rPr sz="1800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4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8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18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8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Facilità di utilizzo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800" spc="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Semplicità del codice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8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27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8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Sicurezza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it-IT"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8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800" spc="-9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Supporto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8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RISCHIO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  <p:sp>
        <p:nvSpPr>
          <p:cNvPr id="8" name="object 5"/>
          <p:cNvSpPr txBox="1"/>
          <p:nvPr/>
        </p:nvSpPr>
        <p:spPr>
          <a:xfrm>
            <a:off x="990600" y="4108197"/>
            <a:ext cx="8610600" cy="15090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99400"/>
              </a:lnSpc>
              <a:spcBef>
                <a:spcPts val="110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15" dirty="0" err="1" smtClean="0">
                <a:solidFill>
                  <a:srgbClr val="262626"/>
                </a:solidFill>
                <a:cs typeface="Trebuchet MS"/>
              </a:rPr>
              <a:t>SQLite</a:t>
            </a:r>
            <a:r>
              <a:rPr lang="it-IT" spc="15" dirty="0" smtClean="0">
                <a:solidFill>
                  <a:srgbClr val="262626"/>
                </a:solidFill>
                <a:cs typeface="Trebuchet MS"/>
              </a:rPr>
              <a:t> non presenta alcun rischio perché è la libreria nativa per l’implementazione di un DBMS SQL per la piattaforma </a:t>
            </a:r>
            <a:r>
              <a:rPr lang="it-IT" spc="15" dirty="0" err="1" smtClean="0">
                <a:solidFill>
                  <a:srgbClr val="262626"/>
                </a:solidFill>
                <a:cs typeface="Trebuchet MS"/>
              </a:rPr>
              <a:t>Android</a:t>
            </a:r>
            <a:endParaRPr lang="it-IT" dirty="0">
              <a:cs typeface="Trebuchet MS"/>
            </a:endParaRPr>
          </a:p>
          <a:p>
            <a:pPr marL="241300" marR="144780" indent="-228600">
              <a:lnSpc>
                <a:spcPts val="2110"/>
              </a:lnSpc>
              <a:spcBef>
                <a:spcPts val="1145"/>
              </a:spcBef>
              <a:buClr>
                <a:srgbClr val="9BAFB5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it-IT" spc="15" dirty="0" smtClean="0">
                <a:solidFill>
                  <a:srgbClr val="262626"/>
                </a:solidFill>
                <a:cs typeface="Trebuchet MS"/>
              </a:rPr>
              <a:t>Room presenta un rischio per la seguente ragione: potrebbe perdere il supporto della ‘community’ open-source non essendo la libreria principale per la gestione di database su </a:t>
            </a:r>
            <a:r>
              <a:rPr lang="it-IT" spc="15" dirty="0" err="1" smtClean="0">
                <a:solidFill>
                  <a:srgbClr val="262626"/>
                </a:solidFill>
                <a:cs typeface="Trebuchet MS"/>
              </a:rPr>
              <a:t>Android</a:t>
            </a:r>
            <a:endParaRPr lang="it-IT" dirty="0">
              <a:cs typeface="Trebuchet MS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09876" y="2135632"/>
            <a:ext cx="1423924" cy="8431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pc="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SQLite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9BAFB5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it-IT" sz="1800" spc="120" dirty="0" smtClean="0">
                <a:solidFill>
                  <a:srgbClr val="262626"/>
                </a:solidFill>
                <a:latin typeface="Trebuchet MS"/>
                <a:cs typeface="Trebuchet MS"/>
              </a:rPr>
              <a:t>Room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279391" y="2135632"/>
            <a:ext cx="597409" cy="8560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it-IT" spc="-185" dirty="0" smtClean="0">
                <a:solidFill>
                  <a:srgbClr val="262626"/>
                </a:solidFill>
                <a:latin typeface="Trebuchet MS"/>
                <a:cs typeface="Trebuchet MS"/>
              </a:rPr>
              <a:t>0</a:t>
            </a:r>
            <a:endParaRPr lang="it-IT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it-IT" sz="1800" dirty="0" smtClean="0">
                <a:latin typeface="Trebuchet MS"/>
                <a:cs typeface="Trebuchet MS"/>
              </a:rPr>
              <a:t>0.2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0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830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295" dirty="0" smtClean="0"/>
              <a:t>ALTERNATIVA 1 - </a:t>
            </a:r>
            <a:r>
              <a:rPr lang="it-IT" spc="295" dirty="0" err="1" smtClean="0"/>
              <a:t>SQLite</a:t>
            </a:r>
            <a:endParaRPr spc="1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76100" y="6297613"/>
            <a:ext cx="21590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50865"/>
              </p:ext>
            </p:extLst>
          </p:nvPr>
        </p:nvGraphicFramePr>
        <p:xfrm>
          <a:off x="3569576" y="1898397"/>
          <a:ext cx="3436276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98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1.	</a:t>
                      </a:r>
                      <a:r>
                        <a:rPr lang="it-IT" sz="1400" spc="-10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Chiarezza della documentazione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2035"/>
                        </a:lnSpc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2.	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ili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tà</a:t>
                      </a:r>
                      <a:r>
                        <a:rPr sz="1400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4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-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400" spc="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4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72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0.9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3726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3.	</a:t>
                      </a: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Facilità di utilizzo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0.3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4.	</a:t>
                      </a:r>
                      <a:r>
                        <a:rPr lang="it-IT" sz="1400" spc="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Semplicità del codice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76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0.4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769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374015" algn="l"/>
                        </a:tabLst>
                      </a:pPr>
                      <a:r>
                        <a:rPr sz="140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5.	</a:t>
                      </a:r>
                      <a:r>
                        <a:rPr lang="it-IT" sz="1400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Sicurezza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0.7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42721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374015" algn="l"/>
                        </a:tabLst>
                      </a:pPr>
                      <a:r>
                        <a:rPr sz="1400" spc="-160" dirty="0">
                          <a:solidFill>
                            <a:srgbClr val="9BAFB5"/>
                          </a:solidFill>
                          <a:latin typeface="Trebuchet MS"/>
                          <a:cs typeface="Trebuchet MS"/>
                        </a:rPr>
                        <a:t>6.	</a:t>
                      </a:r>
                      <a:r>
                        <a:rPr lang="it-IT" sz="1400" spc="-9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Supporto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7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it-IT" sz="1400" spc="-45" dirty="0" smtClean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3870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5"/>
          <p:cNvSpPr txBox="1"/>
          <p:nvPr/>
        </p:nvSpPr>
        <p:spPr>
          <a:xfrm>
            <a:off x="990600" y="4314014"/>
            <a:ext cx="8610600" cy="16991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8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35" dirty="0" err="1">
                <a:solidFill>
                  <a:srgbClr val="262626"/>
                </a:solidFill>
                <a:latin typeface="Trebuchet MS"/>
                <a:cs typeface="Trebuchet MS"/>
              </a:rPr>
              <a:t>l</a:t>
            </a:r>
            <a:r>
              <a:rPr sz="1800" spc="-114" dirty="0" err="1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55" dirty="0" err="1">
                <a:solidFill>
                  <a:srgbClr val="262626"/>
                </a:solidFill>
                <a:latin typeface="Trebuchet MS"/>
                <a:cs typeface="Trebuchet MS"/>
              </a:rPr>
              <a:t>b</a:t>
            </a:r>
            <a:r>
              <a:rPr sz="1800" spc="-80" dirty="0" err="1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20" dirty="0" err="1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sz="1800" spc="5" dirty="0" err="1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1800" spc="-114" dirty="0" err="1">
                <a:solidFill>
                  <a:srgbClr val="262626"/>
                </a:solidFill>
                <a:latin typeface="Trebuchet MS"/>
                <a:cs typeface="Trebuchet MS"/>
              </a:rPr>
              <a:t>i</a:t>
            </a:r>
            <a:r>
              <a:rPr sz="1800" spc="-180" dirty="0" err="1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it-IT" sz="1800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presenta un codice più articolato e risulta essere più complessa da utilizzare dovendo conoscere nel dettaglio il linguaggio SQL</a:t>
            </a:r>
          </a:p>
          <a:p>
            <a:pPr marL="12700" marR="5080">
              <a:lnSpc>
                <a:spcPct val="100400"/>
              </a:lnSpc>
              <a:spcBef>
                <a:spcPts val="90"/>
              </a:spcBef>
            </a:pPr>
            <a:endParaRPr lang="it-IT" sz="1800" spc="-50" dirty="0" smtClean="0">
              <a:solidFill>
                <a:srgbClr val="262626"/>
              </a:solidFill>
              <a:latin typeface="Trebuchet MS"/>
              <a:cs typeface="Trebuchet MS"/>
            </a:endParaRPr>
          </a:p>
          <a:p>
            <a:pPr marL="298450" marR="5080" indent="-285750">
              <a:lnSpc>
                <a:spcPct val="1004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Di contro, essendo la libreria nativa per l’implementazione di un DBMS SQL per </a:t>
            </a:r>
            <a:r>
              <a:rPr lang="it-IT" spc="-5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Android</a:t>
            </a: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, presenta una documentazione molto ampia e dettagliata, è più </a:t>
            </a:r>
            <a:b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</a:br>
            <a:r>
              <a:rPr lang="it-IT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semplice da installare e riceve supporto continuo dagli sviluppatori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8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817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Cambria Math</vt:lpstr>
      <vt:lpstr>Trebuchet MS</vt:lpstr>
      <vt:lpstr>Wingdings</vt:lpstr>
      <vt:lpstr>Wingdings 3</vt:lpstr>
      <vt:lpstr>Sfaccettatura</vt:lpstr>
      <vt:lpstr>Presentazione standard di PowerPoint</vt:lpstr>
      <vt:lpstr>Presentazione standard di PowerPoint</vt:lpstr>
      <vt:lpstr>DECISIONE E ALTERNATIVE</vt:lpstr>
      <vt:lpstr>DECISIONE E ALTERNATIVE</vt:lpstr>
      <vt:lpstr>ATTRIBUTI DI QUALITA’</vt:lpstr>
      <vt:lpstr>ATTRIBUTI DI QUALITA’</vt:lpstr>
      <vt:lpstr>ATTRIBUTI DI QUALITA’</vt:lpstr>
      <vt:lpstr>RISCHIO</vt:lpstr>
      <vt:lpstr>ALTERNATIVA 1 - SQLite</vt:lpstr>
      <vt:lpstr>ALTERNATIVA 2 - Room</vt:lpstr>
      <vt:lpstr>BENEFICIO</vt:lpstr>
      <vt:lpstr>COSTO</vt:lpstr>
      <vt:lpstr>DESIDERABILITA’</vt:lpstr>
      <vt:lpstr>CLASSIFICA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DELIVERABLE 3  CBAM</dc:title>
  <cp:lastModifiedBy>jacopo fabi</cp:lastModifiedBy>
  <cp:revision>24</cp:revision>
  <dcterms:created xsi:type="dcterms:W3CDTF">2021-07-10T17:54:55Z</dcterms:created>
  <dcterms:modified xsi:type="dcterms:W3CDTF">2021-07-17T21:02:34Z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LastSaved">
    <vt:filetime>2021-07-10T00:00:00Z</vt:filetime>
  </property>
</Properties>
</file>