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4"/>
  </p:sldMasterIdLst>
  <p:sldIdLst>
    <p:sldId id="256" r:id="rId5"/>
    <p:sldId id="257" r:id="rId6"/>
    <p:sldId id="260" r:id="rId7"/>
    <p:sldId id="261" r:id="rId8"/>
    <p:sldId id="271" r:id="rId9"/>
    <p:sldId id="262" r:id="rId10"/>
    <p:sldId id="263" r:id="rId11"/>
    <p:sldId id="264" r:id="rId12"/>
    <p:sldId id="272" r:id="rId13"/>
    <p:sldId id="265" r:id="rId14"/>
    <p:sldId id="266" r:id="rId15"/>
    <p:sldId id="270" r:id="rId16"/>
    <p:sldId id="295" r:id="rId17"/>
    <p:sldId id="273" r:id="rId18"/>
    <p:sldId id="267" r:id="rId19"/>
    <p:sldId id="275" r:id="rId20"/>
    <p:sldId id="284" r:id="rId21"/>
    <p:sldId id="283" r:id="rId22"/>
    <p:sldId id="274" r:id="rId23"/>
    <p:sldId id="268" r:id="rId24"/>
    <p:sldId id="287" r:id="rId25"/>
    <p:sldId id="288" r:id="rId26"/>
    <p:sldId id="289" r:id="rId27"/>
    <p:sldId id="282" r:id="rId28"/>
    <p:sldId id="291" r:id="rId29"/>
    <p:sldId id="290" r:id="rId30"/>
    <p:sldId id="292" r:id="rId31"/>
    <p:sldId id="293" r:id="rId32"/>
    <p:sldId id="294" r:id="rId33"/>
    <p:sldId id="29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C49246-15CD-F1A6-06DC-48F18AFA6F60}" v="1731" dt="2021-12-15T11:44:50.108"/>
    <p1510:client id="{1AFD4CAE-4CD1-456C-9278-3C1A44F78DC6}" v="4881" dt="2021-12-15T21:58:15.453"/>
    <p1510:client id="{346D4FDF-65CB-5944-3CC1-9E5ED4E256F0}" v="137" dt="2021-12-15T16:36:19.431"/>
    <p1510:client id="{4753D286-940A-4025-A6DE-798E8F96532B}" v="240" dt="2021-12-15T10:16:56.509"/>
    <p1510:client id="{942CD6FD-B7AC-896A-14EF-59B8A3B60BB8}" v="176" dt="2021-12-15T14:37:27.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105" d="100"/>
          <a:sy n="105" d="100"/>
        </p:scale>
        <p:origin x="8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2" Type="http://schemas.openxmlformats.org/officeDocument/2006/relationships/oleObject" Target="file:///C:\Users\danil\Desktop\workload1.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danil\Desktop\workload1.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Users\danil\Desktop\workload2.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C:\Users\danil\Desktop\workload2.xlsx" TargetMode="External"/><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a:lstStyle/>
          <a:p>
            <a:pPr>
              <a:defRPr lang="it-IT" sz="1400" b="0" strike="noStrike" spc="-1">
                <a:solidFill>
                  <a:srgbClr val="595959"/>
                </a:solidFill>
                <a:latin typeface="Calibri"/>
              </a:defRPr>
            </a:pPr>
            <a:r>
              <a:rPr lang="it-IT" sz="1400" b="0" strike="noStrike" spc="-1">
                <a:solidFill>
                  <a:srgbClr val="595959"/>
                </a:solidFill>
                <a:latin typeface="Calibri"/>
              </a:rPr>
              <a:t>Tempi di Risposta in stato stazionario</a:t>
            </a:r>
          </a:p>
        </c:rich>
      </c:tx>
      <c:overlay val="0"/>
      <c:spPr>
        <a:noFill/>
        <a:ln w="0">
          <a:noFill/>
        </a:ln>
      </c:spPr>
    </c:title>
    <c:autoTitleDeleted val="0"/>
    <c:plotArea>
      <c:layout/>
      <c:lineChart>
        <c:grouping val="standard"/>
        <c:varyColors val="0"/>
        <c:ser>
          <c:idx val="1"/>
          <c:order val="1"/>
          <c:tx>
            <c:strRef>
              <c:f>Dati!$A$12</c:f>
              <c:strCache>
                <c:ptCount val="1"/>
                <c:pt idx="0">
                  <c:v>0</c:v>
                </c:pt>
              </c:strCache>
            </c:strRef>
          </c:tx>
          <c:marker>
            <c:symbol val="none"/>
          </c:marker>
          <c:cat>
            <c:numRef>
              <c:f>Dati!$B$11:$K$11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Dati!$B$12:$K$12</c:f>
              <c:numCache>
                <c:formatCode>General</c:formatCode>
                <c:ptCount val="10"/>
                <c:pt idx="0">
                  <c:v>363.68765400000001</c:v>
                </c:pt>
                <c:pt idx="1">
                  <c:v>426.32605100000001</c:v>
                </c:pt>
                <c:pt idx="2">
                  <c:v>370.33234299999998</c:v>
                </c:pt>
                <c:pt idx="3">
                  <c:v>424.81887999999998</c:v>
                </c:pt>
                <c:pt idx="4">
                  <c:v>395.94308699999999</c:v>
                </c:pt>
                <c:pt idx="5">
                  <c:v>398.33247499999999</c:v>
                </c:pt>
                <c:pt idx="6">
                  <c:v>360.89294799999999</c:v>
                </c:pt>
                <c:pt idx="7">
                  <c:v>504.402557</c:v>
                </c:pt>
                <c:pt idx="8">
                  <c:v>416.24479000000002</c:v>
                </c:pt>
                <c:pt idx="9">
                  <c:v>385.09884899999997</c:v>
                </c:pt>
              </c:numCache>
            </c:numRef>
          </c:val>
          <c:smooth val="0"/>
          <c:extLst>
            <c:ext xmlns:c16="http://schemas.microsoft.com/office/drawing/2014/chart" uri="{C3380CC4-5D6E-409C-BE32-E72D297353CC}">
              <c16:uniqueId val="{00000000-3083-48D5-8133-50B97393CEEB}"/>
            </c:ext>
          </c:extLst>
        </c:ser>
        <c:ser>
          <c:idx val="2"/>
          <c:order val="2"/>
          <c:tx>
            <c:strRef>
              <c:f>Dati!$A$13</c:f>
              <c:strCache>
                <c:ptCount val="1"/>
                <c:pt idx="0">
                  <c:v>10</c:v>
                </c:pt>
              </c:strCache>
            </c:strRef>
          </c:tx>
          <c:marker>
            <c:symbol val="none"/>
          </c:marker>
          <c:cat>
            <c:numRef>
              <c:f>Dati!$B$11:$K$11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Dati!$B$13:$K$13</c:f>
              <c:numCache>
                <c:formatCode>General</c:formatCode>
                <c:ptCount val="10"/>
                <c:pt idx="0">
                  <c:v>481.977847</c:v>
                </c:pt>
                <c:pt idx="1">
                  <c:v>468.58772599999998</c:v>
                </c:pt>
                <c:pt idx="2">
                  <c:v>362.46374100000003</c:v>
                </c:pt>
                <c:pt idx="3">
                  <c:v>455.62787200000002</c:v>
                </c:pt>
                <c:pt idx="4">
                  <c:v>390.97208000000001</c:v>
                </c:pt>
                <c:pt idx="5">
                  <c:v>454.27616</c:v>
                </c:pt>
                <c:pt idx="6">
                  <c:v>415.32665700000001</c:v>
                </c:pt>
                <c:pt idx="7">
                  <c:v>471.26396399999999</c:v>
                </c:pt>
                <c:pt idx="8">
                  <c:v>381.24422399999997</c:v>
                </c:pt>
                <c:pt idx="9">
                  <c:v>490.65387800000002</c:v>
                </c:pt>
              </c:numCache>
            </c:numRef>
          </c:val>
          <c:smooth val="0"/>
          <c:extLst>
            <c:ext xmlns:c16="http://schemas.microsoft.com/office/drawing/2014/chart" uri="{C3380CC4-5D6E-409C-BE32-E72D297353CC}">
              <c16:uniqueId val="{00000001-3083-48D5-8133-50B97393CEEB}"/>
            </c:ext>
          </c:extLst>
        </c:ser>
        <c:ser>
          <c:idx val="3"/>
          <c:order val="3"/>
          <c:tx>
            <c:strRef>
              <c:f>Dati!$A$14</c:f>
              <c:strCache>
                <c:ptCount val="1"/>
                <c:pt idx="0">
                  <c:v>100</c:v>
                </c:pt>
              </c:strCache>
            </c:strRef>
          </c:tx>
          <c:marker>
            <c:symbol val="none"/>
          </c:marker>
          <c:cat>
            <c:numRef>
              <c:f>Dati!$B$11:$K$11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Dati!$B$14:$K$14</c:f>
              <c:numCache>
                <c:formatCode>General</c:formatCode>
                <c:ptCount val="10"/>
                <c:pt idx="0">
                  <c:v>512.51428099999998</c:v>
                </c:pt>
                <c:pt idx="1">
                  <c:v>591.42892800000004</c:v>
                </c:pt>
                <c:pt idx="2">
                  <c:v>391.40562799999998</c:v>
                </c:pt>
                <c:pt idx="3">
                  <c:v>472.87082900000001</c:v>
                </c:pt>
                <c:pt idx="4">
                  <c:v>497.01095700000002</c:v>
                </c:pt>
                <c:pt idx="5">
                  <c:v>351.24548600000003</c:v>
                </c:pt>
                <c:pt idx="6">
                  <c:v>528.24843499999997</c:v>
                </c:pt>
                <c:pt idx="7">
                  <c:v>485.93096100000002</c:v>
                </c:pt>
                <c:pt idx="8">
                  <c:v>507.9289</c:v>
                </c:pt>
                <c:pt idx="9">
                  <c:v>476.06304</c:v>
                </c:pt>
              </c:numCache>
            </c:numRef>
          </c:val>
          <c:smooth val="0"/>
          <c:extLst>
            <c:ext xmlns:c16="http://schemas.microsoft.com/office/drawing/2014/chart" uri="{C3380CC4-5D6E-409C-BE32-E72D297353CC}">
              <c16:uniqueId val="{00000002-3083-48D5-8133-50B97393CEEB}"/>
            </c:ext>
          </c:extLst>
        </c:ser>
        <c:ser>
          <c:idx val="4"/>
          <c:order val="4"/>
          <c:tx>
            <c:strRef>
              <c:f>Dati!$A$15</c:f>
              <c:strCache>
                <c:ptCount val="1"/>
                <c:pt idx="0">
                  <c:v>1000</c:v>
                </c:pt>
              </c:strCache>
            </c:strRef>
          </c:tx>
          <c:spPr>
            <a:ln>
              <a:solidFill>
                <a:srgbClr val="00B0F0"/>
              </a:solidFill>
            </a:ln>
          </c:spPr>
          <c:marker>
            <c:symbol val="none"/>
          </c:marker>
          <c:cat>
            <c:numRef>
              <c:f>Dati!$B$11:$K$11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Dati!$B$15:$K$15</c:f>
              <c:numCache>
                <c:formatCode>General</c:formatCode>
                <c:ptCount val="10"/>
                <c:pt idx="0">
                  <c:v>548.76619500000004</c:v>
                </c:pt>
                <c:pt idx="1">
                  <c:v>641.29121499999997</c:v>
                </c:pt>
                <c:pt idx="2">
                  <c:v>424.778954</c:v>
                </c:pt>
                <c:pt idx="3">
                  <c:v>407.21943700000003</c:v>
                </c:pt>
                <c:pt idx="4">
                  <c:v>624.96950800000002</c:v>
                </c:pt>
                <c:pt idx="5">
                  <c:v>511.33465899999999</c:v>
                </c:pt>
                <c:pt idx="6">
                  <c:v>698.44066499999997</c:v>
                </c:pt>
                <c:pt idx="7">
                  <c:v>565.16948300000001</c:v>
                </c:pt>
                <c:pt idx="8">
                  <c:v>456.44265000000001</c:v>
                </c:pt>
                <c:pt idx="9">
                  <c:v>568.00769300000002</c:v>
                </c:pt>
              </c:numCache>
            </c:numRef>
          </c:val>
          <c:smooth val="0"/>
          <c:extLst>
            <c:ext xmlns:c16="http://schemas.microsoft.com/office/drawing/2014/chart" uri="{C3380CC4-5D6E-409C-BE32-E72D297353CC}">
              <c16:uniqueId val="{00000003-3083-48D5-8133-50B97393CEEB}"/>
            </c:ext>
          </c:extLst>
        </c:ser>
        <c:ser>
          <c:idx val="5"/>
          <c:order val="5"/>
          <c:tx>
            <c:strRef>
              <c:f>Dati!$A$16</c:f>
              <c:strCache>
                <c:ptCount val="1"/>
                <c:pt idx="0">
                  <c:v>5000</c:v>
                </c:pt>
              </c:strCache>
            </c:strRef>
          </c:tx>
          <c:marker>
            <c:symbol val="none"/>
          </c:marker>
          <c:cat>
            <c:numRef>
              <c:f>Dati!$B$11:$K$11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Dati!$B$16:$K$16</c:f>
              <c:numCache>
                <c:formatCode>General</c:formatCode>
                <c:ptCount val="10"/>
                <c:pt idx="0">
                  <c:v>652.42447400000003</c:v>
                </c:pt>
                <c:pt idx="1">
                  <c:v>687.030034</c:v>
                </c:pt>
                <c:pt idx="2">
                  <c:v>692.66083000000003</c:v>
                </c:pt>
                <c:pt idx="3">
                  <c:v>934.47625500000004</c:v>
                </c:pt>
                <c:pt idx="4">
                  <c:v>809.534627</c:v>
                </c:pt>
                <c:pt idx="5">
                  <c:v>1080.124505</c:v>
                </c:pt>
                <c:pt idx="6">
                  <c:v>871.61960899999997</c:v>
                </c:pt>
                <c:pt idx="7">
                  <c:v>714.64293299999997</c:v>
                </c:pt>
                <c:pt idx="8">
                  <c:v>986.91730399999994</c:v>
                </c:pt>
                <c:pt idx="9">
                  <c:v>725.06787499999996</c:v>
                </c:pt>
              </c:numCache>
            </c:numRef>
          </c:val>
          <c:smooth val="0"/>
          <c:extLst>
            <c:ext xmlns:c16="http://schemas.microsoft.com/office/drawing/2014/chart" uri="{C3380CC4-5D6E-409C-BE32-E72D297353CC}">
              <c16:uniqueId val="{00000004-3083-48D5-8133-50B97393CEEB}"/>
            </c:ext>
          </c:extLst>
        </c:ser>
        <c:ser>
          <c:idx val="6"/>
          <c:order val="6"/>
          <c:tx>
            <c:strRef>
              <c:f>Dati!$A$17</c:f>
              <c:strCache>
                <c:ptCount val="1"/>
                <c:pt idx="0">
                  <c:v>10000</c:v>
                </c:pt>
              </c:strCache>
            </c:strRef>
          </c:tx>
          <c:spPr>
            <a:ln>
              <a:solidFill>
                <a:schemeClr val="accent1">
                  <a:lumMod val="75000"/>
                </a:schemeClr>
              </a:solidFill>
            </a:ln>
          </c:spPr>
          <c:marker>
            <c:symbol val="none"/>
          </c:marker>
          <c:cat>
            <c:numRef>
              <c:f>Dati!$B$11:$K$11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Dati!$B$17:$K$17</c:f>
              <c:numCache>
                <c:formatCode>General</c:formatCode>
                <c:ptCount val="10"/>
                <c:pt idx="0">
                  <c:v>849.10383200000001</c:v>
                </c:pt>
                <c:pt idx="1">
                  <c:v>1033.429455</c:v>
                </c:pt>
                <c:pt idx="2">
                  <c:v>1010.433556</c:v>
                </c:pt>
                <c:pt idx="3">
                  <c:v>1082.962129</c:v>
                </c:pt>
                <c:pt idx="4">
                  <c:v>1397.6285809999999</c:v>
                </c:pt>
                <c:pt idx="5">
                  <c:v>987.72621600000002</c:v>
                </c:pt>
                <c:pt idx="6">
                  <c:v>1067.7507000000001</c:v>
                </c:pt>
                <c:pt idx="7">
                  <c:v>975.10233600000004</c:v>
                </c:pt>
                <c:pt idx="8">
                  <c:v>1292.92048</c:v>
                </c:pt>
                <c:pt idx="9">
                  <c:v>855.26391599999999</c:v>
                </c:pt>
              </c:numCache>
            </c:numRef>
          </c:val>
          <c:smooth val="0"/>
          <c:extLst>
            <c:ext xmlns:c16="http://schemas.microsoft.com/office/drawing/2014/chart" uri="{C3380CC4-5D6E-409C-BE32-E72D297353CC}">
              <c16:uniqueId val="{00000005-3083-48D5-8133-50B97393CEEB}"/>
            </c:ext>
          </c:extLst>
        </c:ser>
        <c:dLbls>
          <c:showLegendKey val="0"/>
          <c:showVal val="0"/>
          <c:showCatName val="0"/>
          <c:showSerName val="0"/>
          <c:showPercent val="0"/>
          <c:showBubbleSize val="0"/>
        </c:dLbls>
        <c:hiLowLines>
          <c:spPr>
            <a:ln w="0">
              <a:noFill/>
            </a:ln>
          </c:spPr>
        </c:hiLowLines>
        <c:smooth val="0"/>
        <c:axId val="24077530"/>
        <c:axId val="43493659"/>
        <c:extLst>
          <c:ext xmlns:c15="http://schemas.microsoft.com/office/drawing/2012/chart" uri="{02D57815-91ED-43cb-92C2-25804820EDAC}">
            <c15:filteredLineSeries>
              <c15:ser>
                <c:idx val="0"/>
                <c:order val="0"/>
                <c:tx>
                  <c:strRef>
                    <c:extLst>
                      <c:ext uri="{02D57815-91ED-43cb-92C2-25804820EDAC}">
                        <c15:formulaRef>
                          <c15:sqref>Dati!$A$11</c15:sqref>
                        </c15:formulaRef>
                      </c:ext>
                    </c:extLst>
                    <c:strCache>
                      <c:ptCount val="1"/>
                      <c:pt idx="0">
                        <c:v>Workload</c:v>
                      </c:pt>
                    </c:strCache>
                  </c:strRef>
                </c:tx>
                <c:marker>
                  <c:symbol val="none"/>
                </c:marker>
                <c:cat>
                  <c:numRef>
                    <c:extLst>
                      <c:ext uri="{02D57815-91ED-43cb-92C2-25804820EDAC}">
                        <c15:formulaRef>
                          <c15:sqref>Dati!$B$11:$K$11</c15:sqref>
                        </c15:formulaRef>
                      </c:ext>
                    </c:extLst>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extLst>
                      <c:ext uri="{02D57815-91ED-43cb-92C2-25804820EDAC}">
                        <c15:formulaRef>
                          <c15:sqref>Dati!$B$11:$K$11</c15:sqref>
                        </c15:formulaRef>
                      </c:ext>
                    </c:extLst>
                    <c:numCache>
                      <c:formatCode>General</c:formatCode>
                      <c:ptCount val="10"/>
                      <c:pt idx="0">
                        <c:v>0</c:v>
                      </c:pt>
                      <c:pt idx="1">
                        <c:v>1</c:v>
                      </c:pt>
                      <c:pt idx="2">
                        <c:v>2</c:v>
                      </c:pt>
                      <c:pt idx="3">
                        <c:v>3</c:v>
                      </c:pt>
                      <c:pt idx="4">
                        <c:v>4</c:v>
                      </c:pt>
                      <c:pt idx="5">
                        <c:v>5</c:v>
                      </c:pt>
                      <c:pt idx="6">
                        <c:v>6</c:v>
                      </c:pt>
                      <c:pt idx="7">
                        <c:v>7</c:v>
                      </c:pt>
                      <c:pt idx="8">
                        <c:v>8</c:v>
                      </c:pt>
                      <c:pt idx="9">
                        <c:v>9</c:v>
                      </c:pt>
                    </c:numCache>
                  </c:numRef>
                </c:val>
                <c:smooth val="0"/>
                <c:extLst>
                  <c:ext xmlns:c16="http://schemas.microsoft.com/office/drawing/2014/chart" uri="{C3380CC4-5D6E-409C-BE32-E72D297353CC}">
                    <c16:uniqueId val="{00000006-3083-48D5-8133-50B97393CEEB}"/>
                  </c:ext>
                </c:extLst>
              </c15:ser>
            </c15:filteredLineSeries>
          </c:ext>
        </c:extLst>
      </c:lineChart>
      <c:catAx>
        <c:axId val="24077530"/>
        <c:scaling>
          <c:orientation val="minMax"/>
        </c:scaling>
        <c:delete val="0"/>
        <c:axPos val="b"/>
        <c:numFmt formatCode="General" sourceLinked="0"/>
        <c:majorTickMark val="none"/>
        <c:minorTickMark val="none"/>
        <c:tickLblPos val="nextTo"/>
        <c:spPr>
          <a:ln w="9360">
            <a:solidFill>
              <a:srgbClr val="D9D9D9"/>
            </a:solidFill>
            <a:round/>
          </a:ln>
        </c:spPr>
        <c:txPr>
          <a:bodyPr/>
          <a:lstStyle/>
          <a:p>
            <a:pPr>
              <a:defRPr sz="900" b="0" strike="noStrike" spc="-1">
                <a:solidFill>
                  <a:srgbClr val="595959"/>
                </a:solidFill>
                <a:latin typeface="Calibri"/>
              </a:defRPr>
            </a:pPr>
            <a:endParaRPr lang="it-IT"/>
          </a:p>
        </c:txPr>
        <c:crossAx val="43493659"/>
        <c:crosses val="autoZero"/>
        <c:auto val="1"/>
        <c:lblAlgn val="ctr"/>
        <c:lblOffset val="100"/>
        <c:noMultiLvlLbl val="0"/>
      </c:catAx>
      <c:valAx>
        <c:axId val="43493659"/>
        <c:scaling>
          <c:orientation val="minMax"/>
          <c:min val="300"/>
        </c:scaling>
        <c:delete val="0"/>
        <c:axPos val="l"/>
        <c:majorGridlines>
          <c:spPr>
            <a:ln w="9360">
              <a:solidFill>
                <a:srgbClr val="D9D9D9"/>
              </a:solidFill>
              <a:round/>
            </a:ln>
          </c:spPr>
        </c:majorGridlines>
        <c:numFmt formatCode="General" sourceLinked="0"/>
        <c:majorTickMark val="none"/>
        <c:minorTickMark val="none"/>
        <c:tickLblPos val="nextTo"/>
        <c:spPr>
          <a:ln w="6480">
            <a:noFill/>
          </a:ln>
        </c:spPr>
        <c:txPr>
          <a:bodyPr/>
          <a:lstStyle/>
          <a:p>
            <a:pPr>
              <a:defRPr sz="900" b="0" strike="noStrike" spc="-1">
                <a:solidFill>
                  <a:srgbClr val="595959"/>
                </a:solidFill>
                <a:latin typeface="Calibri"/>
              </a:defRPr>
            </a:pPr>
            <a:endParaRPr lang="it-IT"/>
          </a:p>
        </c:txPr>
        <c:crossAx val="24077530"/>
        <c:crosses val="autoZero"/>
        <c:crossBetween val="between"/>
      </c:valAx>
      <c:spPr>
        <a:noFill/>
        <a:ln w="0">
          <a:noFill/>
        </a:ln>
      </c:spPr>
    </c:plotArea>
    <c:legend>
      <c:legendPos val="b"/>
      <c:overlay val="0"/>
      <c:spPr>
        <a:noFill/>
        <a:ln w="0">
          <a:noFill/>
        </a:ln>
      </c:spPr>
      <c:txPr>
        <a:bodyPr/>
        <a:lstStyle/>
        <a:p>
          <a:pPr>
            <a:defRPr sz="900" b="0" strike="noStrike" spc="-1">
              <a:solidFill>
                <a:srgbClr val="595959"/>
              </a:solidFill>
              <a:latin typeface="Calibri"/>
            </a:defRPr>
          </a:pPr>
          <a:endParaRPr lang="it-IT"/>
        </a:p>
      </c:txPr>
    </c:legend>
    <c:plotVisOnly val="1"/>
    <c:dispBlanksAs val="gap"/>
    <c:showDLblsOverMax val="1"/>
  </c:chart>
  <c:spPr>
    <a:solidFill>
      <a:srgbClr val="FFFFFF"/>
    </a:solidFill>
    <a:ln w="9360">
      <a:solidFill>
        <a:srgbClr val="D9D9D9"/>
      </a:solidFill>
      <a:round/>
    </a:ln>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a:lstStyle/>
          <a:p>
            <a:pPr>
              <a:defRPr lang="it-IT" sz="1400" b="0" strike="noStrike" spc="-1">
                <a:solidFill>
                  <a:srgbClr val="595959"/>
                </a:solidFill>
                <a:latin typeface="Calibri"/>
              </a:defRPr>
            </a:pPr>
            <a:r>
              <a:rPr lang="it-IT" sz="1400" b="0" strike="noStrike" spc="-1">
                <a:solidFill>
                  <a:srgbClr val="595959"/>
                </a:solidFill>
                <a:latin typeface="Calibri"/>
              </a:rPr>
              <a:t>Tempi di Risposta nel Transiente</a:t>
            </a:r>
          </a:p>
        </c:rich>
      </c:tx>
      <c:overlay val="0"/>
      <c:spPr>
        <a:noFill/>
        <a:ln w="0">
          <a:noFill/>
        </a:ln>
      </c:spPr>
    </c:title>
    <c:autoTitleDeleted val="0"/>
    <c:plotArea>
      <c:layout/>
      <c:lineChart>
        <c:grouping val="standard"/>
        <c:varyColors val="0"/>
        <c:ser>
          <c:idx val="0"/>
          <c:order val="0"/>
          <c:tx>
            <c:strRef>
              <c:f>Dati!$A$3</c:f>
              <c:strCache>
                <c:ptCount val="1"/>
                <c:pt idx="0">
                  <c:v>0</c:v>
                </c:pt>
              </c:strCache>
            </c:strRef>
          </c:tx>
          <c:spPr>
            <a:ln w="19050" cap="rnd">
              <a:solidFill>
                <a:schemeClr val="accent2"/>
              </a:solidFill>
              <a:round/>
            </a:ln>
          </c:spPr>
          <c:marker>
            <c:symbol val="none"/>
          </c:marker>
          <c:cat>
            <c:numRef>
              <c:f>Dati!$B$2:$K$2</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Dati!$B$3:$K$3</c:f>
              <c:numCache>
                <c:formatCode>General</c:formatCode>
                <c:ptCount val="10"/>
                <c:pt idx="0">
                  <c:v>441.240861</c:v>
                </c:pt>
                <c:pt idx="1">
                  <c:v>586.80290200000002</c:v>
                </c:pt>
                <c:pt idx="2">
                  <c:v>352.15143499999999</c:v>
                </c:pt>
                <c:pt idx="3">
                  <c:v>510.56971700000003</c:v>
                </c:pt>
                <c:pt idx="4">
                  <c:v>516.32439999999997</c:v>
                </c:pt>
                <c:pt idx="5">
                  <c:v>323.99007799999998</c:v>
                </c:pt>
                <c:pt idx="6">
                  <c:v>454.13458700000001</c:v>
                </c:pt>
                <c:pt idx="7">
                  <c:v>351.37590299999999</c:v>
                </c:pt>
                <c:pt idx="8">
                  <c:v>331.20938999999998</c:v>
                </c:pt>
                <c:pt idx="9">
                  <c:v>482.37672900000001</c:v>
                </c:pt>
              </c:numCache>
            </c:numRef>
          </c:val>
          <c:smooth val="0"/>
          <c:extLst>
            <c:ext xmlns:c16="http://schemas.microsoft.com/office/drawing/2014/chart" uri="{C3380CC4-5D6E-409C-BE32-E72D297353CC}">
              <c16:uniqueId val="{00000000-699B-479B-959F-947A1DD7C06B}"/>
            </c:ext>
          </c:extLst>
        </c:ser>
        <c:ser>
          <c:idx val="1"/>
          <c:order val="1"/>
          <c:tx>
            <c:strRef>
              <c:f>Dati!$A$4</c:f>
              <c:strCache>
                <c:ptCount val="1"/>
                <c:pt idx="0">
                  <c:v>10</c:v>
                </c:pt>
              </c:strCache>
            </c:strRef>
          </c:tx>
          <c:spPr>
            <a:ln w="19050" cap="rnd">
              <a:solidFill>
                <a:schemeClr val="bg1">
                  <a:lumMod val="50000"/>
                </a:schemeClr>
              </a:solidFill>
              <a:round/>
            </a:ln>
          </c:spPr>
          <c:marker>
            <c:symbol val="none"/>
          </c:marker>
          <c:cat>
            <c:numRef>
              <c:f>Dati!$B$2:$K$2</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Dati!$B$4:$K$4</c:f>
              <c:numCache>
                <c:formatCode>General</c:formatCode>
                <c:ptCount val="10"/>
                <c:pt idx="0">
                  <c:v>407.08312000000001</c:v>
                </c:pt>
                <c:pt idx="1">
                  <c:v>445.51283000000001</c:v>
                </c:pt>
                <c:pt idx="2">
                  <c:v>478.16611999999998</c:v>
                </c:pt>
                <c:pt idx="3">
                  <c:v>458.91151200000002</c:v>
                </c:pt>
                <c:pt idx="4">
                  <c:v>551.33930999999995</c:v>
                </c:pt>
                <c:pt idx="5">
                  <c:v>313.003128</c:v>
                </c:pt>
                <c:pt idx="6">
                  <c:v>478.54550999999998</c:v>
                </c:pt>
                <c:pt idx="7">
                  <c:v>457.81238000000002</c:v>
                </c:pt>
                <c:pt idx="8">
                  <c:v>583.61250099999995</c:v>
                </c:pt>
                <c:pt idx="9">
                  <c:v>457.91237000000001</c:v>
                </c:pt>
              </c:numCache>
            </c:numRef>
          </c:val>
          <c:smooth val="0"/>
          <c:extLst>
            <c:ext xmlns:c16="http://schemas.microsoft.com/office/drawing/2014/chart" uri="{C3380CC4-5D6E-409C-BE32-E72D297353CC}">
              <c16:uniqueId val="{00000001-699B-479B-959F-947A1DD7C06B}"/>
            </c:ext>
          </c:extLst>
        </c:ser>
        <c:ser>
          <c:idx val="2"/>
          <c:order val="2"/>
          <c:tx>
            <c:strRef>
              <c:f>Dati!$A$5</c:f>
              <c:strCache>
                <c:ptCount val="1"/>
                <c:pt idx="0">
                  <c:v>100</c:v>
                </c:pt>
              </c:strCache>
            </c:strRef>
          </c:tx>
          <c:spPr>
            <a:ln w="19050" cap="rnd">
              <a:solidFill>
                <a:schemeClr val="accent4"/>
              </a:solidFill>
              <a:round/>
            </a:ln>
          </c:spPr>
          <c:marker>
            <c:symbol val="none"/>
          </c:marker>
          <c:cat>
            <c:numRef>
              <c:f>Dati!$B$2:$K$2</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Dati!$B$5:$K$5</c:f>
              <c:numCache>
                <c:formatCode>General</c:formatCode>
                <c:ptCount val="10"/>
                <c:pt idx="0">
                  <c:v>587.08275400000002</c:v>
                </c:pt>
                <c:pt idx="1">
                  <c:v>498.44978400000002</c:v>
                </c:pt>
                <c:pt idx="2">
                  <c:v>448.56179100000003</c:v>
                </c:pt>
                <c:pt idx="3">
                  <c:v>759.70328099999995</c:v>
                </c:pt>
                <c:pt idx="4">
                  <c:v>539.44976799999995</c:v>
                </c:pt>
                <c:pt idx="5">
                  <c:v>487.15475199999997</c:v>
                </c:pt>
                <c:pt idx="6">
                  <c:v>603.62318500000003</c:v>
                </c:pt>
                <c:pt idx="7">
                  <c:v>485.97810600000003</c:v>
                </c:pt>
                <c:pt idx="8">
                  <c:v>539.95560399999999</c:v>
                </c:pt>
                <c:pt idx="9">
                  <c:v>530.83146499999998</c:v>
                </c:pt>
              </c:numCache>
            </c:numRef>
          </c:val>
          <c:smooth val="0"/>
          <c:extLst>
            <c:ext xmlns:c16="http://schemas.microsoft.com/office/drawing/2014/chart" uri="{C3380CC4-5D6E-409C-BE32-E72D297353CC}">
              <c16:uniqueId val="{00000002-699B-479B-959F-947A1DD7C06B}"/>
            </c:ext>
          </c:extLst>
        </c:ser>
        <c:ser>
          <c:idx val="3"/>
          <c:order val="3"/>
          <c:tx>
            <c:strRef>
              <c:f>Dati!$A$6</c:f>
              <c:strCache>
                <c:ptCount val="1"/>
                <c:pt idx="0">
                  <c:v>1000</c:v>
                </c:pt>
              </c:strCache>
            </c:strRef>
          </c:tx>
          <c:spPr>
            <a:ln w="19050" cap="rnd">
              <a:solidFill>
                <a:srgbClr val="00B0F0"/>
              </a:solidFill>
              <a:round/>
            </a:ln>
          </c:spPr>
          <c:marker>
            <c:symbol val="none"/>
          </c:marker>
          <c:cat>
            <c:numRef>
              <c:f>Dati!$B$2:$K$2</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Dati!$B$6:$K$6</c:f>
              <c:numCache>
                <c:formatCode>General</c:formatCode>
                <c:ptCount val="10"/>
                <c:pt idx="0">
                  <c:v>1348.7661949999999</c:v>
                </c:pt>
                <c:pt idx="1">
                  <c:v>2313.2912150000002</c:v>
                </c:pt>
                <c:pt idx="2">
                  <c:v>1478.7789540000001</c:v>
                </c:pt>
                <c:pt idx="3">
                  <c:v>1493.219437</c:v>
                </c:pt>
                <c:pt idx="4">
                  <c:v>2024.9695079999999</c:v>
                </c:pt>
                <c:pt idx="5">
                  <c:v>1511.3346590000001</c:v>
                </c:pt>
                <c:pt idx="6">
                  <c:v>1608.4406650000001</c:v>
                </c:pt>
                <c:pt idx="7">
                  <c:v>1505.1694829999999</c:v>
                </c:pt>
                <c:pt idx="8">
                  <c:v>1856.44265</c:v>
                </c:pt>
                <c:pt idx="9">
                  <c:v>2268.007693</c:v>
                </c:pt>
              </c:numCache>
            </c:numRef>
          </c:val>
          <c:smooth val="0"/>
          <c:extLst>
            <c:ext xmlns:c16="http://schemas.microsoft.com/office/drawing/2014/chart" uri="{C3380CC4-5D6E-409C-BE32-E72D297353CC}">
              <c16:uniqueId val="{00000003-699B-479B-959F-947A1DD7C06B}"/>
            </c:ext>
          </c:extLst>
        </c:ser>
        <c:ser>
          <c:idx val="4"/>
          <c:order val="4"/>
          <c:tx>
            <c:strRef>
              <c:f>Dati!$A$7</c:f>
              <c:strCache>
                <c:ptCount val="1"/>
                <c:pt idx="0">
                  <c:v>5000</c:v>
                </c:pt>
              </c:strCache>
            </c:strRef>
          </c:tx>
          <c:spPr>
            <a:ln w="19050" cap="rnd">
              <a:solidFill>
                <a:schemeClr val="accent6"/>
              </a:solidFill>
              <a:round/>
            </a:ln>
          </c:spPr>
          <c:marker>
            <c:symbol val="none"/>
          </c:marker>
          <c:dLbls>
            <c:dLbl>
              <c:idx val="3"/>
              <c:layout>
                <c:manualLayout>
                  <c:x val="-1.7873921007983021E-2"/>
                  <c:y val="-7.34508542498614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99B-479B-959F-947A1DD7C06B}"/>
                </c:ext>
              </c:extLst>
            </c:dLbl>
            <c:dLbl>
              <c:idx val="6"/>
              <c:layout>
                <c:manualLayout>
                  <c:x val="2.0857019897840778E-2"/>
                  <c:y val="-2.162739453088723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99B-479B-959F-947A1DD7C06B}"/>
                </c:ext>
              </c:extLst>
            </c:dLbl>
            <c:dLbl>
              <c:idx val="9"/>
              <c:layout>
                <c:manualLayout>
                  <c:x val="-2.4951862430921103E-2"/>
                  <c:y val="-5.22821669048267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99B-479B-959F-947A1DD7C06B}"/>
                </c:ext>
              </c:extLst>
            </c:dLbl>
            <c:spPr>
              <a:noFill/>
              <a:ln>
                <a:noFill/>
              </a:ln>
              <a:effectLst/>
            </c:spPr>
            <c:dLblPos val="t"/>
            <c:showLegendKey val="0"/>
            <c:showVal val="0"/>
            <c:showCatName val="0"/>
            <c:showSerName val="0"/>
            <c:showPercent val="0"/>
            <c:showBubbleSize val="0"/>
            <c:extLst>
              <c:ext xmlns:c15="http://schemas.microsoft.com/office/drawing/2012/chart" uri="{CE6537A1-D6FC-4f65-9D91-7224C49458BB}">
                <c15:showLeaderLines val="1"/>
              </c:ext>
            </c:extLst>
          </c:dLbls>
          <c:cat>
            <c:numRef>
              <c:f>Dati!$B$2:$K$2</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Dati!$B$7:$K$7</c:f>
              <c:numCache>
                <c:formatCode>General</c:formatCode>
                <c:ptCount val="10"/>
                <c:pt idx="0">
                  <c:v>3200.1509999999998</c:v>
                </c:pt>
                <c:pt idx="1">
                  <c:v>3449.6129999999998</c:v>
                </c:pt>
                <c:pt idx="2">
                  <c:v>3803.4290000000001</c:v>
                </c:pt>
                <c:pt idx="3">
                  <c:v>2067.616</c:v>
                </c:pt>
                <c:pt idx="4">
                  <c:v>2534.7399999999998</c:v>
                </c:pt>
                <c:pt idx="5">
                  <c:v>2466.3470000000002</c:v>
                </c:pt>
                <c:pt idx="6">
                  <c:v>4405.1000000000004</c:v>
                </c:pt>
                <c:pt idx="7">
                  <c:v>2682.491</c:v>
                </c:pt>
                <c:pt idx="8">
                  <c:v>3111.248</c:v>
                </c:pt>
                <c:pt idx="9">
                  <c:v>3854.3040000000001</c:v>
                </c:pt>
              </c:numCache>
            </c:numRef>
          </c:val>
          <c:smooth val="0"/>
          <c:extLst>
            <c:ext xmlns:c16="http://schemas.microsoft.com/office/drawing/2014/chart" uri="{C3380CC4-5D6E-409C-BE32-E72D297353CC}">
              <c16:uniqueId val="{00000007-699B-479B-959F-947A1DD7C06B}"/>
            </c:ext>
          </c:extLst>
        </c:ser>
        <c:ser>
          <c:idx val="5"/>
          <c:order val="5"/>
          <c:tx>
            <c:strRef>
              <c:f>Dati!$A$8</c:f>
              <c:strCache>
                <c:ptCount val="1"/>
                <c:pt idx="0">
                  <c:v>10000</c:v>
                </c:pt>
              </c:strCache>
            </c:strRef>
          </c:tx>
          <c:spPr>
            <a:ln w="19050" cap="rnd">
              <a:solidFill>
                <a:schemeClr val="accent1">
                  <a:lumMod val="50000"/>
                </a:schemeClr>
              </a:solidFill>
              <a:round/>
            </a:ln>
          </c:spPr>
          <c:marker>
            <c:symbol val="none"/>
          </c:marker>
          <c:dLbls>
            <c:dLbl>
              <c:idx val="1"/>
              <c:layout>
                <c:manualLayout>
                  <c:x val="-6.5948199252943859E-2"/>
                  <c:y val="-7.50565746089818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99B-479B-959F-947A1DD7C06B}"/>
                </c:ext>
              </c:extLst>
            </c:dLbl>
            <c:dLbl>
              <c:idx val="3"/>
              <c:layout>
                <c:manualLayout>
                  <c:x val="-6.2893387857399674E-2"/>
                  <c:y val="-7.276554771304652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699B-479B-959F-947A1DD7C06B}"/>
                </c:ext>
              </c:extLst>
            </c:dLbl>
            <c:dLbl>
              <c:idx val="5"/>
              <c:layout>
                <c:manualLayout>
                  <c:x val="-6.0797362194604479E-2"/>
                  <c:y val="-5.562768987758707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699B-479B-959F-947A1DD7C06B}"/>
                </c:ext>
              </c:extLst>
            </c:dLbl>
            <c:dLbl>
              <c:idx val="9"/>
              <c:layout>
                <c:manualLayout>
                  <c:x val="-1.7791883470490707E-2"/>
                  <c:y val="-0.10163050428458535"/>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699B-479B-959F-947A1DD7C06B}"/>
                </c:ext>
              </c:extLst>
            </c:dLbl>
            <c:spPr>
              <a:noFill/>
              <a:ln>
                <a:noFill/>
              </a:ln>
              <a:effectLst/>
            </c:spPr>
            <c:dLblPos val="t"/>
            <c:showLegendKey val="0"/>
            <c:showVal val="0"/>
            <c:showCatName val="0"/>
            <c:showSerName val="0"/>
            <c:showPercent val="0"/>
            <c:showBubbleSize val="0"/>
            <c:extLst>
              <c:ext xmlns:c15="http://schemas.microsoft.com/office/drawing/2012/chart" uri="{CE6537A1-D6FC-4f65-9D91-7224C49458BB}">
                <c15:showLeaderLines val="1"/>
              </c:ext>
            </c:extLst>
          </c:dLbls>
          <c:cat>
            <c:numRef>
              <c:f>Dati!$B$2:$K$2</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Dati!$B$8:$K$8</c:f>
              <c:numCache>
                <c:formatCode>General</c:formatCode>
                <c:ptCount val="10"/>
                <c:pt idx="0">
                  <c:v>5772.9660000000003</c:v>
                </c:pt>
                <c:pt idx="1">
                  <c:v>4078.857</c:v>
                </c:pt>
                <c:pt idx="2">
                  <c:v>6772.2420000000002</c:v>
                </c:pt>
                <c:pt idx="3">
                  <c:v>6876.95</c:v>
                </c:pt>
                <c:pt idx="4">
                  <c:v>6454.03</c:v>
                </c:pt>
                <c:pt idx="5">
                  <c:v>9193.3610000000008</c:v>
                </c:pt>
                <c:pt idx="6">
                  <c:v>6204.47</c:v>
                </c:pt>
                <c:pt idx="7">
                  <c:v>8635.4140000000007</c:v>
                </c:pt>
                <c:pt idx="8">
                  <c:v>6871.8239999999996</c:v>
                </c:pt>
                <c:pt idx="9">
                  <c:v>11221.031999999999</c:v>
                </c:pt>
              </c:numCache>
            </c:numRef>
          </c:val>
          <c:smooth val="0"/>
          <c:extLst>
            <c:ext xmlns:c16="http://schemas.microsoft.com/office/drawing/2014/chart" uri="{C3380CC4-5D6E-409C-BE32-E72D297353CC}">
              <c16:uniqueId val="{0000000C-699B-479B-959F-947A1DD7C06B}"/>
            </c:ext>
          </c:extLst>
        </c:ser>
        <c:dLbls>
          <c:showLegendKey val="0"/>
          <c:showVal val="0"/>
          <c:showCatName val="0"/>
          <c:showSerName val="0"/>
          <c:showPercent val="0"/>
          <c:showBubbleSize val="0"/>
        </c:dLbls>
        <c:hiLowLines>
          <c:spPr>
            <a:ln w="0">
              <a:noFill/>
            </a:ln>
          </c:spPr>
        </c:hiLowLines>
        <c:smooth val="0"/>
        <c:axId val="91566603"/>
        <c:axId val="60034792"/>
      </c:lineChart>
      <c:catAx>
        <c:axId val="91566603"/>
        <c:scaling>
          <c:orientation val="minMax"/>
        </c:scaling>
        <c:delete val="0"/>
        <c:axPos val="b"/>
        <c:numFmt formatCode="General" sourceLinked="0"/>
        <c:majorTickMark val="none"/>
        <c:minorTickMark val="none"/>
        <c:tickLblPos val="nextTo"/>
        <c:spPr>
          <a:ln w="9360">
            <a:solidFill>
              <a:srgbClr val="D9D9D9"/>
            </a:solidFill>
            <a:round/>
          </a:ln>
        </c:spPr>
        <c:txPr>
          <a:bodyPr/>
          <a:lstStyle/>
          <a:p>
            <a:pPr>
              <a:defRPr sz="900" b="0" strike="noStrike" spc="-1">
                <a:solidFill>
                  <a:srgbClr val="595959"/>
                </a:solidFill>
                <a:latin typeface="Calibri"/>
              </a:defRPr>
            </a:pPr>
            <a:endParaRPr lang="it-IT"/>
          </a:p>
        </c:txPr>
        <c:crossAx val="60034792"/>
        <c:crosses val="autoZero"/>
        <c:auto val="1"/>
        <c:lblAlgn val="ctr"/>
        <c:lblOffset val="100"/>
        <c:noMultiLvlLbl val="0"/>
      </c:catAx>
      <c:valAx>
        <c:axId val="60034792"/>
        <c:scaling>
          <c:logBase val="2"/>
          <c:orientation val="minMax"/>
          <c:min val="250"/>
        </c:scaling>
        <c:delete val="0"/>
        <c:axPos val="l"/>
        <c:majorGridlines>
          <c:spPr>
            <a:ln w="9360">
              <a:solidFill>
                <a:srgbClr val="D9D9D9"/>
              </a:solidFill>
              <a:round/>
            </a:ln>
          </c:spPr>
        </c:majorGridlines>
        <c:numFmt formatCode="General" sourceLinked="0"/>
        <c:majorTickMark val="in"/>
        <c:minorTickMark val="out"/>
        <c:tickLblPos val="nextTo"/>
        <c:spPr>
          <a:ln w="6480">
            <a:noFill/>
          </a:ln>
        </c:spPr>
        <c:txPr>
          <a:bodyPr/>
          <a:lstStyle/>
          <a:p>
            <a:pPr>
              <a:defRPr sz="900" b="0" strike="noStrike" spc="-1">
                <a:solidFill>
                  <a:srgbClr val="595959"/>
                </a:solidFill>
                <a:latin typeface="Calibri"/>
              </a:defRPr>
            </a:pPr>
            <a:endParaRPr lang="it-IT"/>
          </a:p>
        </c:txPr>
        <c:crossAx val="91566603"/>
        <c:crosses val="autoZero"/>
        <c:crossBetween val="between"/>
        <c:dispUnits>
          <c:builtInUnit val="thousands"/>
        </c:dispUnits>
      </c:valAx>
      <c:spPr>
        <a:noFill/>
        <a:ln w="0">
          <a:noFill/>
        </a:ln>
      </c:spPr>
    </c:plotArea>
    <c:legend>
      <c:legendPos val="b"/>
      <c:overlay val="0"/>
      <c:spPr>
        <a:noFill/>
        <a:ln w="0">
          <a:noFill/>
        </a:ln>
      </c:spPr>
      <c:txPr>
        <a:bodyPr/>
        <a:lstStyle/>
        <a:p>
          <a:pPr>
            <a:defRPr sz="900" b="0" strike="noStrike" spc="-1">
              <a:solidFill>
                <a:srgbClr val="595959"/>
              </a:solidFill>
              <a:latin typeface="Calibri"/>
            </a:defRPr>
          </a:pPr>
          <a:endParaRPr lang="it-IT"/>
        </a:p>
      </c:txPr>
    </c:legend>
    <c:plotVisOnly val="1"/>
    <c:dispBlanksAs val="gap"/>
    <c:showDLblsOverMax val="1"/>
  </c:chart>
  <c:spPr>
    <a:solidFill>
      <a:srgbClr val="FFFFFF"/>
    </a:solidFill>
    <a:ln w="9360">
      <a:solidFill>
        <a:srgbClr val="D9D9D9"/>
      </a:solidFill>
      <a:round/>
    </a:ln>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a:lstStyle/>
          <a:p>
            <a:pPr>
              <a:defRPr lang="it-IT" sz="1400" b="0" strike="noStrike" spc="-1">
                <a:solidFill>
                  <a:srgbClr val="595959"/>
                </a:solidFill>
                <a:latin typeface="Calibri"/>
              </a:defRPr>
            </a:pPr>
            <a:r>
              <a:rPr lang="it-IT" sz="1400" b="0" strike="noStrike" spc="-1">
                <a:solidFill>
                  <a:srgbClr val="595959"/>
                </a:solidFill>
                <a:latin typeface="Calibri"/>
              </a:rPr>
              <a:t>Tempi di Risposta nel Transiente</a:t>
            </a:r>
          </a:p>
        </c:rich>
      </c:tx>
      <c:overlay val="0"/>
      <c:spPr>
        <a:noFill/>
        <a:ln w="0">
          <a:noFill/>
        </a:ln>
      </c:spPr>
    </c:title>
    <c:autoTitleDeleted val="0"/>
    <c:plotArea>
      <c:layout>
        <c:manualLayout>
          <c:layoutTarget val="inner"/>
          <c:xMode val="edge"/>
          <c:yMode val="edge"/>
          <c:x val="4.9369903750312222E-2"/>
          <c:y val="6.9124381151414616E-2"/>
          <c:w val="0.93334468809299231"/>
          <c:h val="0.84907904889828811"/>
        </c:manualLayout>
      </c:layout>
      <c:lineChart>
        <c:grouping val="standard"/>
        <c:varyColors val="0"/>
        <c:ser>
          <c:idx val="0"/>
          <c:order val="0"/>
          <c:tx>
            <c:strRef>
              <c:f>Dati!$A$3</c:f>
              <c:strCache>
                <c:ptCount val="1"/>
                <c:pt idx="0">
                  <c:v>0</c:v>
                </c:pt>
              </c:strCache>
            </c:strRef>
          </c:tx>
          <c:spPr>
            <a:ln w="19050" cap="rnd">
              <a:solidFill>
                <a:schemeClr val="accent2"/>
              </a:solidFill>
              <a:round/>
            </a:ln>
          </c:spPr>
          <c:marker>
            <c:symbol val="none"/>
          </c:marker>
          <c:cat>
            <c:numRef>
              <c:f>Dati!$B$2:$K$2</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Dati!$B$3:$K$3</c:f>
              <c:numCache>
                <c:formatCode>General</c:formatCode>
                <c:ptCount val="10"/>
                <c:pt idx="0">
                  <c:v>441.240861</c:v>
                </c:pt>
                <c:pt idx="1">
                  <c:v>586.80290200000002</c:v>
                </c:pt>
                <c:pt idx="2">
                  <c:v>352.15143499999999</c:v>
                </c:pt>
                <c:pt idx="3">
                  <c:v>510.56971700000003</c:v>
                </c:pt>
                <c:pt idx="4">
                  <c:v>516.32439999999997</c:v>
                </c:pt>
                <c:pt idx="5">
                  <c:v>323.99007799999998</c:v>
                </c:pt>
                <c:pt idx="6">
                  <c:v>454.13458700000001</c:v>
                </c:pt>
                <c:pt idx="7">
                  <c:v>351.37590299999999</c:v>
                </c:pt>
                <c:pt idx="8">
                  <c:v>331.20938999999998</c:v>
                </c:pt>
                <c:pt idx="9">
                  <c:v>482.37672900000001</c:v>
                </c:pt>
              </c:numCache>
            </c:numRef>
          </c:val>
          <c:smooth val="0"/>
          <c:extLst>
            <c:ext xmlns:c16="http://schemas.microsoft.com/office/drawing/2014/chart" uri="{C3380CC4-5D6E-409C-BE32-E72D297353CC}">
              <c16:uniqueId val="{00000000-9438-4D2D-AA86-713E98908C0C}"/>
            </c:ext>
          </c:extLst>
        </c:ser>
        <c:ser>
          <c:idx val="1"/>
          <c:order val="1"/>
          <c:tx>
            <c:strRef>
              <c:f>Dati!$A$4</c:f>
              <c:strCache>
                <c:ptCount val="1"/>
                <c:pt idx="0">
                  <c:v>10</c:v>
                </c:pt>
              </c:strCache>
            </c:strRef>
          </c:tx>
          <c:spPr>
            <a:ln w="19050" cap="rnd">
              <a:solidFill>
                <a:schemeClr val="bg1">
                  <a:lumMod val="65000"/>
                </a:schemeClr>
              </a:solidFill>
              <a:round/>
            </a:ln>
          </c:spPr>
          <c:marker>
            <c:symbol val="none"/>
          </c:marker>
          <c:cat>
            <c:numRef>
              <c:f>Dati!$B$2:$K$2</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Dati!$B$4:$K$4</c:f>
              <c:numCache>
                <c:formatCode>General</c:formatCode>
                <c:ptCount val="10"/>
                <c:pt idx="0">
                  <c:v>401.980321</c:v>
                </c:pt>
                <c:pt idx="1">
                  <c:v>501.83346299999999</c:v>
                </c:pt>
                <c:pt idx="2">
                  <c:v>378.48357600000003</c:v>
                </c:pt>
                <c:pt idx="3">
                  <c:v>478.61877500000003</c:v>
                </c:pt>
                <c:pt idx="4">
                  <c:v>471.07993199999999</c:v>
                </c:pt>
                <c:pt idx="5">
                  <c:v>387.49753700000002</c:v>
                </c:pt>
                <c:pt idx="6">
                  <c:v>373.39156300000002</c:v>
                </c:pt>
                <c:pt idx="7">
                  <c:v>507.45123699999999</c:v>
                </c:pt>
                <c:pt idx="8">
                  <c:v>521.65780099999995</c:v>
                </c:pt>
                <c:pt idx="9">
                  <c:v>469.91919799999999</c:v>
                </c:pt>
              </c:numCache>
            </c:numRef>
          </c:val>
          <c:smooth val="0"/>
          <c:extLst>
            <c:ext xmlns:c16="http://schemas.microsoft.com/office/drawing/2014/chart" uri="{C3380CC4-5D6E-409C-BE32-E72D297353CC}">
              <c16:uniqueId val="{00000001-9438-4D2D-AA86-713E98908C0C}"/>
            </c:ext>
          </c:extLst>
        </c:ser>
        <c:ser>
          <c:idx val="2"/>
          <c:order val="2"/>
          <c:tx>
            <c:strRef>
              <c:f>Dati!$A$5</c:f>
              <c:strCache>
                <c:ptCount val="1"/>
                <c:pt idx="0">
                  <c:v>100</c:v>
                </c:pt>
              </c:strCache>
            </c:strRef>
          </c:tx>
          <c:spPr>
            <a:ln w="19050" cap="rnd">
              <a:solidFill>
                <a:schemeClr val="accent4"/>
              </a:solidFill>
              <a:round/>
            </a:ln>
          </c:spPr>
          <c:marker>
            <c:symbol val="none"/>
          </c:marker>
          <c:cat>
            <c:numRef>
              <c:f>Dati!$B$2:$K$2</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Dati!$B$5:$K$5</c:f>
              <c:numCache>
                <c:formatCode>General</c:formatCode>
                <c:ptCount val="10"/>
                <c:pt idx="0">
                  <c:v>507.12371999999999</c:v>
                </c:pt>
                <c:pt idx="1">
                  <c:v>472.82339999999999</c:v>
                </c:pt>
                <c:pt idx="2">
                  <c:v>375.12950999999998</c:v>
                </c:pt>
                <c:pt idx="3">
                  <c:v>570.91520000000003</c:v>
                </c:pt>
                <c:pt idx="4">
                  <c:v>479.12305099999998</c:v>
                </c:pt>
                <c:pt idx="5">
                  <c:v>599.00912300000005</c:v>
                </c:pt>
                <c:pt idx="6">
                  <c:v>448.75099999999998</c:v>
                </c:pt>
                <c:pt idx="7">
                  <c:v>365.77712300000002</c:v>
                </c:pt>
                <c:pt idx="8">
                  <c:v>488.6234</c:v>
                </c:pt>
                <c:pt idx="9">
                  <c:v>520.91237000000001</c:v>
                </c:pt>
              </c:numCache>
            </c:numRef>
          </c:val>
          <c:smooth val="0"/>
          <c:extLst>
            <c:ext xmlns:c16="http://schemas.microsoft.com/office/drawing/2014/chart" uri="{C3380CC4-5D6E-409C-BE32-E72D297353CC}">
              <c16:uniqueId val="{00000002-9438-4D2D-AA86-713E98908C0C}"/>
            </c:ext>
          </c:extLst>
        </c:ser>
        <c:ser>
          <c:idx val="3"/>
          <c:order val="3"/>
          <c:tx>
            <c:strRef>
              <c:f>Dati!$A$6</c:f>
              <c:strCache>
                <c:ptCount val="1"/>
                <c:pt idx="0">
                  <c:v>1000</c:v>
                </c:pt>
              </c:strCache>
            </c:strRef>
          </c:tx>
          <c:spPr>
            <a:ln w="19050" cap="rnd">
              <a:solidFill>
                <a:srgbClr val="00B0F0"/>
              </a:solidFill>
              <a:round/>
            </a:ln>
          </c:spPr>
          <c:marker>
            <c:symbol val="none"/>
          </c:marker>
          <c:cat>
            <c:numRef>
              <c:f>Dati!$B$2:$K$2</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Dati!$B$6:$K$6</c:f>
              <c:numCache>
                <c:formatCode>General</c:formatCode>
                <c:ptCount val="10"/>
                <c:pt idx="0">
                  <c:v>1448.9123</c:v>
                </c:pt>
                <c:pt idx="1">
                  <c:v>2113.6912299999999</c:v>
                </c:pt>
                <c:pt idx="2">
                  <c:v>1678.9149199999999</c:v>
                </c:pt>
                <c:pt idx="3">
                  <c:v>1593.12456</c:v>
                </c:pt>
                <c:pt idx="4">
                  <c:v>2224.6233999999999</c:v>
                </c:pt>
                <c:pt idx="5">
                  <c:v>1811.4811999999999</c:v>
                </c:pt>
                <c:pt idx="6">
                  <c:v>1908.12931</c:v>
                </c:pt>
                <c:pt idx="7">
                  <c:v>1705.0123000000001</c:v>
                </c:pt>
                <c:pt idx="8">
                  <c:v>2156.4186100000002</c:v>
                </c:pt>
                <c:pt idx="9">
                  <c:v>2568.954127</c:v>
                </c:pt>
              </c:numCache>
            </c:numRef>
          </c:val>
          <c:smooth val="0"/>
          <c:extLst>
            <c:ext xmlns:c16="http://schemas.microsoft.com/office/drawing/2014/chart" uri="{C3380CC4-5D6E-409C-BE32-E72D297353CC}">
              <c16:uniqueId val="{00000003-9438-4D2D-AA86-713E98908C0C}"/>
            </c:ext>
          </c:extLst>
        </c:ser>
        <c:ser>
          <c:idx val="4"/>
          <c:order val="4"/>
          <c:tx>
            <c:strRef>
              <c:f>Dati!$A$7</c:f>
              <c:strCache>
                <c:ptCount val="1"/>
                <c:pt idx="0">
                  <c:v>5000</c:v>
                </c:pt>
              </c:strCache>
            </c:strRef>
          </c:tx>
          <c:spPr>
            <a:ln w="19050" cap="rnd">
              <a:solidFill>
                <a:schemeClr val="accent6"/>
              </a:solidFill>
              <a:round/>
            </a:ln>
          </c:spPr>
          <c:marker>
            <c:symbol val="none"/>
          </c:marker>
          <c:dLbls>
            <c:dLbl>
              <c:idx val="2"/>
              <c:layout>
                <c:manualLayout>
                  <c:x val="2.9002540215596451E-2"/>
                  <c:y val="-3.702086026765435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438-4D2D-AA86-713E98908C0C}"/>
                </c:ext>
              </c:extLst>
            </c:dLbl>
            <c:dLbl>
              <c:idx val="7"/>
              <c:layout>
                <c:manualLayout>
                  <c:x val="-7.2257690354271667E-2"/>
                  <c:y val="-7.129878751878117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438-4D2D-AA86-713E98908C0C}"/>
                </c:ext>
              </c:extLst>
            </c:dLbl>
            <c:dLbl>
              <c:idx val="9"/>
              <c:layout>
                <c:manualLayout>
                  <c:x val="-1.3787957429530108E-2"/>
                  <c:y val="-4.08205407441055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438-4D2D-AA86-713E98908C0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1"/>
              </c:ext>
            </c:extLst>
          </c:dLbls>
          <c:cat>
            <c:numRef>
              <c:f>Dati!$B$2:$K$2</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Dati!$B$7:$K$7</c:f>
              <c:numCache>
                <c:formatCode>General</c:formatCode>
                <c:ptCount val="10"/>
                <c:pt idx="0">
                  <c:v>5300.7123000000001</c:v>
                </c:pt>
                <c:pt idx="1">
                  <c:v>5749.7212</c:v>
                </c:pt>
                <c:pt idx="2">
                  <c:v>6603.5181000000002</c:v>
                </c:pt>
                <c:pt idx="3">
                  <c:v>5267.7134310000001</c:v>
                </c:pt>
                <c:pt idx="4">
                  <c:v>6034.9234999999999</c:v>
                </c:pt>
                <c:pt idx="5">
                  <c:v>5766.3247300000003</c:v>
                </c:pt>
                <c:pt idx="6">
                  <c:v>5705.1171999999997</c:v>
                </c:pt>
                <c:pt idx="7">
                  <c:v>4782.8237650000001</c:v>
                </c:pt>
                <c:pt idx="8">
                  <c:v>5332.6723400000001</c:v>
                </c:pt>
                <c:pt idx="9">
                  <c:v>7854.1632099999997</c:v>
                </c:pt>
              </c:numCache>
            </c:numRef>
          </c:val>
          <c:smooth val="0"/>
          <c:extLst>
            <c:ext xmlns:c16="http://schemas.microsoft.com/office/drawing/2014/chart" uri="{C3380CC4-5D6E-409C-BE32-E72D297353CC}">
              <c16:uniqueId val="{00000007-9438-4D2D-AA86-713E98908C0C}"/>
            </c:ext>
          </c:extLst>
        </c:ser>
        <c:ser>
          <c:idx val="5"/>
          <c:order val="5"/>
          <c:tx>
            <c:strRef>
              <c:f>Dati!$A$8</c:f>
              <c:strCache>
                <c:ptCount val="1"/>
                <c:pt idx="0">
                  <c:v>10000</c:v>
                </c:pt>
              </c:strCache>
            </c:strRef>
          </c:tx>
          <c:spPr>
            <a:ln w="19050" cap="rnd">
              <a:solidFill>
                <a:srgbClr val="002060"/>
              </a:solidFill>
              <a:round/>
            </a:ln>
          </c:spPr>
          <c:marker>
            <c:symbol val="none"/>
          </c:marker>
          <c:dLbls>
            <c:dLbl>
              <c:idx val="2"/>
              <c:layout>
                <c:manualLayout>
                  <c:x val="-9.2778112676884586E-2"/>
                  <c:y val="-6.6232708651206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438-4D2D-AA86-713E98908C0C}"/>
                </c:ext>
              </c:extLst>
            </c:dLbl>
            <c:dLbl>
              <c:idx val="5"/>
              <c:layout>
                <c:manualLayout>
                  <c:x val="-3.0322113620723106E-2"/>
                  <c:y val="-3.44878694314704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438-4D2D-AA86-713E98908C0C}"/>
                </c:ext>
              </c:extLst>
            </c:dLbl>
            <c:dLbl>
              <c:idx val="9"/>
              <c:layout>
                <c:manualLayout>
                  <c:x val="-6.1209991220027944E-3"/>
                  <c:y val="-0.1054071013429307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9438-4D2D-AA86-713E98908C0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1"/>
              </c:ext>
            </c:extLst>
          </c:dLbls>
          <c:cat>
            <c:numRef>
              <c:f>Dati!$B$2:$K$2</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Dati!$B$8:$K$8</c:f>
              <c:numCache>
                <c:formatCode>General</c:formatCode>
                <c:ptCount val="10"/>
                <c:pt idx="0">
                  <c:v>11972.841200000001</c:v>
                </c:pt>
                <c:pt idx="1">
                  <c:v>11278.723</c:v>
                </c:pt>
                <c:pt idx="2">
                  <c:v>10772.79213</c:v>
                </c:pt>
                <c:pt idx="3">
                  <c:v>12476.512339999999</c:v>
                </c:pt>
                <c:pt idx="4">
                  <c:v>11554.91231</c:v>
                </c:pt>
                <c:pt idx="5">
                  <c:v>14093.3238</c:v>
                </c:pt>
                <c:pt idx="6">
                  <c:v>12104.823399999999</c:v>
                </c:pt>
                <c:pt idx="7">
                  <c:v>12435.10521</c:v>
                </c:pt>
                <c:pt idx="8">
                  <c:v>12771.127200000001</c:v>
                </c:pt>
                <c:pt idx="9">
                  <c:v>18221.12472</c:v>
                </c:pt>
              </c:numCache>
            </c:numRef>
          </c:val>
          <c:smooth val="0"/>
          <c:extLst>
            <c:ext xmlns:c16="http://schemas.microsoft.com/office/drawing/2014/chart" uri="{C3380CC4-5D6E-409C-BE32-E72D297353CC}">
              <c16:uniqueId val="{0000000B-9438-4D2D-AA86-713E98908C0C}"/>
            </c:ext>
          </c:extLst>
        </c:ser>
        <c:dLbls>
          <c:showLegendKey val="0"/>
          <c:showVal val="0"/>
          <c:showCatName val="0"/>
          <c:showSerName val="0"/>
          <c:showPercent val="0"/>
          <c:showBubbleSize val="0"/>
        </c:dLbls>
        <c:smooth val="0"/>
        <c:axId val="92156262"/>
        <c:axId val="2520824"/>
      </c:lineChart>
      <c:catAx>
        <c:axId val="92156262"/>
        <c:scaling>
          <c:orientation val="minMax"/>
        </c:scaling>
        <c:delete val="0"/>
        <c:axPos val="b"/>
        <c:numFmt formatCode="General" sourceLinked="0"/>
        <c:majorTickMark val="none"/>
        <c:minorTickMark val="none"/>
        <c:tickLblPos val="nextTo"/>
        <c:spPr>
          <a:ln w="9360">
            <a:solidFill>
              <a:srgbClr val="D9D9D9"/>
            </a:solidFill>
            <a:round/>
          </a:ln>
        </c:spPr>
        <c:txPr>
          <a:bodyPr/>
          <a:lstStyle/>
          <a:p>
            <a:pPr>
              <a:defRPr sz="900" b="0" strike="noStrike" spc="-1">
                <a:solidFill>
                  <a:srgbClr val="595959"/>
                </a:solidFill>
                <a:latin typeface="Calibri"/>
              </a:defRPr>
            </a:pPr>
            <a:endParaRPr lang="it-IT"/>
          </a:p>
        </c:txPr>
        <c:crossAx val="2520824"/>
        <c:crosses val="autoZero"/>
        <c:auto val="1"/>
        <c:lblAlgn val="ctr"/>
        <c:lblOffset val="100"/>
        <c:noMultiLvlLbl val="0"/>
      </c:catAx>
      <c:valAx>
        <c:axId val="2520824"/>
        <c:scaling>
          <c:logBase val="10"/>
          <c:orientation val="minMax"/>
          <c:min val="250"/>
        </c:scaling>
        <c:delete val="0"/>
        <c:axPos val="l"/>
        <c:majorGridlines>
          <c:spPr>
            <a:ln w="9360">
              <a:solidFill>
                <a:srgbClr val="D9D9D9"/>
              </a:solidFill>
              <a:round/>
            </a:ln>
          </c:spPr>
        </c:majorGridlines>
        <c:numFmt formatCode="General" sourceLinked="0"/>
        <c:majorTickMark val="none"/>
        <c:minorTickMark val="none"/>
        <c:tickLblPos val="nextTo"/>
        <c:spPr>
          <a:ln w="6480">
            <a:noFill/>
          </a:ln>
        </c:spPr>
        <c:txPr>
          <a:bodyPr/>
          <a:lstStyle/>
          <a:p>
            <a:pPr>
              <a:defRPr sz="900" b="0" strike="noStrike" spc="-1">
                <a:solidFill>
                  <a:srgbClr val="595959"/>
                </a:solidFill>
                <a:latin typeface="Calibri"/>
              </a:defRPr>
            </a:pPr>
            <a:endParaRPr lang="it-IT"/>
          </a:p>
        </c:txPr>
        <c:crossAx val="92156262"/>
        <c:crosses val="autoZero"/>
        <c:crossBetween val="between"/>
        <c:dispUnits>
          <c:builtInUnit val="thousands"/>
        </c:dispUnits>
      </c:valAx>
      <c:spPr>
        <a:noFill/>
        <a:ln w="0">
          <a:noFill/>
        </a:ln>
      </c:spPr>
    </c:plotArea>
    <c:legend>
      <c:legendPos val="b"/>
      <c:layout>
        <c:manualLayout>
          <c:xMode val="edge"/>
          <c:yMode val="edge"/>
          <c:x val="0.19672114451326689"/>
          <c:y val="0.96956809966960578"/>
          <c:w val="0.62608137875346692"/>
          <c:h val="2.7350225762993501E-2"/>
        </c:manualLayout>
      </c:layout>
      <c:overlay val="0"/>
      <c:spPr>
        <a:noFill/>
        <a:ln w="0">
          <a:noFill/>
        </a:ln>
      </c:spPr>
      <c:txPr>
        <a:bodyPr/>
        <a:lstStyle/>
        <a:p>
          <a:pPr>
            <a:defRPr sz="900" b="0" strike="noStrike" spc="-1">
              <a:solidFill>
                <a:srgbClr val="595959"/>
              </a:solidFill>
              <a:latin typeface="Calibri"/>
            </a:defRPr>
          </a:pPr>
          <a:endParaRPr lang="it-IT"/>
        </a:p>
      </c:txPr>
    </c:legend>
    <c:plotVisOnly val="1"/>
    <c:dispBlanksAs val="gap"/>
    <c:showDLblsOverMax val="1"/>
  </c:chart>
  <c:spPr>
    <a:solidFill>
      <a:srgbClr val="FFFFFF"/>
    </a:solidFill>
    <a:ln w="9360">
      <a:solidFill>
        <a:srgbClr val="D9D9D9"/>
      </a:solidFill>
      <a:round/>
    </a:ln>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a:lstStyle/>
          <a:p>
            <a:pPr>
              <a:defRPr lang="it-IT" sz="1400" b="0" strike="noStrike" spc="-1">
                <a:solidFill>
                  <a:srgbClr val="595959"/>
                </a:solidFill>
                <a:latin typeface="Calibri"/>
              </a:defRPr>
            </a:pPr>
            <a:r>
              <a:rPr lang="it-IT" sz="1400" b="0" strike="noStrike" spc="-1">
                <a:solidFill>
                  <a:srgbClr val="595959"/>
                </a:solidFill>
                <a:latin typeface="Calibri"/>
              </a:rPr>
              <a:t>Tempi di Risposta in stato stazionario</a:t>
            </a:r>
          </a:p>
        </c:rich>
      </c:tx>
      <c:overlay val="0"/>
      <c:spPr>
        <a:noFill/>
        <a:ln w="0">
          <a:noFill/>
        </a:ln>
      </c:spPr>
    </c:title>
    <c:autoTitleDeleted val="0"/>
    <c:plotArea>
      <c:layout/>
      <c:lineChart>
        <c:grouping val="standard"/>
        <c:varyColors val="0"/>
        <c:ser>
          <c:idx val="1"/>
          <c:order val="1"/>
          <c:tx>
            <c:strRef>
              <c:f>Dati!$A$12</c:f>
              <c:strCache>
                <c:ptCount val="1"/>
                <c:pt idx="0">
                  <c:v>0</c:v>
                </c:pt>
              </c:strCache>
            </c:strRef>
          </c:tx>
          <c:spPr>
            <a:ln w="19050" cap="rnd">
              <a:solidFill>
                <a:schemeClr val="accent2"/>
              </a:solidFill>
              <a:round/>
            </a:ln>
          </c:spPr>
          <c:marker>
            <c:symbol val="none"/>
          </c:marker>
          <c:dLbls>
            <c:spPr>
              <a:noFill/>
              <a:ln>
                <a:noFill/>
              </a:ln>
              <a:effectLst/>
            </c:spPr>
            <c:txPr>
              <a:bodyPr wrap="square"/>
              <a:lstStyle/>
              <a:p>
                <a:pPr>
                  <a:defRPr sz="1000" b="0" strike="noStrike" spc="-1">
                    <a:solidFill>
                      <a:srgbClr val="000000"/>
                    </a:solidFill>
                    <a:latin typeface="Calibri"/>
                  </a:defRPr>
                </a:pPr>
                <a:endParaRPr lang="it-IT"/>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numRef>
              <c:f>Dati!$B$11:$K$11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Dati!$B$12:$K$12</c:f>
              <c:numCache>
                <c:formatCode>General</c:formatCode>
                <c:ptCount val="10"/>
                <c:pt idx="0">
                  <c:v>363.68765400000001</c:v>
                </c:pt>
                <c:pt idx="1">
                  <c:v>426.32605100000001</c:v>
                </c:pt>
                <c:pt idx="2">
                  <c:v>370.33234299999998</c:v>
                </c:pt>
                <c:pt idx="3">
                  <c:v>424.81887999999998</c:v>
                </c:pt>
                <c:pt idx="4">
                  <c:v>395.94308699999999</c:v>
                </c:pt>
                <c:pt idx="5">
                  <c:v>398.33247499999999</c:v>
                </c:pt>
                <c:pt idx="6">
                  <c:v>360.89294799999999</c:v>
                </c:pt>
                <c:pt idx="7">
                  <c:v>504.402557</c:v>
                </c:pt>
                <c:pt idx="8">
                  <c:v>416.24479000000002</c:v>
                </c:pt>
                <c:pt idx="9">
                  <c:v>385.09884899999997</c:v>
                </c:pt>
              </c:numCache>
            </c:numRef>
          </c:val>
          <c:smooth val="0"/>
          <c:extLst>
            <c:ext xmlns:c16="http://schemas.microsoft.com/office/drawing/2014/chart" uri="{C3380CC4-5D6E-409C-BE32-E72D297353CC}">
              <c16:uniqueId val="{00000000-39EF-4D34-A099-64EDEB0CF907}"/>
            </c:ext>
          </c:extLst>
        </c:ser>
        <c:ser>
          <c:idx val="2"/>
          <c:order val="2"/>
          <c:tx>
            <c:strRef>
              <c:f>Dati!$A$13</c:f>
              <c:strCache>
                <c:ptCount val="1"/>
                <c:pt idx="0">
                  <c:v>10</c:v>
                </c:pt>
              </c:strCache>
            </c:strRef>
          </c:tx>
          <c:spPr>
            <a:ln w="19050" cap="rnd">
              <a:solidFill>
                <a:schemeClr val="bg1">
                  <a:lumMod val="65000"/>
                </a:schemeClr>
              </a:solidFill>
              <a:round/>
            </a:ln>
          </c:spPr>
          <c:marker>
            <c:symbol val="none"/>
          </c:marker>
          <c:dLbls>
            <c:spPr>
              <a:noFill/>
              <a:ln>
                <a:noFill/>
              </a:ln>
              <a:effectLst/>
            </c:spPr>
            <c:txPr>
              <a:bodyPr wrap="square"/>
              <a:lstStyle/>
              <a:p>
                <a:pPr>
                  <a:defRPr sz="1000" b="0" strike="noStrike" spc="-1">
                    <a:solidFill>
                      <a:srgbClr val="000000"/>
                    </a:solidFill>
                    <a:latin typeface="Calibri"/>
                  </a:defRPr>
                </a:pPr>
                <a:endParaRPr lang="it-IT"/>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numRef>
              <c:f>Dati!$B$11:$K$11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Dati!$B$13:$K$13</c:f>
              <c:numCache>
                <c:formatCode>General</c:formatCode>
                <c:ptCount val="10"/>
                <c:pt idx="0">
                  <c:v>481.977847</c:v>
                </c:pt>
                <c:pt idx="1">
                  <c:v>468.58772599999998</c:v>
                </c:pt>
                <c:pt idx="2">
                  <c:v>362.46374100000003</c:v>
                </c:pt>
                <c:pt idx="3">
                  <c:v>455.62787200000002</c:v>
                </c:pt>
                <c:pt idx="4">
                  <c:v>390.97208000000001</c:v>
                </c:pt>
                <c:pt idx="5">
                  <c:v>454.27616</c:v>
                </c:pt>
                <c:pt idx="6">
                  <c:v>415.32665700000001</c:v>
                </c:pt>
                <c:pt idx="7">
                  <c:v>471.26396399999999</c:v>
                </c:pt>
                <c:pt idx="8">
                  <c:v>381.24422399999997</c:v>
                </c:pt>
                <c:pt idx="9">
                  <c:v>490.65387800000002</c:v>
                </c:pt>
              </c:numCache>
            </c:numRef>
          </c:val>
          <c:smooth val="0"/>
          <c:extLst>
            <c:ext xmlns:c16="http://schemas.microsoft.com/office/drawing/2014/chart" uri="{C3380CC4-5D6E-409C-BE32-E72D297353CC}">
              <c16:uniqueId val="{00000001-39EF-4D34-A099-64EDEB0CF907}"/>
            </c:ext>
          </c:extLst>
        </c:ser>
        <c:ser>
          <c:idx val="3"/>
          <c:order val="3"/>
          <c:tx>
            <c:strRef>
              <c:f>Dati!$A$14</c:f>
              <c:strCache>
                <c:ptCount val="1"/>
                <c:pt idx="0">
                  <c:v>100</c:v>
                </c:pt>
              </c:strCache>
            </c:strRef>
          </c:tx>
          <c:spPr>
            <a:ln w="19050" cap="rnd">
              <a:solidFill>
                <a:schemeClr val="accent4"/>
              </a:solidFill>
              <a:round/>
            </a:ln>
          </c:spPr>
          <c:marker>
            <c:symbol val="none"/>
          </c:marker>
          <c:dLbls>
            <c:spPr>
              <a:noFill/>
              <a:ln>
                <a:noFill/>
              </a:ln>
              <a:effectLst/>
            </c:spPr>
            <c:txPr>
              <a:bodyPr wrap="square"/>
              <a:lstStyle/>
              <a:p>
                <a:pPr>
                  <a:defRPr sz="1000" b="0" strike="noStrike" spc="-1">
                    <a:solidFill>
                      <a:srgbClr val="000000"/>
                    </a:solidFill>
                    <a:latin typeface="Calibri"/>
                  </a:defRPr>
                </a:pPr>
                <a:endParaRPr lang="it-IT"/>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numRef>
              <c:f>Dati!$B$11:$K$11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Dati!$B$14:$K$14</c:f>
              <c:numCache>
                <c:formatCode>General</c:formatCode>
                <c:ptCount val="10"/>
                <c:pt idx="0">
                  <c:v>556.53278399999999</c:v>
                </c:pt>
                <c:pt idx="1">
                  <c:v>595.84127000000001</c:v>
                </c:pt>
                <c:pt idx="2">
                  <c:v>481.47512360000002</c:v>
                </c:pt>
                <c:pt idx="3">
                  <c:v>503.32143209999998</c:v>
                </c:pt>
                <c:pt idx="4">
                  <c:v>594.12361999999996</c:v>
                </c:pt>
                <c:pt idx="5">
                  <c:v>465.54123299999998</c:v>
                </c:pt>
                <c:pt idx="6">
                  <c:v>561.12736140000004</c:v>
                </c:pt>
                <c:pt idx="7">
                  <c:v>507.27681000000001</c:v>
                </c:pt>
                <c:pt idx="8">
                  <c:v>530.41231000000005</c:v>
                </c:pt>
                <c:pt idx="9">
                  <c:v>488.85190299999999</c:v>
                </c:pt>
              </c:numCache>
            </c:numRef>
          </c:val>
          <c:smooth val="0"/>
          <c:extLst>
            <c:ext xmlns:c16="http://schemas.microsoft.com/office/drawing/2014/chart" uri="{C3380CC4-5D6E-409C-BE32-E72D297353CC}">
              <c16:uniqueId val="{00000002-39EF-4D34-A099-64EDEB0CF907}"/>
            </c:ext>
          </c:extLst>
        </c:ser>
        <c:ser>
          <c:idx val="4"/>
          <c:order val="4"/>
          <c:tx>
            <c:strRef>
              <c:f>Dati!$A$15</c:f>
              <c:strCache>
                <c:ptCount val="1"/>
                <c:pt idx="0">
                  <c:v>1000</c:v>
                </c:pt>
              </c:strCache>
            </c:strRef>
          </c:tx>
          <c:spPr>
            <a:ln w="19050" cap="rnd">
              <a:solidFill>
                <a:srgbClr val="00B0F0"/>
              </a:solidFill>
              <a:round/>
            </a:ln>
          </c:spPr>
          <c:marker>
            <c:symbol val="none"/>
          </c:marker>
          <c:dLbls>
            <c:spPr>
              <a:noFill/>
              <a:ln>
                <a:noFill/>
              </a:ln>
              <a:effectLst/>
            </c:spPr>
            <c:txPr>
              <a:bodyPr wrap="square"/>
              <a:lstStyle/>
              <a:p>
                <a:pPr>
                  <a:defRPr sz="1000" b="0" strike="noStrike" spc="-1">
                    <a:solidFill>
                      <a:srgbClr val="000000"/>
                    </a:solidFill>
                    <a:latin typeface="Calibri"/>
                  </a:defRPr>
                </a:pPr>
                <a:endParaRPr lang="it-IT"/>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numRef>
              <c:f>Dati!$B$11:$K$11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Dati!$B$15:$K$15</c:f>
              <c:numCache>
                <c:formatCode>General</c:formatCode>
                <c:ptCount val="10"/>
                <c:pt idx="0">
                  <c:v>648.78124700000001</c:v>
                </c:pt>
                <c:pt idx="1">
                  <c:v>711.41012799999999</c:v>
                </c:pt>
                <c:pt idx="2">
                  <c:v>584.12812299999996</c:v>
                </c:pt>
                <c:pt idx="3">
                  <c:v>568.82532000000003</c:v>
                </c:pt>
                <c:pt idx="4">
                  <c:v>824.96950800000002</c:v>
                </c:pt>
                <c:pt idx="5">
                  <c:v>651.33465899999999</c:v>
                </c:pt>
                <c:pt idx="6">
                  <c:v>598.40020000000004</c:v>
                </c:pt>
                <c:pt idx="7">
                  <c:v>615.05290000000002</c:v>
                </c:pt>
                <c:pt idx="8">
                  <c:v>652.23554999999999</c:v>
                </c:pt>
                <c:pt idx="9">
                  <c:v>768.83124999999995</c:v>
                </c:pt>
              </c:numCache>
            </c:numRef>
          </c:val>
          <c:smooth val="0"/>
          <c:extLst>
            <c:ext xmlns:c16="http://schemas.microsoft.com/office/drawing/2014/chart" uri="{C3380CC4-5D6E-409C-BE32-E72D297353CC}">
              <c16:uniqueId val="{00000003-39EF-4D34-A099-64EDEB0CF907}"/>
            </c:ext>
          </c:extLst>
        </c:ser>
        <c:ser>
          <c:idx val="5"/>
          <c:order val="5"/>
          <c:tx>
            <c:strRef>
              <c:f>Dati!$A$16</c:f>
              <c:strCache>
                <c:ptCount val="1"/>
                <c:pt idx="0">
                  <c:v>5000</c:v>
                </c:pt>
              </c:strCache>
            </c:strRef>
          </c:tx>
          <c:spPr>
            <a:ln w="19050" cap="rnd">
              <a:solidFill>
                <a:schemeClr val="accent6"/>
              </a:solidFill>
              <a:round/>
            </a:ln>
          </c:spPr>
          <c:marker>
            <c:symbol val="none"/>
          </c:marker>
          <c:dLbls>
            <c:spPr>
              <a:noFill/>
              <a:ln>
                <a:noFill/>
              </a:ln>
              <a:effectLst/>
            </c:spPr>
            <c:txPr>
              <a:bodyPr wrap="square"/>
              <a:lstStyle/>
              <a:p>
                <a:pPr>
                  <a:defRPr sz="1000" b="0" strike="noStrike" spc="-1">
                    <a:solidFill>
                      <a:srgbClr val="000000"/>
                    </a:solidFill>
                    <a:latin typeface="Calibri"/>
                  </a:defRPr>
                </a:pPr>
                <a:endParaRPr lang="it-IT"/>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numRef>
              <c:f>Dati!$B$11:$K$11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Dati!$B$16:$K$16</c:f>
              <c:numCache>
                <c:formatCode>General</c:formatCode>
                <c:ptCount val="10"/>
                <c:pt idx="0">
                  <c:v>985.71202300000004</c:v>
                </c:pt>
                <c:pt idx="1">
                  <c:v>1002.912385</c:v>
                </c:pt>
                <c:pt idx="2">
                  <c:v>1062.8243</c:v>
                </c:pt>
                <c:pt idx="3">
                  <c:v>1254.02125</c:v>
                </c:pt>
                <c:pt idx="4">
                  <c:v>1309.534627</c:v>
                </c:pt>
                <c:pt idx="5">
                  <c:v>981.52305000000001</c:v>
                </c:pt>
                <c:pt idx="6">
                  <c:v>1001.719412</c:v>
                </c:pt>
                <c:pt idx="7">
                  <c:v>1124.30133</c:v>
                </c:pt>
                <c:pt idx="8">
                  <c:v>956.124504</c:v>
                </c:pt>
                <c:pt idx="9">
                  <c:v>1055.624712</c:v>
                </c:pt>
              </c:numCache>
            </c:numRef>
          </c:val>
          <c:smooth val="0"/>
          <c:extLst>
            <c:ext xmlns:c16="http://schemas.microsoft.com/office/drawing/2014/chart" uri="{C3380CC4-5D6E-409C-BE32-E72D297353CC}">
              <c16:uniqueId val="{00000004-39EF-4D34-A099-64EDEB0CF907}"/>
            </c:ext>
          </c:extLst>
        </c:ser>
        <c:ser>
          <c:idx val="6"/>
          <c:order val="6"/>
          <c:tx>
            <c:strRef>
              <c:f>Dati!$A$17</c:f>
              <c:strCache>
                <c:ptCount val="1"/>
                <c:pt idx="0">
                  <c:v>10000</c:v>
                </c:pt>
              </c:strCache>
            </c:strRef>
          </c:tx>
          <c:spPr>
            <a:ln>
              <a:solidFill>
                <a:srgbClr val="002060"/>
              </a:solidFill>
            </a:ln>
          </c:spPr>
          <c:marker>
            <c:symbol val="none"/>
          </c:marker>
          <c:cat>
            <c:numRef>
              <c:f>Dati!$B$11:$K$11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Dati!$B$17:$K$17</c:f>
              <c:numCache>
                <c:formatCode>General</c:formatCode>
                <c:ptCount val="10"/>
                <c:pt idx="0">
                  <c:v>1649.731632</c:v>
                </c:pt>
                <c:pt idx="1">
                  <c:v>1825.017241</c:v>
                </c:pt>
                <c:pt idx="2">
                  <c:v>2110.143556</c:v>
                </c:pt>
                <c:pt idx="3">
                  <c:v>1562.662129</c:v>
                </c:pt>
                <c:pt idx="4">
                  <c:v>1457.6285809999999</c:v>
                </c:pt>
                <c:pt idx="5">
                  <c:v>1867.2126000000001</c:v>
                </c:pt>
                <c:pt idx="6">
                  <c:v>1487.9201</c:v>
                </c:pt>
                <c:pt idx="7">
                  <c:v>1525.2340360000001</c:v>
                </c:pt>
                <c:pt idx="8">
                  <c:v>1862.08123</c:v>
                </c:pt>
                <c:pt idx="9">
                  <c:v>1605.7126490000001</c:v>
                </c:pt>
              </c:numCache>
            </c:numRef>
          </c:val>
          <c:smooth val="0"/>
          <c:extLst>
            <c:ext xmlns:c16="http://schemas.microsoft.com/office/drawing/2014/chart" uri="{C3380CC4-5D6E-409C-BE32-E72D297353CC}">
              <c16:uniqueId val="{00000005-39EF-4D34-A099-64EDEB0CF907}"/>
            </c:ext>
          </c:extLst>
        </c:ser>
        <c:dLbls>
          <c:showLegendKey val="0"/>
          <c:showVal val="0"/>
          <c:showCatName val="0"/>
          <c:showSerName val="0"/>
          <c:showPercent val="0"/>
          <c:showBubbleSize val="0"/>
        </c:dLbls>
        <c:hiLowLines>
          <c:spPr>
            <a:ln w="0">
              <a:noFill/>
            </a:ln>
          </c:spPr>
        </c:hiLowLines>
        <c:smooth val="0"/>
        <c:axId val="31380843"/>
        <c:axId val="26434548"/>
        <c:extLst>
          <c:ext xmlns:c15="http://schemas.microsoft.com/office/drawing/2012/chart" uri="{02D57815-91ED-43cb-92C2-25804820EDAC}">
            <c15:filteredLineSeries>
              <c15:ser>
                <c:idx val="0"/>
                <c:order val="0"/>
                <c:tx>
                  <c:strRef>
                    <c:extLst>
                      <c:ext uri="{02D57815-91ED-43cb-92C2-25804820EDAC}">
                        <c15:formulaRef>
                          <c15:sqref>Dati!$A$11</c15:sqref>
                        </c15:formulaRef>
                      </c:ext>
                    </c:extLst>
                    <c:strCache>
                      <c:ptCount val="1"/>
                      <c:pt idx="0">
                        <c:v>Workload</c:v>
                      </c:pt>
                    </c:strCache>
                  </c:strRef>
                </c:tx>
                <c:spPr>
                  <a:ln w="28440" cap="rnd">
                    <a:solidFill>
                      <a:srgbClr val="ED7D31"/>
                    </a:solidFill>
                    <a:round/>
                  </a:ln>
                </c:spPr>
                <c:marker>
                  <c:symbol val="none"/>
                </c:marker>
                <c:dLbls>
                  <c:spPr>
                    <a:noFill/>
                    <a:ln>
                      <a:noFill/>
                    </a:ln>
                    <a:effectLst/>
                  </c:spPr>
                  <c:txPr>
                    <a:bodyPr wrap="square"/>
                    <a:lstStyle/>
                    <a:p>
                      <a:pPr>
                        <a:defRPr sz="1000" b="0" strike="noStrike" spc="-1">
                          <a:solidFill>
                            <a:srgbClr val="000000"/>
                          </a:solidFill>
                          <a:latin typeface="Calibri"/>
                        </a:defRPr>
                      </a:pPr>
                      <a:endParaRPr lang="it-IT"/>
                    </a:p>
                  </c:txPr>
                  <c:dLblPos val="r"/>
                  <c:showLegendKey val="0"/>
                  <c:showVal val="0"/>
                  <c:showCatName val="0"/>
                  <c:showSerName val="0"/>
                  <c:showPercent val="0"/>
                  <c:showBubbleSize val="1"/>
                  <c:separator>; </c:separator>
                  <c:showLeaderLines val="0"/>
                  <c:extLst>
                    <c:ext uri="{CE6537A1-D6FC-4f65-9D91-7224C49458BB}">
                      <c15:showLeaderLines val="1"/>
                    </c:ext>
                  </c:extLst>
                </c:dLbls>
                <c:cat>
                  <c:numRef>
                    <c:extLst>
                      <c:ext uri="{02D57815-91ED-43cb-92C2-25804820EDAC}">
                        <c15:formulaRef>
                          <c15:sqref>Dati!$B$11:$K$11</c15:sqref>
                        </c15:formulaRef>
                      </c:ext>
                    </c:extLst>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extLst>
                      <c:ext uri="{02D57815-91ED-43cb-92C2-25804820EDAC}">
                        <c15:formulaRef>
                          <c15:sqref>Dati!$B$11:$K$11</c15:sqref>
                        </c15:formulaRef>
                      </c:ext>
                    </c:extLst>
                    <c:numCache>
                      <c:formatCode>General</c:formatCode>
                      <c:ptCount val="10"/>
                      <c:pt idx="0">
                        <c:v>0</c:v>
                      </c:pt>
                      <c:pt idx="1">
                        <c:v>1</c:v>
                      </c:pt>
                      <c:pt idx="2">
                        <c:v>2</c:v>
                      </c:pt>
                      <c:pt idx="3">
                        <c:v>3</c:v>
                      </c:pt>
                      <c:pt idx="4">
                        <c:v>4</c:v>
                      </c:pt>
                      <c:pt idx="5">
                        <c:v>5</c:v>
                      </c:pt>
                      <c:pt idx="6">
                        <c:v>6</c:v>
                      </c:pt>
                      <c:pt idx="7">
                        <c:v>7</c:v>
                      </c:pt>
                      <c:pt idx="8">
                        <c:v>8</c:v>
                      </c:pt>
                      <c:pt idx="9">
                        <c:v>9</c:v>
                      </c:pt>
                    </c:numCache>
                  </c:numRef>
                </c:val>
                <c:smooth val="0"/>
                <c:extLst>
                  <c:ext xmlns:c16="http://schemas.microsoft.com/office/drawing/2014/chart" uri="{C3380CC4-5D6E-409C-BE32-E72D297353CC}">
                    <c16:uniqueId val="{00000006-39EF-4D34-A099-64EDEB0CF907}"/>
                  </c:ext>
                </c:extLst>
              </c15:ser>
            </c15:filteredLineSeries>
          </c:ext>
        </c:extLst>
      </c:lineChart>
      <c:catAx>
        <c:axId val="31380843"/>
        <c:scaling>
          <c:orientation val="minMax"/>
        </c:scaling>
        <c:delete val="0"/>
        <c:axPos val="b"/>
        <c:numFmt formatCode="General" sourceLinked="0"/>
        <c:majorTickMark val="none"/>
        <c:minorTickMark val="none"/>
        <c:tickLblPos val="nextTo"/>
        <c:spPr>
          <a:ln w="9360">
            <a:solidFill>
              <a:srgbClr val="D9D9D9"/>
            </a:solidFill>
            <a:round/>
          </a:ln>
        </c:spPr>
        <c:txPr>
          <a:bodyPr/>
          <a:lstStyle/>
          <a:p>
            <a:pPr>
              <a:defRPr sz="900" b="0" strike="noStrike" spc="-1">
                <a:solidFill>
                  <a:srgbClr val="595959"/>
                </a:solidFill>
                <a:latin typeface="Calibri"/>
              </a:defRPr>
            </a:pPr>
            <a:endParaRPr lang="it-IT"/>
          </a:p>
        </c:txPr>
        <c:crossAx val="26434548"/>
        <c:crosses val="autoZero"/>
        <c:auto val="1"/>
        <c:lblAlgn val="ctr"/>
        <c:lblOffset val="100"/>
        <c:noMultiLvlLbl val="0"/>
      </c:catAx>
      <c:valAx>
        <c:axId val="26434548"/>
        <c:scaling>
          <c:orientation val="minMax"/>
          <c:min val="300"/>
        </c:scaling>
        <c:delete val="0"/>
        <c:axPos val="l"/>
        <c:majorGridlines>
          <c:spPr>
            <a:ln w="9360">
              <a:solidFill>
                <a:srgbClr val="D9D9D9"/>
              </a:solidFill>
              <a:round/>
            </a:ln>
          </c:spPr>
        </c:majorGridlines>
        <c:numFmt formatCode="General" sourceLinked="0"/>
        <c:majorTickMark val="none"/>
        <c:minorTickMark val="none"/>
        <c:tickLblPos val="nextTo"/>
        <c:spPr>
          <a:ln w="6480">
            <a:noFill/>
          </a:ln>
        </c:spPr>
        <c:txPr>
          <a:bodyPr/>
          <a:lstStyle/>
          <a:p>
            <a:pPr>
              <a:defRPr sz="900" b="0" strike="noStrike" spc="-1">
                <a:solidFill>
                  <a:srgbClr val="595959"/>
                </a:solidFill>
                <a:latin typeface="Calibri"/>
              </a:defRPr>
            </a:pPr>
            <a:endParaRPr lang="it-IT"/>
          </a:p>
        </c:txPr>
        <c:crossAx val="31380843"/>
        <c:crosses val="autoZero"/>
        <c:crossBetween val="between"/>
      </c:valAx>
      <c:spPr>
        <a:noFill/>
        <a:ln w="0">
          <a:noFill/>
        </a:ln>
      </c:spPr>
    </c:plotArea>
    <c:legend>
      <c:legendPos val="b"/>
      <c:overlay val="0"/>
      <c:spPr>
        <a:noFill/>
        <a:ln w="0">
          <a:noFill/>
        </a:ln>
      </c:spPr>
      <c:txPr>
        <a:bodyPr/>
        <a:lstStyle/>
        <a:p>
          <a:pPr>
            <a:defRPr sz="900" b="0" strike="noStrike" spc="-1">
              <a:solidFill>
                <a:srgbClr val="595959"/>
              </a:solidFill>
              <a:latin typeface="Calibri"/>
            </a:defRPr>
          </a:pPr>
          <a:endParaRPr lang="it-IT"/>
        </a:p>
      </c:txPr>
    </c:legend>
    <c:plotVisOnly val="1"/>
    <c:dispBlanksAs val="gap"/>
    <c:showDLblsOverMax val="1"/>
  </c:chart>
  <c:spPr>
    <a:solidFill>
      <a:srgbClr val="FFFFFF"/>
    </a:solidFill>
    <a:ln w="9360">
      <a:solidFill>
        <a:srgbClr val="D9D9D9"/>
      </a:solidFill>
      <a:round/>
    </a:ln>
  </c:spPr>
  <c:externalData r:id="rId2">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a:p>
        </p:txBody>
      </p:sp>
      <p:sp>
        <p:nvSpPr>
          <p:cNvPr id="4" name="Date Placeholder 3"/>
          <p:cNvSpPr>
            <a:spLocks noGrp="1"/>
          </p:cNvSpPr>
          <p:nvPr>
            <p:ph type="dt" sz="half" idx="10"/>
          </p:nvPr>
        </p:nvSpPr>
        <p:spPr/>
        <p:txBody>
          <a:bodyPr/>
          <a:lstStyle/>
          <a:p>
            <a:fld id="{B72BC330-2CAC-4725-B58D-E468125C554F}" type="datetimeFigureOut">
              <a:rPr lang="it-IT" smtClean="0"/>
              <a:t>16/12/2021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7E1C6A4-2AD0-46FD-8BB0-3161A7FCDC49}"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463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B72BC330-2CAC-4725-B58D-E468125C554F}" type="datetimeFigureOut">
              <a:rPr lang="it-IT" smtClean="0"/>
              <a:t>16/12/2021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7E1C6A4-2AD0-46FD-8BB0-3161A7FCDC49}" type="slidenum">
              <a:rPr lang="it-IT" smtClean="0"/>
              <a:t>‹N›</a:t>
            </a:fld>
            <a:endParaRPr lang="it-IT"/>
          </a:p>
        </p:txBody>
      </p:sp>
    </p:spTree>
    <p:extLst>
      <p:ext uri="{BB962C8B-B14F-4D97-AF65-F5344CB8AC3E}">
        <p14:creationId xmlns:p14="http://schemas.microsoft.com/office/powerpoint/2010/main" val="1225323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B72BC330-2CAC-4725-B58D-E468125C554F}" type="datetimeFigureOut">
              <a:rPr lang="it-IT" smtClean="0"/>
              <a:t>16/12/2021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7E1C6A4-2AD0-46FD-8BB0-3161A7FCDC49}" type="slidenum">
              <a:rPr lang="it-IT" smtClean="0"/>
              <a:t>‹N›</a:t>
            </a:fld>
            <a:endParaRPr lang="it-IT"/>
          </a:p>
        </p:txBody>
      </p:sp>
    </p:spTree>
    <p:extLst>
      <p:ext uri="{BB962C8B-B14F-4D97-AF65-F5344CB8AC3E}">
        <p14:creationId xmlns:p14="http://schemas.microsoft.com/office/powerpoint/2010/main" val="2959017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lvl1pPr marL="180975" indent="-180975" algn="l">
              <a:buSzPct val="100000"/>
              <a:buFont typeface="Arial" panose="020B0604020202020204" pitchFamily="34" charset="0"/>
              <a:buChar char="•"/>
              <a:defRPr/>
            </a:lvl1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B72BC330-2CAC-4725-B58D-E468125C554F}" type="datetimeFigureOut">
              <a:rPr lang="it-IT" smtClean="0"/>
              <a:t>16/12/2021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7E1C6A4-2AD0-46FD-8BB0-3161A7FCDC49}" type="slidenum">
              <a:rPr lang="it-IT" smtClean="0"/>
              <a:t>‹N›</a:t>
            </a:fld>
            <a:endParaRPr lang="it-IT"/>
          </a:p>
        </p:txBody>
      </p:sp>
    </p:spTree>
    <p:extLst>
      <p:ext uri="{BB962C8B-B14F-4D97-AF65-F5344CB8AC3E}">
        <p14:creationId xmlns:p14="http://schemas.microsoft.com/office/powerpoint/2010/main" val="2103738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72BC330-2CAC-4725-B58D-E468125C554F}" type="datetimeFigureOut">
              <a:rPr lang="it-IT" smtClean="0"/>
              <a:t>16/12/2021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7E1C6A4-2AD0-46FD-8BB0-3161A7FCDC49}"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03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1097278"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p:cNvSpPr>
            <a:spLocks noGrp="1"/>
          </p:cNvSpPr>
          <p:nvPr>
            <p:ph type="dt" sz="half" idx="10"/>
          </p:nvPr>
        </p:nvSpPr>
        <p:spPr/>
        <p:txBody>
          <a:bodyPr/>
          <a:lstStyle/>
          <a:p>
            <a:fld id="{B72BC330-2CAC-4725-B58D-E468125C554F}" type="datetimeFigureOut">
              <a:rPr lang="it-IT" smtClean="0"/>
              <a:t>16/12/2021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7E1C6A4-2AD0-46FD-8BB0-3161A7FCDC49}" type="slidenum">
              <a:rPr lang="it-IT" smtClean="0"/>
              <a:t>‹N›</a:t>
            </a:fld>
            <a:endParaRPr lang="it-IT"/>
          </a:p>
        </p:txBody>
      </p:sp>
    </p:spTree>
    <p:extLst>
      <p:ext uri="{BB962C8B-B14F-4D97-AF65-F5344CB8AC3E}">
        <p14:creationId xmlns:p14="http://schemas.microsoft.com/office/powerpoint/2010/main" val="91355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B72BC330-2CAC-4725-B58D-E468125C554F}" type="datetimeFigureOut">
              <a:rPr lang="it-IT" smtClean="0"/>
              <a:t>16/12/2021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7E1C6A4-2AD0-46FD-8BB0-3161A7FCDC49}" type="slidenum">
              <a:rPr lang="it-IT" smtClean="0"/>
              <a:t>‹N›</a:t>
            </a:fld>
            <a:endParaRPr lang="it-IT"/>
          </a:p>
        </p:txBody>
      </p:sp>
    </p:spTree>
    <p:extLst>
      <p:ext uri="{BB962C8B-B14F-4D97-AF65-F5344CB8AC3E}">
        <p14:creationId xmlns:p14="http://schemas.microsoft.com/office/powerpoint/2010/main" val="3612642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Date Placeholder 2"/>
          <p:cNvSpPr>
            <a:spLocks noGrp="1"/>
          </p:cNvSpPr>
          <p:nvPr>
            <p:ph type="dt" sz="half" idx="10"/>
          </p:nvPr>
        </p:nvSpPr>
        <p:spPr/>
        <p:txBody>
          <a:bodyPr/>
          <a:lstStyle/>
          <a:p>
            <a:fld id="{B72BC330-2CAC-4725-B58D-E468125C554F}" type="datetimeFigureOut">
              <a:rPr lang="it-IT" smtClean="0"/>
              <a:t>16/12/2021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7E1C6A4-2AD0-46FD-8BB0-3161A7FCDC49}" type="slidenum">
              <a:rPr lang="it-IT" smtClean="0"/>
              <a:t>‹N›</a:t>
            </a:fld>
            <a:endParaRPr lang="it-IT"/>
          </a:p>
        </p:txBody>
      </p:sp>
    </p:spTree>
    <p:extLst>
      <p:ext uri="{BB962C8B-B14F-4D97-AF65-F5344CB8AC3E}">
        <p14:creationId xmlns:p14="http://schemas.microsoft.com/office/powerpoint/2010/main" val="58878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72BC330-2CAC-4725-B58D-E468125C554F}" type="datetimeFigureOut">
              <a:rPr lang="it-IT" smtClean="0"/>
              <a:t>16/12/2021</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37E1C6A4-2AD0-46FD-8BB0-3161A7FCDC49}" type="slidenum">
              <a:rPr lang="it-IT" smtClean="0"/>
              <a:t>‹N›</a:t>
            </a:fld>
            <a:endParaRPr lang="it-IT"/>
          </a:p>
        </p:txBody>
      </p:sp>
    </p:spTree>
    <p:extLst>
      <p:ext uri="{BB962C8B-B14F-4D97-AF65-F5344CB8AC3E}">
        <p14:creationId xmlns:p14="http://schemas.microsoft.com/office/powerpoint/2010/main" val="2718886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72BC330-2CAC-4725-B58D-E468125C554F}" type="datetimeFigureOut">
              <a:rPr lang="it-IT" smtClean="0"/>
              <a:t>16/12/2021</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7E1C6A4-2AD0-46FD-8BB0-3161A7FCDC49}" type="slidenum">
              <a:rPr lang="it-IT" smtClean="0"/>
              <a:t>‹N›</a:t>
            </a:fld>
            <a:endParaRPr lang="it-IT"/>
          </a:p>
        </p:txBody>
      </p:sp>
    </p:spTree>
    <p:extLst>
      <p:ext uri="{BB962C8B-B14F-4D97-AF65-F5344CB8AC3E}">
        <p14:creationId xmlns:p14="http://schemas.microsoft.com/office/powerpoint/2010/main" val="2095137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72BC330-2CAC-4725-B58D-E468125C554F}" type="datetimeFigureOut">
              <a:rPr lang="it-IT" smtClean="0"/>
              <a:t>16/12/2021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7E1C6A4-2AD0-46FD-8BB0-3161A7FCDC49}" type="slidenum">
              <a:rPr lang="it-IT" smtClean="0"/>
              <a:t>‹N›</a:t>
            </a:fld>
            <a:endParaRPr lang="it-IT"/>
          </a:p>
        </p:txBody>
      </p:sp>
    </p:spTree>
    <p:extLst>
      <p:ext uri="{BB962C8B-B14F-4D97-AF65-F5344CB8AC3E}">
        <p14:creationId xmlns:p14="http://schemas.microsoft.com/office/powerpoint/2010/main" val="1748471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  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72BC330-2CAC-4725-B58D-E468125C554F}" type="datetimeFigureOut">
              <a:rPr lang="it-IT" smtClean="0"/>
              <a:t>16/12/2021</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7E1C6A4-2AD0-46FD-8BB0-3161A7FCDC49}"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00027"/>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DDBDE3-47CB-46E5-B8D1-71DBAAF67319}"/>
              </a:ext>
            </a:extLst>
          </p:cNvPr>
          <p:cNvSpPr>
            <a:spLocks noGrp="1"/>
          </p:cNvSpPr>
          <p:nvPr>
            <p:ph type="ctrTitle"/>
          </p:nvPr>
        </p:nvSpPr>
        <p:spPr/>
        <p:txBody>
          <a:bodyPr/>
          <a:lstStyle/>
          <a:p>
            <a:r>
              <a:rPr lang="it-IT" dirty="0" err="1"/>
              <a:t>JDSys</a:t>
            </a:r>
            <a:endParaRPr lang="it-IT" dirty="0"/>
          </a:p>
        </p:txBody>
      </p:sp>
      <p:sp>
        <p:nvSpPr>
          <p:cNvPr id="3" name="Sottotitolo 2">
            <a:extLst>
              <a:ext uri="{FF2B5EF4-FFF2-40B4-BE49-F238E27FC236}">
                <a16:creationId xmlns:a16="http://schemas.microsoft.com/office/drawing/2014/main" id="{2A3CC706-EFAA-4DC6-A528-9A5A50D05D42}"/>
              </a:ext>
            </a:extLst>
          </p:cNvPr>
          <p:cNvSpPr>
            <a:spLocks noGrp="1"/>
          </p:cNvSpPr>
          <p:nvPr>
            <p:ph type="subTitle" idx="1"/>
          </p:nvPr>
        </p:nvSpPr>
        <p:spPr/>
        <p:txBody>
          <a:bodyPr>
            <a:normAutofit/>
          </a:bodyPr>
          <a:lstStyle/>
          <a:p>
            <a:r>
              <a:rPr lang="it-IT" dirty="0" err="1"/>
              <a:t>Sdcc</a:t>
            </a:r>
            <a:r>
              <a:rPr lang="it-IT" dirty="0"/>
              <a:t> Progetto A1</a:t>
            </a:r>
          </a:p>
          <a:p>
            <a:r>
              <a:rPr lang="it-IT" dirty="0"/>
              <a:t>Sistema di </a:t>
            </a:r>
            <a:r>
              <a:rPr lang="it-IT" dirty="0" err="1"/>
              <a:t>stoRAGE</a:t>
            </a:r>
            <a:r>
              <a:rPr lang="it-IT" dirty="0"/>
              <a:t> DISTRIBUITO DI TIPO CHIAVE-VALORE</a:t>
            </a:r>
          </a:p>
        </p:txBody>
      </p:sp>
      <p:sp>
        <p:nvSpPr>
          <p:cNvPr id="4" name="CasellaDiTesto 3">
            <a:extLst>
              <a:ext uri="{FF2B5EF4-FFF2-40B4-BE49-F238E27FC236}">
                <a16:creationId xmlns:a16="http://schemas.microsoft.com/office/drawing/2014/main" id="{8C757D68-EF7C-40AB-BB7D-84A9C85156BB}"/>
              </a:ext>
            </a:extLst>
          </p:cNvPr>
          <p:cNvSpPr txBox="1"/>
          <p:nvPr/>
        </p:nvSpPr>
        <p:spPr>
          <a:xfrm>
            <a:off x="6391656" y="232033"/>
            <a:ext cx="4782312" cy="923330"/>
          </a:xfrm>
          <a:prstGeom prst="rect">
            <a:avLst/>
          </a:prstGeom>
          <a:noFill/>
        </p:spPr>
        <p:txBody>
          <a:bodyPr wrap="square" rtlCol="0">
            <a:spAutoFit/>
          </a:bodyPr>
          <a:lstStyle/>
          <a:p>
            <a:pPr algn="r"/>
            <a:r>
              <a:rPr lang="it-IT" dirty="0">
                <a:solidFill>
                  <a:schemeClr val="bg1">
                    <a:lumMod val="50000"/>
                  </a:schemeClr>
                </a:solidFill>
                <a:latin typeface="+mj-lt"/>
              </a:rPr>
              <a:t>Danilo Dell’Orco</a:t>
            </a:r>
          </a:p>
          <a:p>
            <a:pPr algn="r"/>
            <a:r>
              <a:rPr lang="it-IT" dirty="0">
                <a:solidFill>
                  <a:schemeClr val="bg1">
                    <a:lumMod val="50000"/>
                  </a:schemeClr>
                </a:solidFill>
                <a:latin typeface="+mj-lt"/>
              </a:rPr>
              <a:t>Jacopo Fabi</a:t>
            </a:r>
          </a:p>
          <a:p>
            <a:endParaRPr lang="it-IT" dirty="0">
              <a:solidFill>
                <a:schemeClr val="bg1">
                  <a:lumMod val="50000"/>
                </a:schemeClr>
              </a:solidFill>
              <a:latin typeface="+mj-lt"/>
            </a:endParaRPr>
          </a:p>
        </p:txBody>
      </p:sp>
    </p:spTree>
    <p:extLst>
      <p:ext uri="{BB962C8B-B14F-4D97-AF65-F5344CB8AC3E}">
        <p14:creationId xmlns:p14="http://schemas.microsoft.com/office/powerpoint/2010/main" val="4280383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F20EAE-E18F-4364-804E-D37AB28F6447}"/>
              </a:ext>
            </a:extLst>
          </p:cNvPr>
          <p:cNvSpPr>
            <a:spLocks noGrp="1"/>
          </p:cNvSpPr>
          <p:nvPr>
            <p:ph type="title"/>
          </p:nvPr>
        </p:nvSpPr>
        <p:spPr>
          <a:xfrm>
            <a:off x="1097280" y="286603"/>
            <a:ext cx="10058400" cy="1450757"/>
          </a:xfrm>
        </p:spPr>
        <p:txBody>
          <a:bodyPr>
            <a:normAutofit/>
          </a:bodyPr>
          <a:lstStyle/>
          <a:p>
            <a:r>
              <a:rPr lang="it-IT"/>
              <a:t>Replicazione</a:t>
            </a:r>
          </a:p>
        </p:txBody>
      </p:sp>
      <p:sp>
        <p:nvSpPr>
          <p:cNvPr id="3" name="Segnaposto contenuto 2">
            <a:extLst>
              <a:ext uri="{FF2B5EF4-FFF2-40B4-BE49-F238E27FC236}">
                <a16:creationId xmlns:a16="http://schemas.microsoft.com/office/drawing/2014/main" id="{40946119-3351-45B2-853A-59C1B51A4D12}"/>
              </a:ext>
            </a:extLst>
          </p:cNvPr>
          <p:cNvSpPr>
            <a:spLocks noGrp="1"/>
          </p:cNvSpPr>
          <p:nvPr>
            <p:ph idx="1"/>
          </p:nvPr>
        </p:nvSpPr>
        <p:spPr>
          <a:xfrm>
            <a:off x="1347216" y="1854878"/>
            <a:ext cx="7281759" cy="4536778"/>
          </a:xfrm>
        </p:spPr>
        <p:txBody>
          <a:bodyPr vert="horz" lIns="0" tIns="45720" rIns="0" bIns="45720" rtlCol="0" anchor="t">
            <a:normAutofit/>
          </a:bodyPr>
          <a:lstStyle/>
          <a:p>
            <a:r>
              <a:rPr lang="it-IT" sz="1800" dirty="0"/>
              <a:t>Il successore secondo </a:t>
            </a:r>
            <a:r>
              <a:rPr lang="it-IT" sz="1800" dirty="0" err="1"/>
              <a:t>Chord</a:t>
            </a:r>
            <a:r>
              <a:rPr lang="it-IT" sz="1800" dirty="0"/>
              <a:t> di una chiave K svolge il ruolo di gestore della chiave. </a:t>
            </a:r>
          </a:p>
          <a:p>
            <a:r>
              <a:rPr lang="it-IT" sz="1800" dirty="0"/>
              <a:t>Il gestore di un insieme S di chiavi deve:</a:t>
            </a:r>
            <a:endParaRPr lang="it-IT" sz="1800" dirty="0">
              <a:cs typeface="Calibri"/>
            </a:endParaRPr>
          </a:p>
          <a:p>
            <a:pPr marL="383540" lvl="1"/>
            <a:r>
              <a:rPr lang="it-IT" sz="1600" dirty="0"/>
              <a:t>Memorizzare i dati di S</a:t>
            </a:r>
            <a:endParaRPr lang="it-IT" sz="1600" dirty="0">
              <a:cs typeface="Calibri"/>
            </a:endParaRPr>
          </a:p>
          <a:p>
            <a:pPr marL="383540" lvl="1"/>
            <a:r>
              <a:rPr lang="it-IT" sz="1600" dirty="0"/>
              <a:t>Gestire le query verso le chiavi in S</a:t>
            </a:r>
            <a:endParaRPr lang="it-IT" sz="1600" dirty="0">
              <a:cs typeface="Calibri"/>
            </a:endParaRPr>
          </a:p>
          <a:p>
            <a:pPr marL="383540" lvl="1"/>
            <a:r>
              <a:rPr lang="it-IT" sz="1600" dirty="0"/>
              <a:t>Replicare S sul nodo successore</a:t>
            </a:r>
            <a:endParaRPr lang="it-IT" sz="1600" dirty="0">
              <a:cs typeface="Calibri"/>
            </a:endParaRPr>
          </a:p>
          <a:p>
            <a:r>
              <a:rPr lang="it-IT" sz="1800" dirty="0"/>
              <a:t>La replicazione avviene quando c'è una scrittura su </a:t>
            </a:r>
            <a:r>
              <a:rPr lang="it-IT" sz="1800" dirty="0" err="1"/>
              <a:t>un’entry</a:t>
            </a:r>
            <a:r>
              <a:rPr lang="it-IT" sz="1800" dirty="0"/>
              <a:t>:</a:t>
            </a:r>
            <a:endParaRPr lang="it-IT" sz="1800" dirty="0">
              <a:cs typeface="Calibri"/>
            </a:endParaRPr>
          </a:p>
          <a:p>
            <a:pPr marL="383540" lvl="1"/>
            <a:r>
              <a:rPr lang="it-IT" sz="1600" dirty="0"/>
              <a:t>Operazione di inserimento o aggiornamento</a:t>
            </a:r>
          </a:p>
          <a:p>
            <a:pPr marL="180467"/>
            <a:r>
              <a:rPr lang="it-IT" dirty="0"/>
              <a:t>In figura:</a:t>
            </a:r>
          </a:p>
          <a:p>
            <a:pPr marL="383540" lvl="1"/>
            <a:r>
              <a:rPr lang="it-IT" sz="1600" dirty="0"/>
              <a:t>Il nodo A replica la chiave A di cui è gestore sul nodo D.</a:t>
            </a:r>
            <a:endParaRPr lang="it-IT" sz="1600" dirty="0">
              <a:cs typeface="Calibri"/>
            </a:endParaRPr>
          </a:p>
          <a:p>
            <a:pPr marL="383540" lvl="1"/>
            <a:r>
              <a:rPr lang="it-IT" sz="1600" dirty="0"/>
              <a:t>Il nodo D replica le chiavi B,C e D sul nodo E. </a:t>
            </a:r>
            <a:endParaRPr lang="it-IT" sz="1600" dirty="0">
              <a:cs typeface="Calibri"/>
            </a:endParaRPr>
          </a:p>
          <a:p>
            <a:pPr marL="383540" lvl="1"/>
            <a:r>
              <a:rPr lang="it-IT" sz="1600" dirty="0"/>
              <a:t>Il nodo E replica la chiave E di cui è gestore sul nodo G. </a:t>
            </a:r>
            <a:endParaRPr lang="it-IT" sz="1600" dirty="0">
              <a:cs typeface="Calibri"/>
            </a:endParaRPr>
          </a:p>
          <a:p>
            <a:pPr marL="383540" lvl="1"/>
            <a:r>
              <a:rPr lang="it-IT" sz="1600" dirty="0"/>
              <a:t>Il nodo G replica le chiavi G ed F sul nodo A. </a:t>
            </a:r>
            <a:endParaRPr lang="it-IT" sz="1600" dirty="0">
              <a:cs typeface="Calibri"/>
            </a:endParaRPr>
          </a:p>
        </p:txBody>
      </p:sp>
      <p:pic>
        <p:nvPicPr>
          <p:cNvPr id="6" name="Immagine 5">
            <a:extLst>
              <a:ext uri="{FF2B5EF4-FFF2-40B4-BE49-F238E27FC236}">
                <a16:creationId xmlns:a16="http://schemas.microsoft.com/office/drawing/2014/main" id="{84A10E41-0E87-4007-BC26-E7BBDB33B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4260" y="2355979"/>
            <a:ext cx="3801378" cy="3317033"/>
          </a:xfrm>
          <a:prstGeom prst="rect">
            <a:avLst/>
          </a:prstGeom>
        </p:spPr>
      </p:pic>
    </p:spTree>
    <p:extLst>
      <p:ext uri="{BB962C8B-B14F-4D97-AF65-F5344CB8AC3E}">
        <p14:creationId xmlns:p14="http://schemas.microsoft.com/office/powerpoint/2010/main" val="3668190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Immagine 7">
            <a:extLst>
              <a:ext uri="{FF2B5EF4-FFF2-40B4-BE49-F238E27FC236}">
                <a16:creationId xmlns:a16="http://schemas.microsoft.com/office/drawing/2014/main" id="{D24FB9FE-0DF6-40C9-A22B-F8E672FC16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5419" y="2879336"/>
            <a:ext cx="3610607" cy="2652453"/>
          </a:xfrm>
          <a:prstGeom prst="rect">
            <a:avLst/>
          </a:prstGeom>
        </p:spPr>
      </p:pic>
      <p:sp>
        <p:nvSpPr>
          <p:cNvPr id="2" name="Titolo 1">
            <a:extLst>
              <a:ext uri="{FF2B5EF4-FFF2-40B4-BE49-F238E27FC236}">
                <a16:creationId xmlns:a16="http://schemas.microsoft.com/office/drawing/2014/main" id="{D7F20EAE-E18F-4364-804E-D37AB28F6447}"/>
              </a:ext>
            </a:extLst>
          </p:cNvPr>
          <p:cNvSpPr>
            <a:spLocks noGrp="1"/>
          </p:cNvSpPr>
          <p:nvPr>
            <p:ph type="title"/>
          </p:nvPr>
        </p:nvSpPr>
        <p:spPr>
          <a:xfrm>
            <a:off x="1097280" y="286603"/>
            <a:ext cx="10058400" cy="1450757"/>
          </a:xfrm>
        </p:spPr>
        <p:txBody>
          <a:bodyPr>
            <a:normAutofit/>
          </a:bodyPr>
          <a:lstStyle/>
          <a:p>
            <a:r>
              <a:rPr lang="it-IT"/>
              <a:t>Consistenza</a:t>
            </a:r>
          </a:p>
        </p:txBody>
      </p:sp>
      <p:sp>
        <p:nvSpPr>
          <p:cNvPr id="3" name="Segnaposto contenuto 2">
            <a:extLst>
              <a:ext uri="{FF2B5EF4-FFF2-40B4-BE49-F238E27FC236}">
                <a16:creationId xmlns:a16="http://schemas.microsoft.com/office/drawing/2014/main" id="{40946119-3351-45B2-853A-59C1B51A4D12}"/>
              </a:ext>
            </a:extLst>
          </p:cNvPr>
          <p:cNvSpPr>
            <a:spLocks noGrp="1"/>
          </p:cNvSpPr>
          <p:nvPr>
            <p:ph idx="1"/>
          </p:nvPr>
        </p:nvSpPr>
        <p:spPr>
          <a:xfrm>
            <a:off x="576071" y="1836589"/>
            <a:ext cx="8165593" cy="4573354"/>
          </a:xfrm>
        </p:spPr>
        <p:txBody>
          <a:bodyPr vert="horz" lIns="0" tIns="45720" rIns="0" bIns="45720" rtlCol="0" anchor="t">
            <a:normAutofit fontScale="92500" lnSpcReduction="10000"/>
          </a:bodyPr>
          <a:lstStyle/>
          <a:p>
            <a:r>
              <a:rPr lang="it-IT" dirty="0"/>
              <a:t>Modello di consistenza finale</a:t>
            </a:r>
            <a:endParaRPr lang="it-IT" sz="1800" dirty="0">
              <a:cs typeface="Calibri"/>
            </a:endParaRPr>
          </a:p>
          <a:p>
            <a:pPr marL="383540" lvl="1"/>
            <a:r>
              <a:rPr lang="it-IT" sz="1400" dirty="0"/>
              <a:t>La consistenza tra le diverse copie viene raggiunta entro una finestra temporale se nel frattempo non ci sono scritture</a:t>
            </a:r>
            <a:endParaRPr lang="it-IT" sz="1400" dirty="0">
              <a:cs typeface="Calibri"/>
            </a:endParaRPr>
          </a:p>
          <a:p>
            <a:pPr marL="383540" lvl="1"/>
            <a:r>
              <a:rPr lang="it-IT" sz="1400" dirty="0"/>
              <a:t>Una chiamata </a:t>
            </a:r>
            <a:r>
              <a:rPr lang="it-IT" sz="1400" i="1" dirty="0"/>
              <a:t>put()</a:t>
            </a:r>
            <a:r>
              <a:rPr lang="it-IT" sz="1400" dirty="0"/>
              <a:t> può fornire la risposta al suo chiamante prima ancora che l'aggiornamento sia stato applicato a tutte le repliche</a:t>
            </a:r>
            <a:endParaRPr lang="it-IT" sz="1400" dirty="0">
              <a:cs typeface="Calibri"/>
            </a:endParaRPr>
          </a:p>
          <a:p>
            <a:pPr marL="383540" lvl="1"/>
            <a:r>
              <a:rPr lang="it-IT" sz="1400" dirty="0"/>
              <a:t>Una </a:t>
            </a:r>
            <a:r>
              <a:rPr lang="it-IT" sz="1400" dirty="0" err="1"/>
              <a:t>get</a:t>
            </a:r>
            <a:r>
              <a:rPr lang="it-IT" sz="1400" dirty="0"/>
              <a:t>() può restituire un oggetto che non dispone degli aggiornamenti più recenti.</a:t>
            </a:r>
            <a:endParaRPr lang="it-IT" sz="1400" dirty="0">
              <a:cs typeface="Calibri"/>
            </a:endParaRPr>
          </a:p>
          <a:p>
            <a:r>
              <a:rPr lang="it-IT" dirty="0"/>
              <a:t>Riconciliazione </a:t>
            </a:r>
            <a:r>
              <a:rPr lang="it-IT" dirty="0" err="1"/>
              <a:t>Asynchronous</a:t>
            </a:r>
            <a:r>
              <a:rPr lang="it-IT" dirty="0"/>
              <a:t> </a:t>
            </a:r>
            <a:r>
              <a:rPr lang="it-IT" dirty="0" err="1"/>
              <a:t>Repair</a:t>
            </a:r>
            <a:endParaRPr lang="it-IT" dirty="0"/>
          </a:p>
          <a:p>
            <a:pPr marL="383540" lvl="1"/>
            <a:r>
              <a:rPr lang="it-IT" sz="1400" dirty="0"/>
              <a:t>Periodicamente il service </a:t>
            </a:r>
            <a:r>
              <a:rPr lang="it-IT" sz="1400" dirty="0" err="1"/>
              <a:t>registry</a:t>
            </a:r>
            <a:r>
              <a:rPr lang="it-IT" sz="1400" dirty="0"/>
              <a:t> avvia il servizio di riconciliazione, eleggendo un nodo casuale dell’anello come gestore</a:t>
            </a:r>
            <a:endParaRPr lang="it-IT" sz="1400" dirty="0">
              <a:cs typeface="Calibri"/>
            </a:endParaRPr>
          </a:p>
          <a:p>
            <a:pPr marL="383540" lvl="1"/>
            <a:r>
              <a:rPr lang="it-IT" sz="1400" dirty="0"/>
              <a:t>Il gestore invia le proprie entry al suo successore</a:t>
            </a:r>
            <a:endParaRPr lang="it-IT" sz="1400" dirty="0">
              <a:cs typeface="Calibri"/>
            </a:endParaRPr>
          </a:p>
          <a:p>
            <a:pPr marL="383540" lvl="1"/>
            <a:r>
              <a:rPr lang="it-IT" sz="1400" dirty="0"/>
              <a:t>Il nodo che riceve il messaggio, utilizza l’aggiornamento ricevuto per riconciliare le sue repliche, ed invierà a propria volta le sue entry al suo successore. </a:t>
            </a:r>
          </a:p>
          <a:p>
            <a:pPr marL="383540" lvl="1"/>
            <a:r>
              <a:rPr lang="it-IT" sz="1400" dirty="0"/>
              <a:t>Tecnica Last Write </a:t>
            </a:r>
            <a:r>
              <a:rPr lang="it-IT" sz="1400" dirty="0" err="1"/>
              <a:t>Wins</a:t>
            </a:r>
            <a:r>
              <a:rPr lang="it-IT" sz="1400" dirty="0"/>
              <a:t>, basata su un </a:t>
            </a:r>
            <a:r>
              <a:rPr lang="it-IT" sz="1400" dirty="0" err="1"/>
              <a:t>timestamp</a:t>
            </a:r>
            <a:r>
              <a:rPr lang="it-IT" sz="1400" dirty="0"/>
              <a:t> NTP</a:t>
            </a:r>
          </a:p>
          <a:p>
            <a:r>
              <a:rPr lang="it-IT" dirty="0"/>
              <a:t>La riconciliazione necessita di 2 giri completi dell’anello</a:t>
            </a:r>
            <a:endParaRPr lang="it-IT" dirty="0">
              <a:cs typeface="Calibri"/>
            </a:endParaRPr>
          </a:p>
          <a:p>
            <a:pPr marL="383540" lvl="1"/>
            <a:r>
              <a:rPr lang="it-IT" sz="1400" dirty="0"/>
              <a:t>Per una chiave k, la copia aggiornata può essere in possesso del predecessore del gestore della replicazione.</a:t>
            </a:r>
            <a:endParaRPr lang="it-IT" sz="1400" dirty="0">
              <a:cs typeface="Calibri"/>
            </a:endParaRPr>
          </a:p>
          <a:p>
            <a:r>
              <a:rPr lang="it-IT" dirty="0"/>
              <a:t>La delete() viene subito propagata a tutti i nodi dell’anello</a:t>
            </a:r>
            <a:endParaRPr lang="it-IT" dirty="0">
              <a:cs typeface="Calibri"/>
            </a:endParaRPr>
          </a:p>
          <a:p>
            <a:pPr marL="383540" lvl="1"/>
            <a:r>
              <a:rPr lang="it-IT" sz="1400" dirty="0"/>
              <a:t>A seguito del join o del </a:t>
            </a:r>
            <a:r>
              <a:rPr lang="it-IT" sz="1400" dirty="0" err="1"/>
              <a:t>leave</a:t>
            </a:r>
            <a:r>
              <a:rPr lang="it-IT" sz="1400" dirty="0"/>
              <a:t>, i nodi possono avere delle repliche </a:t>
            </a:r>
            <a:r>
              <a:rPr lang="it-IT" sz="1400" dirty="0" err="1"/>
              <a:t>stale</a:t>
            </a:r>
            <a:r>
              <a:rPr lang="it-IT" sz="1400" dirty="0"/>
              <a:t>, fuori dalla portata del gestore</a:t>
            </a:r>
            <a:endParaRPr lang="it-IT" sz="1400" dirty="0">
              <a:cs typeface="Calibri"/>
            </a:endParaRPr>
          </a:p>
          <a:p>
            <a:pPr marL="383540" lvl="1"/>
            <a:r>
              <a:rPr lang="it-IT" sz="1400" dirty="0"/>
              <a:t>Evitare lo scenario in cui copie eliminate “tornino in vita”. </a:t>
            </a:r>
            <a:endParaRPr lang="it-IT" sz="1400" dirty="0">
              <a:cs typeface="Calibri"/>
            </a:endParaRPr>
          </a:p>
        </p:txBody>
      </p:sp>
    </p:spTree>
    <p:extLst>
      <p:ext uri="{BB962C8B-B14F-4D97-AF65-F5344CB8AC3E}">
        <p14:creationId xmlns:p14="http://schemas.microsoft.com/office/powerpoint/2010/main" val="184717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CAEA6-73AD-4F7E-BBA3-9A4083DDA535}"/>
              </a:ext>
            </a:extLst>
          </p:cNvPr>
          <p:cNvSpPr>
            <a:spLocks noGrp="1"/>
          </p:cNvSpPr>
          <p:nvPr>
            <p:ph type="title"/>
          </p:nvPr>
        </p:nvSpPr>
        <p:spPr/>
        <p:txBody>
          <a:bodyPr/>
          <a:lstStyle/>
          <a:p>
            <a:r>
              <a:rPr lang="it-IT" dirty="0"/>
              <a:t>Local Storage (1)</a:t>
            </a:r>
          </a:p>
        </p:txBody>
      </p:sp>
      <p:sp>
        <p:nvSpPr>
          <p:cNvPr id="3" name="Segnaposto contenuto 2">
            <a:extLst>
              <a:ext uri="{FF2B5EF4-FFF2-40B4-BE49-F238E27FC236}">
                <a16:creationId xmlns:a16="http://schemas.microsoft.com/office/drawing/2014/main" id="{AB32E1CE-7064-40A9-924F-0B6A527C3500}"/>
              </a:ext>
            </a:extLst>
          </p:cNvPr>
          <p:cNvSpPr>
            <a:spLocks noGrp="1"/>
          </p:cNvSpPr>
          <p:nvPr>
            <p:ph idx="1"/>
          </p:nvPr>
        </p:nvSpPr>
        <p:spPr>
          <a:xfrm>
            <a:off x="1097280" y="1845734"/>
            <a:ext cx="10058400" cy="4417906"/>
          </a:xfrm>
        </p:spPr>
        <p:txBody>
          <a:bodyPr>
            <a:normAutofit lnSpcReduction="10000"/>
          </a:bodyPr>
          <a:lstStyle/>
          <a:p>
            <a:r>
              <a:rPr lang="it-IT" sz="1800" dirty="0"/>
              <a:t>Ogni nodo deve mantenere un sottoinsieme di entry, e necessita quindi di un sistema di storage locale</a:t>
            </a:r>
          </a:p>
          <a:p>
            <a:r>
              <a:rPr lang="it-IT" sz="1800" dirty="0"/>
              <a:t>Engine di Storage: </a:t>
            </a:r>
            <a:r>
              <a:rPr lang="it-IT" sz="1800" dirty="0" err="1"/>
              <a:t>MongoDB</a:t>
            </a:r>
            <a:r>
              <a:rPr lang="it-IT" sz="1800" dirty="0"/>
              <a:t> </a:t>
            </a:r>
          </a:p>
          <a:p>
            <a:pPr lvl="1"/>
            <a:r>
              <a:rPr lang="it-IT" sz="1600" dirty="0"/>
              <a:t>Buona scalabilità.</a:t>
            </a:r>
          </a:p>
          <a:p>
            <a:pPr lvl="1"/>
            <a:r>
              <a:rPr lang="it-IT" sz="1600" dirty="0"/>
              <a:t>Prestazioni ottimali.</a:t>
            </a:r>
          </a:p>
          <a:p>
            <a:pPr lvl="1"/>
            <a:r>
              <a:rPr lang="it-IT" sz="1600" dirty="0"/>
              <a:t>Gestione automatica della concorrenza. </a:t>
            </a:r>
          </a:p>
          <a:p>
            <a:pPr lvl="1"/>
            <a:r>
              <a:rPr lang="it-IT" sz="1600" dirty="0"/>
              <a:t>Supporto nativo all’export dei dati.</a:t>
            </a:r>
          </a:p>
          <a:p>
            <a:r>
              <a:rPr lang="it-IT" sz="1800" dirty="0"/>
              <a:t>Interazione col software del nodo tramite la libreria </a:t>
            </a:r>
            <a:r>
              <a:rPr lang="it-IT" sz="1800" i="1" dirty="0" err="1"/>
              <a:t>mongo</a:t>
            </a:r>
            <a:r>
              <a:rPr lang="it-IT" sz="1800" i="1" dirty="0"/>
              <a:t>-go-driver</a:t>
            </a:r>
          </a:p>
          <a:p>
            <a:pPr lvl="1"/>
            <a:r>
              <a:rPr lang="it-IT" sz="1600" dirty="0"/>
              <a:t>Singolo database: </a:t>
            </a:r>
            <a:r>
              <a:rPr lang="it-IT" sz="1600" dirty="0" err="1"/>
              <a:t>sdcc-local-sys</a:t>
            </a:r>
            <a:r>
              <a:rPr lang="it-IT" sz="1600" dirty="0"/>
              <a:t> </a:t>
            </a:r>
          </a:p>
          <a:p>
            <a:pPr lvl="1"/>
            <a:r>
              <a:rPr lang="it-IT" sz="1600" dirty="0"/>
              <a:t>Singola collezione: </a:t>
            </a:r>
            <a:r>
              <a:rPr lang="it-IT" sz="1600" dirty="0" err="1"/>
              <a:t>sdcc</a:t>
            </a:r>
            <a:r>
              <a:rPr lang="it-IT" sz="1600" dirty="0"/>
              <a:t>-</a:t>
            </a:r>
            <a:r>
              <a:rPr lang="it-IT" sz="1600" dirty="0" err="1"/>
              <a:t>local</a:t>
            </a:r>
            <a:r>
              <a:rPr lang="it-IT" sz="1600" dirty="0"/>
              <a:t>-storage. </a:t>
            </a:r>
          </a:p>
          <a:p>
            <a:r>
              <a:rPr lang="it-IT" sz="1800" dirty="0"/>
              <a:t>Le operazioni del client si traducono sempre in query eseguite sullo storage </a:t>
            </a:r>
            <a:r>
              <a:rPr lang="it-IT" sz="1800" dirty="0" err="1"/>
              <a:t>mongo</a:t>
            </a:r>
            <a:r>
              <a:rPr lang="it-IT" sz="1800" dirty="0"/>
              <a:t> locale:</a:t>
            </a:r>
          </a:p>
          <a:p>
            <a:pPr lvl="1"/>
            <a:r>
              <a:rPr lang="it-IT" sz="1600" b="1" dirty="0"/>
              <a:t>Put</a:t>
            </a:r>
            <a:r>
              <a:rPr lang="it-IT" sz="1600" dirty="0"/>
              <a:t>: </a:t>
            </a:r>
            <a:r>
              <a:rPr lang="it-IT" sz="1600" dirty="0" err="1"/>
              <a:t>InsertOne</a:t>
            </a:r>
            <a:r>
              <a:rPr lang="it-IT" sz="1600" dirty="0"/>
              <a:t>()</a:t>
            </a:r>
          </a:p>
          <a:p>
            <a:pPr lvl="1"/>
            <a:r>
              <a:rPr lang="it-IT" sz="1600" b="1" dirty="0" err="1"/>
              <a:t>Get</a:t>
            </a:r>
            <a:r>
              <a:rPr lang="it-IT" sz="1600" dirty="0"/>
              <a:t>: </a:t>
            </a:r>
            <a:r>
              <a:rPr lang="it-IT" sz="1600" dirty="0" err="1"/>
              <a:t>FindOne</a:t>
            </a:r>
            <a:r>
              <a:rPr lang="it-IT" sz="1600" dirty="0"/>
              <a:t>()</a:t>
            </a:r>
          </a:p>
          <a:p>
            <a:pPr lvl="1"/>
            <a:r>
              <a:rPr lang="it-IT" sz="1600" b="1" dirty="0" err="1"/>
              <a:t>Append</a:t>
            </a:r>
            <a:r>
              <a:rPr lang="it-IT" sz="1600" dirty="0"/>
              <a:t>: </a:t>
            </a:r>
            <a:r>
              <a:rPr lang="it-IT" sz="1600" dirty="0" err="1"/>
              <a:t>UpdateOne</a:t>
            </a:r>
            <a:r>
              <a:rPr lang="it-IT" sz="1600" dirty="0"/>
              <a:t>()</a:t>
            </a:r>
          </a:p>
          <a:p>
            <a:pPr lvl="1"/>
            <a:r>
              <a:rPr lang="it-IT" sz="1600" b="1" dirty="0"/>
              <a:t>Delete</a:t>
            </a:r>
            <a:r>
              <a:rPr lang="it-IT" sz="1600" dirty="0"/>
              <a:t>: </a:t>
            </a:r>
            <a:r>
              <a:rPr lang="it-IT" sz="1600" dirty="0" err="1"/>
              <a:t>DeleteOne</a:t>
            </a:r>
            <a:r>
              <a:rPr lang="it-IT" sz="1600" dirty="0"/>
              <a:t>()</a:t>
            </a:r>
            <a:endParaRPr lang="it-IT" sz="1600" i="1" dirty="0"/>
          </a:p>
        </p:txBody>
      </p:sp>
    </p:spTree>
    <p:extLst>
      <p:ext uri="{BB962C8B-B14F-4D97-AF65-F5344CB8AC3E}">
        <p14:creationId xmlns:p14="http://schemas.microsoft.com/office/powerpoint/2010/main" val="2946148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F667C3-A286-4991-A0FB-F3EF5E867EDA}"/>
              </a:ext>
            </a:extLst>
          </p:cNvPr>
          <p:cNvSpPr>
            <a:spLocks noGrp="1"/>
          </p:cNvSpPr>
          <p:nvPr>
            <p:ph type="title"/>
          </p:nvPr>
        </p:nvSpPr>
        <p:spPr/>
        <p:txBody>
          <a:bodyPr/>
          <a:lstStyle/>
          <a:p>
            <a:r>
              <a:rPr lang="it-IT" dirty="0" err="1"/>
              <a:t>MongoDB</a:t>
            </a:r>
            <a:endParaRPr lang="it-IT" dirty="0"/>
          </a:p>
        </p:txBody>
      </p:sp>
      <p:sp>
        <p:nvSpPr>
          <p:cNvPr id="3" name="Segnaposto contenuto 2">
            <a:extLst>
              <a:ext uri="{FF2B5EF4-FFF2-40B4-BE49-F238E27FC236}">
                <a16:creationId xmlns:a16="http://schemas.microsoft.com/office/drawing/2014/main" id="{353F7C1B-10DD-4E90-875F-932694816F17}"/>
              </a:ext>
            </a:extLst>
          </p:cNvPr>
          <p:cNvSpPr>
            <a:spLocks noGrp="1"/>
          </p:cNvSpPr>
          <p:nvPr>
            <p:ph idx="1"/>
          </p:nvPr>
        </p:nvSpPr>
        <p:spPr>
          <a:xfrm>
            <a:off x="1097280" y="1845734"/>
            <a:ext cx="10058400" cy="4289890"/>
          </a:xfrm>
        </p:spPr>
        <p:txBody>
          <a:bodyPr>
            <a:normAutofit fontScale="92500" lnSpcReduction="20000"/>
          </a:bodyPr>
          <a:lstStyle/>
          <a:p>
            <a:r>
              <a:rPr lang="it-IT" sz="2100" dirty="0"/>
              <a:t>Ogni entry presenta 4 campi:</a:t>
            </a:r>
          </a:p>
          <a:p>
            <a:pPr lvl="1"/>
            <a:r>
              <a:rPr lang="it-IT" sz="1900" dirty="0"/>
              <a:t>Chiave / Valore</a:t>
            </a:r>
          </a:p>
          <a:p>
            <a:pPr lvl="1"/>
            <a:r>
              <a:rPr lang="it-IT" sz="1900" dirty="0"/>
              <a:t>Campi </a:t>
            </a:r>
            <a:r>
              <a:rPr lang="it-IT" sz="1900" dirty="0" err="1"/>
              <a:t>timestamp</a:t>
            </a:r>
            <a:r>
              <a:rPr lang="it-IT" sz="1900" dirty="0"/>
              <a:t> e </a:t>
            </a:r>
            <a:r>
              <a:rPr lang="it-IT" sz="1900" dirty="0" err="1"/>
              <a:t>lastAccess</a:t>
            </a:r>
            <a:endParaRPr lang="it-IT" sz="1900" dirty="0"/>
          </a:p>
          <a:p>
            <a:pPr lvl="2"/>
            <a:r>
              <a:rPr lang="it-IT" sz="1500" dirty="0"/>
              <a:t>Utilizzo del Network Time Protocol (</a:t>
            </a:r>
            <a:r>
              <a:rPr lang="it-IT" sz="1500" dirty="0" err="1"/>
              <a:t>beevik-ntp</a:t>
            </a:r>
            <a:r>
              <a:rPr lang="it-IT" sz="1500" dirty="0"/>
              <a:t>)</a:t>
            </a:r>
          </a:p>
          <a:p>
            <a:pPr lvl="2"/>
            <a:r>
              <a:rPr lang="it-IT" sz="1500" dirty="0"/>
              <a:t>Aggiornato ad ogni operazione di scrittura e/o lettura</a:t>
            </a:r>
          </a:p>
          <a:p>
            <a:r>
              <a:rPr lang="it-IT" sz="2300" dirty="0"/>
              <a:t>I nodi in </a:t>
            </a:r>
            <a:r>
              <a:rPr lang="it-IT" sz="2300" dirty="0" err="1"/>
              <a:t>JDSys</a:t>
            </a:r>
            <a:r>
              <a:rPr lang="it-IT" sz="2300" dirty="0"/>
              <a:t> devono scambiarsi le entry in diversi contesti (</a:t>
            </a:r>
            <a:r>
              <a:rPr lang="it-IT" sz="2300" i="1" dirty="0"/>
              <a:t>replicazione</a:t>
            </a:r>
            <a:r>
              <a:rPr lang="it-IT" sz="2300" dirty="0"/>
              <a:t>/</a:t>
            </a:r>
            <a:r>
              <a:rPr lang="it-IT" sz="2300" i="1" dirty="0"/>
              <a:t>riconciliazione</a:t>
            </a:r>
            <a:r>
              <a:rPr lang="it-IT" sz="2300" dirty="0"/>
              <a:t>/</a:t>
            </a:r>
            <a:r>
              <a:rPr lang="it-IT" sz="2300" i="1" dirty="0" err="1"/>
              <a:t>chord</a:t>
            </a:r>
            <a:r>
              <a:rPr lang="it-IT" sz="2300" dirty="0"/>
              <a:t>)</a:t>
            </a:r>
            <a:endParaRPr lang="it-IT" sz="2600" dirty="0"/>
          </a:p>
          <a:p>
            <a:pPr lvl="1"/>
            <a:r>
              <a:rPr lang="it-IT" sz="1900" dirty="0"/>
              <a:t>Si utilizza la funzione </a:t>
            </a:r>
            <a:r>
              <a:rPr lang="it-IT" sz="1900" i="1" dirty="0" err="1"/>
              <a:t>mongoexport</a:t>
            </a:r>
            <a:endParaRPr lang="it-IT" sz="1900" dirty="0"/>
          </a:p>
          <a:p>
            <a:pPr lvl="1"/>
            <a:r>
              <a:rPr lang="it-IT" sz="1900" dirty="0"/>
              <a:t>Si esporta una collezione o un sottoinsieme di documenti in formato CSV. </a:t>
            </a:r>
          </a:p>
          <a:p>
            <a:r>
              <a:rPr lang="it-IT" sz="2100" dirty="0" err="1"/>
              <a:t>Reconciliate</a:t>
            </a:r>
            <a:endParaRPr lang="it-IT" sz="2100" dirty="0"/>
          </a:p>
          <a:p>
            <a:pPr lvl="1"/>
            <a:r>
              <a:rPr lang="it-IT" sz="1900" dirty="0"/>
              <a:t>Risoluzione dei conflitti in modalità last </a:t>
            </a:r>
            <a:r>
              <a:rPr lang="it-IT" sz="1900" dirty="0" err="1"/>
              <a:t>write</a:t>
            </a:r>
            <a:r>
              <a:rPr lang="it-IT" sz="1900" dirty="0"/>
              <a:t> </a:t>
            </a:r>
            <a:r>
              <a:rPr lang="it-IT" sz="1900" dirty="0" err="1"/>
              <a:t>wins</a:t>
            </a:r>
            <a:r>
              <a:rPr lang="it-IT" sz="1900" dirty="0"/>
              <a:t>. Si mantiene solo l’entry con </a:t>
            </a:r>
            <a:r>
              <a:rPr lang="it-IT" sz="1900" dirty="0" err="1"/>
              <a:t>timestamp</a:t>
            </a:r>
            <a:r>
              <a:rPr lang="it-IT" sz="1900" dirty="0"/>
              <a:t> più recente</a:t>
            </a:r>
          </a:p>
          <a:p>
            <a:pPr lvl="1"/>
            <a:r>
              <a:rPr lang="it-IT" sz="1900" dirty="0"/>
              <a:t>Non viene aggiunta nessuna nuova entry al nodo locale</a:t>
            </a:r>
          </a:p>
          <a:p>
            <a:r>
              <a:rPr lang="it-IT" sz="2100" dirty="0"/>
              <a:t>Merge</a:t>
            </a:r>
          </a:p>
          <a:p>
            <a:pPr lvl="1"/>
            <a:r>
              <a:rPr lang="it-IT" sz="1900" dirty="0"/>
              <a:t>Il nodo unisce le entry ricevute con quelle già presenti nello storage locale</a:t>
            </a:r>
          </a:p>
          <a:p>
            <a:pPr lvl="1"/>
            <a:r>
              <a:rPr lang="it-IT" sz="1900" dirty="0"/>
              <a:t>Se sono presenti conflitti tra due entry, questi vengono risolti con last </a:t>
            </a:r>
            <a:r>
              <a:rPr lang="it-IT" sz="1900" dirty="0" err="1"/>
              <a:t>write</a:t>
            </a:r>
            <a:r>
              <a:rPr lang="it-IT" sz="1900" dirty="0"/>
              <a:t> </a:t>
            </a:r>
            <a:r>
              <a:rPr lang="it-IT" sz="1900" dirty="0" err="1"/>
              <a:t>wins</a:t>
            </a:r>
            <a:endParaRPr lang="it-IT" sz="1900" dirty="0"/>
          </a:p>
        </p:txBody>
      </p:sp>
    </p:spTree>
    <p:extLst>
      <p:ext uri="{BB962C8B-B14F-4D97-AF65-F5344CB8AC3E}">
        <p14:creationId xmlns:p14="http://schemas.microsoft.com/office/powerpoint/2010/main" val="3920148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CAEA6-73AD-4F7E-BBA3-9A4083DDA535}"/>
              </a:ext>
            </a:extLst>
          </p:cNvPr>
          <p:cNvSpPr>
            <a:spLocks noGrp="1"/>
          </p:cNvSpPr>
          <p:nvPr>
            <p:ph type="title"/>
          </p:nvPr>
        </p:nvSpPr>
        <p:spPr>
          <a:xfrm>
            <a:off x="1097280" y="286603"/>
            <a:ext cx="10058400" cy="1450757"/>
          </a:xfrm>
        </p:spPr>
        <p:txBody>
          <a:bodyPr>
            <a:normAutofit/>
          </a:bodyPr>
          <a:lstStyle/>
          <a:p>
            <a:r>
              <a:rPr lang="it-IT" dirty="0"/>
              <a:t>Messaggi HTTP</a:t>
            </a:r>
          </a:p>
        </p:txBody>
      </p:sp>
      <p:sp>
        <p:nvSpPr>
          <p:cNvPr id="3" name="Segnaposto contenuto 2">
            <a:extLst>
              <a:ext uri="{FF2B5EF4-FFF2-40B4-BE49-F238E27FC236}">
                <a16:creationId xmlns:a16="http://schemas.microsoft.com/office/drawing/2014/main" id="{AB32E1CE-7064-40A9-924F-0B6A527C3500}"/>
              </a:ext>
            </a:extLst>
          </p:cNvPr>
          <p:cNvSpPr>
            <a:spLocks noGrp="1"/>
          </p:cNvSpPr>
          <p:nvPr>
            <p:ph idx="1"/>
          </p:nvPr>
        </p:nvSpPr>
        <p:spPr>
          <a:xfrm>
            <a:off x="544067" y="1737360"/>
            <a:ext cx="10963657" cy="4600786"/>
          </a:xfrm>
        </p:spPr>
        <p:txBody>
          <a:bodyPr vert="horz" lIns="0" tIns="45720" rIns="0" bIns="45720" rtlCol="0" anchor="t">
            <a:normAutofit/>
          </a:bodyPr>
          <a:lstStyle/>
          <a:p>
            <a:r>
              <a:rPr lang="it-IT" sz="1800" dirty="0"/>
              <a:t>I nodi si scambiano messaggi csv sfruttando HTTP su 3 porti differenti</a:t>
            </a:r>
          </a:p>
          <a:p>
            <a:r>
              <a:rPr lang="it-IT" sz="1800" dirty="0"/>
              <a:t>5555: Join e Leave</a:t>
            </a:r>
            <a:endParaRPr lang="it-IT" sz="1800" dirty="0">
              <a:cs typeface="Calibri"/>
            </a:endParaRPr>
          </a:p>
          <a:p>
            <a:pPr marL="383540" lvl="1"/>
            <a:r>
              <a:rPr lang="it-IT" sz="1400" dirty="0"/>
              <a:t>Join: richiede le entry al suo predecessore</a:t>
            </a:r>
          </a:p>
          <a:p>
            <a:pPr marL="383540" lvl="1"/>
            <a:r>
              <a:rPr lang="it-IT" sz="1400" dirty="0"/>
              <a:t>Leave: invia le sue entry al successore</a:t>
            </a:r>
          </a:p>
          <a:p>
            <a:pPr marL="383540" lvl="1"/>
            <a:r>
              <a:rPr lang="it-IT" sz="1400" dirty="0"/>
              <a:t>Un messaggio di migrazione consiste nell’export csv di tutte le entry.</a:t>
            </a:r>
            <a:endParaRPr lang="it-IT" sz="1400" dirty="0">
              <a:cs typeface="Calibri"/>
            </a:endParaRPr>
          </a:p>
          <a:p>
            <a:pPr marL="383540" lvl="1"/>
            <a:r>
              <a:rPr lang="it-IT" sz="1400" dirty="0"/>
              <a:t>Quando un nodo riceve un messaggio sulla porta 5555, effettua il </a:t>
            </a:r>
            <a:r>
              <a:rPr lang="it-IT" sz="1400" i="1" dirty="0"/>
              <a:t>merge</a:t>
            </a:r>
            <a:r>
              <a:rPr lang="it-IT" sz="1400" dirty="0"/>
              <a:t> del csv ricevuto</a:t>
            </a:r>
            <a:endParaRPr lang="it-IT" sz="1400" dirty="0">
              <a:cs typeface="Calibri"/>
            </a:endParaRPr>
          </a:p>
          <a:p>
            <a:pPr marL="383540" lvl="1"/>
            <a:r>
              <a:rPr lang="it-IT" sz="1400" dirty="0"/>
              <a:t>Diventa il gestore delle nuove entry</a:t>
            </a:r>
          </a:p>
          <a:p>
            <a:pPr marL="180467"/>
            <a:r>
              <a:rPr lang="it-IT" dirty="0"/>
              <a:t>6666: Riconciliazione</a:t>
            </a:r>
            <a:endParaRPr lang="it-IT" dirty="0">
              <a:cs typeface="Calibri"/>
            </a:endParaRPr>
          </a:p>
          <a:p>
            <a:pPr marL="383540" lvl="1"/>
            <a:r>
              <a:rPr lang="it-IT" sz="1400" dirty="0"/>
              <a:t>Quando si riceve un csv sulla porta 6666, questo viene inserito in modalità </a:t>
            </a:r>
            <a:r>
              <a:rPr lang="it-IT" sz="1400" dirty="0" err="1"/>
              <a:t>Reconciliate</a:t>
            </a:r>
            <a:endParaRPr lang="it-IT" sz="1400" dirty="0">
              <a:cs typeface="Calibri"/>
            </a:endParaRPr>
          </a:p>
          <a:p>
            <a:pPr marL="383540" lvl="1"/>
            <a:r>
              <a:rPr lang="it-IT" sz="1400" dirty="0"/>
              <a:t>Se il nodo non è il gestore della riconciliazione, esporta il proprio csv ed inoltra il messaggio di riconciliazione al successore</a:t>
            </a:r>
            <a:endParaRPr lang="it-IT" sz="1400" dirty="0">
              <a:cs typeface="Calibri"/>
            </a:endParaRPr>
          </a:p>
          <a:p>
            <a:r>
              <a:rPr lang="it-IT" sz="1800" dirty="0"/>
              <a:t>7777: Replicazione</a:t>
            </a:r>
            <a:endParaRPr lang="it-IT" sz="1800" dirty="0">
              <a:cs typeface="Calibri"/>
            </a:endParaRPr>
          </a:p>
          <a:p>
            <a:pPr marL="383540" lvl="1"/>
            <a:r>
              <a:rPr lang="it-IT" sz="1400" dirty="0"/>
              <a:t>Dopo una scrittura, un nodo deve aggiornare anche le repliche che gestisce</a:t>
            </a:r>
            <a:endParaRPr lang="it-IT" sz="1400" dirty="0">
              <a:cs typeface="Calibri"/>
            </a:endParaRPr>
          </a:p>
          <a:p>
            <a:pPr marL="383540" lvl="1"/>
            <a:r>
              <a:rPr lang="it-IT" sz="1400" dirty="0"/>
              <a:t>Esporta in formato csv il </a:t>
            </a:r>
            <a:r>
              <a:rPr lang="it-IT" sz="1400" i="1" dirty="0"/>
              <a:t>documento</a:t>
            </a:r>
            <a:r>
              <a:rPr lang="it-IT" sz="1400" dirty="0"/>
              <a:t> appena modificato, e lo invia sulla porta 7777 al successore</a:t>
            </a:r>
            <a:endParaRPr lang="it-IT" sz="1400" dirty="0">
              <a:cs typeface="Calibri" panose="020F0502020204030204"/>
            </a:endParaRPr>
          </a:p>
          <a:p>
            <a:pPr marL="383540" lvl="1"/>
            <a:r>
              <a:rPr lang="it-IT" sz="1400" dirty="0"/>
              <a:t>Un nodo che riceve un csv dalla porta 7777 inserisce il documento in modalità merge</a:t>
            </a:r>
            <a:endParaRPr lang="it-IT" sz="1400" dirty="0">
              <a:cs typeface="Calibri"/>
            </a:endParaRPr>
          </a:p>
        </p:txBody>
      </p:sp>
      <p:pic>
        <p:nvPicPr>
          <p:cNvPr id="6" name="Immagine 5">
            <a:extLst>
              <a:ext uri="{FF2B5EF4-FFF2-40B4-BE49-F238E27FC236}">
                <a16:creationId xmlns:a16="http://schemas.microsoft.com/office/drawing/2014/main" id="{082BC758-C4A3-40E3-B5B4-63B913D92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5860" y="1847424"/>
            <a:ext cx="4305260" cy="2495976"/>
          </a:xfrm>
          <a:prstGeom prst="rect">
            <a:avLst/>
          </a:prstGeom>
        </p:spPr>
      </p:pic>
    </p:spTree>
    <p:extLst>
      <p:ext uri="{BB962C8B-B14F-4D97-AF65-F5344CB8AC3E}">
        <p14:creationId xmlns:p14="http://schemas.microsoft.com/office/powerpoint/2010/main" val="1007940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F20EAE-E18F-4364-804E-D37AB28F6447}"/>
              </a:ext>
            </a:extLst>
          </p:cNvPr>
          <p:cNvSpPr>
            <a:spLocks noGrp="1"/>
          </p:cNvSpPr>
          <p:nvPr>
            <p:ph type="title"/>
          </p:nvPr>
        </p:nvSpPr>
        <p:spPr/>
        <p:txBody>
          <a:bodyPr/>
          <a:lstStyle/>
          <a:p>
            <a:r>
              <a:rPr lang="it-IT"/>
              <a:t>Cloud Storage</a:t>
            </a:r>
          </a:p>
        </p:txBody>
      </p:sp>
      <p:sp>
        <p:nvSpPr>
          <p:cNvPr id="3" name="Segnaposto contenuto 2">
            <a:extLst>
              <a:ext uri="{FF2B5EF4-FFF2-40B4-BE49-F238E27FC236}">
                <a16:creationId xmlns:a16="http://schemas.microsoft.com/office/drawing/2014/main" id="{40946119-3351-45B2-853A-59C1B51A4D12}"/>
              </a:ext>
            </a:extLst>
          </p:cNvPr>
          <p:cNvSpPr>
            <a:spLocks noGrp="1"/>
          </p:cNvSpPr>
          <p:nvPr>
            <p:ph idx="1"/>
          </p:nvPr>
        </p:nvSpPr>
        <p:spPr/>
        <p:txBody>
          <a:bodyPr/>
          <a:lstStyle/>
          <a:p>
            <a:r>
              <a:rPr lang="it-IT" dirty="0" err="1"/>
              <a:t>JDSys</a:t>
            </a:r>
            <a:r>
              <a:rPr lang="it-IT" dirty="0"/>
              <a:t> integra i propri servizi con un Bucket S3</a:t>
            </a:r>
          </a:p>
          <a:p>
            <a:pPr lvl="1"/>
            <a:r>
              <a:rPr lang="it-IT" dirty="0"/>
              <a:t>Permette di limitare l’utilizzo dello spazio di archiviazione sui nodi</a:t>
            </a:r>
          </a:p>
          <a:p>
            <a:pPr lvl="1"/>
            <a:r>
              <a:rPr lang="it-IT" dirty="0"/>
              <a:t>Migliorata la scalabilità ai dati</a:t>
            </a:r>
          </a:p>
          <a:p>
            <a:r>
              <a:rPr lang="it-IT" dirty="0"/>
              <a:t>Bucket utilizzato globalmente da tutti i nodi </a:t>
            </a:r>
            <a:r>
              <a:rPr lang="it-IT" dirty="0" err="1"/>
              <a:t>JDSys</a:t>
            </a:r>
            <a:r>
              <a:rPr lang="it-IT" dirty="0"/>
              <a:t> per migrare le entry che sono scarsamente accedute. </a:t>
            </a:r>
          </a:p>
          <a:p>
            <a:r>
              <a:rPr lang="it-IT" dirty="0"/>
              <a:t>Tutte le entry non accedute da almeno 30 minuti (sia in lettura che in scrittura) verranno rimosse dallo storage locale e verranno caricate sullo storage S3. </a:t>
            </a:r>
          </a:p>
          <a:p>
            <a:r>
              <a:rPr lang="it-IT" dirty="0"/>
              <a:t>Ogni nodo tiene traccia delle entry presenti sul cloud, e alla prima richiesta ricevuta per una di quelle entry, procederà a scaricarla nuovamente da S3 ed inserirla nel suo storage locale.</a:t>
            </a:r>
          </a:p>
        </p:txBody>
      </p:sp>
    </p:spTree>
    <p:extLst>
      <p:ext uri="{BB962C8B-B14F-4D97-AF65-F5344CB8AC3E}">
        <p14:creationId xmlns:p14="http://schemas.microsoft.com/office/powerpoint/2010/main" val="2082085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CAEA6-73AD-4F7E-BBA3-9A4083DDA535}"/>
              </a:ext>
            </a:extLst>
          </p:cNvPr>
          <p:cNvSpPr>
            <a:spLocks noGrp="1"/>
          </p:cNvSpPr>
          <p:nvPr>
            <p:ph type="title"/>
          </p:nvPr>
        </p:nvSpPr>
        <p:spPr>
          <a:xfrm>
            <a:off x="1097280" y="286603"/>
            <a:ext cx="10058400" cy="1450757"/>
          </a:xfrm>
        </p:spPr>
        <p:txBody>
          <a:bodyPr>
            <a:normAutofit/>
          </a:bodyPr>
          <a:lstStyle/>
          <a:p>
            <a:r>
              <a:rPr lang="it-IT" dirty="0">
                <a:cs typeface="Calibri Light"/>
              </a:rPr>
              <a:t>Interazione con S3</a:t>
            </a:r>
            <a:endParaRPr lang="it-IT" dirty="0"/>
          </a:p>
        </p:txBody>
      </p:sp>
      <p:sp>
        <p:nvSpPr>
          <p:cNvPr id="3" name="Segnaposto contenuto 2">
            <a:extLst>
              <a:ext uri="{FF2B5EF4-FFF2-40B4-BE49-F238E27FC236}">
                <a16:creationId xmlns:a16="http://schemas.microsoft.com/office/drawing/2014/main" id="{AB32E1CE-7064-40A9-924F-0B6A527C3500}"/>
              </a:ext>
            </a:extLst>
          </p:cNvPr>
          <p:cNvSpPr>
            <a:spLocks noGrp="1"/>
          </p:cNvSpPr>
          <p:nvPr>
            <p:ph idx="1"/>
          </p:nvPr>
        </p:nvSpPr>
        <p:spPr>
          <a:xfrm>
            <a:off x="722375" y="1845734"/>
            <a:ext cx="7804748" cy="4353898"/>
          </a:xfrm>
        </p:spPr>
        <p:txBody>
          <a:bodyPr>
            <a:normAutofit/>
          </a:bodyPr>
          <a:lstStyle/>
          <a:p>
            <a:r>
              <a:rPr lang="it-IT" dirty="0"/>
              <a:t>Si utilizzano le SDK di AWS disponibili per Go.</a:t>
            </a:r>
          </a:p>
          <a:p>
            <a:r>
              <a:rPr lang="it-IT" dirty="0"/>
              <a:t>Upload su S3</a:t>
            </a:r>
            <a:endParaRPr lang="it-IT" sz="1800" dirty="0"/>
          </a:p>
          <a:p>
            <a:pPr lvl="1"/>
            <a:r>
              <a:rPr lang="it-IT" dirty="0"/>
              <a:t>Ogni nodo esegue una </a:t>
            </a:r>
            <a:r>
              <a:rPr lang="it-IT" dirty="0" err="1"/>
              <a:t>goroutine</a:t>
            </a:r>
            <a:r>
              <a:rPr lang="it-IT" dirty="0"/>
              <a:t> che verifica periodicamente </a:t>
            </a:r>
            <a:r>
              <a:rPr lang="it-IT" i="1" dirty="0" err="1"/>
              <a:t>lastAcc</a:t>
            </a:r>
            <a:r>
              <a:rPr lang="it-IT" i="1" dirty="0"/>
              <a:t> </a:t>
            </a:r>
            <a:r>
              <a:rPr lang="it-IT" dirty="0"/>
              <a:t>su tutte le sue entry.</a:t>
            </a:r>
          </a:p>
          <a:p>
            <a:pPr lvl="1"/>
            <a:r>
              <a:rPr lang="it-IT" dirty="0"/>
              <a:t>Le entry non accedute da oltre 30 minuti vengono esportate in formato CSV, e caricate su S3 tramite l’SDK.</a:t>
            </a:r>
          </a:p>
          <a:p>
            <a:pPr lvl="1"/>
            <a:r>
              <a:rPr lang="it-IT" dirty="0"/>
              <a:t>Tutte le entry migrate vengono aggiunte nella lista di </a:t>
            </a:r>
            <a:r>
              <a:rPr lang="it-IT" dirty="0" err="1"/>
              <a:t>CloudKeys</a:t>
            </a:r>
            <a:r>
              <a:rPr lang="it-IT" dirty="0"/>
              <a:t>.</a:t>
            </a:r>
          </a:p>
          <a:p>
            <a:r>
              <a:rPr lang="it-IT" dirty="0"/>
              <a:t>Download da S3</a:t>
            </a:r>
          </a:p>
          <a:p>
            <a:pPr lvl="1"/>
            <a:r>
              <a:rPr lang="it-IT" dirty="0"/>
              <a:t>Un nodo prima di cercare una chiave su </a:t>
            </a:r>
            <a:r>
              <a:rPr lang="it-IT" i="1" dirty="0" err="1"/>
              <a:t>mongodb</a:t>
            </a:r>
            <a:r>
              <a:rPr lang="it-IT" dirty="0"/>
              <a:t>, verifica se è presente nel cloud accedendo a </a:t>
            </a:r>
            <a:r>
              <a:rPr lang="it-IT" i="1" dirty="0" err="1"/>
              <a:t>CloudKeys</a:t>
            </a:r>
            <a:endParaRPr lang="it-IT" i="1" dirty="0"/>
          </a:p>
          <a:p>
            <a:pPr lvl="1"/>
            <a:r>
              <a:rPr lang="it-IT" dirty="0"/>
              <a:t>Se la chiave è stata migrata sul cloud, viene riportata nello storage locale</a:t>
            </a:r>
          </a:p>
          <a:p>
            <a:pPr lvl="1"/>
            <a:r>
              <a:rPr lang="it-IT" dirty="0"/>
              <a:t>Si scarica il file csv da S3 e si esegue un </a:t>
            </a:r>
            <a:r>
              <a:rPr lang="it-IT" dirty="0" err="1"/>
              <a:t>Mongo</a:t>
            </a:r>
            <a:r>
              <a:rPr lang="it-IT" dirty="0"/>
              <a:t> Merge</a:t>
            </a:r>
          </a:p>
          <a:p>
            <a:pPr lvl="1"/>
            <a:r>
              <a:rPr lang="it-IT" dirty="0"/>
              <a:t>Si esegue la query richiesta in locale, e si fornisce la risposta tramite RPC.</a:t>
            </a:r>
          </a:p>
        </p:txBody>
      </p:sp>
      <p:pic>
        <p:nvPicPr>
          <p:cNvPr id="7" name="Immagine 6">
            <a:extLst>
              <a:ext uri="{FF2B5EF4-FFF2-40B4-BE49-F238E27FC236}">
                <a16:creationId xmlns:a16="http://schemas.microsoft.com/office/drawing/2014/main" id="{35A67343-AD01-45DA-ACDC-D006DF2F1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6418" y="1845734"/>
            <a:ext cx="2148303" cy="1889963"/>
          </a:xfrm>
          <a:prstGeom prst="rect">
            <a:avLst/>
          </a:prstGeom>
        </p:spPr>
      </p:pic>
      <p:pic>
        <p:nvPicPr>
          <p:cNvPr id="9" name="Immagine 8">
            <a:extLst>
              <a:ext uri="{FF2B5EF4-FFF2-40B4-BE49-F238E27FC236}">
                <a16:creationId xmlns:a16="http://schemas.microsoft.com/office/drawing/2014/main" id="{B3E5D837-D2F7-47DE-A3AE-4F36C08C6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2027" y="4022683"/>
            <a:ext cx="2192694" cy="2199546"/>
          </a:xfrm>
          <a:prstGeom prst="rect">
            <a:avLst/>
          </a:prstGeom>
        </p:spPr>
      </p:pic>
    </p:spTree>
    <p:extLst>
      <p:ext uri="{BB962C8B-B14F-4D97-AF65-F5344CB8AC3E}">
        <p14:creationId xmlns:p14="http://schemas.microsoft.com/office/powerpoint/2010/main" val="1872166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CAEA6-73AD-4F7E-BBA3-9A4083DDA535}"/>
              </a:ext>
            </a:extLst>
          </p:cNvPr>
          <p:cNvSpPr>
            <a:spLocks noGrp="1"/>
          </p:cNvSpPr>
          <p:nvPr>
            <p:ph type="title"/>
          </p:nvPr>
        </p:nvSpPr>
        <p:spPr>
          <a:xfrm>
            <a:off x="1097280" y="286603"/>
            <a:ext cx="10058400" cy="1450757"/>
          </a:xfrm>
        </p:spPr>
        <p:txBody>
          <a:bodyPr>
            <a:normAutofit/>
          </a:bodyPr>
          <a:lstStyle/>
          <a:p>
            <a:r>
              <a:rPr lang="it-IT"/>
              <a:t>Remote Procedure Call (1) </a:t>
            </a:r>
          </a:p>
        </p:txBody>
      </p:sp>
      <p:sp>
        <p:nvSpPr>
          <p:cNvPr id="3" name="Segnaposto contenuto 2">
            <a:extLst>
              <a:ext uri="{FF2B5EF4-FFF2-40B4-BE49-F238E27FC236}">
                <a16:creationId xmlns:a16="http://schemas.microsoft.com/office/drawing/2014/main" id="{AB32E1CE-7064-40A9-924F-0B6A527C3500}"/>
              </a:ext>
            </a:extLst>
          </p:cNvPr>
          <p:cNvSpPr>
            <a:spLocks noGrp="1"/>
          </p:cNvSpPr>
          <p:nvPr>
            <p:ph idx="1"/>
          </p:nvPr>
        </p:nvSpPr>
        <p:spPr>
          <a:xfrm>
            <a:off x="1097280" y="1909741"/>
            <a:ext cx="6958585" cy="4725663"/>
          </a:xfrm>
        </p:spPr>
        <p:txBody>
          <a:bodyPr>
            <a:normAutofit/>
          </a:bodyPr>
          <a:lstStyle/>
          <a:p>
            <a:r>
              <a:rPr lang="it-IT" dirty="0"/>
              <a:t>Utilizzo della libreria net/</a:t>
            </a:r>
            <a:r>
              <a:rPr lang="it-IT" dirty="0" err="1"/>
              <a:t>rpc</a:t>
            </a:r>
            <a:r>
              <a:rPr lang="it-IT" dirty="0"/>
              <a:t>. </a:t>
            </a:r>
          </a:p>
          <a:p>
            <a:r>
              <a:rPr lang="it-IT" dirty="0"/>
              <a:t>Ogni operazione del client, consiste in una chiamata RPC, che viene inviata sempre verso il Load </a:t>
            </a:r>
            <a:r>
              <a:rPr lang="it-IT" dirty="0" err="1"/>
              <a:t>Balancer</a:t>
            </a:r>
            <a:r>
              <a:rPr lang="it-IT" dirty="0"/>
              <a:t>. </a:t>
            </a:r>
          </a:p>
          <a:p>
            <a:pPr lvl="1"/>
            <a:r>
              <a:rPr lang="it-IT" dirty="0"/>
              <a:t>Il Load </a:t>
            </a:r>
            <a:r>
              <a:rPr lang="it-IT" dirty="0" err="1"/>
              <a:t>Balancer</a:t>
            </a:r>
            <a:r>
              <a:rPr lang="it-IT" dirty="0"/>
              <a:t> propaga la chiamata verso il nodo da lui scelto. </a:t>
            </a:r>
          </a:p>
          <a:p>
            <a:pPr lvl="1"/>
            <a:r>
              <a:rPr lang="it-IT" dirty="0"/>
              <a:t>Il nodo riceverà una chiamata relativa ad una certa chiave k.</a:t>
            </a:r>
          </a:p>
          <a:p>
            <a:r>
              <a:rPr lang="it-IT" dirty="0"/>
              <a:t>Il nodo che riceve la chiamata identifica chi è il gestore/successore di quella chiave tramite </a:t>
            </a:r>
            <a:r>
              <a:rPr lang="it-IT" dirty="0" err="1"/>
              <a:t>chord.Lookup</a:t>
            </a:r>
            <a:r>
              <a:rPr lang="it-IT" dirty="0"/>
              <a:t>()</a:t>
            </a:r>
            <a:endParaRPr lang="it-IT" sz="2000" dirty="0"/>
          </a:p>
          <a:p>
            <a:pPr lvl="1"/>
            <a:r>
              <a:rPr lang="it-IT" dirty="0"/>
              <a:t>Se il successore è il nodo stesso, questo esegue l’operazione richiesta in locale su </a:t>
            </a:r>
            <a:r>
              <a:rPr lang="it-IT" dirty="0" err="1"/>
              <a:t>mongo</a:t>
            </a:r>
            <a:r>
              <a:rPr lang="it-IT" dirty="0"/>
              <a:t>, e risponde al chiamante.</a:t>
            </a:r>
          </a:p>
          <a:p>
            <a:pPr lvl="1"/>
            <a:r>
              <a:rPr lang="it-IT" dirty="0"/>
              <a:t>Se invece il successore è un nodo remoto, viene inoltrata l’RPC verso quel nodo.</a:t>
            </a:r>
          </a:p>
          <a:p>
            <a:pPr lvl="2"/>
            <a:r>
              <a:rPr lang="it-IT" sz="1600" dirty="0"/>
              <a:t>Il nodo gestore esegue quindi in locale l’operazione richiesta, e risponde al nodo chiamante.</a:t>
            </a:r>
          </a:p>
        </p:txBody>
      </p:sp>
      <p:pic>
        <p:nvPicPr>
          <p:cNvPr id="6" name="Immagine 5">
            <a:extLst>
              <a:ext uri="{FF2B5EF4-FFF2-40B4-BE49-F238E27FC236}">
                <a16:creationId xmlns:a16="http://schemas.microsoft.com/office/drawing/2014/main" id="{2B515544-3D4E-4B15-A5A9-937F74600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0902" y="2416131"/>
            <a:ext cx="3270404" cy="2832525"/>
          </a:xfrm>
          <a:prstGeom prst="rect">
            <a:avLst/>
          </a:prstGeom>
        </p:spPr>
      </p:pic>
    </p:spTree>
    <p:extLst>
      <p:ext uri="{BB962C8B-B14F-4D97-AF65-F5344CB8AC3E}">
        <p14:creationId xmlns:p14="http://schemas.microsoft.com/office/powerpoint/2010/main" val="2026925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CAEA6-73AD-4F7E-BBA3-9A4083DDA535}"/>
              </a:ext>
            </a:extLst>
          </p:cNvPr>
          <p:cNvSpPr>
            <a:spLocks noGrp="1"/>
          </p:cNvSpPr>
          <p:nvPr>
            <p:ph type="title"/>
          </p:nvPr>
        </p:nvSpPr>
        <p:spPr/>
        <p:txBody>
          <a:bodyPr/>
          <a:lstStyle/>
          <a:p>
            <a:r>
              <a:rPr lang="it-IT" dirty="0"/>
              <a:t>Remote Procedure Call - Client</a:t>
            </a:r>
          </a:p>
        </p:txBody>
      </p:sp>
      <p:sp>
        <p:nvSpPr>
          <p:cNvPr id="3" name="Segnaposto contenuto 2">
            <a:extLst>
              <a:ext uri="{FF2B5EF4-FFF2-40B4-BE49-F238E27FC236}">
                <a16:creationId xmlns:a16="http://schemas.microsoft.com/office/drawing/2014/main" id="{AB32E1CE-7064-40A9-924F-0B6A527C3500}"/>
              </a:ext>
            </a:extLst>
          </p:cNvPr>
          <p:cNvSpPr>
            <a:spLocks noGrp="1"/>
          </p:cNvSpPr>
          <p:nvPr>
            <p:ph idx="1"/>
          </p:nvPr>
        </p:nvSpPr>
        <p:spPr/>
        <p:txBody>
          <a:bodyPr>
            <a:normAutofit fontScale="92500" lnSpcReduction="20000"/>
          </a:bodyPr>
          <a:lstStyle/>
          <a:p>
            <a:r>
              <a:rPr lang="it-IT" dirty="0" err="1"/>
              <a:t>GetRPC</a:t>
            </a:r>
            <a:endParaRPr lang="it-IT" dirty="0"/>
          </a:p>
          <a:p>
            <a:pPr lvl="1"/>
            <a:r>
              <a:rPr lang="it-IT" dirty="0"/>
              <a:t>Il nodo che riceve l’RPC verifica se la chiave K è presente nel suo storage locale</a:t>
            </a:r>
          </a:p>
          <a:p>
            <a:pPr lvl="2"/>
            <a:r>
              <a:rPr lang="it-IT" sz="1500" dirty="0"/>
              <a:t>Anche non essendo il suo gestore può avere una replica di K.</a:t>
            </a:r>
          </a:p>
          <a:p>
            <a:pPr lvl="1"/>
            <a:r>
              <a:rPr lang="it-IT" dirty="0"/>
              <a:t>Se la chiave non viene trovata in locale su </a:t>
            </a:r>
            <a:r>
              <a:rPr lang="it-IT" dirty="0" err="1"/>
              <a:t>mongodb</a:t>
            </a:r>
            <a:r>
              <a:rPr lang="it-IT" dirty="0"/>
              <a:t>, viene effettuato il </a:t>
            </a:r>
            <a:r>
              <a:rPr lang="it-IT" dirty="0" err="1"/>
              <a:t>lookup</a:t>
            </a:r>
            <a:r>
              <a:rPr lang="it-IT" dirty="0"/>
              <a:t> e la RPC viene inoltrata al nodo che deve gestire quella chiave.</a:t>
            </a:r>
          </a:p>
          <a:p>
            <a:r>
              <a:rPr lang="it-IT" dirty="0" err="1"/>
              <a:t>PutRPC</a:t>
            </a:r>
            <a:r>
              <a:rPr lang="it-IT" dirty="0"/>
              <a:t> e </a:t>
            </a:r>
            <a:r>
              <a:rPr lang="it-IT" dirty="0" err="1"/>
              <a:t>AppendRPC</a:t>
            </a:r>
            <a:endParaRPr lang="it-IT" dirty="0"/>
          </a:p>
          <a:p>
            <a:pPr lvl="1"/>
            <a:r>
              <a:rPr lang="it-IT" dirty="0"/>
              <a:t>Il nodo che riceve l’RPC effettua il </a:t>
            </a:r>
            <a:r>
              <a:rPr lang="it-IT" dirty="0" err="1"/>
              <a:t>Lookup</a:t>
            </a:r>
            <a:r>
              <a:rPr lang="it-IT" dirty="0"/>
              <a:t> per vedere chi deve gestire la chiave. </a:t>
            </a:r>
          </a:p>
          <a:p>
            <a:pPr lvl="1"/>
            <a:r>
              <a:rPr lang="it-IT" dirty="0"/>
              <a:t>Richiesta inoltrata al nodo gestore, e una volta eseguita la scrittura si invia la risposta al chiamante.</a:t>
            </a:r>
          </a:p>
          <a:p>
            <a:pPr lvl="1"/>
            <a:r>
              <a:rPr lang="it-IT" dirty="0"/>
              <a:t>In parallelo, viene inviato un messaggio di replicazione al successore, contenente l’entry appena aggiornata. </a:t>
            </a:r>
          </a:p>
          <a:p>
            <a:r>
              <a:rPr lang="it-IT" dirty="0" err="1"/>
              <a:t>DeleteRPC</a:t>
            </a:r>
            <a:endParaRPr lang="it-IT" dirty="0"/>
          </a:p>
          <a:p>
            <a:pPr lvl="1"/>
            <a:r>
              <a:rPr lang="it-IT" dirty="0" err="1"/>
              <a:t>Lookup</a:t>
            </a:r>
            <a:r>
              <a:rPr lang="it-IT" dirty="0"/>
              <a:t> per vedere chi deve gestire la chiave. </a:t>
            </a:r>
          </a:p>
          <a:p>
            <a:pPr lvl="1"/>
            <a:r>
              <a:rPr lang="it-IT" dirty="0"/>
              <a:t>Richiesta inoltrata al nodo gestore, e una volta eseguita la cancellazione si invia la risposta al chiamante.</a:t>
            </a:r>
          </a:p>
          <a:p>
            <a:pPr lvl="1"/>
            <a:r>
              <a:rPr lang="it-IT" dirty="0"/>
              <a:t>In parallelo viene lanciata tramite </a:t>
            </a:r>
            <a:r>
              <a:rPr lang="it-IT" dirty="0" err="1"/>
              <a:t>goroutine</a:t>
            </a:r>
            <a:r>
              <a:rPr lang="it-IT" dirty="0"/>
              <a:t> una RPC verso il nodo successore in modo tale da eliminare anche la replica che quel nodo mantiene. </a:t>
            </a:r>
          </a:p>
          <a:p>
            <a:pPr lvl="1"/>
            <a:r>
              <a:rPr lang="it-IT" dirty="0"/>
              <a:t>Il successore inoltra l’RPC per la cancellazione a propria volta, fino a completare il giro dell’anello. </a:t>
            </a:r>
          </a:p>
        </p:txBody>
      </p:sp>
    </p:spTree>
    <p:extLst>
      <p:ext uri="{BB962C8B-B14F-4D97-AF65-F5344CB8AC3E}">
        <p14:creationId xmlns:p14="http://schemas.microsoft.com/office/powerpoint/2010/main" val="1731376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CAEA6-73AD-4F7E-BBA3-9A4083DDA535}"/>
              </a:ext>
            </a:extLst>
          </p:cNvPr>
          <p:cNvSpPr>
            <a:spLocks noGrp="1"/>
          </p:cNvSpPr>
          <p:nvPr>
            <p:ph type="title"/>
          </p:nvPr>
        </p:nvSpPr>
        <p:spPr/>
        <p:txBody>
          <a:bodyPr/>
          <a:lstStyle/>
          <a:p>
            <a:r>
              <a:rPr lang="it-IT" dirty="0"/>
              <a:t>Remote Procedure Call - Servizi</a:t>
            </a:r>
          </a:p>
        </p:txBody>
      </p:sp>
      <p:sp>
        <p:nvSpPr>
          <p:cNvPr id="3" name="Segnaposto contenuto 2">
            <a:extLst>
              <a:ext uri="{FF2B5EF4-FFF2-40B4-BE49-F238E27FC236}">
                <a16:creationId xmlns:a16="http://schemas.microsoft.com/office/drawing/2014/main" id="{AB32E1CE-7064-40A9-924F-0B6A527C3500}"/>
              </a:ext>
            </a:extLst>
          </p:cNvPr>
          <p:cNvSpPr>
            <a:spLocks noGrp="1"/>
          </p:cNvSpPr>
          <p:nvPr>
            <p:ph idx="1"/>
          </p:nvPr>
        </p:nvSpPr>
        <p:spPr>
          <a:xfrm>
            <a:off x="1097280" y="1845734"/>
            <a:ext cx="10259568" cy="4353898"/>
          </a:xfrm>
        </p:spPr>
        <p:txBody>
          <a:bodyPr>
            <a:normAutofit fontScale="85000" lnSpcReduction="20000"/>
          </a:bodyPr>
          <a:lstStyle/>
          <a:p>
            <a:r>
              <a:rPr lang="it-IT" sz="2100" dirty="0" err="1"/>
              <a:t>JoinRPC</a:t>
            </a:r>
            <a:endParaRPr lang="it-IT" sz="2100" dirty="0"/>
          </a:p>
          <a:p>
            <a:pPr lvl="1"/>
            <a:r>
              <a:rPr lang="it-IT" sz="1900" dirty="0"/>
              <a:t>Al momento del Join un nodo effettua una </a:t>
            </a:r>
            <a:r>
              <a:rPr lang="it-IT" sz="1900" dirty="0" err="1"/>
              <a:t>chiamatata</a:t>
            </a:r>
            <a:r>
              <a:rPr lang="it-IT" sz="1900" dirty="0"/>
              <a:t> </a:t>
            </a:r>
            <a:r>
              <a:rPr lang="it-IT" sz="1900" dirty="0" err="1"/>
              <a:t>JoinRPC</a:t>
            </a:r>
            <a:r>
              <a:rPr lang="it-IT" sz="1900" dirty="0"/>
              <a:t> verso il suo predecessore. </a:t>
            </a:r>
          </a:p>
          <a:p>
            <a:pPr lvl="1"/>
            <a:r>
              <a:rPr lang="it-IT" sz="1900" dirty="0"/>
              <a:t>Il nodo che riceve la chiamata invia un messaggio csv di Join al suo successore</a:t>
            </a:r>
          </a:p>
          <a:p>
            <a:pPr lvl="1"/>
            <a:r>
              <a:rPr lang="it-IT" sz="1900" dirty="0"/>
              <a:t>Il nuovo nodo effettua il Merge ed inizializza il suo storage locale</a:t>
            </a:r>
          </a:p>
          <a:p>
            <a:r>
              <a:rPr lang="it-IT" sz="2100" dirty="0" err="1"/>
              <a:t>LeaveRPC</a:t>
            </a:r>
            <a:endParaRPr lang="it-IT" sz="2100" dirty="0"/>
          </a:p>
          <a:p>
            <a:pPr lvl="1"/>
            <a:r>
              <a:rPr lang="it-IT" sz="1900" dirty="0"/>
              <a:t>Il </a:t>
            </a:r>
            <a:r>
              <a:rPr lang="it-IT" sz="1900" dirty="0" err="1"/>
              <a:t>registry</a:t>
            </a:r>
            <a:r>
              <a:rPr lang="it-IT" sz="1900" dirty="0"/>
              <a:t> </a:t>
            </a:r>
            <a:r>
              <a:rPr lang="it-IT" sz="1900" dirty="0" err="1"/>
              <a:t>manteine</a:t>
            </a:r>
            <a:r>
              <a:rPr lang="it-IT" sz="1900" dirty="0"/>
              <a:t> la lista di nodi in fase di terminazione.</a:t>
            </a:r>
          </a:p>
          <a:p>
            <a:pPr lvl="1"/>
            <a:r>
              <a:rPr lang="it-IT" sz="1900" dirty="0"/>
              <a:t>Ogni nuovo nodo in questa lista viene notificato dal </a:t>
            </a:r>
            <a:r>
              <a:rPr lang="it-IT" sz="1900" dirty="0" err="1"/>
              <a:t>registry</a:t>
            </a:r>
            <a:r>
              <a:rPr lang="it-IT" sz="1900" dirty="0"/>
              <a:t> tramite una chiamata </a:t>
            </a:r>
            <a:r>
              <a:rPr lang="it-IT" sz="1900" dirty="0" err="1"/>
              <a:t>LeaveRPC</a:t>
            </a:r>
            <a:r>
              <a:rPr lang="it-IT" sz="1900" dirty="0"/>
              <a:t>. </a:t>
            </a:r>
          </a:p>
          <a:p>
            <a:pPr lvl="1"/>
            <a:r>
              <a:rPr lang="it-IT" sz="1900" dirty="0"/>
              <a:t>Il nodo che riceve questa chiamata invia il suo database al nodo successore, tramite un messaggio csv di Leave.</a:t>
            </a:r>
          </a:p>
          <a:p>
            <a:r>
              <a:rPr lang="it-IT" sz="2100" dirty="0" err="1"/>
              <a:t>StartReconciliationRPC</a:t>
            </a:r>
            <a:endParaRPr lang="it-IT" sz="2100" dirty="0"/>
          </a:p>
          <a:p>
            <a:pPr lvl="1"/>
            <a:r>
              <a:rPr lang="it-IT" sz="1900" dirty="0"/>
              <a:t>Il service </a:t>
            </a:r>
            <a:r>
              <a:rPr lang="it-IT" sz="1900" dirty="0" err="1"/>
              <a:t>registry</a:t>
            </a:r>
            <a:r>
              <a:rPr lang="it-IT" sz="1900" dirty="0"/>
              <a:t> periodicamente inizializza il servizio di riconciliazione</a:t>
            </a:r>
          </a:p>
          <a:p>
            <a:pPr lvl="1"/>
            <a:r>
              <a:rPr lang="it-IT" sz="1900" dirty="0"/>
              <a:t>Dopo aver eletto un nodo randomico a gestore, il </a:t>
            </a:r>
            <a:r>
              <a:rPr lang="it-IT" sz="1900" dirty="0" err="1"/>
              <a:t>Registry</a:t>
            </a:r>
            <a:r>
              <a:rPr lang="it-IT" sz="1900" dirty="0"/>
              <a:t> effettua una chiamata </a:t>
            </a:r>
            <a:r>
              <a:rPr lang="it-IT" sz="1900" dirty="0" err="1"/>
              <a:t>StartReconciliationRPC</a:t>
            </a:r>
            <a:r>
              <a:rPr lang="it-IT" sz="1900" dirty="0"/>
              <a:t> verso di esso. </a:t>
            </a:r>
          </a:p>
          <a:p>
            <a:pPr lvl="1"/>
            <a:r>
              <a:rPr lang="it-IT" sz="1900" dirty="0"/>
              <a:t>Il nodo che riceve tale chiamata:</a:t>
            </a:r>
          </a:p>
          <a:p>
            <a:pPr lvl="2"/>
            <a:r>
              <a:rPr lang="it-IT" sz="1600" dirty="0"/>
              <a:t>Si registra come gestore della riconciliazione (</a:t>
            </a:r>
            <a:r>
              <a:rPr lang="it-IT" sz="1600" i="1" dirty="0" err="1"/>
              <a:t>Handler</a:t>
            </a:r>
            <a:r>
              <a:rPr lang="it-IT" sz="1600" i="1" dirty="0"/>
              <a:t> = True</a:t>
            </a:r>
            <a:r>
              <a:rPr lang="it-IT" sz="1600" dirty="0"/>
              <a:t>)</a:t>
            </a:r>
          </a:p>
          <a:p>
            <a:pPr lvl="2"/>
            <a:r>
              <a:rPr lang="it-IT" sz="1600" dirty="0"/>
              <a:t>incrementerà la variabile </a:t>
            </a:r>
            <a:r>
              <a:rPr lang="it-IT" sz="1600" i="1" dirty="0"/>
              <a:t>Round </a:t>
            </a:r>
          </a:p>
          <a:p>
            <a:pPr lvl="2"/>
            <a:r>
              <a:rPr lang="it-IT" sz="1600" dirty="0"/>
              <a:t>Invia al successore un messaggio di riconciliazione</a:t>
            </a:r>
          </a:p>
          <a:p>
            <a:pPr lvl="2"/>
            <a:r>
              <a:rPr lang="it-IT" sz="1600" dirty="0"/>
              <a:t>Termina il servizio quando riceve a sua volta un messaggio di riconciliazione e </a:t>
            </a:r>
            <a:r>
              <a:rPr lang="it-IT" sz="1600" i="1" dirty="0"/>
              <a:t>round==2</a:t>
            </a:r>
          </a:p>
          <a:p>
            <a:endParaRPr lang="it-IT" dirty="0"/>
          </a:p>
        </p:txBody>
      </p:sp>
    </p:spTree>
    <p:extLst>
      <p:ext uri="{BB962C8B-B14F-4D97-AF65-F5344CB8AC3E}">
        <p14:creationId xmlns:p14="http://schemas.microsoft.com/office/powerpoint/2010/main" val="242533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433378C2-9564-405E-B674-0C92F277998A}"/>
              </a:ext>
            </a:extLst>
          </p:cNvPr>
          <p:cNvSpPr>
            <a:spLocks noGrp="1"/>
          </p:cNvSpPr>
          <p:nvPr>
            <p:ph type="title"/>
          </p:nvPr>
        </p:nvSpPr>
        <p:spPr/>
        <p:txBody>
          <a:bodyPr/>
          <a:lstStyle/>
          <a:p>
            <a:r>
              <a:rPr lang="it-IT"/>
              <a:t>Introduzione</a:t>
            </a:r>
          </a:p>
        </p:txBody>
      </p:sp>
      <p:sp>
        <p:nvSpPr>
          <p:cNvPr id="5" name="Segnaposto contenuto 4">
            <a:extLst>
              <a:ext uri="{FF2B5EF4-FFF2-40B4-BE49-F238E27FC236}">
                <a16:creationId xmlns:a16="http://schemas.microsoft.com/office/drawing/2014/main" id="{0A052F1E-5771-449D-AB09-DEE88E5A415F}"/>
              </a:ext>
            </a:extLst>
          </p:cNvPr>
          <p:cNvSpPr>
            <a:spLocks noGrp="1"/>
          </p:cNvSpPr>
          <p:nvPr>
            <p:ph idx="1"/>
          </p:nvPr>
        </p:nvSpPr>
        <p:spPr/>
        <p:txBody>
          <a:bodyPr>
            <a:normAutofit lnSpcReduction="10000"/>
          </a:bodyPr>
          <a:lstStyle/>
          <a:p>
            <a:r>
              <a:rPr lang="it-IT" dirty="0" err="1"/>
              <a:t>JDSys</a:t>
            </a:r>
            <a:r>
              <a:rPr lang="it-IT" dirty="0"/>
              <a:t> è un sistema di storage distribuito di tipo Chiave valore</a:t>
            </a:r>
          </a:p>
          <a:p>
            <a:pPr lvl="1"/>
            <a:endParaRPr lang="it-IT" dirty="0"/>
          </a:p>
          <a:p>
            <a:r>
              <a:rPr lang="it-IT" dirty="0"/>
              <a:t>Caratteristiche Principali</a:t>
            </a:r>
          </a:p>
          <a:p>
            <a:pPr lvl="1"/>
            <a:r>
              <a:rPr lang="it-IT" dirty="0"/>
              <a:t>Basato su Amazon Web Services</a:t>
            </a:r>
          </a:p>
          <a:p>
            <a:pPr lvl="1"/>
            <a:r>
              <a:rPr lang="it-IT" dirty="0"/>
              <a:t>Applicazione e dati distribuiti su diversi server</a:t>
            </a:r>
          </a:p>
          <a:p>
            <a:pPr lvl="1"/>
            <a:r>
              <a:rPr lang="it-IT" dirty="0"/>
              <a:t>Replicazione dei dati tra i server</a:t>
            </a:r>
          </a:p>
          <a:p>
            <a:pPr lvl="1"/>
            <a:r>
              <a:rPr lang="it-IT" dirty="0"/>
              <a:t>Migrazione dei dati poco acceduti sul cloud storage</a:t>
            </a:r>
          </a:p>
          <a:p>
            <a:r>
              <a:rPr lang="it-IT" dirty="0"/>
              <a:t>In un sistema distribuito è necessario affrontare numerose sfide e complicazioni:</a:t>
            </a:r>
          </a:p>
          <a:p>
            <a:pPr marL="383540" lvl="1"/>
            <a:r>
              <a:rPr lang="it-IT" dirty="0"/>
              <a:t>Bilanciamento del carico</a:t>
            </a:r>
            <a:endParaRPr lang="it-IT" dirty="0">
              <a:cs typeface="Calibri"/>
            </a:endParaRPr>
          </a:p>
          <a:p>
            <a:pPr marL="383540" lvl="1"/>
            <a:r>
              <a:rPr lang="it-IT" dirty="0"/>
              <a:t>Sincronizzazione delle repliche</a:t>
            </a:r>
            <a:endParaRPr lang="it-IT" dirty="0">
              <a:cs typeface="Calibri" panose="020F0502020204030204"/>
            </a:endParaRPr>
          </a:p>
          <a:p>
            <a:pPr marL="383540" lvl="1"/>
            <a:r>
              <a:rPr lang="it-IT" dirty="0"/>
              <a:t>Gestione della concorrenza</a:t>
            </a:r>
            <a:endParaRPr lang="it-IT" dirty="0">
              <a:cs typeface="Calibri" panose="020F0502020204030204"/>
            </a:endParaRPr>
          </a:p>
          <a:p>
            <a:pPr marL="383540" lvl="1"/>
            <a:r>
              <a:rPr lang="it-IT" dirty="0"/>
              <a:t>Interazione con lo storage cloud</a:t>
            </a:r>
            <a:endParaRPr lang="it-IT" dirty="0">
              <a:cs typeface="Calibri" panose="020F0502020204030204"/>
            </a:endParaRPr>
          </a:p>
          <a:p>
            <a:endParaRPr lang="it-IT" dirty="0"/>
          </a:p>
        </p:txBody>
      </p:sp>
    </p:spTree>
    <p:extLst>
      <p:ext uri="{BB962C8B-B14F-4D97-AF65-F5344CB8AC3E}">
        <p14:creationId xmlns:p14="http://schemas.microsoft.com/office/powerpoint/2010/main" val="1800275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CAEA6-73AD-4F7E-BBA3-9A4083DDA535}"/>
              </a:ext>
            </a:extLst>
          </p:cNvPr>
          <p:cNvSpPr>
            <a:spLocks noGrp="1"/>
          </p:cNvSpPr>
          <p:nvPr>
            <p:ph type="title"/>
          </p:nvPr>
        </p:nvSpPr>
        <p:spPr/>
        <p:txBody>
          <a:bodyPr/>
          <a:lstStyle/>
          <a:p>
            <a:r>
              <a:rPr lang="it-IT"/>
              <a:t>Semantica di Errore</a:t>
            </a:r>
          </a:p>
        </p:txBody>
      </p:sp>
      <p:sp>
        <p:nvSpPr>
          <p:cNvPr id="3" name="Segnaposto contenuto 2">
            <a:extLst>
              <a:ext uri="{FF2B5EF4-FFF2-40B4-BE49-F238E27FC236}">
                <a16:creationId xmlns:a16="http://schemas.microsoft.com/office/drawing/2014/main" id="{AB32E1CE-7064-40A9-924F-0B6A527C3500}"/>
              </a:ext>
            </a:extLst>
          </p:cNvPr>
          <p:cNvSpPr>
            <a:spLocks noGrp="1"/>
          </p:cNvSpPr>
          <p:nvPr>
            <p:ph idx="1"/>
          </p:nvPr>
        </p:nvSpPr>
        <p:spPr/>
        <p:txBody>
          <a:bodyPr>
            <a:normAutofit/>
          </a:bodyPr>
          <a:lstStyle/>
          <a:p>
            <a:r>
              <a:rPr lang="it-IT" err="1"/>
              <a:t>JDSys</a:t>
            </a:r>
            <a:r>
              <a:rPr lang="it-IT"/>
              <a:t> utilizza la semantica </a:t>
            </a:r>
            <a:r>
              <a:rPr lang="it-IT" b="1" err="1"/>
              <a:t>at</a:t>
            </a:r>
            <a:r>
              <a:rPr lang="it-IT" b="1"/>
              <a:t> </a:t>
            </a:r>
            <a:r>
              <a:rPr lang="it-IT" b="1" err="1"/>
              <a:t>least</a:t>
            </a:r>
            <a:r>
              <a:rPr lang="it-IT" b="1"/>
              <a:t> once</a:t>
            </a:r>
            <a:r>
              <a:rPr lang="it-IT"/>
              <a:t> per le richieste effettuate dal client verso il sistema. </a:t>
            </a:r>
          </a:p>
          <a:p>
            <a:pPr lvl="1"/>
            <a:r>
              <a:rPr lang="it-IT"/>
              <a:t>Possono verificarsi errori nella comunicazione di rete, che possono portare quindi alla perdita di una richiesta. </a:t>
            </a:r>
          </a:p>
          <a:p>
            <a:pPr lvl="1"/>
            <a:r>
              <a:rPr lang="it-IT"/>
              <a:t>Questi problemi possono essere temporanei, ad esempio dovuti alla riconfigurazione della rete overlay. </a:t>
            </a:r>
          </a:p>
          <a:p>
            <a:r>
              <a:rPr lang="it-IT"/>
              <a:t>Questa semantica utilizza il solo meccanismo </a:t>
            </a:r>
            <a:r>
              <a:rPr lang="it-IT" b="1"/>
              <a:t>RR1</a:t>
            </a:r>
          </a:p>
          <a:p>
            <a:pPr lvl="1"/>
            <a:r>
              <a:rPr lang="it-IT"/>
              <a:t>Basato su un timer che parte insieme all’invio della richiesta</a:t>
            </a:r>
          </a:p>
          <a:p>
            <a:pPr lvl="1"/>
            <a:r>
              <a:rPr lang="it-IT"/>
              <a:t>Allo scadere del timer, il messaggio si considera perso e si procede con una ritrasmissione. </a:t>
            </a:r>
          </a:p>
          <a:p>
            <a:pPr lvl="1"/>
            <a:r>
              <a:rPr lang="it-IT"/>
              <a:t>Numero massimo di tentativi al termine del quale verrà mostrato un messaggio di errore e si considererà la chiamata effettivamente fallita.</a:t>
            </a:r>
          </a:p>
        </p:txBody>
      </p:sp>
    </p:spTree>
    <p:extLst>
      <p:ext uri="{BB962C8B-B14F-4D97-AF65-F5344CB8AC3E}">
        <p14:creationId xmlns:p14="http://schemas.microsoft.com/office/powerpoint/2010/main" val="2843353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CAEA6-73AD-4F7E-BBA3-9A4083DDA535}"/>
              </a:ext>
            </a:extLst>
          </p:cNvPr>
          <p:cNvSpPr>
            <a:spLocks noGrp="1"/>
          </p:cNvSpPr>
          <p:nvPr>
            <p:ph type="title"/>
          </p:nvPr>
        </p:nvSpPr>
        <p:spPr/>
        <p:txBody>
          <a:bodyPr/>
          <a:lstStyle/>
          <a:p>
            <a:r>
              <a:rPr lang="it-IT" dirty="0"/>
              <a:t>At-</a:t>
            </a:r>
            <a:r>
              <a:rPr lang="it-IT" dirty="0" err="1"/>
              <a:t>Least</a:t>
            </a:r>
            <a:r>
              <a:rPr lang="it-IT" dirty="0"/>
              <a:t>-Once - Implementazione</a:t>
            </a:r>
            <a:endParaRPr lang="it-IT" dirty="0">
              <a:cs typeface="Calibri Light"/>
            </a:endParaRPr>
          </a:p>
        </p:txBody>
      </p:sp>
      <p:sp>
        <p:nvSpPr>
          <p:cNvPr id="3" name="Segnaposto contenuto 2">
            <a:extLst>
              <a:ext uri="{FF2B5EF4-FFF2-40B4-BE49-F238E27FC236}">
                <a16:creationId xmlns:a16="http://schemas.microsoft.com/office/drawing/2014/main" id="{AB32E1CE-7064-40A9-924F-0B6A527C3500}"/>
              </a:ext>
            </a:extLst>
          </p:cNvPr>
          <p:cNvSpPr>
            <a:spLocks noGrp="1"/>
          </p:cNvSpPr>
          <p:nvPr>
            <p:ph idx="1"/>
          </p:nvPr>
        </p:nvSpPr>
        <p:spPr>
          <a:xfrm>
            <a:off x="1097280" y="1845734"/>
            <a:ext cx="10058400" cy="4354039"/>
          </a:xfrm>
        </p:spPr>
        <p:txBody>
          <a:bodyPr vert="horz" lIns="0" tIns="45720" rIns="0" bIns="45720" rtlCol="0" anchor="t">
            <a:normAutofit/>
          </a:bodyPr>
          <a:lstStyle/>
          <a:p>
            <a:r>
              <a:rPr lang="it-IT"/>
              <a:t>Go non presenta meccanismi nativi di </a:t>
            </a:r>
            <a:r>
              <a:rPr lang="it-IT" err="1"/>
              <a:t>timeout</a:t>
            </a:r>
            <a:r>
              <a:rPr lang="it-IT"/>
              <a:t> per le chiamate RPC</a:t>
            </a:r>
            <a:endParaRPr lang="it-IT">
              <a:cs typeface="Calibri" panose="020F0502020204030204"/>
            </a:endParaRPr>
          </a:p>
          <a:p>
            <a:pPr marL="383540" lvl="1"/>
            <a:r>
              <a:rPr lang="it-IT"/>
              <a:t>E’ stato implementato un meccanismo di </a:t>
            </a:r>
            <a:r>
              <a:rPr lang="it-IT" err="1"/>
              <a:t>timeout</a:t>
            </a:r>
            <a:r>
              <a:rPr lang="it-IT"/>
              <a:t> </a:t>
            </a:r>
            <a:endParaRPr lang="it-IT">
              <a:cs typeface="Calibri"/>
            </a:endParaRPr>
          </a:p>
          <a:p>
            <a:pPr marL="383540" lvl="1"/>
            <a:r>
              <a:rPr lang="it-IT"/>
              <a:t>Il timer viene avviato in una </a:t>
            </a:r>
            <a:r>
              <a:rPr lang="it-IT" err="1"/>
              <a:t>goroutine</a:t>
            </a:r>
            <a:r>
              <a:rPr lang="it-IT"/>
              <a:t> parallelamente ad ogni RPC del client</a:t>
            </a:r>
            <a:endParaRPr lang="it-IT">
              <a:cs typeface="Calibri"/>
            </a:endParaRPr>
          </a:p>
          <a:p>
            <a:r>
              <a:rPr lang="it-IT"/>
              <a:t>Per la gestione del </a:t>
            </a:r>
            <a:r>
              <a:rPr lang="it-IT" err="1"/>
              <a:t>timeout</a:t>
            </a:r>
            <a:r>
              <a:rPr lang="it-IT"/>
              <a:t> si fa uso di un ciclo per realizzare un massimo numero di ritrasmissioni</a:t>
            </a:r>
            <a:endParaRPr lang="it-IT">
              <a:cs typeface="Calibri"/>
            </a:endParaRPr>
          </a:p>
          <a:p>
            <a:pPr marL="383540" lvl="1"/>
            <a:r>
              <a:rPr lang="it-IT"/>
              <a:t>Ci si pone in attesa bloccante su due canali, il primo utilizzato dal </a:t>
            </a:r>
            <a:r>
              <a:rPr lang="it-IT" err="1"/>
              <a:t>timeout</a:t>
            </a:r>
            <a:r>
              <a:rPr lang="it-IT"/>
              <a:t> e il secondo utilizzato dalla RPC per scrivere la risposta. </a:t>
            </a:r>
            <a:endParaRPr lang="it-IT">
              <a:cs typeface="Calibri"/>
            </a:endParaRPr>
          </a:p>
          <a:p>
            <a:pPr marL="383540" lvl="1"/>
            <a:r>
              <a:rPr lang="it-IT"/>
              <a:t>Se il primo canale a ricevere il messaggio è quello relativo al </a:t>
            </a:r>
            <a:r>
              <a:rPr lang="it-IT" err="1"/>
              <a:t>timeout</a:t>
            </a:r>
            <a:r>
              <a:rPr lang="it-IT"/>
              <a:t>, vuol dire che il timer è scaduto; si effettua quindi una nuova chiamata RPC e si avvia un nuovo timer. </a:t>
            </a:r>
            <a:endParaRPr lang="it-IT">
              <a:cs typeface="Calibri"/>
            </a:endParaRPr>
          </a:p>
          <a:p>
            <a:pPr marL="383540" lvl="1"/>
            <a:r>
              <a:rPr lang="it-IT"/>
              <a:t>Se l’RPC risponde sul canale prima dello scadere del </a:t>
            </a:r>
            <a:r>
              <a:rPr lang="it-IT" err="1"/>
              <a:t>timeout</a:t>
            </a:r>
            <a:r>
              <a:rPr lang="it-IT"/>
              <a:t>, si stoppano le ritrasmissioni, interrompendo l’apposito ciclo for.</a:t>
            </a:r>
            <a:endParaRPr lang="it-IT">
              <a:cs typeface="Calibri"/>
            </a:endParaRPr>
          </a:p>
          <a:p>
            <a:pPr marL="383540" lvl="1"/>
            <a:r>
              <a:rPr lang="it-IT">
                <a:cs typeface="Calibri"/>
              </a:rPr>
              <a:t>Effettuate tutte le possibili ritrasmissioni senza ricevere una risposta, si assume che il server non è raggiungibile.</a:t>
            </a:r>
            <a:endParaRPr lang="it-IT"/>
          </a:p>
        </p:txBody>
      </p:sp>
    </p:spTree>
    <p:extLst>
      <p:ext uri="{BB962C8B-B14F-4D97-AF65-F5344CB8AC3E}">
        <p14:creationId xmlns:p14="http://schemas.microsoft.com/office/powerpoint/2010/main" val="1172128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CAEA6-73AD-4F7E-BBA3-9A4083DDA535}"/>
              </a:ext>
            </a:extLst>
          </p:cNvPr>
          <p:cNvSpPr>
            <a:spLocks noGrp="1"/>
          </p:cNvSpPr>
          <p:nvPr>
            <p:ph type="title"/>
          </p:nvPr>
        </p:nvSpPr>
        <p:spPr/>
        <p:txBody>
          <a:bodyPr/>
          <a:lstStyle/>
          <a:p>
            <a:r>
              <a:rPr lang="it-IT"/>
              <a:t>Gestione della Concorrenza (1)</a:t>
            </a:r>
          </a:p>
        </p:txBody>
      </p:sp>
      <p:sp>
        <p:nvSpPr>
          <p:cNvPr id="3" name="Segnaposto contenuto 2">
            <a:extLst>
              <a:ext uri="{FF2B5EF4-FFF2-40B4-BE49-F238E27FC236}">
                <a16:creationId xmlns:a16="http://schemas.microsoft.com/office/drawing/2014/main" id="{AB32E1CE-7064-40A9-924F-0B6A527C3500}"/>
              </a:ext>
            </a:extLst>
          </p:cNvPr>
          <p:cNvSpPr>
            <a:spLocks noGrp="1"/>
          </p:cNvSpPr>
          <p:nvPr>
            <p:ph idx="1"/>
          </p:nvPr>
        </p:nvSpPr>
        <p:spPr/>
        <p:txBody>
          <a:bodyPr>
            <a:normAutofit fontScale="92500" lnSpcReduction="10000"/>
          </a:bodyPr>
          <a:lstStyle/>
          <a:p>
            <a:r>
              <a:rPr lang="it-IT" err="1"/>
              <a:t>JDSys</a:t>
            </a:r>
            <a:r>
              <a:rPr lang="it-IT"/>
              <a:t> offre accessi concorrenti ai client connessi. </a:t>
            </a:r>
          </a:p>
          <a:p>
            <a:r>
              <a:rPr lang="it-IT"/>
              <a:t>La concorrenza viene gestita su 3 livelli: RPC, </a:t>
            </a:r>
            <a:r>
              <a:rPr lang="it-IT" err="1"/>
              <a:t>MongoDB</a:t>
            </a:r>
            <a:r>
              <a:rPr lang="it-IT"/>
              <a:t> e Messaggi http.</a:t>
            </a:r>
          </a:p>
          <a:p>
            <a:r>
              <a:rPr lang="it-IT"/>
              <a:t>RPC</a:t>
            </a:r>
          </a:p>
          <a:p>
            <a:pPr lvl="1"/>
            <a:r>
              <a:rPr lang="it-IT"/>
              <a:t>Diversi client possono effettuare richieste concorrenti verso lo stesso nodo di rete. </a:t>
            </a:r>
          </a:p>
          <a:p>
            <a:pPr lvl="1"/>
            <a:r>
              <a:rPr lang="it-IT"/>
              <a:t>Un nodo per registrare il servizio RPC e mettersi in ascolto delle chiamate RPC, utilizza la funzione </a:t>
            </a:r>
            <a:r>
              <a:rPr lang="it-IT" i="1" err="1"/>
              <a:t>http.ListenAndServe</a:t>
            </a:r>
            <a:r>
              <a:rPr lang="it-IT" i="1"/>
              <a:t>()</a:t>
            </a:r>
            <a:r>
              <a:rPr lang="it-IT"/>
              <a:t> sulla porta 80, che permette di servire le richieste in ingresso. </a:t>
            </a:r>
          </a:p>
          <a:p>
            <a:pPr lvl="1"/>
            <a:r>
              <a:rPr lang="it-IT"/>
              <a:t>Utilizzando questa funzione viene garantita automaticamente la concorrenza, in quanto </a:t>
            </a:r>
            <a:r>
              <a:rPr lang="it-IT" i="1" err="1"/>
              <a:t>ListenAndServe</a:t>
            </a:r>
            <a:r>
              <a:rPr lang="it-IT"/>
              <a:t> internamente crea una nuova connessione per ogni nuovo client che viene accettato.</a:t>
            </a:r>
          </a:p>
          <a:p>
            <a:r>
              <a:rPr lang="it-IT" err="1"/>
              <a:t>MongoDB</a:t>
            </a:r>
            <a:endParaRPr lang="it-IT"/>
          </a:p>
          <a:p>
            <a:pPr lvl="1"/>
            <a:r>
              <a:rPr lang="it-IT"/>
              <a:t>RPC parallele si traducono in accessi concorrenti verso </a:t>
            </a:r>
            <a:r>
              <a:rPr lang="it-IT" err="1"/>
              <a:t>l’engine</a:t>
            </a:r>
            <a:r>
              <a:rPr lang="it-IT"/>
              <a:t> locale.</a:t>
            </a:r>
          </a:p>
          <a:p>
            <a:pPr lvl="1"/>
            <a:r>
              <a:rPr lang="it-IT" err="1"/>
              <a:t>Mongo</a:t>
            </a:r>
            <a:r>
              <a:rPr lang="it-IT"/>
              <a:t> gestisce la concorrenza con un meccanismo nativo</a:t>
            </a:r>
          </a:p>
          <a:p>
            <a:pPr lvl="1"/>
            <a:r>
              <a:rPr lang="it-IT"/>
              <a:t>Sono permesse le </a:t>
            </a:r>
            <a:r>
              <a:rPr lang="it-IT" err="1"/>
              <a:t>read</a:t>
            </a:r>
            <a:r>
              <a:rPr lang="it-IT"/>
              <a:t> concorrenti</a:t>
            </a:r>
          </a:p>
          <a:p>
            <a:pPr lvl="1"/>
            <a:r>
              <a:rPr lang="it-IT"/>
              <a:t>I conflitti in scrittura vengono risolti grazie a </a:t>
            </a:r>
            <a:r>
              <a:rPr lang="it-IT" i="1" err="1"/>
              <a:t>WiredTiger</a:t>
            </a:r>
            <a:r>
              <a:rPr lang="it-IT" i="1"/>
              <a:t> Storage Engine</a:t>
            </a:r>
            <a:r>
              <a:rPr lang="it-IT"/>
              <a:t>. </a:t>
            </a:r>
          </a:p>
          <a:p>
            <a:endParaRPr lang="it-IT"/>
          </a:p>
        </p:txBody>
      </p:sp>
    </p:spTree>
    <p:extLst>
      <p:ext uri="{BB962C8B-B14F-4D97-AF65-F5344CB8AC3E}">
        <p14:creationId xmlns:p14="http://schemas.microsoft.com/office/powerpoint/2010/main" val="3454665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CAEA6-73AD-4F7E-BBA3-9A4083DDA535}"/>
              </a:ext>
            </a:extLst>
          </p:cNvPr>
          <p:cNvSpPr>
            <a:spLocks noGrp="1"/>
          </p:cNvSpPr>
          <p:nvPr>
            <p:ph type="title"/>
          </p:nvPr>
        </p:nvSpPr>
        <p:spPr/>
        <p:txBody>
          <a:bodyPr/>
          <a:lstStyle/>
          <a:p>
            <a:r>
              <a:rPr lang="it-IT"/>
              <a:t>Gestione della Concorrenza (2)</a:t>
            </a:r>
          </a:p>
        </p:txBody>
      </p:sp>
      <p:sp>
        <p:nvSpPr>
          <p:cNvPr id="3" name="Segnaposto contenuto 2">
            <a:extLst>
              <a:ext uri="{FF2B5EF4-FFF2-40B4-BE49-F238E27FC236}">
                <a16:creationId xmlns:a16="http://schemas.microsoft.com/office/drawing/2014/main" id="{AB32E1CE-7064-40A9-924F-0B6A527C3500}"/>
              </a:ext>
            </a:extLst>
          </p:cNvPr>
          <p:cNvSpPr>
            <a:spLocks noGrp="1"/>
          </p:cNvSpPr>
          <p:nvPr>
            <p:ph idx="1"/>
          </p:nvPr>
        </p:nvSpPr>
        <p:spPr/>
        <p:txBody>
          <a:bodyPr/>
          <a:lstStyle/>
          <a:p>
            <a:r>
              <a:rPr lang="it-IT"/>
              <a:t>Messaggi HTTP</a:t>
            </a:r>
          </a:p>
          <a:p>
            <a:pPr lvl="1"/>
            <a:r>
              <a:rPr lang="it-IT"/>
              <a:t>Gestione a grana fine</a:t>
            </a:r>
          </a:p>
          <a:p>
            <a:pPr lvl="1"/>
            <a:r>
              <a:rPr lang="it-IT"/>
              <a:t>Messaggi diversi avviano servizi diversi, ognuno dei quali opera su una specifica porta e su una specifica cartella nel file system. </a:t>
            </a:r>
          </a:p>
          <a:p>
            <a:pPr lvl="1"/>
            <a:r>
              <a:rPr lang="it-IT"/>
              <a:t>Gestione parallela dei servizi di </a:t>
            </a:r>
            <a:r>
              <a:rPr lang="it-IT" i="1"/>
              <a:t>Replicazione</a:t>
            </a:r>
            <a:r>
              <a:rPr lang="it-IT"/>
              <a:t>, </a:t>
            </a:r>
            <a:r>
              <a:rPr lang="it-IT" i="1"/>
              <a:t>Riconciliazione</a:t>
            </a:r>
            <a:r>
              <a:rPr lang="it-IT"/>
              <a:t> e </a:t>
            </a:r>
            <a:r>
              <a:rPr lang="it-IT" i="1"/>
              <a:t>Join/Leave</a:t>
            </a:r>
            <a:r>
              <a:rPr lang="it-IT"/>
              <a:t>.  </a:t>
            </a:r>
          </a:p>
          <a:p>
            <a:pPr lvl="1"/>
            <a:r>
              <a:rPr lang="it-IT"/>
              <a:t>E’ necessario gestire sul singolo nodo il corretto isolamento tra le richieste relative allo stesso servizio, per evitare scenari in cui un file csv venga sovrascritto o eliminato prima ancora di effettuare il merge. </a:t>
            </a:r>
          </a:p>
          <a:p>
            <a:r>
              <a:rPr lang="it-IT"/>
              <a:t>A tale scopo vengono utilizzati 3 </a:t>
            </a:r>
            <a:r>
              <a:rPr lang="it-IT" err="1"/>
              <a:t>mutex</a:t>
            </a:r>
            <a:r>
              <a:rPr lang="it-IT"/>
              <a:t> differenti per l’</a:t>
            </a:r>
            <a:r>
              <a:rPr lang="it-IT" i="1"/>
              <a:t>invio</a:t>
            </a:r>
            <a:r>
              <a:rPr lang="it-IT"/>
              <a:t> di un csv, la </a:t>
            </a:r>
            <a:r>
              <a:rPr lang="it-IT" i="1"/>
              <a:t>ricezione</a:t>
            </a:r>
            <a:r>
              <a:rPr lang="it-IT"/>
              <a:t> di un csv, e la gestione di </a:t>
            </a:r>
            <a:r>
              <a:rPr lang="it-IT" i="1"/>
              <a:t>join/</a:t>
            </a:r>
            <a:r>
              <a:rPr lang="it-IT" i="1" err="1"/>
              <a:t>leave</a:t>
            </a:r>
            <a:r>
              <a:rPr lang="it-IT"/>
              <a:t>.</a:t>
            </a:r>
          </a:p>
          <a:p>
            <a:pPr lvl="1"/>
            <a:r>
              <a:rPr lang="it-IT"/>
              <a:t>Il nodo prende un lock all’inizio del servizio</a:t>
            </a:r>
          </a:p>
          <a:p>
            <a:pPr lvl="1"/>
            <a:r>
              <a:rPr lang="it-IT"/>
              <a:t>Il lock viene rilasciato solo dopo aver effettuato l’import/export e aver pulito l’ambiente di esecuzione.</a:t>
            </a:r>
          </a:p>
          <a:p>
            <a:endParaRPr lang="it-IT"/>
          </a:p>
        </p:txBody>
      </p:sp>
    </p:spTree>
    <p:extLst>
      <p:ext uri="{BB962C8B-B14F-4D97-AF65-F5344CB8AC3E}">
        <p14:creationId xmlns:p14="http://schemas.microsoft.com/office/powerpoint/2010/main" val="47389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CAEA6-73AD-4F7E-BBA3-9A4083DDA535}"/>
              </a:ext>
            </a:extLst>
          </p:cNvPr>
          <p:cNvSpPr>
            <a:spLocks noGrp="1"/>
          </p:cNvSpPr>
          <p:nvPr>
            <p:ph type="title"/>
          </p:nvPr>
        </p:nvSpPr>
        <p:spPr/>
        <p:txBody>
          <a:bodyPr/>
          <a:lstStyle/>
          <a:p>
            <a:r>
              <a:rPr lang="it-IT">
                <a:cs typeface="Calibri Light"/>
              </a:rPr>
              <a:t>Testing</a:t>
            </a:r>
            <a:endParaRPr lang="it-IT"/>
          </a:p>
        </p:txBody>
      </p:sp>
      <p:sp>
        <p:nvSpPr>
          <p:cNvPr id="3" name="Segnaposto contenuto 2">
            <a:extLst>
              <a:ext uri="{FF2B5EF4-FFF2-40B4-BE49-F238E27FC236}">
                <a16:creationId xmlns:a16="http://schemas.microsoft.com/office/drawing/2014/main" id="{AB32E1CE-7064-40A9-924F-0B6A527C3500}"/>
              </a:ext>
            </a:extLst>
          </p:cNvPr>
          <p:cNvSpPr>
            <a:spLocks noGrp="1"/>
          </p:cNvSpPr>
          <p:nvPr>
            <p:ph idx="1"/>
          </p:nvPr>
        </p:nvSpPr>
        <p:spPr>
          <a:xfrm>
            <a:off x="1097280" y="1845734"/>
            <a:ext cx="9986514" cy="4280746"/>
          </a:xfrm>
        </p:spPr>
        <p:txBody>
          <a:bodyPr vert="horz" lIns="0" tIns="45720" rIns="0" bIns="45720" rtlCol="0" anchor="t">
            <a:normAutofit/>
          </a:bodyPr>
          <a:lstStyle/>
          <a:p>
            <a:r>
              <a:rPr lang="it-IT" sz="1600" dirty="0">
                <a:ea typeface="+mn-lt"/>
                <a:cs typeface="+mn-lt"/>
              </a:rPr>
              <a:t>Il testing è stato realizzato misurando il tempo di risposta all'aumentare del numero di richieste degli utenti.</a:t>
            </a:r>
          </a:p>
          <a:p>
            <a:r>
              <a:rPr lang="it-IT" sz="1600" dirty="0">
                <a:ea typeface="+mn-lt"/>
                <a:cs typeface="+mn-lt"/>
              </a:rPr>
              <a:t>Due diversi tipi di </a:t>
            </a:r>
            <a:r>
              <a:rPr lang="it-IT" sz="1600" dirty="0" err="1">
                <a:ea typeface="+mn-lt"/>
                <a:cs typeface="+mn-lt"/>
              </a:rPr>
              <a:t>workload</a:t>
            </a:r>
            <a:endParaRPr lang="it-IT" sz="1600" dirty="0">
              <a:ea typeface="+mn-lt"/>
              <a:cs typeface="+mn-lt"/>
            </a:endParaRPr>
          </a:p>
          <a:p>
            <a:pPr lvl="1"/>
            <a:r>
              <a:rPr lang="it-IT" sz="1400" dirty="0" err="1">
                <a:ea typeface="+mn-lt"/>
                <a:cs typeface="+mn-lt"/>
              </a:rPr>
              <a:t>Workload</a:t>
            </a:r>
            <a:r>
              <a:rPr lang="it-IT" sz="1400" dirty="0">
                <a:ea typeface="+mn-lt"/>
                <a:cs typeface="+mn-lt"/>
              </a:rPr>
              <a:t> 1: 85% operazioni </a:t>
            </a:r>
            <a:r>
              <a:rPr lang="it-IT" sz="1400" dirty="0" err="1">
                <a:ea typeface="+mn-lt"/>
                <a:cs typeface="+mn-lt"/>
              </a:rPr>
              <a:t>Get</a:t>
            </a:r>
            <a:r>
              <a:rPr lang="it-IT" sz="1400" dirty="0">
                <a:ea typeface="+mn-lt"/>
                <a:cs typeface="+mn-lt"/>
              </a:rPr>
              <a:t>, 15% operazioni Put</a:t>
            </a:r>
          </a:p>
          <a:p>
            <a:pPr lvl="1"/>
            <a:r>
              <a:rPr lang="it-IT" sz="1400" dirty="0" err="1">
                <a:ea typeface="+mn-lt"/>
                <a:cs typeface="+mn-lt"/>
              </a:rPr>
              <a:t>Workload</a:t>
            </a:r>
            <a:r>
              <a:rPr lang="it-IT" sz="1400" dirty="0">
                <a:ea typeface="+mn-lt"/>
                <a:cs typeface="+mn-lt"/>
              </a:rPr>
              <a:t> 2: 40% operazioni </a:t>
            </a:r>
            <a:r>
              <a:rPr lang="it-IT" sz="1400" dirty="0" err="1">
                <a:ea typeface="+mn-lt"/>
                <a:cs typeface="+mn-lt"/>
              </a:rPr>
              <a:t>Get</a:t>
            </a:r>
            <a:r>
              <a:rPr lang="it-IT" sz="1400" dirty="0">
                <a:ea typeface="+mn-lt"/>
                <a:cs typeface="+mn-lt"/>
              </a:rPr>
              <a:t>, 40% operazioni Put, 20 % operazioni </a:t>
            </a:r>
            <a:r>
              <a:rPr lang="it-IT" sz="1400" dirty="0" err="1">
                <a:ea typeface="+mn-lt"/>
                <a:cs typeface="+mn-lt"/>
              </a:rPr>
              <a:t>Append</a:t>
            </a:r>
            <a:endParaRPr lang="it-IT" sz="1400" dirty="0">
              <a:ea typeface="+mn-lt"/>
              <a:cs typeface="+mn-lt"/>
            </a:endParaRPr>
          </a:p>
          <a:p>
            <a:r>
              <a:rPr lang="it-IT" sz="1600" dirty="0">
                <a:ea typeface="+mn-lt"/>
                <a:cs typeface="+mn-lt"/>
              </a:rPr>
              <a:t>Entrambi i </a:t>
            </a:r>
            <a:r>
              <a:rPr lang="it-IT" sz="1600" dirty="0" err="1">
                <a:ea typeface="+mn-lt"/>
                <a:cs typeface="+mn-lt"/>
              </a:rPr>
              <a:t>workload</a:t>
            </a:r>
            <a:r>
              <a:rPr lang="it-IT" sz="1600" dirty="0">
                <a:ea typeface="+mn-lt"/>
                <a:cs typeface="+mn-lt"/>
              </a:rPr>
              <a:t> generati per 5 size differenti</a:t>
            </a:r>
            <a:endParaRPr lang="it-IT" sz="1800" dirty="0">
              <a:ea typeface="+mn-lt"/>
              <a:cs typeface="+mn-lt"/>
            </a:endParaRPr>
          </a:p>
          <a:p>
            <a:pPr lvl="1"/>
            <a:r>
              <a:rPr lang="it-IT" sz="1400" dirty="0">
                <a:ea typeface="+mn-lt"/>
                <a:cs typeface="+mn-lt"/>
              </a:rPr>
              <a:t>N = 10, 100, 1000, 5000, 10000 richieste</a:t>
            </a:r>
          </a:p>
          <a:p>
            <a:pPr lvl="1"/>
            <a:r>
              <a:rPr lang="it-IT" sz="1400" dirty="0">
                <a:ea typeface="+mn-lt"/>
                <a:cs typeface="+mn-lt"/>
              </a:rPr>
              <a:t>Si mantengono sempre N </a:t>
            </a:r>
            <a:r>
              <a:rPr lang="it-IT" sz="1400" dirty="0" err="1">
                <a:ea typeface="+mn-lt"/>
                <a:cs typeface="+mn-lt"/>
              </a:rPr>
              <a:t>thread</a:t>
            </a:r>
            <a:r>
              <a:rPr lang="it-IT" sz="1400" dirty="0">
                <a:ea typeface="+mn-lt"/>
                <a:cs typeface="+mn-lt"/>
              </a:rPr>
              <a:t> attivi</a:t>
            </a:r>
          </a:p>
          <a:p>
            <a:pPr lvl="1"/>
            <a:r>
              <a:rPr lang="it-IT" sz="1400" dirty="0">
                <a:ea typeface="+mn-lt"/>
                <a:cs typeface="+mn-lt"/>
              </a:rPr>
              <a:t>Ogni volta che un </a:t>
            </a:r>
            <a:r>
              <a:rPr lang="it-IT" sz="1400" dirty="0" err="1">
                <a:ea typeface="+mn-lt"/>
                <a:cs typeface="+mn-lt"/>
              </a:rPr>
              <a:t>thread</a:t>
            </a:r>
            <a:r>
              <a:rPr lang="it-IT" sz="1400" dirty="0">
                <a:ea typeface="+mn-lt"/>
                <a:cs typeface="+mn-lt"/>
              </a:rPr>
              <a:t> di tipo T termina, viene </a:t>
            </a:r>
            <a:r>
              <a:rPr lang="it-IT" sz="1400" dirty="0" err="1">
                <a:ea typeface="+mn-lt"/>
                <a:cs typeface="+mn-lt"/>
              </a:rPr>
              <a:t>spawnato</a:t>
            </a:r>
            <a:r>
              <a:rPr lang="it-IT" sz="1400" dirty="0">
                <a:ea typeface="+mn-lt"/>
                <a:cs typeface="+mn-lt"/>
              </a:rPr>
              <a:t> un nuovo </a:t>
            </a:r>
            <a:r>
              <a:rPr lang="it-IT" sz="1400" dirty="0" err="1">
                <a:ea typeface="+mn-lt"/>
                <a:cs typeface="+mn-lt"/>
              </a:rPr>
              <a:t>thread</a:t>
            </a:r>
            <a:r>
              <a:rPr lang="it-IT" sz="1400" dirty="0">
                <a:ea typeface="+mn-lt"/>
                <a:cs typeface="+mn-lt"/>
              </a:rPr>
              <a:t> di tipo T al suo posto</a:t>
            </a:r>
          </a:p>
          <a:p>
            <a:pPr lvl="1"/>
            <a:r>
              <a:rPr lang="it-IT" sz="1400" dirty="0">
                <a:ea typeface="+mn-lt"/>
                <a:cs typeface="+mn-lt"/>
              </a:rPr>
              <a:t>Si mantiene un carico di lavoro costante per il sistema. </a:t>
            </a:r>
          </a:p>
          <a:p>
            <a:r>
              <a:rPr lang="it-IT" sz="1600" dirty="0">
                <a:ea typeface="+mn-lt"/>
                <a:cs typeface="+mn-lt"/>
              </a:rPr>
              <a:t>Le misurazioni sono state realizzate in due contesti differenti:</a:t>
            </a:r>
          </a:p>
          <a:p>
            <a:pPr lvl="1"/>
            <a:r>
              <a:rPr lang="it-IT" sz="1400" dirty="0">
                <a:ea typeface="+mn-lt"/>
                <a:cs typeface="+mn-lt"/>
              </a:rPr>
              <a:t>Transiente (durante lo scale out) e Stato stazionario (scale out completato).</a:t>
            </a:r>
          </a:p>
          <a:p>
            <a:r>
              <a:rPr lang="it-IT" sz="1600" dirty="0">
                <a:ea typeface="+mn-lt"/>
                <a:cs typeface="+mn-lt"/>
              </a:rPr>
              <a:t>Una misurazione consiste nel tempo medio di risposta per effettuare una </a:t>
            </a:r>
            <a:r>
              <a:rPr lang="it-IT" sz="1400" dirty="0">
                <a:ea typeface="+mn-lt"/>
                <a:cs typeface="+mn-lt"/>
              </a:rPr>
              <a:t>Put, Update, </a:t>
            </a:r>
            <a:r>
              <a:rPr lang="it-IT" sz="1400" dirty="0" err="1">
                <a:ea typeface="+mn-lt"/>
                <a:cs typeface="+mn-lt"/>
              </a:rPr>
              <a:t>Append</a:t>
            </a:r>
            <a:r>
              <a:rPr lang="it-IT" sz="1400" dirty="0">
                <a:ea typeface="+mn-lt"/>
                <a:cs typeface="+mn-lt"/>
              </a:rPr>
              <a:t>, </a:t>
            </a:r>
            <a:r>
              <a:rPr lang="it-IT" sz="1400" dirty="0" err="1">
                <a:ea typeface="+mn-lt"/>
                <a:cs typeface="+mn-lt"/>
              </a:rPr>
              <a:t>Get</a:t>
            </a:r>
            <a:r>
              <a:rPr lang="it-IT" sz="1400" dirty="0">
                <a:ea typeface="+mn-lt"/>
                <a:cs typeface="+mn-lt"/>
              </a:rPr>
              <a:t>, Delete</a:t>
            </a:r>
          </a:p>
          <a:p>
            <a:pPr lvl="1"/>
            <a:r>
              <a:rPr lang="it-IT" sz="1200" dirty="0">
                <a:ea typeface="+mn-lt"/>
                <a:cs typeface="+mn-lt"/>
              </a:rPr>
              <a:t>Sono state eseguite 10 misurazioni differenti</a:t>
            </a:r>
          </a:p>
        </p:txBody>
      </p:sp>
    </p:spTree>
    <p:extLst>
      <p:ext uri="{BB962C8B-B14F-4D97-AF65-F5344CB8AC3E}">
        <p14:creationId xmlns:p14="http://schemas.microsoft.com/office/powerpoint/2010/main" val="4152118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CAEA6-73AD-4F7E-BBA3-9A4083DDA535}"/>
              </a:ext>
            </a:extLst>
          </p:cNvPr>
          <p:cNvSpPr>
            <a:spLocks noGrp="1"/>
          </p:cNvSpPr>
          <p:nvPr>
            <p:ph type="title"/>
          </p:nvPr>
        </p:nvSpPr>
        <p:spPr/>
        <p:txBody>
          <a:bodyPr/>
          <a:lstStyle/>
          <a:p>
            <a:r>
              <a:rPr lang="it-IT">
                <a:cs typeface="Calibri Light"/>
              </a:rPr>
              <a:t>Testing – Risultati </a:t>
            </a:r>
            <a:r>
              <a:rPr lang="it-IT" err="1">
                <a:cs typeface="Calibri Light"/>
              </a:rPr>
              <a:t>Workload</a:t>
            </a:r>
            <a:r>
              <a:rPr lang="it-IT">
                <a:cs typeface="Calibri Light"/>
              </a:rPr>
              <a:t> 1</a:t>
            </a:r>
          </a:p>
        </p:txBody>
      </p:sp>
      <p:graphicFrame>
        <p:nvGraphicFramePr>
          <p:cNvPr id="11" name="Grafico 10">
            <a:extLst>
              <a:ext uri="{FF2B5EF4-FFF2-40B4-BE49-F238E27FC236}">
                <a16:creationId xmlns:a16="http://schemas.microsoft.com/office/drawing/2014/main" id="{00000000-0008-0000-0100-000002000000}"/>
              </a:ext>
            </a:extLst>
          </p:cNvPr>
          <p:cNvGraphicFramePr>
            <a:graphicFrameLocks/>
          </p:cNvGraphicFramePr>
          <p:nvPr>
            <p:extLst>
              <p:ext uri="{D42A27DB-BD31-4B8C-83A1-F6EECF244321}">
                <p14:modId xmlns:p14="http://schemas.microsoft.com/office/powerpoint/2010/main" val="4250072911"/>
              </p:ext>
            </p:extLst>
          </p:nvPr>
        </p:nvGraphicFramePr>
        <p:xfrm>
          <a:off x="787471" y="1918231"/>
          <a:ext cx="5013558" cy="413657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Grafico 17">
            <a:extLst>
              <a:ext uri="{FF2B5EF4-FFF2-40B4-BE49-F238E27FC236}">
                <a16:creationId xmlns:a16="http://schemas.microsoft.com/office/drawing/2014/main" id="{00000000-0008-0000-0200-000002000000}"/>
              </a:ext>
            </a:extLst>
          </p:cNvPr>
          <p:cNvGraphicFramePr>
            <a:graphicFrameLocks/>
          </p:cNvGraphicFramePr>
          <p:nvPr>
            <p:extLst>
              <p:ext uri="{D42A27DB-BD31-4B8C-83A1-F6EECF244321}">
                <p14:modId xmlns:p14="http://schemas.microsoft.com/office/powerpoint/2010/main" val="984239203"/>
              </p:ext>
            </p:extLst>
          </p:nvPr>
        </p:nvGraphicFramePr>
        <p:xfrm>
          <a:off x="6019518" y="1918230"/>
          <a:ext cx="5547642" cy="41365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88726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CAEA6-73AD-4F7E-BBA3-9A4083DDA535}"/>
              </a:ext>
            </a:extLst>
          </p:cNvPr>
          <p:cNvSpPr>
            <a:spLocks noGrp="1"/>
          </p:cNvSpPr>
          <p:nvPr>
            <p:ph type="title"/>
          </p:nvPr>
        </p:nvSpPr>
        <p:spPr/>
        <p:txBody>
          <a:bodyPr/>
          <a:lstStyle/>
          <a:p>
            <a:r>
              <a:rPr lang="it-IT">
                <a:cs typeface="Calibri Light"/>
              </a:rPr>
              <a:t>Testing – Risultati </a:t>
            </a:r>
            <a:r>
              <a:rPr lang="it-IT" err="1">
                <a:cs typeface="Calibri Light"/>
              </a:rPr>
              <a:t>Workload</a:t>
            </a:r>
            <a:r>
              <a:rPr lang="it-IT">
                <a:cs typeface="Calibri Light"/>
              </a:rPr>
              <a:t> 2</a:t>
            </a:r>
            <a:endParaRPr lang="it-IT"/>
          </a:p>
        </p:txBody>
      </p:sp>
      <p:graphicFrame>
        <p:nvGraphicFramePr>
          <p:cNvPr id="13" name="Grafico 12">
            <a:extLst>
              <a:ext uri="{FF2B5EF4-FFF2-40B4-BE49-F238E27FC236}">
                <a16:creationId xmlns:a16="http://schemas.microsoft.com/office/drawing/2014/main" id="{683D4387-4130-40B5-8748-5E26C5BA89BD}"/>
              </a:ext>
            </a:extLst>
          </p:cNvPr>
          <p:cNvGraphicFramePr>
            <a:graphicFrameLocks/>
          </p:cNvGraphicFramePr>
          <p:nvPr>
            <p:extLst>
              <p:ext uri="{D42A27DB-BD31-4B8C-83A1-F6EECF244321}">
                <p14:modId xmlns:p14="http://schemas.microsoft.com/office/powerpoint/2010/main" val="4080109915"/>
              </p:ext>
            </p:extLst>
          </p:nvPr>
        </p:nvGraphicFramePr>
        <p:xfrm>
          <a:off x="6357673" y="2025675"/>
          <a:ext cx="5203889" cy="41211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Grafico 15">
            <a:extLst>
              <a:ext uri="{FF2B5EF4-FFF2-40B4-BE49-F238E27FC236}">
                <a16:creationId xmlns:a16="http://schemas.microsoft.com/office/drawing/2014/main" id="{00000000-0008-0000-0100-000002000000}"/>
              </a:ext>
            </a:extLst>
          </p:cNvPr>
          <p:cNvGraphicFramePr>
            <a:graphicFrameLocks/>
          </p:cNvGraphicFramePr>
          <p:nvPr>
            <p:extLst>
              <p:ext uri="{D42A27DB-BD31-4B8C-83A1-F6EECF244321}">
                <p14:modId xmlns:p14="http://schemas.microsoft.com/office/powerpoint/2010/main" val="3438700069"/>
              </p:ext>
            </p:extLst>
          </p:nvPr>
        </p:nvGraphicFramePr>
        <p:xfrm>
          <a:off x="892111" y="2016531"/>
          <a:ext cx="5126134" cy="41211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39529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CAEA6-73AD-4F7E-BBA3-9A4083DDA535}"/>
              </a:ext>
            </a:extLst>
          </p:cNvPr>
          <p:cNvSpPr>
            <a:spLocks noGrp="1"/>
          </p:cNvSpPr>
          <p:nvPr>
            <p:ph type="title"/>
          </p:nvPr>
        </p:nvSpPr>
        <p:spPr/>
        <p:txBody>
          <a:bodyPr/>
          <a:lstStyle/>
          <a:p>
            <a:r>
              <a:rPr lang="it-IT" dirty="0">
                <a:cs typeface="Calibri Light"/>
              </a:rPr>
              <a:t>Risultati</a:t>
            </a:r>
            <a:endParaRPr lang="it-IT" dirty="0"/>
          </a:p>
        </p:txBody>
      </p:sp>
      <p:sp>
        <p:nvSpPr>
          <p:cNvPr id="3" name="Segnaposto contenuto 2">
            <a:extLst>
              <a:ext uri="{FF2B5EF4-FFF2-40B4-BE49-F238E27FC236}">
                <a16:creationId xmlns:a16="http://schemas.microsoft.com/office/drawing/2014/main" id="{AB32E1CE-7064-40A9-924F-0B6A527C3500}"/>
              </a:ext>
            </a:extLst>
          </p:cNvPr>
          <p:cNvSpPr>
            <a:spLocks noGrp="1"/>
          </p:cNvSpPr>
          <p:nvPr>
            <p:ph idx="1"/>
          </p:nvPr>
        </p:nvSpPr>
        <p:spPr>
          <a:xfrm>
            <a:off x="594360" y="1845734"/>
            <a:ext cx="11137392" cy="4353898"/>
          </a:xfrm>
        </p:spPr>
        <p:txBody>
          <a:bodyPr vert="horz" lIns="0" tIns="45720" rIns="0" bIns="45720" rtlCol="0" anchor="t">
            <a:normAutofit fontScale="92500" lnSpcReduction="20000"/>
          </a:bodyPr>
          <a:lstStyle/>
          <a:p>
            <a:r>
              <a:rPr lang="it-IT" sz="1800" dirty="0">
                <a:ea typeface="+mn-lt"/>
                <a:cs typeface="+mn-lt"/>
              </a:rPr>
              <a:t>Per entrambi i </a:t>
            </a:r>
            <a:r>
              <a:rPr lang="it-IT" sz="1800" dirty="0" err="1">
                <a:ea typeface="+mn-lt"/>
                <a:cs typeface="+mn-lt"/>
              </a:rPr>
              <a:t>workload</a:t>
            </a:r>
            <a:r>
              <a:rPr lang="it-IT" sz="1800" dirty="0">
                <a:ea typeface="+mn-lt"/>
                <a:cs typeface="+mn-lt"/>
              </a:rPr>
              <a:t> sono presenti dei picchi nei tempi di risposta</a:t>
            </a:r>
          </a:p>
          <a:p>
            <a:pPr lvl="1"/>
            <a:r>
              <a:rPr lang="it-IT" sz="1600" dirty="0">
                <a:ea typeface="+mn-lt"/>
                <a:cs typeface="+mn-lt"/>
              </a:rPr>
              <a:t>Le richieste possono richiedere tempi diversi di gestione in base al nodo su cui vengono ridirezionate. </a:t>
            </a:r>
          </a:p>
          <a:p>
            <a:pPr lvl="1"/>
            <a:r>
              <a:rPr lang="it-IT" sz="1600" dirty="0">
                <a:ea typeface="+mn-lt"/>
                <a:cs typeface="+mn-lt"/>
              </a:rPr>
              <a:t>Una RPC propagata dal LB direttamente al nodo gestore della chiave avrà un tempo di risposta più basso rispetto ad una RPC che deve essere propagata dal nodo che la riceve al nodo gestore.  </a:t>
            </a:r>
          </a:p>
          <a:p>
            <a:r>
              <a:rPr lang="it-IT" sz="1800" dirty="0">
                <a:ea typeface="+mn-lt"/>
                <a:cs typeface="+mn-lt"/>
              </a:rPr>
              <a:t>Per entrambi i </a:t>
            </a:r>
            <a:r>
              <a:rPr lang="it-IT" sz="1800" dirty="0" err="1">
                <a:ea typeface="+mn-lt"/>
                <a:cs typeface="+mn-lt"/>
              </a:rPr>
              <a:t>workload</a:t>
            </a:r>
            <a:r>
              <a:rPr lang="it-IT" sz="1800" dirty="0">
                <a:ea typeface="+mn-lt"/>
                <a:cs typeface="+mn-lt"/>
              </a:rPr>
              <a:t>, possiamo vedere come per carichi di lavoro più significativi i tempi di risposta subiscono un notevole incremento nel transiente.</a:t>
            </a:r>
          </a:p>
          <a:p>
            <a:pPr lvl="1"/>
            <a:r>
              <a:rPr lang="it-IT" sz="1600" dirty="0">
                <a:ea typeface="+mn-lt"/>
                <a:cs typeface="+mn-lt"/>
              </a:rPr>
              <a:t>Le istanze tendono a saturarsi prima di effettuare lo scale-out</a:t>
            </a:r>
          </a:p>
          <a:p>
            <a:pPr lvl="1"/>
            <a:r>
              <a:rPr lang="it-IT" sz="1600" dirty="0">
                <a:ea typeface="+mn-lt"/>
                <a:cs typeface="+mn-lt"/>
              </a:rPr>
              <a:t>Maggiori richieste concorrenti sullo stesso nodo</a:t>
            </a:r>
          </a:p>
          <a:p>
            <a:pPr lvl="1"/>
            <a:r>
              <a:rPr lang="it-IT" sz="1600" dirty="0">
                <a:ea typeface="+mn-lt"/>
                <a:cs typeface="+mn-lt"/>
              </a:rPr>
              <a:t>Richieste evase più lentamente in locale</a:t>
            </a:r>
          </a:p>
          <a:p>
            <a:r>
              <a:rPr lang="it-IT" sz="1800" dirty="0">
                <a:ea typeface="+mn-lt"/>
                <a:cs typeface="+mn-lt"/>
              </a:rPr>
              <a:t>Nello stato stazionario i tempi di risposta migliorano nettamente e si mantengono vicini a quelli misurati per carichi di lavoro relativamente bassi.</a:t>
            </a:r>
          </a:p>
          <a:p>
            <a:pPr lvl="1"/>
            <a:r>
              <a:rPr lang="it-IT" sz="1600" dirty="0">
                <a:ea typeface="+mn-lt"/>
                <a:cs typeface="+mn-lt"/>
              </a:rPr>
              <a:t>Si ha comunque un aumento sensibile dei tempi</a:t>
            </a:r>
          </a:p>
          <a:p>
            <a:pPr lvl="1"/>
            <a:r>
              <a:rPr lang="it-IT" sz="1600" dirty="0">
                <a:ea typeface="+mn-lt"/>
                <a:cs typeface="+mn-lt"/>
              </a:rPr>
              <a:t>Avendo più nodi, il </a:t>
            </a:r>
            <a:r>
              <a:rPr lang="it-IT" sz="1600" dirty="0" err="1">
                <a:ea typeface="+mn-lt"/>
                <a:cs typeface="+mn-lt"/>
              </a:rPr>
              <a:t>lookup</a:t>
            </a:r>
            <a:r>
              <a:rPr lang="it-IT" sz="1600" dirty="0">
                <a:ea typeface="+mn-lt"/>
                <a:cs typeface="+mn-lt"/>
              </a:rPr>
              <a:t> di </a:t>
            </a:r>
            <a:r>
              <a:rPr lang="it-IT" sz="1600" dirty="0" err="1">
                <a:ea typeface="+mn-lt"/>
                <a:cs typeface="+mn-lt"/>
              </a:rPr>
              <a:t>chord</a:t>
            </a:r>
            <a:r>
              <a:rPr lang="it-IT" sz="1600" dirty="0">
                <a:ea typeface="+mn-lt"/>
                <a:cs typeface="+mn-lt"/>
              </a:rPr>
              <a:t> impiega comunque un tempo maggiore</a:t>
            </a:r>
          </a:p>
          <a:p>
            <a:r>
              <a:rPr lang="it-IT" sz="1800" dirty="0">
                <a:ea typeface="+mn-lt"/>
                <a:cs typeface="+mn-lt"/>
              </a:rPr>
              <a:t>Per il </a:t>
            </a:r>
            <a:r>
              <a:rPr lang="it-IT" sz="1800" dirty="0" err="1">
                <a:ea typeface="+mn-lt"/>
                <a:cs typeface="+mn-lt"/>
              </a:rPr>
              <a:t>workload</a:t>
            </a:r>
            <a:r>
              <a:rPr lang="it-IT" sz="1800" dirty="0">
                <a:ea typeface="+mn-lt"/>
                <a:cs typeface="+mn-lt"/>
              </a:rPr>
              <a:t> 2 si misurano tempi di risposta nettamente maggiori rispetto al </a:t>
            </a:r>
            <a:r>
              <a:rPr lang="it-IT" sz="1800" dirty="0" err="1">
                <a:ea typeface="+mn-lt"/>
                <a:cs typeface="+mn-lt"/>
              </a:rPr>
              <a:t>Workload</a:t>
            </a:r>
            <a:r>
              <a:rPr lang="it-IT" sz="1800" dirty="0">
                <a:ea typeface="+mn-lt"/>
                <a:cs typeface="+mn-lt"/>
              </a:rPr>
              <a:t> 1</a:t>
            </a:r>
          </a:p>
          <a:p>
            <a:pPr lvl="1"/>
            <a:r>
              <a:rPr lang="it-IT" sz="1600" dirty="0">
                <a:ea typeface="+mn-lt"/>
                <a:cs typeface="+mn-lt"/>
              </a:rPr>
              <a:t>Una scrittura viene sempre ridirezionata verso il nodo gestore, al contrario di una </a:t>
            </a:r>
            <a:r>
              <a:rPr lang="it-IT" sz="1600" dirty="0" err="1">
                <a:ea typeface="+mn-lt"/>
                <a:cs typeface="+mn-lt"/>
              </a:rPr>
              <a:t>Get</a:t>
            </a:r>
            <a:r>
              <a:rPr lang="it-IT" sz="1600" dirty="0">
                <a:ea typeface="+mn-lt"/>
                <a:cs typeface="+mn-lt"/>
              </a:rPr>
              <a:t> che può essere gestita più spesso in locale.</a:t>
            </a:r>
          </a:p>
          <a:p>
            <a:pPr lvl="1"/>
            <a:r>
              <a:rPr lang="it-IT" sz="1600" dirty="0">
                <a:ea typeface="+mn-lt"/>
                <a:cs typeface="+mn-lt"/>
              </a:rPr>
              <a:t>Avendo più operazioni di scrittura, ci saranno molte più richieste concorrenti da gestire per </a:t>
            </a:r>
            <a:r>
              <a:rPr lang="it-IT" sz="1600" dirty="0" err="1">
                <a:ea typeface="+mn-lt"/>
                <a:cs typeface="+mn-lt"/>
              </a:rPr>
              <a:t>Mongo</a:t>
            </a:r>
            <a:r>
              <a:rPr lang="it-IT" sz="1600" dirty="0">
                <a:ea typeface="+mn-lt"/>
                <a:cs typeface="+mn-lt"/>
              </a:rPr>
              <a:t>. Al contrario delle </a:t>
            </a:r>
            <a:r>
              <a:rPr lang="it-IT" sz="1600" dirty="0" err="1">
                <a:ea typeface="+mn-lt"/>
                <a:cs typeface="+mn-lt"/>
              </a:rPr>
              <a:t>read</a:t>
            </a:r>
            <a:r>
              <a:rPr lang="it-IT" sz="1600" dirty="0">
                <a:ea typeface="+mn-lt"/>
                <a:cs typeface="+mn-lt"/>
              </a:rPr>
              <a:t> che sono sempre concesse, qui </a:t>
            </a:r>
            <a:r>
              <a:rPr lang="it-IT" sz="1600" dirty="0" err="1">
                <a:ea typeface="+mn-lt"/>
                <a:cs typeface="+mn-lt"/>
              </a:rPr>
              <a:t>mongo</a:t>
            </a:r>
            <a:r>
              <a:rPr lang="it-IT" sz="1600" dirty="0">
                <a:ea typeface="+mn-lt"/>
                <a:cs typeface="+mn-lt"/>
              </a:rPr>
              <a:t> deve gestire i conflitti con </a:t>
            </a:r>
            <a:r>
              <a:rPr lang="it-IT" sz="1600" dirty="0" err="1">
                <a:ea typeface="+mn-lt"/>
                <a:cs typeface="+mn-lt"/>
              </a:rPr>
              <a:t>WiredTiger</a:t>
            </a:r>
            <a:endParaRPr lang="it-IT" sz="1600" dirty="0">
              <a:ea typeface="+mn-lt"/>
              <a:cs typeface="+mn-lt"/>
            </a:endParaRPr>
          </a:p>
        </p:txBody>
      </p:sp>
    </p:spTree>
    <p:extLst>
      <p:ext uri="{BB962C8B-B14F-4D97-AF65-F5344CB8AC3E}">
        <p14:creationId xmlns:p14="http://schemas.microsoft.com/office/powerpoint/2010/main" val="3861140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CAEA6-73AD-4F7E-BBA3-9A4083DDA535}"/>
              </a:ext>
            </a:extLst>
          </p:cNvPr>
          <p:cNvSpPr>
            <a:spLocks noGrp="1"/>
          </p:cNvSpPr>
          <p:nvPr>
            <p:ph type="title"/>
          </p:nvPr>
        </p:nvSpPr>
        <p:spPr/>
        <p:txBody>
          <a:bodyPr/>
          <a:lstStyle/>
          <a:p>
            <a:r>
              <a:rPr lang="it-IT" dirty="0">
                <a:cs typeface="Calibri Light"/>
              </a:rPr>
              <a:t>Conclusioni – Punti di Forza</a:t>
            </a:r>
            <a:endParaRPr lang="it-IT" dirty="0"/>
          </a:p>
        </p:txBody>
      </p:sp>
      <p:sp>
        <p:nvSpPr>
          <p:cNvPr id="3" name="Segnaposto contenuto 2">
            <a:extLst>
              <a:ext uri="{FF2B5EF4-FFF2-40B4-BE49-F238E27FC236}">
                <a16:creationId xmlns:a16="http://schemas.microsoft.com/office/drawing/2014/main" id="{AB32E1CE-7064-40A9-924F-0B6A527C3500}"/>
              </a:ext>
            </a:extLst>
          </p:cNvPr>
          <p:cNvSpPr>
            <a:spLocks noGrp="1"/>
          </p:cNvSpPr>
          <p:nvPr>
            <p:ph idx="1"/>
          </p:nvPr>
        </p:nvSpPr>
        <p:spPr/>
        <p:txBody>
          <a:bodyPr vert="horz" lIns="0" tIns="45720" rIns="0" bIns="45720" rtlCol="0" anchor="t">
            <a:normAutofit fontScale="92500" lnSpcReduction="10000"/>
          </a:bodyPr>
          <a:lstStyle/>
          <a:p>
            <a:r>
              <a:rPr lang="it-IT" dirty="0">
                <a:cs typeface="Calibri"/>
              </a:rPr>
              <a:t>Il sistema risulta essere molto efficiente in termini di tempi di risposta, grazie anche all'efficienza di </a:t>
            </a:r>
            <a:r>
              <a:rPr lang="it-IT" dirty="0" err="1">
                <a:cs typeface="Calibri"/>
              </a:rPr>
              <a:t>MongoDB</a:t>
            </a:r>
            <a:r>
              <a:rPr lang="it-IT" dirty="0">
                <a:cs typeface="Calibri"/>
              </a:rPr>
              <a:t> che mantiene i dati in RAM.</a:t>
            </a:r>
          </a:p>
          <a:p>
            <a:r>
              <a:rPr lang="it-IT" dirty="0">
                <a:cs typeface="Calibri"/>
              </a:rPr>
              <a:t>Il livello di prestazioni nello stato stazionario si mantiene più o meno simile al variare del carico di lavoro fornito al sistema.</a:t>
            </a:r>
          </a:p>
          <a:p>
            <a:r>
              <a:rPr lang="it-IT" dirty="0">
                <a:cs typeface="Calibri"/>
              </a:rPr>
              <a:t>Il costo di mantenimento del sistema è molto basso grazie all'uso di una delle tipologie di istanze più piccole offerte da Amazon.</a:t>
            </a:r>
          </a:p>
          <a:p>
            <a:r>
              <a:rPr lang="it-IT" dirty="0">
                <a:cs typeface="Calibri"/>
              </a:rPr>
              <a:t>Il sistema è completamente configurabile dal file </a:t>
            </a:r>
            <a:r>
              <a:rPr lang="it-IT" i="1" dirty="0" err="1">
                <a:cs typeface="Calibri"/>
              </a:rPr>
              <a:t>utils</a:t>
            </a:r>
            <a:r>
              <a:rPr lang="it-IT" i="1" dirty="0">
                <a:cs typeface="Calibri"/>
              </a:rPr>
              <a:t>/</a:t>
            </a:r>
            <a:r>
              <a:rPr lang="it-IT" i="1" dirty="0" err="1">
                <a:cs typeface="Calibri"/>
              </a:rPr>
              <a:t>Configuration.go</a:t>
            </a:r>
            <a:endParaRPr lang="it-IT" i="1" dirty="0">
              <a:cs typeface="Calibri"/>
            </a:endParaRPr>
          </a:p>
          <a:p>
            <a:pPr lvl="1"/>
            <a:r>
              <a:rPr lang="it-IT" i="1" dirty="0">
                <a:cs typeface="Calibri"/>
              </a:rPr>
              <a:t>Tempo di Migrazione su Cloud</a:t>
            </a:r>
          </a:p>
          <a:p>
            <a:pPr lvl="1"/>
            <a:r>
              <a:rPr lang="it-IT" i="1" dirty="0">
                <a:cs typeface="Calibri"/>
              </a:rPr>
              <a:t>Timeout di Ritrasmissione</a:t>
            </a:r>
          </a:p>
          <a:p>
            <a:pPr lvl="1"/>
            <a:r>
              <a:rPr lang="it-IT" i="1" dirty="0">
                <a:cs typeface="Calibri"/>
              </a:rPr>
              <a:t>Timeout di Riconciliazione</a:t>
            </a:r>
          </a:p>
          <a:p>
            <a:r>
              <a:rPr lang="it-IT" dirty="0">
                <a:cs typeface="Calibri"/>
              </a:rPr>
              <a:t>Il sistema è completamente concorrente, riuscendo a gestire un numero di richiesta pari al massimo numero possibile di </a:t>
            </a:r>
            <a:r>
              <a:rPr lang="it-IT" dirty="0" err="1">
                <a:cs typeface="Calibri"/>
              </a:rPr>
              <a:t>goroutine</a:t>
            </a:r>
            <a:r>
              <a:rPr lang="it-IT" dirty="0">
                <a:cs typeface="Calibri"/>
              </a:rPr>
              <a:t> che un'istanza EC2 è in grado di </a:t>
            </a:r>
            <a:r>
              <a:rPr lang="it-IT" dirty="0" err="1">
                <a:cs typeface="Calibri"/>
              </a:rPr>
              <a:t>spawnare</a:t>
            </a:r>
            <a:r>
              <a:rPr lang="it-IT" dirty="0">
                <a:cs typeface="Calibri"/>
              </a:rPr>
              <a:t>.</a:t>
            </a:r>
          </a:p>
          <a:p>
            <a:pPr lvl="1"/>
            <a:r>
              <a:rPr lang="it-IT" i="1" dirty="0" err="1">
                <a:cs typeface="Calibri"/>
              </a:rPr>
              <a:t>ListenAndServe</a:t>
            </a:r>
            <a:r>
              <a:rPr lang="it-IT" i="1" dirty="0">
                <a:cs typeface="Calibri"/>
              </a:rPr>
              <a:t> assegna ogni nuova connessione ad una nuova </a:t>
            </a:r>
            <a:r>
              <a:rPr lang="it-IT" i="1" dirty="0" err="1">
                <a:cs typeface="Calibri"/>
              </a:rPr>
              <a:t>goroutine</a:t>
            </a:r>
            <a:endParaRPr lang="it-IT" i="1" dirty="0">
              <a:cs typeface="Calibri"/>
            </a:endParaRPr>
          </a:p>
        </p:txBody>
      </p:sp>
    </p:spTree>
    <p:extLst>
      <p:ext uri="{BB962C8B-B14F-4D97-AF65-F5344CB8AC3E}">
        <p14:creationId xmlns:p14="http://schemas.microsoft.com/office/powerpoint/2010/main" val="2644459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CAEA6-73AD-4F7E-BBA3-9A4083DDA535}"/>
              </a:ext>
            </a:extLst>
          </p:cNvPr>
          <p:cNvSpPr>
            <a:spLocks noGrp="1"/>
          </p:cNvSpPr>
          <p:nvPr>
            <p:ph type="title"/>
          </p:nvPr>
        </p:nvSpPr>
        <p:spPr/>
        <p:txBody>
          <a:bodyPr/>
          <a:lstStyle/>
          <a:p>
            <a:r>
              <a:rPr lang="it-IT" dirty="0">
                <a:cs typeface="Calibri Light"/>
              </a:rPr>
              <a:t>Conclusioni - Limitazioni</a:t>
            </a:r>
            <a:endParaRPr lang="it-IT" dirty="0"/>
          </a:p>
        </p:txBody>
      </p:sp>
      <p:sp>
        <p:nvSpPr>
          <p:cNvPr id="3" name="Segnaposto contenuto 2">
            <a:extLst>
              <a:ext uri="{FF2B5EF4-FFF2-40B4-BE49-F238E27FC236}">
                <a16:creationId xmlns:a16="http://schemas.microsoft.com/office/drawing/2014/main" id="{AB32E1CE-7064-40A9-924F-0B6A527C3500}"/>
              </a:ext>
            </a:extLst>
          </p:cNvPr>
          <p:cNvSpPr>
            <a:spLocks noGrp="1"/>
          </p:cNvSpPr>
          <p:nvPr>
            <p:ph idx="1"/>
          </p:nvPr>
        </p:nvSpPr>
        <p:spPr>
          <a:xfrm>
            <a:off x="612648" y="1845734"/>
            <a:ext cx="10543032" cy="4381330"/>
          </a:xfrm>
        </p:spPr>
        <p:txBody>
          <a:bodyPr vert="horz" lIns="0" tIns="45720" rIns="0" bIns="45720" rtlCol="0" anchor="t">
            <a:normAutofit fontScale="92500"/>
          </a:bodyPr>
          <a:lstStyle/>
          <a:p>
            <a:r>
              <a:rPr lang="it-IT" dirty="0">
                <a:cs typeface="Calibri"/>
              </a:rPr>
              <a:t>Il sistema presenta un service </a:t>
            </a:r>
            <a:r>
              <a:rPr lang="it-IT" dirty="0" err="1">
                <a:cs typeface="Calibri"/>
              </a:rPr>
              <a:t>registry</a:t>
            </a:r>
            <a:r>
              <a:rPr lang="it-IT" dirty="0">
                <a:cs typeface="Calibri"/>
              </a:rPr>
              <a:t> centralizzato</a:t>
            </a:r>
          </a:p>
          <a:p>
            <a:pPr lvl="1"/>
            <a:r>
              <a:rPr lang="it-IT" dirty="0">
                <a:cs typeface="Calibri"/>
              </a:rPr>
              <a:t>AWS Educate impedisce di utilizzare gli eventi</a:t>
            </a:r>
          </a:p>
          <a:p>
            <a:pPr lvl="1"/>
            <a:r>
              <a:rPr lang="it-IT" dirty="0">
                <a:cs typeface="Calibri"/>
              </a:rPr>
              <a:t>Impossibile notificare direttamente un'istanza in terminazione</a:t>
            </a:r>
          </a:p>
          <a:p>
            <a:r>
              <a:rPr lang="it-IT" dirty="0">
                <a:cs typeface="Calibri"/>
              </a:rPr>
              <a:t>Il sistema non è completamente tollerante ai guasti non avendo implementato alcun algoritmo specifico</a:t>
            </a:r>
          </a:p>
          <a:p>
            <a:pPr lvl="1"/>
            <a:r>
              <a:rPr lang="it-IT" dirty="0">
                <a:cs typeface="Calibri"/>
              </a:rPr>
              <a:t>Al crash di un nodo, </a:t>
            </a:r>
            <a:r>
              <a:rPr lang="it-IT" dirty="0" err="1">
                <a:cs typeface="Calibri"/>
              </a:rPr>
              <a:t>chord</a:t>
            </a:r>
            <a:r>
              <a:rPr lang="it-IT" dirty="0">
                <a:cs typeface="Calibri"/>
              </a:rPr>
              <a:t> riconfigura automaticamente la rete overlay </a:t>
            </a:r>
          </a:p>
          <a:p>
            <a:pPr lvl="2"/>
            <a:r>
              <a:rPr lang="it-IT" dirty="0">
                <a:cs typeface="Calibri"/>
              </a:rPr>
              <a:t>Non viene comunque intaccata l’operatività del sistema</a:t>
            </a:r>
          </a:p>
          <a:p>
            <a:pPr lvl="1"/>
            <a:r>
              <a:rPr lang="it-IT" dirty="0">
                <a:cs typeface="Calibri"/>
              </a:rPr>
              <a:t>Meccanismi di replicazione e migrazione al </a:t>
            </a:r>
            <a:r>
              <a:rPr lang="it-IT" dirty="0" err="1">
                <a:cs typeface="Calibri"/>
              </a:rPr>
              <a:t>leave</a:t>
            </a:r>
            <a:endParaRPr lang="it-IT" dirty="0">
              <a:cs typeface="Calibri"/>
            </a:endParaRPr>
          </a:p>
          <a:p>
            <a:pPr lvl="2"/>
            <a:r>
              <a:rPr lang="it-IT" dirty="0">
                <a:cs typeface="Calibri"/>
              </a:rPr>
              <a:t> Probabilità ridotta di perdita dei dati</a:t>
            </a:r>
          </a:p>
          <a:p>
            <a:r>
              <a:rPr lang="it-IT" dirty="0">
                <a:cs typeface="Calibri"/>
              </a:rPr>
              <a:t>Il sistema ha tempi di risposta elevati nel transiente per carichi di lavoro significativi</a:t>
            </a:r>
          </a:p>
          <a:p>
            <a:r>
              <a:rPr lang="it-IT" dirty="0" err="1">
                <a:cs typeface="Calibri"/>
              </a:rPr>
              <a:t>MongoDB</a:t>
            </a:r>
            <a:r>
              <a:rPr lang="it-IT" dirty="0">
                <a:cs typeface="Calibri"/>
              </a:rPr>
              <a:t> tende a saturare la RAM, ma non si ha una metrica accurata per gestirla</a:t>
            </a:r>
          </a:p>
          <a:p>
            <a:pPr lvl="1"/>
            <a:r>
              <a:rPr lang="it-IT" dirty="0">
                <a:cs typeface="Calibri"/>
              </a:rPr>
              <a:t>Necessario tenersi sicuri rispetto a eventuali crash dei nodi per la saturazione di memoria.</a:t>
            </a:r>
          </a:p>
          <a:p>
            <a:pPr lvl="1"/>
            <a:r>
              <a:rPr lang="it-IT" dirty="0">
                <a:cs typeface="Calibri"/>
              </a:rPr>
              <a:t>Il sistema inizia lo scale out molto prima di raggiungere la soglia critica.</a:t>
            </a:r>
          </a:p>
          <a:p>
            <a:pPr lvl="1"/>
            <a:r>
              <a:rPr lang="it-IT" dirty="0">
                <a:cs typeface="Calibri"/>
              </a:rPr>
              <a:t>L’</a:t>
            </a:r>
            <a:r>
              <a:rPr lang="it-IT" dirty="0" err="1">
                <a:cs typeface="Calibri"/>
              </a:rPr>
              <a:t>elastic</a:t>
            </a:r>
            <a:r>
              <a:rPr lang="it-IT" dirty="0">
                <a:cs typeface="Calibri"/>
              </a:rPr>
              <a:t> provisioning potrebbe essere ulteriormente raffinato tramite </a:t>
            </a:r>
            <a:r>
              <a:rPr lang="it-IT" dirty="0" err="1">
                <a:cs typeface="Calibri"/>
              </a:rPr>
              <a:t>Cloudwatch</a:t>
            </a:r>
            <a:r>
              <a:rPr lang="it-IT" dirty="0">
                <a:cs typeface="Calibri"/>
              </a:rPr>
              <a:t> Agent.</a:t>
            </a:r>
            <a:endParaRPr lang="it-IT" i="1" dirty="0">
              <a:cs typeface="Calibri"/>
            </a:endParaRPr>
          </a:p>
        </p:txBody>
      </p:sp>
    </p:spTree>
    <p:extLst>
      <p:ext uri="{BB962C8B-B14F-4D97-AF65-F5344CB8AC3E}">
        <p14:creationId xmlns:p14="http://schemas.microsoft.com/office/powerpoint/2010/main" val="3281715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04272E-773D-48D5-AADB-833260E6C892}"/>
              </a:ext>
            </a:extLst>
          </p:cNvPr>
          <p:cNvSpPr>
            <a:spLocks noGrp="1"/>
          </p:cNvSpPr>
          <p:nvPr>
            <p:ph type="title"/>
          </p:nvPr>
        </p:nvSpPr>
        <p:spPr/>
        <p:txBody>
          <a:bodyPr/>
          <a:lstStyle/>
          <a:p>
            <a:r>
              <a:rPr lang="it-IT"/>
              <a:t>Infrastruttura di Rete (1)</a:t>
            </a:r>
          </a:p>
        </p:txBody>
      </p:sp>
      <p:sp>
        <p:nvSpPr>
          <p:cNvPr id="3" name="Segnaposto contenuto 2">
            <a:extLst>
              <a:ext uri="{FF2B5EF4-FFF2-40B4-BE49-F238E27FC236}">
                <a16:creationId xmlns:a16="http://schemas.microsoft.com/office/drawing/2014/main" id="{54AE95F4-C1BC-4155-B0A5-86842C464C14}"/>
              </a:ext>
            </a:extLst>
          </p:cNvPr>
          <p:cNvSpPr>
            <a:spLocks noGrp="1"/>
          </p:cNvSpPr>
          <p:nvPr>
            <p:ph idx="1"/>
          </p:nvPr>
        </p:nvSpPr>
        <p:spPr/>
        <p:txBody>
          <a:bodyPr vert="horz" lIns="0" tIns="45720" rIns="0" bIns="45720" rtlCol="0" anchor="t">
            <a:normAutofit fontScale="92500" lnSpcReduction="10000"/>
          </a:bodyPr>
          <a:lstStyle/>
          <a:p>
            <a:r>
              <a:rPr lang="it-IT" dirty="0" err="1"/>
              <a:t>JDSys</a:t>
            </a:r>
            <a:r>
              <a:rPr lang="it-IT" dirty="0"/>
              <a:t> costruisce la sua infrastruttura di rete tramite l'utilizzo degli Amazon Web Services</a:t>
            </a:r>
          </a:p>
          <a:p>
            <a:pPr marL="200660" lvl="1" indent="0">
              <a:buNone/>
            </a:pPr>
            <a:endParaRPr lang="it-IT" dirty="0">
              <a:cs typeface="Calibri" panose="020F0502020204030204"/>
            </a:endParaRPr>
          </a:p>
          <a:p>
            <a:r>
              <a:rPr lang="it-IT" dirty="0"/>
              <a:t>Nodi: Istanze EC2 t2.micro</a:t>
            </a:r>
            <a:endParaRPr lang="it-IT" dirty="0">
              <a:cs typeface="Calibri"/>
            </a:endParaRPr>
          </a:p>
          <a:p>
            <a:pPr marL="383540" lvl="1"/>
            <a:r>
              <a:rPr lang="it-IT" dirty="0"/>
              <a:t>Limitate capacità computazionali e di storage</a:t>
            </a:r>
            <a:endParaRPr lang="it-IT" dirty="0">
              <a:cs typeface="Calibri"/>
            </a:endParaRPr>
          </a:p>
          <a:p>
            <a:pPr marL="383540" lvl="1"/>
            <a:r>
              <a:rPr lang="it-IT" dirty="0"/>
              <a:t>Costi contenuti per lo scaling orizzontale</a:t>
            </a:r>
            <a:endParaRPr lang="it-IT" dirty="0">
              <a:cs typeface="Calibri"/>
            </a:endParaRPr>
          </a:p>
          <a:p>
            <a:pPr marL="383540" lvl="2" indent="0">
              <a:buNone/>
            </a:pPr>
            <a:endParaRPr lang="it-IT" dirty="0">
              <a:cs typeface="Calibri"/>
            </a:endParaRPr>
          </a:p>
          <a:p>
            <a:r>
              <a:rPr lang="it-IT" dirty="0"/>
              <a:t>Service </a:t>
            </a:r>
            <a:r>
              <a:rPr lang="it-IT" dirty="0" err="1"/>
              <a:t>Registry</a:t>
            </a:r>
            <a:r>
              <a:rPr lang="it-IT" dirty="0"/>
              <a:t>: Istanza EC2 t2.medium</a:t>
            </a:r>
            <a:endParaRPr lang="it-IT" dirty="0">
              <a:cs typeface="Calibri"/>
            </a:endParaRPr>
          </a:p>
          <a:p>
            <a:pPr marL="383540" lvl="1"/>
            <a:r>
              <a:rPr lang="it-IT" dirty="0"/>
              <a:t>Componente centralizzato, quindi dovrà essere più prestante</a:t>
            </a:r>
            <a:endParaRPr lang="it-IT" dirty="0">
              <a:cs typeface="Calibri"/>
            </a:endParaRPr>
          </a:p>
          <a:p>
            <a:pPr marL="383540" lvl="1"/>
            <a:r>
              <a:rPr lang="it-IT" dirty="0"/>
              <a:t>Riceve comunque un traffico limitato poiché viene contattato soltanto al Join e periodicamente dal Load </a:t>
            </a:r>
            <a:r>
              <a:rPr lang="it-IT" dirty="0" err="1"/>
              <a:t>Balancer</a:t>
            </a:r>
            <a:endParaRPr lang="it-IT" dirty="0">
              <a:cs typeface="Calibri" panose="020F0502020204030204"/>
            </a:endParaRPr>
          </a:p>
          <a:p>
            <a:pPr marL="383540" lvl="2" indent="0">
              <a:buNone/>
            </a:pPr>
            <a:endParaRPr lang="it-IT" dirty="0">
              <a:cs typeface="Calibri" panose="020F0502020204030204"/>
            </a:endParaRPr>
          </a:p>
          <a:p>
            <a:r>
              <a:rPr lang="it-IT" dirty="0"/>
              <a:t>Load </a:t>
            </a:r>
            <a:r>
              <a:rPr lang="it-IT" dirty="0" err="1"/>
              <a:t>Balancer</a:t>
            </a:r>
            <a:endParaRPr lang="it-IT" dirty="0"/>
          </a:p>
          <a:p>
            <a:pPr marL="383540" lvl="1"/>
            <a:r>
              <a:rPr lang="it-IT" dirty="0"/>
              <a:t>Distribuisce equamente il carico di lavoro tra le istanze del gruppo target</a:t>
            </a:r>
            <a:endParaRPr lang="it-IT" dirty="0">
              <a:cs typeface="Calibri"/>
            </a:endParaRPr>
          </a:p>
        </p:txBody>
      </p:sp>
    </p:spTree>
    <p:extLst>
      <p:ext uri="{BB962C8B-B14F-4D97-AF65-F5344CB8AC3E}">
        <p14:creationId xmlns:p14="http://schemas.microsoft.com/office/powerpoint/2010/main" val="2979611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0AE687D9-5C9C-4191-9DCA-27D2EB404C18}"/>
              </a:ext>
            </a:extLst>
          </p:cNvPr>
          <p:cNvSpPr>
            <a:spLocks noGrp="1"/>
          </p:cNvSpPr>
          <p:nvPr>
            <p:ph type="ctrTitle"/>
          </p:nvPr>
        </p:nvSpPr>
        <p:spPr/>
        <p:txBody>
          <a:bodyPr/>
          <a:lstStyle/>
          <a:p>
            <a:r>
              <a:rPr lang="it-IT" dirty="0"/>
              <a:t>Grazie per l’attenzione</a:t>
            </a:r>
          </a:p>
        </p:txBody>
      </p:sp>
      <p:sp>
        <p:nvSpPr>
          <p:cNvPr id="5" name="Sottotitolo 4">
            <a:extLst>
              <a:ext uri="{FF2B5EF4-FFF2-40B4-BE49-F238E27FC236}">
                <a16:creationId xmlns:a16="http://schemas.microsoft.com/office/drawing/2014/main" id="{9B67753D-386C-4200-AC58-32B7A4116804}"/>
              </a:ext>
            </a:extLst>
          </p:cNvPr>
          <p:cNvSpPr>
            <a:spLocks noGrp="1"/>
          </p:cNvSpPr>
          <p:nvPr>
            <p:ph type="subTitle" idx="1"/>
          </p:nvPr>
        </p:nvSpPr>
        <p:spPr/>
        <p:txBody>
          <a:bodyPr/>
          <a:lstStyle/>
          <a:p>
            <a:r>
              <a:rPr lang="it-IT" dirty="0"/>
              <a:t>Danilo Dell’Orco</a:t>
            </a:r>
          </a:p>
          <a:p>
            <a:r>
              <a:rPr lang="it-IT" dirty="0"/>
              <a:t>Jacopo Fabi</a:t>
            </a:r>
          </a:p>
        </p:txBody>
      </p:sp>
    </p:spTree>
    <p:extLst>
      <p:ext uri="{BB962C8B-B14F-4D97-AF65-F5344CB8AC3E}">
        <p14:creationId xmlns:p14="http://schemas.microsoft.com/office/powerpoint/2010/main" val="2907682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B019A08-55AD-4038-B865-37DA596B8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B194E39-45F6-407B-B57E-4017E4BECB0F}"/>
              </a:ext>
            </a:extLst>
          </p:cNvPr>
          <p:cNvSpPr>
            <a:spLocks noGrp="1"/>
          </p:cNvSpPr>
          <p:nvPr>
            <p:ph type="title"/>
          </p:nvPr>
        </p:nvSpPr>
        <p:spPr>
          <a:xfrm>
            <a:off x="6411685" y="634946"/>
            <a:ext cx="5127171" cy="1450757"/>
          </a:xfrm>
        </p:spPr>
        <p:txBody>
          <a:bodyPr>
            <a:normAutofit/>
          </a:bodyPr>
          <a:lstStyle/>
          <a:p>
            <a:r>
              <a:rPr lang="it-IT"/>
              <a:t>Infrastruttura di Rete (2)</a:t>
            </a:r>
          </a:p>
        </p:txBody>
      </p:sp>
      <p:cxnSp>
        <p:nvCxnSpPr>
          <p:cNvPr id="24" name="Straight Connector 23">
            <a:extLst>
              <a:ext uri="{FF2B5EF4-FFF2-40B4-BE49-F238E27FC236}">
                <a16:creationId xmlns:a16="http://schemas.microsoft.com/office/drawing/2014/main" id="{2BA067F2-7FAF-4758-9BC4-F7C88ED904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52C513EA-BACC-48CF-ACDF-C97A1C0E88EC}"/>
              </a:ext>
            </a:extLst>
          </p:cNvPr>
          <p:cNvSpPr>
            <a:spLocks noGrp="1"/>
          </p:cNvSpPr>
          <p:nvPr>
            <p:ph idx="1"/>
          </p:nvPr>
        </p:nvSpPr>
        <p:spPr>
          <a:xfrm>
            <a:off x="6411684" y="2206936"/>
            <a:ext cx="5127172" cy="3670180"/>
          </a:xfrm>
        </p:spPr>
        <p:txBody>
          <a:bodyPr>
            <a:normAutofit/>
          </a:bodyPr>
          <a:lstStyle/>
          <a:p>
            <a:r>
              <a:rPr lang="en-US"/>
              <a:t>Virtual Private Cloud</a:t>
            </a:r>
          </a:p>
          <a:p>
            <a:pPr lvl="1"/>
            <a:r>
              <a:rPr lang="en-US" err="1"/>
              <a:t>Sottorete</a:t>
            </a:r>
            <a:r>
              <a:rPr lang="en-US"/>
              <a:t> 10.0.0.0/16</a:t>
            </a:r>
          </a:p>
          <a:p>
            <a:pPr lvl="1"/>
            <a:r>
              <a:rPr lang="en-US"/>
              <a:t>Le </a:t>
            </a:r>
            <a:r>
              <a:rPr lang="en-US" err="1"/>
              <a:t>istanze</a:t>
            </a:r>
            <a:r>
              <a:rPr lang="en-US"/>
              <a:t> non </a:t>
            </a:r>
            <a:r>
              <a:rPr lang="en-US" err="1"/>
              <a:t>possono</a:t>
            </a:r>
            <a:r>
              <a:rPr lang="en-US"/>
              <a:t> </a:t>
            </a:r>
            <a:r>
              <a:rPr lang="en-US" err="1"/>
              <a:t>essere</a:t>
            </a:r>
            <a:r>
              <a:rPr lang="en-US"/>
              <a:t> </a:t>
            </a:r>
            <a:r>
              <a:rPr lang="en-US" err="1"/>
              <a:t>contattate</a:t>
            </a:r>
            <a:r>
              <a:rPr lang="en-US"/>
              <a:t> </a:t>
            </a:r>
            <a:r>
              <a:rPr lang="en-US" err="1"/>
              <a:t>dall’esterno</a:t>
            </a:r>
            <a:endParaRPr lang="en-US"/>
          </a:p>
          <a:p>
            <a:r>
              <a:rPr lang="en-US"/>
              <a:t>Due </a:t>
            </a:r>
            <a:r>
              <a:rPr lang="en-US" err="1"/>
              <a:t>sottoreti</a:t>
            </a:r>
            <a:r>
              <a:rPr lang="en-US"/>
              <a:t> in zone </a:t>
            </a:r>
            <a:r>
              <a:rPr lang="en-US" err="1"/>
              <a:t>differenti</a:t>
            </a:r>
            <a:endParaRPr lang="en-US"/>
          </a:p>
          <a:p>
            <a:pPr lvl="1"/>
            <a:r>
              <a:rPr lang="en-US"/>
              <a:t>us-east-1a 10.0.0.0/24</a:t>
            </a:r>
          </a:p>
          <a:p>
            <a:pPr lvl="1"/>
            <a:r>
              <a:rPr lang="en-US"/>
              <a:t>us-east-1b 10.0.0.1/24</a:t>
            </a:r>
          </a:p>
          <a:p>
            <a:r>
              <a:rPr lang="en-US"/>
              <a:t>Cloud Storage: Bucket S3</a:t>
            </a:r>
          </a:p>
          <a:p>
            <a:pPr lvl="1"/>
            <a:r>
              <a:rPr lang="en-US" err="1"/>
              <a:t>Posto</a:t>
            </a:r>
            <a:r>
              <a:rPr lang="en-US"/>
              <a:t> </a:t>
            </a:r>
            <a:r>
              <a:rPr lang="en-US" err="1"/>
              <a:t>fuori</a:t>
            </a:r>
            <a:r>
              <a:rPr lang="en-US"/>
              <a:t> </a:t>
            </a:r>
            <a:r>
              <a:rPr lang="en-US" err="1"/>
              <a:t>dalla</a:t>
            </a:r>
            <a:r>
              <a:rPr lang="en-US"/>
              <a:t> VPC</a:t>
            </a:r>
          </a:p>
          <a:p>
            <a:pPr lvl="1"/>
            <a:r>
              <a:rPr lang="en-US" err="1"/>
              <a:t>Contattato</a:t>
            </a:r>
            <a:r>
              <a:rPr lang="en-US"/>
              <a:t> </a:t>
            </a:r>
            <a:r>
              <a:rPr lang="en-US" err="1"/>
              <a:t>tramite</a:t>
            </a:r>
            <a:r>
              <a:rPr lang="en-US"/>
              <a:t> la rete internet </a:t>
            </a:r>
            <a:r>
              <a:rPr lang="en-US" err="1"/>
              <a:t>pubblica</a:t>
            </a:r>
            <a:endParaRPr lang="en-US"/>
          </a:p>
          <a:p>
            <a:endParaRPr lang="en-US"/>
          </a:p>
        </p:txBody>
      </p:sp>
      <p:sp>
        <p:nvSpPr>
          <p:cNvPr id="26" name="Rectangle 25">
            <a:extLst>
              <a:ext uri="{FF2B5EF4-FFF2-40B4-BE49-F238E27FC236}">
                <a16:creationId xmlns:a16="http://schemas.microsoft.com/office/drawing/2014/main" id="{1627C7B9-FD35-4E35-B741-E4A9A5F41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476B7131-2035-43F9-84E8-2B4749D33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magine 4">
            <a:extLst>
              <a:ext uri="{FF2B5EF4-FFF2-40B4-BE49-F238E27FC236}">
                <a16:creationId xmlns:a16="http://schemas.microsoft.com/office/drawing/2014/main" id="{3B7394F1-EFB6-452D-B2FB-86D95FB3E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933" y="304894"/>
            <a:ext cx="5566067" cy="5962934"/>
          </a:xfrm>
          <a:prstGeom prst="rect">
            <a:avLst/>
          </a:prstGeom>
        </p:spPr>
      </p:pic>
    </p:spTree>
    <p:extLst>
      <p:ext uri="{BB962C8B-B14F-4D97-AF65-F5344CB8AC3E}">
        <p14:creationId xmlns:p14="http://schemas.microsoft.com/office/powerpoint/2010/main" val="9693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CAEA6-73AD-4F7E-BBA3-9A4083DDA535}"/>
              </a:ext>
            </a:extLst>
          </p:cNvPr>
          <p:cNvSpPr>
            <a:spLocks noGrp="1"/>
          </p:cNvSpPr>
          <p:nvPr>
            <p:ph type="title"/>
          </p:nvPr>
        </p:nvSpPr>
        <p:spPr/>
        <p:txBody>
          <a:bodyPr/>
          <a:lstStyle/>
          <a:p>
            <a:r>
              <a:rPr lang="it-IT"/>
              <a:t>Service </a:t>
            </a:r>
            <a:r>
              <a:rPr lang="it-IT" err="1"/>
              <a:t>Registry</a:t>
            </a:r>
            <a:endParaRPr lang="it-IT"/>
          </a:p>
        </p:txBody>
      </p:sp>
      <p:sp>
        <p:nvSpPr>
          <p:cNvPr id="3" name="Segnaposto contenuto 2">
            <a:extLst>
              <a:ext uri="{FF2B5EF4-FFF2-40B4-BE49-F238E27FC236}">
                <a16:creationId xmlns:a16="http://schemas.microsoft.com/office/drawing/2014/main" id="{AB32E1CE-7064-40A9-924F-0B6A527C3500}"/>
              </a:ext>
            </a:extLst>
          </p:cNvPr>
          <p:cNvSpPr>
            <a:spLocks noGrp="1"/>
          </p:cNvSpPr>
          <p:nvPr>
            <p:ph idx="1"/>
          </p:nvPr>
        </p:nvSpPr>
        <p:spPr/>
        <p:txBody>
          <a:bodyPr vert="horz" lIns="0" tIns="45720" rIns="0" bIns="45720" rtlCol="0" anchor="t">
            <a:normAutofit/>
          </a:bodyPr>
          <a:lstStyle/>
          <a:p>
            <a:r>
              <a:rPr lang="it-IT" dirty="0"/>
              <a:t>Utilizza la libreria </a:t>
            </a:r>
            <a:r>
              <a:rPr lang="it-IT" dirty="0" err="1"/>
              <a:t>aws</a:t>
            </a:r>
            <a:r>
              <a:rPr lang="it-IT" dirty="0"/>
              <a:t>-go-</a:t>
            </a:r>
            <a:r>
              <a:rPr lang="it-IT" dirty="0" err="1"/>
              <a:t>sdk</a:t>
            </a:r>
            <a:r>
              <a:rPr lang="it-IT" dirty="0"/>
              <a:t> per interagire con i servizi AWS</a:t>
            </a:r>
          </a:p>
          <a:p>
            <a:r>
              <a:rPr lang="it-IT" dirty="0"/>
              <a:t>Mantiene la lista di istanze attive nel target group</a:t>
            </a:r>
            <a:endParaRPr lang="it-IT" dirty="0">
              <a:cs typeface="Calibri"/>
            </a:endParaRPr>
          </a:p>
          <a:p>
            <a:pPr marL="383540" lvl="1"/>
            <a:r>
              <a:rPr lang="it-IT" dirty="0"/>
              <a:t>Contatta il load </a:t>
            </a:r>
            <a:r>
              <a:rPr lang="it-IT" dirty="0" err="1"/>
              <a:t>balancer</a:t>
            </a:r>
            <a:r>
              <a:rPr lang="it-IT" dirty="0"/>
              <a:t> tramite il suo ARN</a:t>
            </a:r>
            <a:endParaRPr lang="it-IT" dirty="0">
              <a:cs typeface="Calibri"/>
            </a:endParaRPr>
          </a:p>
          <a:p>
            <a:pPr marL="383540" lvl="1"/>
            <a:r>
              <a:rPr lang="it-IT" dirty="0"/>
              <a:t>Effettua un </a:t>
            </a:r>
            <a:r>
              <a:rPr lang="it-IT" dirty="0" err="1"/>
              <a:t>parsing</a:t>
            </a:r>
            <a:r>
              <a:rPr lang="it-IT" dirty="0"/>
              <a:t> del messaggio di risposta per ottenere la lista di </a:t>
            </a:r>
            <a:r>
              <a:rPr lang="it-IT" dirty="0" err="1"/>
              <a:t>healthy</a:t>
            </a:r>
            <a:r>
              <a:rPr lang="it-IT" dirty="0"/>
              <a:t> </a:t>
            </a:r>
            <a:r>
              <a:rPr lang="it-IT" dirty="0" err="1"/>
              <a:t>instances</a:t>
            </a:r>
            <a:r>
              <a:rPr lang="it-IT" dirty="0"/>
              <a:t>.</a:t>
            </a:r>
            <a:endParaRPr lang="it-IT" dirty="0">
              <a:cs typeface="Calibri"/>
            </a:endParaRPr>
          </a:p>
          <a:p>
            <a:r>
              <a:rPr lang="it-IT" dirty="0"/>
              <a:t>Intercetta tutte le attività di scale-in e scale-out schedulate dal servizio di </a:t>
            </a:r>
            <a:r>
              <a:rPr lang="it-IT" dirty="0" err="1"/>
              <a:t>Autoscaling</a:t>
            </a:r>
            <a:endParaRPr lang="it-IT" dirty="0"/>
          </a:p>
          <a:p>
            <a:pPr marL="383540" lvl="1"/>
            <a:r>
              <a:rPr lang="it-IT" dirty="0"/>
              <a:t>Contatta l’</a:t>
            </a:r>
            <a:r>
              <a:rPr lang="it-IT" dirty="0" err="1"/>
              <a:t>Autoscaling</a:t>
            </a:r>
            <a:r>
              <a:rPr lang="it-IT" dirty="0"/>
              <a:t> tramite ARN, richiedendo la lista di attività di scaling </a:t>
            </a:r>
            <a:endParaRPr lang="it-IT" dirty="0">
              <a:cs typeface="Calibri"/>
            </a:endParaRPr>
          </a:p>
          <a:p>
            <a:pPr marL="383540" lvl="1"/>
            <a:r>
              <a:rPr lang="it-IT" dirty="0"/>
              <a:t>Dalla lista di attività si mantengono le sole attività di terminazione, filtrando il messaggio di stato come “</a:t>
            </a:r>
            <a:r>
              <a:rPr lang="it-IT" dirty="0" err="1"/>
              <a:t>WaitingForELBDraining</a:t>
            </a:r>
            <a:r>
              <a:rPr lang="it-IT" dirty="0"/>
              <a:t>”</a:t>
            </a:r>
            <a:endParaRPr lang="it-IT" dirty="0">
              <a:cs typeface="Calibri"/>
            </a:endParaRPr>
          </a:p>
          <a:p>
            <a:pPr marL="383540" lvl="1"/>
            <a:r>
              <a:rPr lang="it-IT" dirty="0"/>
              <a:t>Si ottiene la lista di nodi in terminazione.</a:t>
            </a:r>
            <a:endParaRPr lang="it-IT" dirty="0">
              <a:cs typeface="Calibri" panose="020F0502020204030204"/>
            </a:endParaRPr>
          </a:p>
          <a:p>
            <a:pPr lvl="1"/>
            <a:r>
              <a:rPr lang="it-IT" dirty="0"/>
              <a:t>Contatta un’istanza in terminazione, notificandole che dovrà eseguire il Leave dal sistema</a:t>
            </a:r>
            <a:endParaRPr lang="it-IT" dirty="0">
              <a:cs typeface="Calibri"/>
            </a:endParaRPr>
          </a:p>
          <a:p>
            <a:endParaRPr lang="it-IT" dirty="0"/>
          </a:p>
        </p:txBody>
      </p:sp>
    </p:spTree>
    <p:extLst>
      <p:ext uri="{BB962C8B-B14F-4D97-AF65-F5344CB8AC3E}">
        <p14:creationId xmlns:p14="http://schemas.microsoft.com/office/powerpoint/2010/main" val="281463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7B18FC6-C676-4F46-9E37-531BC5654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F20EAE-E18F-4364-804E-D37AB28F6447}"/>
              </a:ext>
            </a:extLst>
          </p:cNvPr>
          <p:cNvSpPr>
            <a:spLocks noGrp="1"/>
          </p:cNvSpPr>
          <p:nvPr>
            <p:ph type="title"/>
          </p:nvPr>
        </p:nvSpPr>
        <p:spPr>
          <a:xfrm>
            <a:off x="4974771" y="634946"/>
            <a:ext cx="6574972" cy="1450757"/>
          </a:xfrm>
        </p:spPr>
        <p:txBody>
          <a:bodyPr>
            <a:normAutofit/>
          </a:bodyPr>
          <a:lstStyle/>
          <a:p>
            <a:r>
              <a:rPr lang="it-IT" err="1"/>
              <a:t>Autoscaling</a:t>
            </a:r>
            <a:r>
              <a:rPr lang="it-IT"/>
              <a:t> &amp; </a:t>
            </a:r>
            <a:r>
              <a:rPr lang="it-IT" err="1"/>
              <a:t>Cloudwatch</a:t>
            </a:r>
            <a:endParaRPr lang="it-IT"/>
          </a:p>
        </p:txBody>
      </p:sp>
      <p:cxnSp>
        <p:nvCxnSpPr>
          <p:cNvPr id="11" name="Straight Connector 10">
            <a:extLst>
              <a:ext uri="{FF2B5EF4-FFF2-40B4-BE49-F238E27FC236}">
                <a16:creationId xmlns:a16="http://schemas.microsoft.com/office/drawing/2014/main" id="{122360E4-B476-49D8-80CF-B524F3FC0D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40946119-3351-45B2-853A-59C1B51A4D12}"/>
              </a:ext>
            </a:extLst>
          </p:cNvPr>
          <p:cNvSpPr>
            <a:spLocks noGrp="1"/>
          </p:cNvSpPr>
          <p:nvPr>
            <p:ph idx="1"/>
          </p:nvPr>
        </p:nvSpPr>
        <p:spPr>
          <a:xfrm>
            <a:off x="4806041" y="2223869"/>
            <a:ext cx="6912431" cy="3670180"/>
          </a:xfrm>
        </p:spPr>
        <p:txBody>
          <a:bodyPr>
            <a:normAutofit/>
          </a:bodyPr>
          <a:lstStyle/>
          <a:p>
            <a:r>
              <a:rPr lang="it-IT" dirty="0"/>
              <a:t>Permette di offrire un servizio elastico</a:t>
            </a:r>
          </a:p>
          <a:p>
            <a:pPr lvl="1"/>
            <a:r>
              <a:rPr lang="it-IT" sz="2000" dirty="0"/>
              <a:t>Aumentare il numero di istanze EC2 allocate al crescere del traffico</a:t>
            </a:r>
          </a:p>
          <a:p>
            <a:pPr lvl="1"/>
            <a:r>
              <a:rPr lang="it-IT" sz="2000" dirty="0"/>
              <a:t>Ridurre il numero di istanze per far fronte a traffici più gestibili</a:t>
            </a:r>
          </a:p>
          <a:p>
            <a:r>
              <a:rPr lang="it-IT" dirty="0"/>
              <a:t>Scaling automatico basato su </a:t>
            </a:r>
            <a:r>
              <a:rPr lang="it-IT" dirty="0" err="1"/>
              <a:t>Cloudwatch</a:t>
            </a:r>
            <a:endParaRPr lang="it-IT" dirty="0"/>
          </a:p>
          <a:p>
            <a:pPr lvl="1"/>
            <a:r>
              <a:rPr lang="it-IT" sz="2000" dirty="0"/>
              <a:t>Monitoraggio sull’utilizzo delle risorse dell’</a:t>
            </a:r>
            <a:r>
              <a:rPr lang="it-IT" sz="2000" dirty="0" err="1"/>
              <a:t>autoscaling</a:t>
            </a:r>
            <a:r>
              <a:rPr lang="it-IT" sz="2000" dirty="0"/>
              <a:t> group</a:t>
            </a:r>
          </a:p>
          <a:p>
            <a:pPr lvl="1"/>
            <a:r>
              <a:rPr lang="it-IT" sz="2000" dirty="0" err="1"/>
              <a:t>ScaleIN</a:t>
            </a:r>
            <a:r>
              <a:rPr lang="it-IT" sz="2000" dirty="0"/>
              <a:t> e </a:t>
            </a:r>
            <a:r>
              <a:rPr lang="it-IT" sz="2000" dirty="0" err="1"/>
              <a:t>ScaleOUT</a:t>
            </a:r>
            <a:r>
              <a:rPr lang="it-IT" sz="2000" dirty="0"/>
              <a:t> in base alle misurazioni effettuate</a:t>
            </a:r>
          </a:p>
        </p:txBody>
      </p:sp>
      <p:sp>
        <p:nvSpPr>
          <p:cNvPr id="13" name="Rectangle 12">
            <a:extLst>
              <a:ext uri="{FF2B5EF4-FFF2-40B4-BE49-F238E27FC236}">
                <a16:creationId xmlns:a16="http://schemas.microsoft.com/office/drawing/2014/main" id="{77709F32-2ED0-4F8B-99FF-940C35640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A0011678-560C-4E53-8B7C-6B14755E4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Immagine 5">
            <a:extLst>
              <a:ext uri="{FF2B5EF4-FFF2-40B4-BE49-F238E27FC236}">
                <a16:creationId xmlns:a16="http://schemas.microsoft.com/office/drawing/2014/main" id="{26F0B54E-AE69-437D-B74E-2E0F5811D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82" y="2002257"/>
            <a:ext cx="4526003" cy="3084762"/>
          </a:xfrm>
          <a:prstGeom prst="rect">
            <a:avLst/>
          </a:prstGeom>
        </p:spPr>
      </p:pic>
    </p:spTree>
    <p:extLst>
      <p:ext uri="{BB962C8B-B14F-4D97-AF65-F5344CB8AC3E}">
        <p14:creationId xmlns:p14="http://schemas.microsoft.com/office/powerpoint/2010/main" val="1111201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3F1B22-6BE5-407A-9027-D46237C73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7F20EAE-E18F-4364-804E-D37AB28F6447}"/>
              </a:ext>
            </a:extLst>
          </p:cNvPr>
          <p:cNvSpPr>
            <a:spLocks noGrp="1"/>
          </p:cNvSpPr>
          <p:nvPr>
            <p:ph type="title"/>
          </p:nvPr>
        </p:nvSpPr>
        <p:spPr>
          <a:xfrm>
            <a:off x="5144679" y="634946"/>
            <a:ext cx="6405063" cy="1450757"/>
          </a:xfrm>
        </p:spPr>
        <p:txBody>
          <a:bodyPr>
            <a:normAutofit/>
          </a:bodyPr>
          <a:lstStyle/>
          <a:p>
            <a:r>
              <a:rPr lang="it-IT"/>
              <a:t>Metriche &amp; Allarmi</a:t>
            </a:r>
          </a:p>
        </p:txBody>
      </p:sp>
      <p:pic>
        <p:nvPicPr>
          <p:cNvPr id="4" name="Immagine 3">
            <a:extLst>
              <a:ext uri="{FF2B5EF4-FFF2-40B4-BE49-F238E27FC236}">
                <a16:creationId xmlns:a16="http://schemas.microsoft.com/office/drawing/2014/main" id="{A0422D8E-7F9F-4D92-81B7-360962A9033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0504" t="-324" r="174" b="48546"/>
          <a:stretch/>
        </p:blipFill>
        <p:spPr bwMode="auto">
          <a:xfrm>
            <a:off x="249475" y="1879343"/>
            <a:ext cx="4789344" cy="1106147"/>
          </a:xfrm>
          <a:prstGeom prst="rect">
            <a:avLst/>
          </a:prstGeom>
          <a:noFill/>
          <a:extLst>
            <a:ext uri="{53640926-AAD7-44D8-BBD7-CCE9431645EC}">
              <a14:shadowObscured xmlns:a14="http://schemas.microsoft.com/office/drawing/2010/main"/>
            </a:ext>
          </a:extLst>
        </p:spPr>
      </p:pic>
      <p:cxnSp>
        <p:nvCxnSpPr>
          <p:cNvPr id="12" name="Straight Connector 11">
            <a:extLst>
              <a:ext uri="{FF2B5EF4-FFF2-40B4-BE49-F238E27FC236}">
                <a16:creationId xmlns:a16="http://schemas.microsoft.com/office/drawing/2014/main" id="{BCF72216-3032-4D96-A301-EF60ADBF4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C90B4C85-BE65-440D-9D44-376C34A6BB8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96" t="2057" r="21770" b="-2055"/>
          <a:stretch/>
        </p:blipFill>
        <p:spPr bwMode="auto">
          <a:xfrm>
            <a:off x="249476" y="3167158"/>
            <a:ext cx="4709020" cy="2114705"/>
          </a:xfrm>
          <a:prstGeom prst="rect">
            <a:avLst/>
          </a:prstGeom>
          <a:noFill/>
        </p:spPr>
      </p:pic>
      <p:sp>
        <p:nvSpPr>
          <p:cNvPr id="3" name="Segnaposto contenuto 2">
            <a:extLst>
              <a:ext uri="{FF2B5EF4-FFF2-40B4-BE49-F238E27FC236}">
                <a16:creationId xmlns:a16="http://schemas.microsoft.com/office/drawing/2014/main" id="{40946119-3351-45B2-853A-59C1B51A4D12}"/>
              </a:ext>
            </a:extLst>
          </p:cNvPr>
          <p:cNvSpPr>
            <a:spLocks noGrp="1"/>
          </p:cNvSpPr>
          <p:nvPr>
            <p:ph idx="1"/>
          </p:nvPr>
        </p:nvSpPr>
        <p:spPr>
          <a:xfrm>
            <a:off x="5144679" y="2198914"/>
            <a:ext cx="6405063" cy="3670180"/>
          </a:xfrm>
        </p:spPr>
        <p:txBody>
          <a:bodyPr vert="horz" lIns="0" tIns="45720" rIns="0" bIns="45720" rtlCol="0" anchor="t">
            <a:normAutofit/>
          </a:bodyPr>
          <a:lstStyle/>
          <a:p>
            <a:r>
              <a:rPr lang="it-IT" sz="1700" dirty="0"/>
              <a:t>Metrica user-</a:t>
            </a:r>
            <a:r>
              <a:rPr lang="it-IT" sz="1700" dirty="0" err="1"/>
              <a:t>defined</a:t>
            </a:r>
            <a:r>
              <a:rPr lang="it-IT" sz="1700" dirty="0"/>
              <a:t>: </a:t>
            </a:r>
            <a:r>
              <a:rPr lang="it-IT" sz="1700" dirty="0" err="1"/>
              <a:t>Mean</a:t>
            </a:r>
            <a:r>
              <a:rPr lang="it-IT" sz="1700" dirty="0"/>
              <a:t> </a:t>
            </a:r>
            <a:r>
              <a:rPr lang="it-IT" sz="1700" dirty="0" err="1"/>
              <a:t>Processed</a:t>
            </a:r>
            <a:r>
              <a:rPr lang="it-IT" sz="1700" dirty="0"/>
              <a:t> </a:t>
            </a:r>
            <a:r>
              <a:rPr lang="it-IT" sz="1700" dirty="0" err="1"/>
              <a:t>Packets</a:t>
            </a:r>
            <a:endParaRPr lang="it-IT" sz="1700" dirty="0"/>
          </a:p>
          <a:p>
            <a:pPr marL="383540" lvl="1"/>
            <a:r>
              <a:rPr lang="it-IT" sz="1700" dirty="0"/>
              <a:t>Le istanze EC2 tendono a saturare la RAM all’aumentare del traffico</a:t>
            </a:r>
            <a:endParaRPr lang="it-IT" sz="1700" dirty="0">
              <a:cs typeface="Calibri"/>
            </a:endParaRPr>
          </a:p>
          <a:p>
            <a:pPr marL="383540" lvl="1"/>
            <a:r>
              <a:rPr lang="it-IT" sz="1700" dirty="0"/>
              <a:t>Rapporto tra il numero di pacchetti processati dal LB ed il numero di istanze EC2 correntemente attive</a:t>
            </a:r>
            <a:endParaRPr lang="it-IT" sz="1700" dirty="0">
              <a:cs typeface="Calibri"/>
            </a:endParaRPr>
          </a:p>
          <a:p>
            <a:r>
              <a:rPr lang="it-IT" sz="1700" dirty="0"/>
              <a:t>Allarmi basati su una soglia critica</a:t>
            </a:r>
            <a:endParaRPr lang="it-IT" sz="1700" dirty="0">
              <a:cs typeface="Calibri"/>
            </a:endParaRPr>
          </a:p>
          <a:p>
            <a:pPr marL="383540" lvl="1"/>
            <a:r>
              <a:rPr lang="it-IT" sz="1700" dirty="0"/>
              <a:t>2200 pacchetti medi per istanza portano la RAM in saturazione</a:t>
            </a:r>
            <a:endParaRPr lang="it-IT" sz="1700" dirty="0">
              <a:cs typeface="Calibri"/>
            </a:endParaRPr>
          </a:p>
          <a:p>
            <a:pPr marL="383540" lvl="1"/>
            <a:r>
              <a:rPr lang="it-IT" sz="1700" i="1" dirty="0" err="1"/>
              <a:t>AlarmScaleOUT</a:t>
            </a:r>
            <a:r>
              <a:rPr lang="it-IT" sz="1700" dirty="0"/>
              <a:t> raggiunti i 1800 pacchetti medi processati per istanza.</a:t>
            </a:r>
            <a:endParaRPr lang="it-IT" sz="1700" dirty="0">
              <a:cs typeface="Calibri"/>
            </a:endParaRPr>
          </a:p>
          <a:p>
            <a:pPr marL="383540" lvl="1"/>
            <a:r>
              <a:rPr lang="it-IT" sz="1700" i="1" dirty="0" err="1"/>
              <a:t>AlarmScaleIN</a:t>
            </a:r>
            <a:r>
              <a:rPr lang="it-IT" sz="1700" dirty="0"/>
              <a:t> per meno di 500 pacchetti medi processati per istanza.</a:t>
            </a:r>
            <a:endParaRPr lang="it-IT" sz="1700" dirty="0">
              <a:cs typeface="Calibri"/>
            </a:endParaRPr>
          </a:p>
        </p:txBody>
      </p:sp>
      <p:sp>
        <p:nvSpPr>
          <p:cNvPr id="14" name="Rectangle 13">
            <a:extLst>
              <a:ext uri="{FF2B5EF4-FFF2-40B4-BE49-F238E27FC236}">
                <a16:creationId xmlns:a16="http://schemas.microsoft.com/office/drawing/2014/main" id="{80D990FE-A961-4BD0-BE00-23C4B8CFAE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750844DA-CE45-4F7E-A994-16D702DBC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308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F20EAE-E18F-4364-804E-D37AB28F6447}"/>
              </a:ext>
            </a:extLst>
          </p:cNvPr>
          <p:cNvSpPr>
            <a:spLocks noGrp="1"/>
          </p:cNvSpPr>
          <p:nvPr>
            <p:ph type="title"/>
          </p:nvPr>
        </p:nvSpPr>
        <p:spPr>
          <a:xfrm>
            <a:off x="1097280" y="286603"/>
            <a:ext cx="10058400" cy="1450757"/>
          </a:xfrm>
        </p:spPr>
        <p:txBody>
          <a:bodyPr>
            <a:normAutofit/>
          </a:bodyPr>
          <a:lstStyle/>
          <a:p>
            <a:r>
              <a:rPr lang="it-IT"/>
              <a:t>Overlay Network</a:t>
            </a:r>
          </a:p>
        </p:txBody>
      </p:sp>
      <p:sp>
        <p:nvSpPr>
          <p:cNvPr id="3" name="Segnaposto contenuto 2">
            <a:extLst>
              <a:ext uri="{FF2B5EF4-FFF2-40B4-BE49-F238E27FC236}">
                <a16:creationId xmlns:a16="http://schemas.microsoft.com/office/drawing/2014/main" id="{40946119-3351-45B2-853A-59C1B51A4D12}"/>
              </a:ext>
            </a:extLst>
          </p:cNvPr>
          <p:cNvSpPr>
            <a:spLocks noGrp="1"/>
          </p:cNvSpPr>
          <p:nvPr>
            <p:ph idx="1"/>
          </p:nvPr>
        </p:nvSpPr>
        <p:spPr>
          <a:xfrm>
            <a:off x="1097279" y="1845734"/>
            <a:ext cx="6809449" cy="4023360"/>
          </a:xfrm>
        </p:spPr>
        <p:txBody>
          <a:bodyPr vert="horz" lIns="0" tIns="45720" rIns="0" bIns="45720" rtlCol="0" anchor="t">
            <a:normAutofit/>
          </a:bodyPr>
          <a:lstStyle/>
          <a:p>
            <a:r>
              <a:rPr lang="it-IT" sz="1600" dirty="0" err="1"/>
              <a:t>JDSys</a:t>
            </a:r>
            <a:r>
              <a:rPr lang="it-IT" sz="1600" dirty="0"/>
              <a:t> utilizza il protocollo </a:t>
            </a:r>
            <a:r>
              <a:rPr lang="it-IT" sz="1600" dirty="0" err="1"/>
              <a:t>Chord</a:t>
            </a:r>
            <a:endParaRPr lang="it-IT" sz="1600" dirty="0">
              <a:cs typeface="Calibri"/>
            </a:endParaRPr>
          </a:p>
          <a:p>
            <a:r>
              <a:rPr lang="it-IT" sz="1600" dirty="0"/>
              <a:t>I nodi e le chiavi delle risorse sono mappati in un anello tramite </a:t>
            </a:r>
            <a:r>
              <a:rPr lang="it-IT" sz="1600" dirty="0" err="1"/>
              <a:t>consistent</a:t>
            </a:r>
            <a:r>
              <a:rPr lang="it-IT" sz="1600" dirty="0"/>
              <a:t> </a:t>
            </a:r>
            <a:r>
              <a:rPr lang="it-IT" sz="1600" dirty="0" err="1"/>
              <a:t>hashing</a:t>
            </a:r>
            <a:endParaRPr lang="it-IT" sz="1600" dirty="0">
              <a:cs typeface="Calibri"/>
            </a:endParaRPr>
          </a:p>
          <a:p>
            <a:pPr marL="383540" lvl="1"/>
            <a:r>
              <a:rPr lang="it-IT" sz="1600" dirty="0"/>
              <a:t>Ogni nodo è responsabile delle chiavi poste tra sé stesso ed il nodo precedente dell’anello</a:t>
            </a:r>
            <a:endParaRPr lang="it-IT" sz="1600" dirty="0">
              <a:cs typeface="Calibri"/>
            </a:endParaRPr>
          </a:p>
          <a:p>
            <a:r>
              <a:rPr lang="it-IT" sz="1600" dirty="0"/>
              <a:t>Join</a:t>
            </a:r>
            <a:endParaRPr lang="it-IT" sz="1600" dirty="0">
              <a:cs typeface="Calibri"/>
            </a:endParaRPr>
          </a:p>
          <a:p>
            <a:pPr marL="383540" lvl="1"/>
            <a:r>
              <a:rPr lang="it-IT" sz="1600" dirty="0"/>
              <a:t>Il nodo contatta il service </a:t>
            </a:r>
            <a:r>
              <a:rPr lang="it-IT" sz="1600" dirty="0" err="1"/>
              <a:t>registry</a:t>
            </a:r>
            <a:r>
              <a:rPr lang="it-IT" sz="1600" dirty="0"/>
              <a:t>, che gli fornisce la lista delle istanze attive</a:t>
            </a:r>
            <a:endParaRPr lang="it-IT" sz="1600" dirty="0">
              <a:cs typeface="Calibri" panose="020F0502020204030204"/>
            </a:endParaRPr>
          </a:p>
          <a:p>
            <a:pPr marL="383540" lvl="1"/>
            <a:r>
              <a:rPr lang="it-IT" sz="1600" dirty="0"/>
              <a:t>Il nodo contatta un’istanza casuale</a:t>
            </a:r>
          </a:p>
          <a:p>
            <a:pPr marL="383540" lvl="1"/>
            <a:r>
              <a:rPr lang="it-IT" sz="1600" dirty="0"/>
              <a:t>Il nodo chiede al predecessore di inviargli le sue entry</a:t>
            </a:r>
            <a:endParaRPr lang="it-IT" sz="1600" dirty="0">
              <a:cs typeface="Calibri"/>
            </a:endParaRPr>
          </a:p>
          <a:p>
            <a:r>
              <a:rPr lang="it-IT" sz="1600" dirty="0"/>
              <a:t>Leave</a:t>
            </a:r>
            <a:endParaRPr lang="it-IT" sz="1600" dirty="0">
              <a:cs typeface="Calibri"/>
            </a:endParaRPr>
          </a:p>
          <a:p>
            <a:pPr marL="383540" lvl="1"/>
            <a:r>
              <a:rPr lang="it-IT" sz="1600" dirty="0"/>
              <a:t>Il nodo contatterà il suo successore informandolo della terminazione</a:t>
            </a:r>
            <a:endParaRPr lang="it-IT" sz="1600" dirty="0">
              <a:cs typeface="Calibri" panose="020F0502020204030204"/>
            </a:endParaRPr>
          </a:p>
          <a:p>
            <a:pPr marL="383540" lvl="1"/>
            <a:r>
              <a:rPr lang="it-IT" sz="1600" dirty="0"/>
              <a:t>Il nodo invia al suo successore tutte le sue entry</a:t>
            </a:r>
            <a:endParaRPr lang="it-IT" sz="1600" dirty="0">
              <a:cs typeface="Calibri"/>
            </a:endParaRPr>
          </a:p>
        </p:txBody>
      </p:sp>
      <p:pic>
        <p:nvPicPr>
          <p:cNvPr id="6" name="Immagine 5">
            <a:extLst>
              <a:ext uri="{FF2B5EF4-FFF2-40B4-BE49-F238E27FC236}">
                <a16:creationId xmlns:a16="http://schemas.microsoft.com/office/drawing/2014/main" id="{F30D764E-4F47-495E-BF74-F29F60883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6836" y="2388636"/>
            <a:ext cx="3660955" cy="2625012"/>
          </a:xfrm>
          <a:prstGeom prst="rect">
            <a:avLst/>
          </a:prstGeom>
        </p:spPr>
      </p:pic>
    </p:spTree>
    <p:extLst>
      <p:ext uri="{BB962C8B-B14F-4D97-AF65-F5344CB8AC3E}">
        <p14:creationId xmlns:p14="http://schemas.microsoft.com/office/powerpoint/2010/main" val="183909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CAEA6-73AD-4F7E-BBA3-9A4083DDA535}"/>
              </a:ext>
            </a:extLst>
          </p:cNvPr>
          <p:cNvSpPr>
            <a:spLocks noGrp="1"/>
          </p:cNvSpPr>
          <p:nvPr>
            <p:ph type="title"/>
          </p:nvPr>
        </p:nvSpPr>
        <p:spPr/>
        <p:txBody>
          <a:bodyPr/>
          <a:lstStyle/>
          <a:p>
            <a:r>
              <a:rPr lang="it-IT" dirty="0" err="1"/>
              <a:t>Chord</a:t>
            </a:r>
            <a:r>
              <a:rPr lang="it-IT" dirty="0"/>
              <a:t> - Implementazione</a:t>
            </a:r>
          </a:p>
        </p:txBody>
      </p:sp>
      <p:sp>
        <p:nvSpPr>
          <p:cNvPr id="3" name="Segnaposto contenuto 2">
            <a:extLst>
              <a:ext uri="{FF2B5EF4-FFF2-40B4-BE49-F238E27FC236}">
                <a16:creationId xmlns:a16="http://schemas.microsoft.com/office/drawing/2014/main" id="{AB32E1CE-7064-40A9-924F-0B6A527C3500}"/>
              </a:ext>
            </a:extLst>
          </p:cNvPr>
          <p:cNvSpPr>
            <a:spLocks noGrp="1"/>
          </p:cNvSpPr>
          <p:nvPr>
            <p:ph idx="1"/>
          </p:nvPr>
        </p:nvSpPr>
        <p:spPr/>
        <p:txBody>
          <a:bodyPr/>
          <a:lstStyle/>
          <a:p>
            <a:r>
              <a:rPr lang="it-IT"/>
              <a:t>Utilizzo della libreria </a:t>
            </a:r>
            <a:r>
              <a:rPr lang="it-IT" err="1"/>
              <a:t>cbocovic</a:t>
            </a:r>
            <a:r>
              <a:rPr lang="it-IT"/>
              <a:t>/</a:t>
            </a:r>
            <a:r>
              <a:rPr lang="it-IT" err="1"/>
              <a:t>chord</a:t>
            </a:r>
            <a:r>
              <a:rPr lang="it-IT"/>
              <a:t>.</a:t>
            </a:r>
          </a:p>
          <a:p>
            <a:r>
              <a:rPr lang="it-IT"/>
              <a:t>Libreria non importata sfruttando ‘import’, ma è stato utilizzato direttamente il sorgente di GitHub</a:t>
            </a:r>
          </a:p>
          <a:p>
            <a:pPr lvl="1"/>
            <a:r>
              <a:rPr lang="it-IT"/>
              <a:t>Modificati alcuni parametri di configurazione non direttamente gestibili tramite import.</a:t>
            </a:r>
          </a:p>
          <a:p>
            <a:pPr lvl="1"/>
            <a:r>
              <a:rPr lang="it-IT"/>
              <a:t>La modifica principale effettuata riguarda la riduzione del tempo di attesa prima che un nodo contatti i suoi vicini per aggiornare la sua Finger Table</a:t>
            </a:r>
          </a:p>
          <a:p>
            <a:pPr lvl="1"/>
            <a:r>
              <a:rPr lang="it-IT"/>
              <a:t>Ricostruzione dell’anello più rapida ed efficiente, in modo da ridurre i tempi necessari di scale in e scale out.</a:t>
            </a:r>
          </a:p>
          <a:p>
            <a:endParaRPr lang="it-IT"/>
          </a:p>
        </p:txBody>
      </p:sp>
    </p:spTree>
    <p:extLst>
      <p:ext uri="{BB962C8B-B14F-4D97-AF65-F5344CB8AC3E}">
        <p14:creationId xmlns:p14="http://schemas.microsoft.com/office/powerpoint/2010/main" val="3739763350"/>
      </p:ext>
    </p:extLst>
  </p:cSld>
  <p:clrMapOvr>
    <a:masterClrMapping/>
  </p:clrMapOvr>
</p:sld>
</file>

<file path=ppt/theme/theme1.xml><?xml version="1.0" encoding="utf-8"?>
<a:theme xmlns:a="http://schemas.openxmlformats.org/drawingml/2006/main" name="Retrospettivo">
  <a:themeElements>
    <a:clrScheme name="Retrospettiv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49F556341D406F46A79B5DCD8146E6B4" ma:contentTypeVersion="12" ma:contentTypeDescription="Creare un nuovo documento." ma:contentTypeScope="" ma:versionID="5ba5c1ef0ecf0a50e42e10da64cf536a">
  <xsd:schema xmlns:xsd="http://www.w3.org/2001/XMLSchema" xmlns:xs="http://www.w3.org/2001/XMLSchema" xmlns:p="http://schemas.microsoft.com/office/2006/metadata/properties" xmlns:ns3="a803e6d2-1870-49af-a394-09c49866f1c2" xmlns:ns4="a8930660-cbca-4557-8af8-8732498a4714" targetNamespace="http://schemas.microsoft.com/office/2006/metadata/properties" ma:root="true" ma:fieldsID="ef18cc91df8f0eaaf5ee7acc7d146a54" ns3:_="" ns4:_="">
    <xsd:import namespace="a803e6d2-1870-49af-a394-09c49866f1c2"/>
    <xsd:import namespace="a8930660-cbca-4557-8af8-8732498a471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03e6d2-1870-49af-a394-09c49866f1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8930660-cbca-4557-8af8-8732498a4714" elementFormDefault="qualified">
    <xsd:import namespace="http://schemas.microsoft.com/office/2006/documentManagement/types"/>
    <xsd:import namespace="http://schemas.microsoft.com/office/infopath/2007/PartnerControls"/>
    <xsd:element name="SharedWithUsers" ma:index="13"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Condiviso con dettagli" ma:internalName="SharedWithDetails" ma:readOnly="true">
      <xsd:simpleType>
        <xsd:restriction base="dms:Note">
          <xsd:maxLength value="255"/>
        </xsd:restriction>
      </xsd:simpleType>
    </xsd:element>
    <xsd:element name="SharingHintHash" ma:index="15"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E061C9-6746-420B-8825-6656F573CD9F}">
  <ds:schemaRefs>
    <ds:schemaRef ds:uri="http://schemas.microsoft.com/sharepoint/v3/contenttype/forms"/>
  </ds:schemaRefs>
</ds:datastoreItem>
</file>

<file path=customXml/itemProps2.xml><?xml version="1.0" encoding="utf-8"?>
<ds:datastoreItem xmlns:ds="http://schemas.openxmlformats.org/officeDocument/2006/customXml" ds:itemID="{57BBD7AA-18C5-44A0-AF4F-984C91C1F521}">
  <ds:schemaRefs>
    <ds:schemaRef ds:uri="a803e6d2-1870-49af-a394-09c49866f1c2"/>
    <ds:schemaRef ds:uri="a8930660-cbca-4557-8af8-8732498a471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668B209-71CF-4128-B1AD-96E4D02A1E86}">
  <ds:schemaRefs>
    <ds:schemaRef ds:uri="http://purl.org/dc/elements/1.1/"/>
    <ds:schemaRef ds:uri="http://schemas.openxmlformats.org/package/2006/metadata/core-properties"/>
    <ds:schemaRef ds:uri="http://schemas.microsoft.com/office/infopath/2007/PartnerControls"/>
    <ds:schemaRef ds:uri="a8930660-cbca-4557-8af8-8732498a4714"/>
    <ds:schemaRef ds:uri="a803e6d2-1870-49af-a394-09c49866f1c2"/>
    <ds:schemaRef ds:uri="http://purl.org/dc/dcmitype/"/>
    <ds:schemaRef ds:uri="http://schemas.microsoft.com/office/2006/documentManagement/types"/>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Retrospect</Template>
  <TotalTime>58</TotalTime>
  <Words>3287</Words>
  <Application>Microsoft Office PowerPoint</Application>
  <PresentationFormat>Widescreen</PresentationFormat>
  <Paragraphs>313</Paragraphs>
  <Slides>30</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30</vt:i4>
      </vt:variant>
    </vt:vector>
  </HeadingPairs>
  <TitlesOfParts>
    <vt:vector size="34" baseType="lpstr">
      <vt:lpstr>Arial</vt:lpstr>
      <vt:lpstr>Calibri</vt:lpstr>
      <vt:lpstr>Calibri Light</vt:lpstr>
      <vt:lpstr>Retrospettivo</vt:lpstr>
      <vt:lpstr>JDSys</vt:lpstr>
      <vt:lpstr>Introduzione</vt:lpstr>
      <vt:lpstr>Infrastruttura di Rete (1)</vt:lpstr>
      <vt:lpstr>Infrastruttura di Rete (2)</vt:lpstr>
      <vt:lpstr>Service Registry</vt:lpstr>
      <vt:lpstr>Autoscaling &amp; Cloudwatch</vt:lpstr>
      <vt:lpstr>Metriche &amp; Allarmi</vt:lpstr>
      <vt:lpstr>Overlay Network</vt:lpstr>
      <vt:lpstr>Chord - Implementazione</vt:lpstr>
      <vt:lpstr>Replicazione</vt:lpstr>
      <vt:lpstr>Consistenza</vt:lpstr>
      <vt:lpstr>Local Storage (1)</vt:lpstr>
      <vt:lpstr>MongoDB</vt:lpstr>
      <vt:lpstr>Messaggi HTTP</vt:lpstr>
      <vt:lpstr>Cloud Storage</vt:lpstr>
      <vt:lpstr>Interazione con S3</vt:lpstr>
      <vt:lpstr>Remote Procedure Call (1) </vt:lpstr>
      <vt:lpstr>Remote Procedure Call - Client</vt:lpstr>
      <vt:lpstr>Remote Procedure Call - Servizi</vt:lpstr>
      <vt:lpstr>Semantica di Errore</vt:lpstr>
      <vt:lpstr>At-Least-Once - Implementazione</vt:lpstr>
      <vt:lpstr>Gestione della Concorrenza (1)</vt:lpstr>
      <vt:lpstr>Gestione della Concorrenza (2)</vt:lpstr>
      <vt:lpstr>Testing</vt:lpstr>
      <vt:lpstr>Testing – Risultati Workload 1</vt:lpstr>
      <vt:lpstr>Testing – Risultati Workload 2</vt:lpstr>
      <vt:lpstr>Risultati</vt:lpstr>
      <vt:lpstr>Conclusioni – Punti di Forza</vt:lpstr>
      <vt:lpstr>Conclusioni - Limitazioni</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JDSys</dc:title>
  <dc:creator>danilo dell'orco</dc:creator>
  <cp:lastModifiedBy>danilo dell'orco</cp:lastModifiedBy>
  <cp:revision>2</cp:revision>
  <dcterms:created xsi:type="dcterms:W3CDTF">2021-12-14T14:10:37Z</dcterms:created>
  <dcterms:modified xsi:type="dcterms:W3CDTF">2021-12-16T09:28:01Z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0x01010049F556341D406F46A79B5DCD8146E6B4</vt:lpwstr>
  </property>
</Properties>
</file>