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4"/>
  </p:sldMasterIdLst>
  <p:notesMasterIdLst>
    <p:notesMasterId r:id="rId50"/>
  </p:notesMasterIdLst>
  <p:sldIdLst>
    <p:sldId id="256" r:id="rId5"/>
    <p:sldId id="257" r:id="rId6"/>
    <p:sldId id="297" r:id="rId7"/>
    <p:sldId id="260" r:id="rId8"/>
    <p:sldId id="305" r:id="rId9"/>
    <p:sldId id="307" r:id="rId10"/>
    <p:sldId id="330" r:id="rId11"/>
    <p:sldId id="338" r:id="rId12"/>
    <p:sldId id="326" r:id="rId13"/>
    <p:sldId id="298" r:id="rId14"/>
    <p:sldId id="313" r:id="rId15"/>
    <p:sldId id="316" r:id="rId16"/>
    <p:sldId id="324" r:id="rId17"/>
    <p:sldId id="310" r:id="rId18"/>
    <p:sldId id="299" r:id="rId19"/>
    <p:sldId id="309" r:id="rId20"/>
    <p:sldId id="321" r:id="rId21"/>
    <p:sldId id="317" r:id="rId22"/>
    <p:sldId id="318" r:id="rId23"/>
    <p:sldId id="319" r:id="rId24"/>
    <p:sldId id="320" r:id="rId25"/>
    <p:sldId id="322" r:id="rId26"/>
    <p:sldId id="328" r:id="rId27"/>
    <p:sldId id="327" r:id="rId28"/>
    <p:sldId id="300" r:id="rId29"/>
    <p:sldId id="340" r:id="rId30"/>
    <p:sldId id="311" r:id="rId31"/>
    <p:sldId id="314" r:id="rId32"/>
    <p:sldId id="315" r:id="rId33"/>
    <p:sldId id="323" r:id="rId34"/>
    <p:sldId id="301" r:id="rId35"/>
    <p:sldId id="329" r:id="rId36"/>
    <p:sldId id="302" r:id="rId37"/>
    <p:sldId id="332" r:id="rId38"/>
    <p:sldId id="333" r:id="rId39"/>
    <p:sldId id="303" r:id="rId40"/>
    <p:sldId id="339" r:id="rId41"/>
    <p:sldId id="304" r:id="rId42"/>
    <p:sldId id="337" r:id="rId43"/>
    <p:sldId id="308" r:id="rId44"/>
    <p:sldId id="334" r:id="rId45"/>
    <p:sldId id="335" r:id="rId46"/>
    <p:sldId id="336" r:id="rId47"/>
    <p:sldId id="306" r:id="rId48"/>
    <p:sldId id="29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C8C56-5F55-489C-AF30-E7D75E1DD833}" v="2565" dt="2022-06-13T23:09:51.021"/>
    <p1510:client id="{2AFC5D33-2F19-4BD2-B091-7BECCD8E4DC7}" v="3299" dt="2022-06-13T21:07:55.656"/>
    <p1510:client id="{97B7282F-3396-B0B8-54D7-51013E43DB42}" v="1171" dt="2022-06-13T16:31:50.236"/>
    <p1510:client id="{A428B931-9FCA-8B92-F540-F9A6B8E4670C}" v="83" dt="2022-06-13T09:29:55.245"/>
    <p1510:client id="{ABA1178B-A917-40AC-A337-CAC26E3CEA61}" v="2763" dt="2022-06-13T22:54:56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\Documents\appunti-shared\SABD\Progetto1\Results%20Analysis\queries\Anali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Spark</c:v>
          </c:tx>
          <c:spPr>
            <a:solidFill>
              <a:srgbClr val="003F5C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0460D7-BAAA-40B6-A8DA-1E276CF26588}" type="VALUE">
                      <a:rPr lang="en-US"/>
                      <a:pPr/>
                      <a:t>[VALORE]</a:t>
                    </a:fld>
                    <a:endParaRPr lang="it-IT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A0F-4ACD-8A0A-1EB05E5DE9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11466</c:v>
                </c:pt>
                <c:pt idx="1">
                  <c:v>40799</c:v>
                </c:pt>
                <c:pt idx="2">
                  <c:v>26044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F-4ACD-8A0A-1EB05E5DE954}"/>
            </c:ext>
          </c:extLst>
        </c:ser>
        <c:ser>
          <c:idx val="1"/>
          <c:order val="1"/>
          <c:tx>
            <c:v>SparkSQL</c:v>
          </c:tx>
          <c:spPr>
            <a:solidFill>
              <a:srgbClr val="BC509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865936358894104E-3"/>
                  <c:y val="-2.68343780076425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A0F-4ACD-8A0A-1EB05E5DE954}"/>
                </c:ext>
              </c:extLst>
            </c:dLbl>
            <c:dLbl>
              <c:idx val="1"/>
              <c:layout>
                <c:manualLayout>
                  <c:x val="0"/>
                  <c:y val="-2.34800807566872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0F-4ACD-8A0A-1EB05E5DE954}"/>
                </c:ext>
              </c:extLst>
            </c:dLbl>
            <c:dLbl>
              <c:idx val="2"/>
              <c:layout>
                <c:manualLayout>
                  <c:x val="0"/>
                  <c:y val="-2.01257835057319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0F-4ACD-8A0A-1EB05E5DE9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Foglio1!$A$2:$A$4</c:f>
              <c:strCache>
                <c:ptCount val="3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13196</c:v>
                </c:pt>
                <c:pt idx="1">
                  <c:v>33016.800000000003</c:v>
                </c:pt>
                <c:pt idx="2">
                  <c:v>14067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0F-4ACD-8A0A-1EB05E5DE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528704"/>
        <c:axId val="425521160"/>
      </c:barChart>
      <c:catAx>
        <c:axId val="4255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5521160"/>
        <c:crosses val="autoZero"/>
        <c:auto val="1"/>
        <c:lblAlgn val="ctr"/>
        <c:lblOffset val="100"/>
        <c:noMultiLvlLbl val="0"/>
      </c:catAx>
      <c:valAx>
        <c:axId val="42552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Query</a:t>
                </a:r>
                <a:r>
                  <a:rPr lang="it-IT" baseline="0"/>
                  <a:t> Exec Time (ms)</a:t>
                </a:r>
                <a:endParaRPr lang="it-IT"/>
              </a:p>
            </c:rich>
          </c:tx>
          <c:layout>
            <c:manualLayout>
              <c:xMode val="edge"/>
              <c:yMode val="edge"/>
              <c:x val="1.5949461716346491E-2"/>
              <c:y val="0.293598733079287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552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21283255086072"/>
          <c:y val="0.91991575695660111"/>
          <c:w val="0.18668736830431407"/>
          <c:h val="5.66041622867116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F2D3-D466-4F8D-9F03-ABE30D5BB586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5109E-3EA7-4ECD-860C-6098844FD5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7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176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84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83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896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73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59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14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45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78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37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18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14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5109E-3EA7-4ECD-860C-6098844FD51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77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6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32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01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975" indent="-180975" algn="l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7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5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6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7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8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1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47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  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2BC330-2CAC-4725-B58D-E468125C554F}" type="datetimeFigureOut">
              <a:rPr lang="it-IT" smtClean="0"/>
              <a:t>14/06/2022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E1C6A4-2AD0-46FD-8BB0-3161A7FCDC49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d/QVfEthCnz/sabd-1?orgId=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DDBDE3-47CB-46E5-B8D1-71DBAAF67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SABD – Progetto 1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3CC706-EFAA-4DC6-A528-9A5A50D05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err="1"/>
              <a:t>ANalisi</a:t>
            </a:r>
            <a:r>
              <a:rPr lang="it-IT"/>
              <a:t> Del dataset dei taxi di </a:t>
            </a:r>
            <a:r>
              <a:rPr lang="it-IT" err="1"/>
              <a:t>nyc</a:t>
            </a:r>
            <a:endParaRPr lang="it-IT" err="1">
              <a:cs typeface="Calibri Ligh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757D68-EF7C-40AB-BB7D-84A9C85156BB}"/>
              </a:ext>
            </a:extLst>
          </p:cNvPr>
          <p:cNvSpPr txBox="1"/>
          <p:nvPr/>
        </p:nvSpPr>
        <p:spPr>
          <a:xfrm>
            <a:off x="6391656" y="232033"/>
            <a:ext cx="478231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>
                <a:solidFill>
                  <a:schemeClr val="bg1">
                    <a:lumMod val="50000"/>
                  </a:schemeClr>
                </a:solidFill>
                <a:latin typeface="+mj-lt"/>
              </a:rPr>
              <a:t>Danilo Dell’Orco</a:t>
            </a:r>
          </a:p>
          <a:p>
            <a:pPr algn="r"/>
            <a:r>
              <a:rPr lang="it-IT">
                <a:solidFill>
                  <a:schemeClr val="bg1">
                    <a:lumMod val="50000"/>
                  </a:schemeClr>
                </a:solidFill>
                <a:latin typeface="+mj-lt"/>
              </a:rPr>
              <a:t>Jacopo Fabi</a:t>
            </a:r>
          </a:p>
          <a:p>
            <a:pPr algn="r"/>
            <a:r>
              <a:rPr lang="it-IT">
                <a:solidFill>
                  <a:schemeClr val="bg1">
                    <a:lumMod val="50000"/>
                  </a:schemeClr>
                </a:solidFill>
                <a:latin typeface="+mj-lt"/>
                <a:cs typeface="Calibri Light"/>
              </a:rPr>
              <a:t>Michele Salvatori</a:t>
            </a:r>
          </a:p>
          <a:p>
            <a:endParaRPr lang="it-IT">
              <a:solidFill>
                <a:schemeClr val="bg1">
                  <a:lumMod val="50000"/>
                </a:schemeClr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03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95839B-580D-A5F2-15E1-53792CE4E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5473"/>
            <a:ext cx="2524809" cy="4344032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43F5FD-F0FA-9BFA-4687-A78F05F1641A}"/>
              </a:ext>
            </a:extLst>
          </p:cNvPr>
          <p:cNvSpPr txBox="1"/>
          <p:nvPr/>
        </p:nvSpPr>
        <p:spPr>
          <a:xfrm>
            <a:off x="641868" y="5765117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taxiRows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DCD89E-5B59-0711-B6C0-D7090731D23F}"/>
              </a:ext>
            </a:extLst>
          </p:cNvPr>
          <p:cNvSpPr txBox="1"/>
          <p:nvPr/>
        </p:nvSpPr>
        <p:spPr>
          <a:xfrm>
            <a:off x="3249227" y="4260551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reduced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F495A6-2603-0253-52B8-6B003FDA2C62}"/>
              </a:ext>
            </a:extLst>
          </p:cNvPr>
          <p:cNvSpPr txBox="1"/>
          <p:nvPr/>
        </p:nvSpPr>
        <p:spPr>
          <a:xfrm>
            <a:off x="2278508" y="6055679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filtered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279B543-4B50-21AE-16B1-8630B7CC72D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14730" y="5270500"/>
            <a:ext cx="372861" cy="494617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E132EAB-1E61-F074-D19D-B13148C231A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16150" y="5765117"/>
            <a:ext cx="435220" cy="29056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E14D90F-9A56-E79F-2C77-367327FAF32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429000" y="2468585"/>
            <a:ext cx="193089" cy="1791966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48FB19-B784-7294-10BE-7EFE876BF31D}"/>
              </a:ext>
            </a:extLst>
          </p:cNvPr>
          <p:cNvSpPr txBox="1"/>
          <p:nvPr/>
        </p:nvSpPr>
        <p:spPr>
          <a:xfrm>
            <a:off x="2511827" y="4547951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resultsRDD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42114AAB-6A58-209D-0416-0D57C1FC6A8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884689" y="4087489"/>
            <a:ext cx="139542" cy="46046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1738F6D-3FEB-71EA-6872-9136E955D232}"/>
              </a:ext>
            </a:extLst>
          </p:cNvPr>
          <p:cNvSpPr txBox="1"/>
          <p:nvPr/>
        </p:nvSpPr>
        <p:spPr>
          <a:xfrm>
            <a:off x="4174723" y="3505943"/>
            <a:ext cx="7009808" cy="1785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taxiRows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   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v1);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});</a:t>
            </a:r>
          </a:p>
          <a:p>
            <a:endParaRPr lang="it-I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filtered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taxiRows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	</a:t>
            </a:r>
          </a:p>
          <a:p>
            <a:r>
              <a:rPr lang="it-IT" sz="100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ValQ1&gt;,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getPayment_type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35C5637-1B1A-1A16-5894-D10DCDFA3763}"/>
              </a:ext>
            </a:extLst>
          </p:cNvPr>
          <p:cNvSpPr txBox="1"/>
          <p:nvPr/>
        </p:nvSpPr>
        <p:spPr>
          <a:xfrm>
            <a:off x="4174722" y="2028618"/>
            <a:ext cx="3490997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tip_amount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total_amount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tolls_amount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payment_type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trips_number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9514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95839B-580D-A5F2-15E1-53792CE4E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5473"/>
            <a:ext cx="2524809" cy="4344032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43F5FD-F0FA-9BFA-4687-A78F05F1641A}"/>
              </a:ext>
            </a:extLst>
          </p:cNvPr>
          <p:cNvSpPr txBox="1"/>
          <p:nvPr/>
        </p:nvSpPr>
        <p:spPr>
          <a:xfrm>
            <a:off x="641868" y="5765117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taxiRows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DCD89E-5B59-0711-B6C0-D7090731D23F}"/>
              </a:ext>
            </a:extLst>
          </p:cNvPr>
          <p:cNvSpPr txBox="1"/>
          <p:nvPr/>
        </p:nvSpPr>
        <p:spPr>
          <a:xfrm>
            <a:off x="3249227" y="4260551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reduced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F495A6-2603-0253-52B8-6B003FDA2C62}"/>
              </a:ext>
            </a:extLst>
          </p:cNvPr>
          <p:cNvSpPr txBox="1"/>
          <p:nvPr/>
        </p:nvSpPr>
        <p:spPr>
          <a:xfrm>
            <a:off x="2278508" y="6055679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filtered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279B543-4B50-21AE-16B1-8630B7CC72D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14730" y="5270500"/>
            <a:ext cx="372861" cy="494617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E132EAB-1E61-F074-D19D-B13148C231A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16150" y="5765117"/>
            <a:ext cx="435220" cy="29056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E14D90F-9A56-E79F-2C77-367327FAF32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429000" y="2468585"/>
            <a:ext cx="193089" cy="1791966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48FB19-B784-7294-10BE-7EFE876BF31D}"/>
              </a:ext>
            </a:extLst>
          </p:cNvPr>
          <p:cNvSpPr txBox="1"/>
          <p:nvPr/>
        </p:nvSpPr>
        <p:spPr>
          <a:xfrm>
            <a:off x="2511827" y="4547951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resultsRDD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42114AAB-6A58-209D-0416-0D57C1FC6A8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884689" y="4087489"/>
            <a:ext cx="139542" cy="46046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1738F6D-3FEB-71EA-6872-9136E955D232}"/>
              </a:ext>
            </a:extLst>
          </p:cNvPr>
          <p:cNvSpPr txBox="1"/>
          <p:nvPr/>
        </p:nvSpPr>
        <p:spPr>
          <a:xfrm>
            <a:off x="4065917" y="1858300"/>
            <a:ext cx="7009808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month,values_aggr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filtered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reduceByKey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&lt;ValQ1, ValQ1, ValQ1&gt;) </a:t>
            </a:r>
          </a:p>
          <a:p>
            <a:r>
              <a:rPr lang="it-IT" sz="1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(v1, v2)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getTotal_amount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getTotal_amount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tolls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getTolls_amount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getTolls_amount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getTrips_number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getTrips_number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setTip_amount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setTotal_amount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setTolls_amount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tolls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setTrips_number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(trips);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month,tip_percentage,trips_number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reduced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tolls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getTolls_amount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getTotal_amount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tolls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getTrips_number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trips));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it-IT" sz="1000" dirty="0">
                <a:solidFill>
                  <a:srgbClr val="D4D4D4"/>
                </a:solidFill>
                <a:latin typeface="Consolas" panose="020B0609020204030204" pitchFamily="49" charset="0"/>
              </a:rPr>
              <a:t>	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sortByKey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4696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Query1: Risultato Finale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95839B-580D-A5F2-15E1-53792CE4E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5473"/>
            <a:ext cx="2524809" cy="4344032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43F5FD-F0FA-9BFA-4687-A78F05F1641A}"/>
              </a:ext>
            </a:extLst>
          </p:cNvPr>
          <p:cNvSpPr txBox="1"/>
          <p:nvPr/>
        </p:nvSpPr>
        <p:spPr>
          <a:xfrm>
            <a:off x="641868" y="5765117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taxiRows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DCD89E-5B59-0711-B6C0-D7090731D23F}"/>
              </a:ext>
            </a:extLst>
          </p:cNvPr>
          <p:cNvSpPr txBox="1"/>
          <p:nvPr/>
        </p:nvSpPr>
        <p:spPr>
          <a:xfrm>
            <a:off x="3249227" y="4260551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reduced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F495A6-2603-0253-52B8-6B003FDA2C62}"/>
              </a:ext>
            </a:extLst>
          </p:cNvPr>
          <p:cNvSpPr txBox="1"/>
          <p:nvPr/>
        </p:nvSpPr>
        <p:spPr>
          <a:xfrm>
            <a:off x="2278508" y="6055679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filtered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279B543-4B50-21AE-16B1-8630B7CC72D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14730" y="5270500"/>
            <a:ext cx="372861" cy="494617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E132EAB-1E61-F074-D19D-B13148C231A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16150" y="5765117"/>
            <a:ext cx="435220" cy="29056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E14D90F-9A56-E79F-2C77-367327FAF32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429000" y="2468585"/>
            <a:ext cx="193089" cy="1791966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48FB19-B784-7294-10BE-7EFE876BF31D}"/>
              </a:ext>
            </a:extLst>
          </p:cNvPr>
          <p:cNvSpPr txBox="1"/>
          <p:nvPr/>
        </p:nvSpPr>
        <p:spPr>
          <a:xfrm>
            <a:off x="2511827" y="4547951"/>
            <a:ext cx="745723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resultsRDD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42114AAB-6A58-209D-0416-0D57C1FC6A8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884689" y="4087489"/>
            <a:ext cx="139542" cy="46046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59BCEBC-7DBA-5F8E-2402-7A738EF879E8}"/>
              </a:ext>
            </a:extLst>
          </p:cNvPr>
          <p:cNvSpPr txBox="1"/>
          <p:nvPr/>
        </p:nvSpPr>
        <p:spPr>
          <a:xfrm>
            <a:off x="4595856" y="2732070"/>
            <a:ext cx="49196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effectLst/>
                <a:latin typeface="Consolas" panose="020B0609020204030204" pitchFamily="49" charset="0"/>
              </a:rPr>
              <a:t>|---------|---------------------|--------------|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| YYYY-MM | tip percentage      | trips number |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|---------|---------------------|--------------|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| 2021-12 | 0.15973426958603487 |      2361627 |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|---------|---------------------|--------------|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| 2022-01 | 0.15624681545577337 |      1874779 |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|---------|---------------------|--------------|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| 2022-02 | 0.15672618046552844 |      2296156 |</a:t>
            </a:r>
          </a:p>
          <a:p>
            <a:r>
              <a:rPr lang="en-US" sz="1400" b="0">
                <a:effectLst/>
                <a:latin typeface="Consolas" panose="020B0609020204030204" pitchFamily="49" charset="0"/>
              </a:rPr>
              <a:t>|---------|---------------------|--------------|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277900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/>
              <a:t>Query 2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B99692-5EAC-B54D-29B0-E8F3B9B0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i="1"/>
              <a:t>«Per ogni ora, calcolare la distribuzione in percentuale del numero di corse rispetto alle zone di partenza, la mancia media e la sua deviazione standard, il metodo di pagamento più diffuso»</a:t>
            </a:r>
          </a:p>
        </p:txBody>
      </p:sp>
    </p:spTree>
    <p:extLst>
      <p:ext uri="{BB962C8B-B14F-4D97-AF65-F5344CB8AC3E}">
        <p14:creationId xmlns:p14="http://schemas.microsoft.com/office/powerpoint/2010/main" val="102570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 2: </a:t>
            </a:r>
            <a:r>
              <a:rPr lang="it-IT" sz="4400"/>
              <a:t>Tuple</a:t>
            </a:r>
            <a:endParaRPr lang="it-IT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6874F86-1F1D-50B6-3A07-69502A162D80}"/>
              </a:ext>
            </a:extLst>
          </p:cNvPr>
          <p:cNvSpPr txBox="1"/>
          <p:nvPr/>
        </p:nvSpPr>
        <p:spPr>
          <a:xfrm>
            <a:off x="561528" y="4892070"/>
            <a:ext cx="3320574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num_payments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num_trips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payment_type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it-I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8664F7A-5092-03B5-86C0-00125137930D}"/>
              </a:ext>
            </a:extLst>
          </p:cNvPr>
          <p:cNvSpPr txBox="1"/>
          <p:nvPr/>
        </p:nvSpPr>
        <p:spPr>
          <a:xfrm>
            <a:off x="4023057" y="5120640"/>
            <a:ext cx="3444399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KeyQ2PU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D8BE7C-8F8A-D919-41A3-98C4F1A82DE3}"/>
              </a:ext>
            </a:extLst>
          </p:cNvPr>
          <p:cNvSpPr txBox="1"/>
          <p:nvPr/>
        </p:nvSpPr>
        <p:spPr>
          <a:xfrm>
            <a:off x="7608411" y="5120640"/>
            <a:ext cx="3518694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KeyQ2Pay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payment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5" name="Segnaposto contenuto 2">
            <a:extLst>
              <a:ext uri="{FF2B5EF4-FFF2-40B4-BE49-F238E27FC236}">
                <a16:creationId xmlns:a16="http://schemas.microsoft.com/office/drawing/2014/main" id="{7471FEB3-43EB-AB7A-29E0-2C56D96B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28" y="1914684"/>
            <a:ext cx="10727055" cy="302863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it-IT">
                <a:cs typeface="Calibri"/>
              </a:rPr>
              <a:t>Aggregazione su base oraria:</a:t>
            </a:r>
          </a:p>
          <a:p>
            <a:pPr lvl="1"/>
            <a:r>
              <a:rPr lang="it-IT" err="1">
                <a:latin typeface="LM Mono 10" panose="00000509000000000000" pitchFamily="49" charset="0"/>
                <a:cs typeface="Calibri"/>
              </a:rPr>
              <a:t>tpep_pickup_datetime</a:t>
            </a:r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Distribuzione dei viaggi per ogni ora</a:t>
            </a:r>
          </a:p>
          <a:p>
            <a:pPr lvl="1"/>
            <a:r>
              <a:rPr lang="it-IT" err="1">
                <a:latin typeface="LM Mono 10" panose="00000509000000000000" pitchFamily="49" charset="0"/>
                <a:cs typeface="Calibri"/>
              </a:rPr>
              <a:t>PULocationID</a:t>
            </a:r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Media e deviazione standard delle mance</a:t>
            </a:r>
          </a:p>
          <a:p>
            <a:pPr lvl="1"/>
            <a:r>
              <a:rPr lang="it-IT" err="1">
                <a:latin typeface="LM Mono 10" panose="00000509000000000000" pitchFamily="49" charset="0"/>
                <a:cs typeface="Calibri"/>
              </a:rPr>
              <a:t>tip_amount</a:t>
            </a:r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Metodo di pagamento preferito</a:t>
            </a:r>
          </a:p>
          <a:p>
            <a:pPr lvl="1"/>
            <a:r>
              <a:rPr lang="it-IT" err="1">
                <a:latin typeface="LM Mono 10" panose="00000509000000000000" pitchFamily="49" charset="0"/>
                <a:cs typeface="Calibri"/>
              </a:rPr>
              <a:t>payment_type</a:t>
            </a:r>
            <a:endParaRPr lang="it-IT">
              <a:latin typeface="LM Mono 10" panose="00000509000000000000" pitchFamily="49" charset="0"/>
              <a:cs typeface="Calibri"/>
            </a:endParaRPr>
          </a:p>
          <a:p>
            <a:pPr marL="201168" lvl="1" indent="0">
              <a:buNone/>
            </a:pP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94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Query2</a:t>
            </a:r>
          </a:p>
        </p:txBody>
      </p:sp>
      <p:pic>
        <p:nvPicPr>
          <p:cNvPr id="58" name="Segnaposto contenuto 10">
            <a:extLst>
              <a:ext uri="{FF2B5EF4-FFF2-40B4-BE49-F238E27FC236}">
                <a16:creationId xmlns:a16="http://schemas.microsoft.com/office/drawing/2014/main" id="{7F1EC2F1-6681-E84A-132D-568BE7318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2150"/>
            <a:ext cx="10058400" cy="3503950"/>
          </a:xfrm>
        </p:spPr>
      </p:pic>
    </p:spTree>
    <p:extLst>
      <p:ext uri="{BB962C8B-B14F-4D97-AF65-F5344CB8AC3E}">
        <p14:creationId xmlns:p14="http://schemas.microsoft.com/office/powerpoint/2010/main" val="175754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830498B-157E-245A-7710-1F6350759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2150"/>
            <a:ext cx="10058400" cy="350395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F06DF57-C540-8E44-43E2-A529A62254EF}"/>
              </a:ext>
            </a:extLst>
          </p:cNvPr>
          <p:cNvSpPr txBox="1"/>
          <p:nvPr/>
        </p:nvSpPr>
        <p:spPr>
          <a:xfrm>
            <a:off x="4437855" y="3981616"/>
            <a:ext cx="5270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iterations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0894E35-F0B3-9C68-85D4-D2221EC83546}"/>
              </a:ext>
            </a:extLst>
          </p:cNvPr>
          <p:cNvSpPr txBox="1"/>
          <p:nvPr/>
        </p:nvSpPr>
        <p:spPr>
          <a:xfrm>
            <a:off x="3913188" y="3727210"/>
            <a:ext cx="5270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joined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A1DA7CA-65A0-E927-1C9D-4DC8397298A4}"/>
              </a:ext>
            </a:extLst>
          </p:cNvPr>
          <p:cNvCxnSpPr>
            <a:cxnSpLocks/>
          </p:cNvCxnSpPr>
          <p:nvPr/>
        </p:nvCxnSpPr>
        <p:spPr>
          <a:xfrm flipV="1">
            <a:off x="4064874" y="3036335"/>
            <a:ext cx="46591" cy="690875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177F1A8-69C2-6543-F15A-9BE834059E50}"/>
              </a:ext>
            </a:extLst>
          </p:cNvPr>
          <p:cNvCxnSpPr>
            <a:cxnSpLocks/>
          </p:cNvCxnSpPr>
          <p:nvPr/>
        </p:nvCxnSpPr>
        <p:spPr>
          <a:xfrm flipH="1" flipV="1">
            <a:off x="4356575" y="3374024"/>
            <a:ext cx="444500" cy="60759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88CA8F-DA5E-73C8-02FF-C9BBD7FAD460}"/>
              </a:ext>
            </a:extLst>
          </p:cNvPr>
          <p:cNvSpPr txBox="1"/>
          <p:nvPr/>
        </p:nvSpPr>
        <p:spPr>
          <a:xfrm>
            <a:off x="4643120" y="3024769"/>
            <a:ext cx="5270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deviation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37A4279-A170-06BD-2743-EC2F8E668777}"/>
              </a:ext>
            </a:extLst>
          </p:cNvPr>
          <p:cNvSpPr txBox="1"/>
          <p:nvPr/>
        </p:nvSpPr>
        <p:spPr>
          <a:xfrm>
            <a:off x="7099300" y="3429000"/>
            <a:ext cx="6159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top_payments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6C28FA7-29AD-FC92-2359-60391BE1A609}"/>
              </a:ext>
            </a:extLst>
          </p:cNvPr>
          <p:cNvSpPr txBox="1"/>
          <p:nvPr/>
        </p:nvSpPr>
        <p:spPr>
          <a:xfrm>
            <a:off x="5480050" y="5080000"/>
            <a:ext cx="6159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aggr_pay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6244C0A-C1C2-FBE3-6F2C-8947CBEDA336}"/>
              </a:ext>
            </a:extLst>
          </p:cNvPr>
          <p:cNvSpPr txBox="1"/>
          <p:nvPr/>
        </p:nvSpPr>
        <p:spPr>
          <a:xfrm>
            <a:off x="6327140" y="3429000"/>
            <a:ext cx="44831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red_pay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7DE690-B348-297F-F715-FF9287F36AF6}"/>
              </a:ext>
            </a:extLst>
          </p:cNvPr>
          <p:cNvSpPr txBox="1"/>
          <p:nvPr/>
        </p:nvSpPr>
        <p:spPr>
          <a:xfrm>
            <a:off x="6534944" y="3731802"/>
            <a:ext cx="44831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grouped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D35A2B80-B56E-F489-CC17-8753603F559C}"/>
              </a:ext>
            </a:extLst>
          </p:cNvPr>
          <p:cNvCxnSpPr>
            <a:cxnSpLocks/>
          </p:cNvCxnSpPr>
          <p:nvPr/>
        </p:nvCxnSpPr>
        <p:spPr>
          <a:xfrm flipV="1">
            <a:off x="6421755" y="2561062"/>
            <a:ext cx="71120" cy="867938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FF4A7129-5BD5-AFA0-80DF-92BE85B7356F}"/>
              </a:ext>
            </a:extLst>
          </p:cNvPr>
          <p:cNvCxnSpPr>
            <a:cxnSpLocks/>
          </p:cNvCxnSpPr>
          <p:nvPr/>
        </p:nvCxnSpPr>
        <p:spPr>
          <a:xfrm flipH="1" flipV="1">
            <a:off x="6715760" y="2969420"/>
            <a:ext cx="168116" cy="76238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87E25F41-DFBA-24E3-FF7A-3674186C72DD}"/>
              </a:ext>
            </a:extLst>
          </p:cNvPr>
          <p:cNvSpPr/>
          <p:nvPr/>
        </p:nvSpPr>
        <p:spPr>
          <a:xfrm>
            <a:off x="3905567" y="1842041"/>
            <a:ext cx="1366441" cy="37795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3A868872-EEAE-A2E2-EA47-A42B4E4431D4}"/>
              </a:ext>
            </a:extLst>
          </p:cNvPr>
          <p:cNvSpPr/>
          <p:nvPr/>
        </p:nvSpPr>
        <p:spPr>
          <a:xfrm>
            <a:off x="982980" y="1842041"/>
            <a:ext cx="2864485" cy="37795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5C5BA5D-C46E-096A-1F8F-8E76FCB1BC0B}"/>
              </a:ext>
            </a:extLst>
          </p:cNvPr>
          <p:cNvSpPr txBox="1"/>
          <p:nvPr/>
        </p:nvSpPr>
        <p:spPr>
          <a:xfrm>
            <a:off x="1442302" y="5664741"/>
            <a:ext cx="1983781" cy="2616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/>
              <a:t>Media dei </a:t>
            </a:r>
            <a:r>
              <a:rPr lang="it-IT" sz="1050" err="1"/>
              <a:t>tips</a:t>
            </a:r>
            <a:r>
              <a:rPr lang="it-IT" sz="1050"/>
              <a:t> per ogni ora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F632319-F7D6-7A59-7D3F-36F1730FF06F}"/>
              </a:ext>
            </a:extLst>
          </p:cNvPr>
          <p:cNvSpPr txBox="1"/>
          <p:nvPr/>
        </p:nvSpPr>
        <p:spPr>
          <a:xfrm>
            <a:off x="3586934" y="5664741"/>
            <a:ext cx="1983781" cy="2616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/>
              <a:t>Deviazione standard delle mance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FAB19B1-9633-A289-BF88-729B8B029F36}"/>
              </a:ext>
            </a:extLst>
          </p:cNvPr>
          <p:cNvSpPr txBox="1"/>
          <p:nvPr/>
        </p:nvSpPr>
        <p:spPr>
          <a:xfrm>
            <a:off x="7966074" y="4875929"/>
            <a:ext cx="1554480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Distribuzione delle zone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35361EC-4548-2C22-35A2-2975C61E8AE8}"/>
              </a:ext>
            </a:extLst>
          </p:cNvPr>
          <p:cNvSpPr txBox="1"/>
          <p:nvPr/>
        </p:nvSpPr>
        <p:spPr>
          <a:xfrm>
            <a:off x="9237345" y="5619575"/>
            <a:ext cx="2312670" cy="261610"/>
          </a:xfrm>
          <a:prstGeom prst="rect">
            <a:avLst/>
          </a:prstGeom>
          <a:noFill/>
          <a:ln>
            <a:solidFill>
              <a:srgbClr val="FFD3D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Risultato Finale</a:t>
            </a: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773AE500-A6C9-A2F9-4998-4FB8E967F52C}"/>
              </a:ext>
            </a:extLst>
          </p:cNvPr>
          <p:cNvSpPr/>
          <p:nvPr/>
        </p:nvSpPr>
        <p:spPr>
          <a:xfrm>
            <a:off x="7786688" y="1842041"/>
            <a:ext cx="3399630" cy="3000868"/>
          </a:xfrm>
          <a:custGeom>
            <a:avLst/>
            <a:gdLst>
              <a:gd name="connsiteX0" fmla="*/ 0 w 3451860"/>
              <a:gd name="connsiteY0" fmla="*/ 0 h 2948940"/>
              <a:gd name="connsiteX1" fmla="*/ 0 w 3451860"/>
              <a:gd name="connsiteY1" fmla="*/ 2948940 h 2948940"/>
              <a:gd name="connsiteX2" fmla="*/ 1889760 w 3451860"/>
              <a:gd name="connsiteY2" fmla="*/ 2948940 h 2948940"/>
              <a:gd name="connsiteX3" fmla="*/ 1889760 w 3451860"/>
              <a:gd name="connsiteY3" fmla="*/ 1165860 h 2948940"/>
              <a:gd name="connsiteX4" fmla="*/ 2354580 w 3451860"/>
              <a:gd name="connsiteY4" fmla="*/ 1165860 h 2948940"/>
              <a:gd name="connsiteX5" fmla="*/ 2354580 w 3451860"/>
              <a:gd name="connsiteY5" fmla="*/ 2065020 h 2948940"/>
              <a:gd name="connsiteX6" fmla="*/ 3451860 w 3451860"/>
              <a:gd name="connsiteY6" fmla="*/ 2065020 h 2948940"/>
              <a:gd name="connsiteX7" fmla="*/ 3451860 w 3451860"/>
              <a:gd name="connsiteY7" fmla="*/ 0 h 2948940"/>
              <a:gd name="connsiteX8" fmla="*/ 0 w 3451860"/>
              <a:gd name="connsiteY8" fmla="*/ 0 h 294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948940">
                <a:moveTo>
                  <a:pt x="0" y="0"/>
                </a:moveTo>
                <a:lnTo>
                  <a:pt x="0" y="2948940"/>
                </a:lnTo>
                <a:lnTo>
                  <a:pt x="1889760" y="2948940"/>
                </a:lnTo>
                <a:lnTo>
                  <a:pt x="1889760" y="1165860"/>
                </a:lnTo>
                <a:lnTo>
                  <a:pt x="2354580" y="1165860"/>
                </a:lnTo>
                <a:lnTo>
                  <a:pt x="2354580" y="2065020"/>
                </a:lnTo>
                <a:lnTo>
                  <a:pt x="3451860" y="2065020"/>
                </a:lnTo>
                <a:lnTo>
                  <a:pt x="345186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999596B-4293-A3BF-BAF6-A63150438515}"/>
              </a:ext>
            </a:extLst>
          </p:cNvPr>
          <p:cNvSpPr txBox="1"/>
          <p:nvPr/>
        </p:nvSpPr>
        <p:spPr>
          <a:xfrm>
            <a:off x="1262064" y="4700721"/>
            <a:ext cx="5270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>
                <a:latin typeface="LM Mono 10" panose="00000509000000000000" pitchFamily="49" charset="0"/>
              </a:rPr>
              <a:t>trips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51F7F7A-AAFB-77DA-81AC-D2524EFAA69D}"/>
              </a:ext>
            </a:extLst>
          </p:cNvPr>
          <p:cNvSpPr txBox="1"/>
          <p:nvPr/>
        </p:nvSpPr>
        <p:spPr>
          <a:xfrm>
            <a:off x="2170668" y="3010327"/>
            <a:ext cx="5270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statistics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CF597886-0463-2108-0A9C-56141A3447A2}"/>
              </a:ext>
            </a:extLst>
          </p:cNvPr>
          <p:cNvSpPr/>
          <p:nvPr/>
        </p:nvSpPr>
        <p:spPr>
          <a:xfrm>
            <a:off x="5302646" y="1842041"/>
            <a:ext cx="2449751" cy="37795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7030A0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3BD8F6C-B9CD-3BE2-2873-F4278EEB1103}"/>
              </a:ext>
            </a:extLst>
          </p:cNvPr>
          <p:cNvSpPr txBox="1"/>
          <p:nvPr/>
        </p:nvSpPr>
        <p:spPr>
          <a:xfrm>
            <a:off x="5690767" y="5664741"/>
            <a:ext cx="1983781" cy="2616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/>
              <a:t>Metodo di Pagamento Preferito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3CF4869-7A75-FC6F-AABB-844A70AC3544}"/>
              </a:ext>
            </a:extLst>
          </p:cNvPr>
          <p:cNvSpPr txBox="1"/>
          <p:nvPr/>
        </p:nvSpPr>
        <p:spPr>
          <a:xfrm>
            <a:off x="7982267" y="4656098"/>
            <a:ext cx="6159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>
                <a:latin typeface="LM Mono 10" panose="00000509000000000000" pitchFamily="49" charset="0"/>
              </a:rPr>
              <a:t>zones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391B0C4-D4D8-4ED9-DCE4-2D52ACBDEC97}"/>
              </a:ext>
            </a:extLst>
          </p:cNvPr>
          <p:cNvSpPr txBox="1"/>
          <p:nvPr/>
        </p:nvSpPr>
        <p:spPr>
          <a:xfrm>
            <a:off x="8871506" y="2995031"/>
            <a:ext cx="633808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grouped_zones</a:t>
            </a:r>
            <a:r>
              <a:rPr lang="it-IT" sz="500">
                <a:latin typeface="LM Mono 10" panose="00000509000000000000" pitchFamily="49" charset="0"/>
              </a:rPr>
              <a:t>*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16A3C11-6DAB-61A5-3EFD-F1E48A61A161}"/>
              </a:ext>
            </a:extLst>
          </p:cNvPr>
          <p:cNvSpPr txBox="1"/>
          <p:nvPr/>
        </p:nvSpPr>
        <p:spPr>
          <a:xfrm>
            <a:off x="10081181" y="5412280"/>
            <a:ext cx="6159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results_rdd</a:t>
            </a:r>
            <a:endParaRPr lang="it-IT" sz="800">
              <a:latin typeface="LM Mono 10" panose="00000509000000000000" pitchFamily="49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520F22D-0904-0747-A7C3-3C16F64F77BD}"/>
              </a:ext>
            </a:extLst>
          </p:cNvPr>
          <p:cNvSpPr txBox="1"/>
          <p:nvPr/>
        </p:nvSpPr>
        <p:spPr>
          <a:xfrm>
            <a:off x="11269980" y="3557933"/>
            <a:ext cx="615950" cy="169277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500" err="1">
                <a:latin typeface="LM Mono 10" panose="00000509000000000000" pitchFamily="49" charset="0"/>
              </a:rPr>
              <a:t>grouped_zones</a:t>
            </a:r>
            <a:endParaRPr lang="it-IT" sz="800">
              <a:latin typeface="LM Mono 10" panose="00000509000000000000" pitchFamily="49" charset="0"/>
            </a:endParaRP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D15631FA-3C45-8C67-386E-2241AE4A0741}"/>
              </a:ext>
            </a:extLst>
          </p:cNvPr>
          <p:cNvCxnSpPr>
            <a:cxnSpLocks/>
          </p:cNvCxnSpPr>
          <p:nvPr/>
        </p:nvCxnSpPr>
        <p:spPr>
          <a:xfrm flipH="1" flipV="1">
            <a:off x="10942638" y="3429000"/>
            <a:ext cx="561974" cy="121791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35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Query2: </a:t>
            </a:r>
            <a:r>
              <a:rPr lang="it-IT" sz="4400"/>
              <a:t>Media Mance</a:t>
            </a:r>
            <a:endParaRPr lang="it-IT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2FDE391-20EE-0DD4-4C4F-0AAD682F6A39}"/>
              </a:ext>
            </a:extLst>
          </p:cNvPr>
          <p:cNvSpPr txBox="1"/>
          <p:nvPr/>
        </p:nvSpPr>
        <p:spPr>
          <a:xfrm>
            <a:off x="4194650" y="1852048"/>
            <a:ext cx="7665118" cy="4093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hour,statistics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		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 </a:t>
            </a:r>
            <a:r>
              <a:rPr lang="it-IT" sz="1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it-IT" sz="10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tips,payment_type</a:t>
            </a:r>
            <a:endParaRPr lang="it-IT" sz="10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it-IT" sz="10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it-IT" sz="1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aggregated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trips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reduceByKey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&lt;ValQ2, ValQ2, ValQ2&gt;) (v1, v2)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aggr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getNum_trips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getNum_trips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occ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getNum_payments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getNum_payments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setNum_trips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aggr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setNum_payments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occ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it-IT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statistics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aggregated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r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num_occurrences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getNum_payments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it-IT" sz="1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tips_mean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/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num_occurrences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		 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tips_mean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num_occurrences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});</a:t>
            </a:r>
          </a:p>
          <a:p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4" name="Segnaposto contenuto 10">
            <a:extLst>
              <a:ext uri="{FF2B5EF4-FFF2-40B4-BE49-F238E27FC236}">
                <a16:creationId xmlns:a16="http://schemas.microsoft.com/office/drawing/2014/main" id="{775D83CE-4D30-6F7B-F86B-E0FD39FC9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36" b="21820"/>
          <a:stretch/>
        </p:blipFill>
        <p:spPr>
          <a:xfrm>
            <a:off x="938847" y="1932210"/>
            <a:ext cx="2503091" cy="3903653"/>
          </a:xfrm>
          <a:prstGeom prst="rect">
            <a:avLst/>
          </a:prstGeom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D9864DF-E632-D9EA-8D66-C657584B7C34}"/>
              </a:ext>
            </a:extLst>
          </p:cNvPr>
          <p:cNvSpPr txBox="1"/>
          <p:nvPr/>
        </p:nvSpPr>
        <p:spPr>
          <a:xfrm>
            <a:off x="1183005" y="5720447"/>
            <a:ext cx="712470" cy="230832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>
                <a:latin typeface="LM Mono 10" panose="00000509000000000000" pitchFamily="49" charset="0"/>
              </a:rPr>
              <a:t>trips</a:t>
            </a:r>
            <a:endParaRPr lang="it-IT" sz="1100">
              <a:latin typeface="LM Mono 10" panose="00000509000000000000" pitchFamily="49" charset="0"/>
            </a:endParaRP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969840B-D40B-FDB9-84C5-CF53F62057AB}"/>
              </a:ext>
            </a:extLst>
          </p:cNvPr>
          <p:cNvSpPr txBox="1"/>
          <p:nvPr/>
        </p:nvSpPr>
        <p:spPr>
          <a:xfrm>
            <a:off x="2724150" y="3812294"/>
            <a:ext cx="845027" cy="230832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err="1">
                <a:latin typeface="LM Mono 10" panose="00000509000000000000" pitchFamily="49" charset="0"/>
              </a:rPr>
              <a:t>statistics</a:t>
            </a:r>
            <a:endParaRPr lang="it-IT" sz="1100">
              <a:latin typeface="LM Mono 10" panose="00000509000000000000" pitchFamily="49" charset="0"/>
            </a:endParaRP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5EE7EE6-1F32-63BE-14FF-A9248F1AE92F}"/>
              </a:ext>
            </a:extLst>
          </p:cNvPr>
          <p:cNvSpPr txBox="1"/>
          <p:nvPr/>
        </p:nvSpPr>
        <p:spPr>
          <a:xfrm>
            <a:off x="2304573" y="3476656"/>
            <a:ext cx="762477" cy="230832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900" err="1">
                <a:latin typeface="LM Mono 10" panose="00000509000000000000" pitchFamily="49" charset="0"/>
              </a:rPr>
              <a:t>aggregated</a:t>
            </a:r>
            <a:endParaRPr lang="it-IT" sz="1100">
              <a:latin typeface="LM Mono 10" panose="00000509000000000000" pitchFamily="49" charset="0"/>
            </a:endParaRP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20287DB2-CE6A-4DA9-B605-810E25C4ADE9}"/>
              </a:ext>
            </a:extLst>
          </p:cNvPr>
          <p:cNvCxnSpPr>
            <a:cxnSpLocks/>
          </p:cNvCxnSpPr>
          <p:nvPr/>
        </p:nvCxnSpPr>
        <p:spPr>
          <a:xfrm flipV="1">
            <a:off x="2524125" y="2581325"/>
            <a:ext cx="91059" cy="895331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0B4EF1B8-AD15-EA46-005F-E078AFFAE24A}"/>
              </a:ext>
            </a:extLst>
          </p:cNvPr>
          <p:cNvCxnSpPr>
            <a:cxnSpLocks/>
          </p:cNvCxnSpPr>
          <p:nvPr/>
        </p:nvCxnSpPr>
        <p:spPr>
          <a:xfrm flipH="1" flipV="1">
            <a:off x="3171825" y="3371850"/>
            <a:ext cx="270113" cy="440444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6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Query2: </a:t>
            </a:r>
            <a:r>
              <a:rPr lang="it-IT" sz="4400"/>
              <a:t>Deviazione Standard</a:t>
            </a:r>
            <a:endParaRPr lang="it-IT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2FDE391-20EE-0DD4-4C4F-0AAD682F6A39}"/>
              </a:ext>
            </a:extLst>
          </p:cNvPr>
          <p:cNvSpPr txBox="1"/>
          <p:nvPr/>
        </p:nvSpPr>
        <p:spPr>
          <a:xfrm>
            <a:off x="2883533" y="1922694"/>
            <a:ext cx="8548053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hour,statistics_deviation_it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joined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it-IT" sz="10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joined</a:t>
            </a:r>
            <a:r>
              <a:rPr lang="it-IT" sz="1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trips.join</a:t>
            </a:r>
            <a:r>
              <a:rPr lang="it-IT" sz="1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statistics</a:t>
            </a:r>
            <a:r>
              <a:rPr lang="it-IT" sz="10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tips_mean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tip_val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tips_dev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tip_val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tips_mean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setTips_stddev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tips_dev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hour,statistics_deviation_sum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stddev_aggr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reduceByKey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&lt;ValQ2, ValQ2, ValQ2&gt;) (v1, v2)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tips_total_stddev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getTips_stddev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getTips_stddev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getNum_payments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getPayment_type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tips_total_stddev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b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hour,statistics_deviation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deviation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stddev_aggr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tips_mean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getNum_payments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tips_dev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getTips_stddev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/ n);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tips_mean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tips_dev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v);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</p:txBody>
      </p:sp>
      <p:pic>
        <p:nvPicPr>
          <p:cNvPr id="12" name="Segnaposto contenuto 10">
            <a:extLst>
              <a:ext uri="{FF2B5EF4-FFF2-40B4-BE49-F238E27FC236}">
                <a16:creationId xmlns:a16="http://schemas.microsoft.com/office/drawing/2014/main" id="{2883365E-3542-932C-1549-A23AE834B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6" t="211" r="58844" b="55697"/>
          <a:stretch/>
        </p:blipFill>
        <p:spPr>
          <a:xfrm>
            <a:off x="719772" y="2430512"/>
            <a:ext cx="1880553" cy="2201640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FEB92D-8CD9-77BC-D3FB-B0772FADD63B}"/>
              </a:ext>
            </a:extLst>
          </p:cNvPr>
          <p:cNvSpPr txBox="1"/>
          <p:nvPr/>
        </p:nvSpPr>
        <p:spPr>
          <a:xfrm>
            <a:off x="1162286" y="4895300"/>
            <a:ext cx="907892" cy="253916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50" err="1">
                <a:latin typeface="LM Mono 10" panose="00000509000000000000" pitchFamily="49" charset="0"/>
              </a:rPr>
              <a:t>iterations</a:t>
            </a:r>
            <a:endParaRPr lang="it-IT" sz="1400">
              <a:latin typeface="LM Mono 10" panose="00000509000000000000" pitchFamily="49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6BCE9C2-BACD-EC54-1314-6E1805FB2EE1}"/>
              </a:ext>
            </a:extLst>
          </p:cNvPr>
          <p:cNvSpPr txBox="1"/>
          <p:nvPr/>
        </p:nvSpPr>
        <p:spPr>
          <a:xfrm>
            <a:off x="329960" y="4582296"/>
            <a:ext cx="712470" cy="253916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50" err="1">
                <a:latin typeface="LM Mono 10" panose="00000509000000000000" pitchFamily="49" charset="0"/>
              </a:rPr>
              <a:t>joined</a:t>
            </a:r>
            <a:endParaRPr lang="it-IT" sz="1400">
              <a:latin typeface="LM Mono 10" panose="00000509000000000000" pitchFamily="49" charset="0"/>
            </a:endParaRP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F63BB9F6-3B71-06F2-BF39-0E532C096EB1}"/>
              </a:ext>
            </a:extLst>
          </p:cNvPr>
          <p:cNvCxnSpPr>
            <a:cxnSpLocks/>
          </p:cNvCxnSpPr>
          <p:nvPr/>
        </p:nvCxnSpPr>
        <p:spPr>
          <a:xfrm flipV="1">
            <a:off x="576897" y="3727276"/>
            <a:ext cx="270828" cy="855020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38699E2-DAD4-EB13-DC41-886C18D8D01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320165" y="4384501"/>
            <a:ext cx="296067" cy="510799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5630F1-F200-CC88-0DBA-E23253462383}"/>
              </a:ext>
            </a:extLst>
          </p:cNvPr>
          <p:cNvSpPr txBox="1"/>
          <p:nvPr/>
        </p:nvSpPr>
        <p:spPr>
          <a:xfrm>
            <a:off x="1699180" y="3821012"/>
            <a:ext cx="827485" cy="253916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50" err="1">
                <a:latin typeface="LM Mono 10" panose="00000509000000000000" pitchFamily="49" charset="0"/>
              </a:rPr>
              <a:t>deviation</a:t>
            </a:r>
            <a:endParaRPr lang="it-IT" sz="1400">
              <a:latin typeface="LM Mono 10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6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Query2: </a:t>
            </a:r>
            <a:r>
              <a:rPr lang="it-IT" sz="4400"/>
              <a:t>Metodo di Pagamento</a:t>
            </a:r>
            <a:endParaRPr lang="it-IT"/>
          </a:p>
        </p:txBody>
      </p:sp>
      <p:pic>
        <p:nvPicPr>
          <p:cNvPr id="37" name="Segnaposto contenuto 10">
            <a:extLst>
              <a:ext uri="{FF2B5EF4-FFF2-40B4-BE49-F238E27FC236}">
                <a16:creationId xmlns:a16="http://schemas.microsoft.com/office/drawing/2014/main" id="{0983B92C-4A8E-6E3F-67C1-4AAA09FB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8" t="383" r="33980" b="10125"/>
          <a:stretch/>
        </p:blipFill>
        <p:spPr>
          <a:xfrm>
            <a:off x="576898" y="1922674"/>
            <a:ext cx="3159182" cy="4078076"/>
          </a:xfr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2FDE391-20EE-0DD4-4C4F-0AAD682F6A39}"/>
              </a:ext>
            </a:extLst>
          </p:cNvPr>
          <p:cNvSpPr txBox="1"/>
          <p:nvPr/>
        </p:nvSpPr>
        <p:spPr>
          <a:xfrm>
            <a:off x="4005637" y="2126038"/>
            <a:ext cx="7770111" cy="3631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	  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hour,payment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),1]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KeyQ2Pay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aggr_pay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trips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KeyQ2Pay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getPayment_type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,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hour,payment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occurrences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KeyQ2Pay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red_pay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aggr_pay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reduceByKey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(v1, v2)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occ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v1 + v2;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RDD:=[hour,{((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hour,payment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occurrences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KeyQ2Pay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grouped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red_pay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&lt;KeyQ2Pay,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RDD:=[hour,(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top_payment,occurrences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top_payments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grouped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getMostFrequentPayment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));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CA4A25-46D2-59D4-46AC-DF1371B66FE3}"/>
              </a:ext>
            </a:extLst>
          </p:cNvPr>
          <p:cNvSpPr txBox="1"/>
          <p:nvPr/>
        </p:nvSpPr>
        <p:spPr>
          <a:xfrm>
            <a:off x="2759637" y="4632457"/>
            <a:ext cx="1133894" cy="246221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err="1">
                <a:latin typeface="LM Mono 10" panose="00000509000000000000" pitchFamily="49" charset="0"/>
              </a:rPr>
              <a:t>top_payments</a:t>
            </a:r>
            <a:endParaRPr lang="it-IT" sz="1200">
              <a:latin typeface="LM Mono 10" panose="00000509000000000000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EC1D5F-A31F-94C6-AF28-3DD749E48690}"/>
              </a:ext>
            </a:extLst>
          </p:cNvPr>
          <p:cNvSpPr txBox="1"/>
          <p:nvPr/>
        </p:nvSpPr>
        <p:spPr>
          <a:xfrm>
            <a:off x="651409" y="6000750"/>
            <a:ext cx="1133894" cy="246221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err="1">
                <a:latin typeface="LM Mono 10" panose="00000509000000000000" pitchFamily="49" charset="0"/>
              </a:rPr>
              <a:t>aggr_pay</a:t>
            </a:r>
            <a:endParaRPr lang="it-IT" sz="1200">
              <a:latin typeface="LM Mono 10" panose="00000509000000000000" pitchFamily="49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C527B2-3940-573C-9C5D-02D04148C32A}"/>
              </a:ext>
            </a:extLst>
          </p:cNvPr>
          <p:cNvSpPr txBox="1"/>
          <p:nvPr/>
        </p:nvSpPr>
        <p:spPr>
          <a:xfrm>
            <a:off x="1934349" y="3695699"/>
            <a:ext cx="825288" cy="246221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err="1">
                <a:latin typeface="LM Mono 10" panose="00000509000000000000" pitchFamily="49" charset="0"/>
              </a:rPr>
              <a:t>red_pay</a:t>
            </a:r>
            <a:endParaRPr lang="it-IT" sz="1200">
              <a:latin typeface="LM Mono 10" panose="00000509000000000000" pitchFamily="49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9F7C41-C706-FC96-22A3-ECA30513E7F6}"/>
              </a:ext>
            </a:extLst>
          </p:cNvPr>
          <p:cNvSpPr txBox="1"/>
          <p:nvPr/>
        </p:nvSpPr>
        <p:spPr>
          <a:xfrm>
            <a:off x="2346993" y="4127234"/>
            <a:ext cx="825288" cy="246221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err="1">
                <a:latin typeface="LM Mono 10" panose="00000509000000000000" pitchFamily="49" charset="0"/>
              </a:rPr>
              <a:t>grouped</a:t>
            </a:r>
            <a:endParaRPr lang="it-IT" sz="1200">
              <a:latin typeface="LM Mono 10" panose="00000509000000000000" pitchFamily="49" charset="0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E4B4129-1390-3ACD-0789-F9C286CDEE74}"/>
              </a:ext>
            </a:extLst>
          </p:cNvPr>
          <p:cNvCxnSpPr>
            <a:cxnSpLocks/>
          </p:cNvCxnSpPr>
          <p:nvPr/>
        </p:nvCxnSpPr>
        <p:spPr>
          <a:xfrm flipH="1" flipV="1">
            <a:off x="2586287" y="3102196"/>
            <a:ext cx="470740" cy="1036062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75A73D5-80F4-FB48-55FC-2E17267FC6F2}"/>
              </a:ext>
            </a:extLst>
          </p:cNvPr>
          <p:cNvCxnSpPr>
            <a:cxnSpLocks/>
          </p:cNvCxnSpPr>
          <p:nvPr/>
        </p:nvCxnSpPr>
        <p:spPr>
          <a:xfrm flipV="1">
            <a:off x="2038350" y="2508694"/>
            <a:ext cx="118139" cy="1187005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28B4808-D41A-B237-3194-8D7A202577F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326584" y="3737826"/>
            <a:ext cx="0" cy="894631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4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33378C2-9564-405E-B674-0C92F277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A052F1E-5771-449D-AB09-DEE88E5A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L’obiettivo del progetto è quello di analizzare i dati forniti dal Taxi and Limousine Commission (TLC) riguardo le corse effettuate dai taxi, in particolare utilizzando il dataset </a:t>
            </a:r>
            <a:r>
              <a:rPr lang="it-IT" i="1" dirty="0">
                <a:ea typeface="+mn-lt"/>
                <a:cs typeface="+mn-lt"/>
              </a:rPr>
              <a:t>“TLC Trip Record Data”</a:t>
            </a:r>
            <a:r>
              <a:rPr lang="it-IT" dirty="0">
                <a:ea typeface="+mn-lt"/>
                <a:cs typeface="+mn-lt"/>
              </a:rPr>
              <a:t> fornito in formato parquet. </a:t>
            </a:r>
          </a:p>
          <a:p>
            <a:r>
              <a:rPr lang="it-IT" dirty="0">
                <a:ea typeface="+mn-lt"/>
                <a:cs typeface="+mn-lt"/>
              </a:rPr>
              <a:t>Si applica tramite </a:t>
            </a:r>
            <a:r>
              <a:rPr lang="it-IT" dirty="0" err="1">
                <a:ea typeface="+mn-lt"/>
                <a:cs typeface="+mn-lt"/>
              </a:rPr>
              <a:t>NiFi</a:t>
            </a:r>
            <a:r>
              <a:rPr lang="it-IT" dirty="0">
                <a:ea typeface="+mn-lt"/>
                <a:cs typeface="+mn-lt"/>
              </a:rPr>
              <a:t> una fase di </a:t>
            </a:r>
            <a:r>
              <a:rPr lang="it-IT" dirty="0" err="1">
                <a:ea typeface="+mn-lt"/>
                <a:cs typeface="+mn-lt"/>
              </a:rPr>
              <a:t>pre</a:t>
            </a:r>
            <a:r>
              <a:rPr lang="it-IT" dirty="0">
                <a:ea typeface="+mn-lt"/>
                <a:cs typeface="+mn-lt"/>
              </a:rPr>
              <a:t>-processamento e caricamento del dataset su HDFS, utilizzato come </a:t>
            </a:r>
            <a:r>
              <a:rPr lang="it-IT" dirty="0" err="1">
                <a:ea typeface="+mn-lt"/>
                <a:cs typeface="+mn-lt"/>
              </a:rPr>
              <a:t>layer</a:t>
            </a:r>
            <a:r>
              <a:rPr lang="it-IT" dirty="0">
                <a:ea typeface="+mn-lt"/>
                <a:cs typeface="+mn-lt"/>
              </a:rPr>
              <a:t> di storage. </a:t>
            </a:r>
          </a:p>
          <a:p>
            <a:r>
              <a:rPr lang="it-IT" dirty="0">
                <a:ea typeface="+mn-lt"/>
                <a:cs typeface="+mn-lt"/>
              </a:rPr>
              <a:t>L’analisi e l’esecuzione delle query avviene tramite Spark, sia sfruttando l'RDD API di più basso livello sia tramite l'astrazione offerta da </a:t>
            </a:r>
            <a:r>
              <a:rPr lang="it-IT" dirty="0" err="1">
                <a:ea typeface="+mn-lt"/>
                <a:cs typeface="+mn-lt"/>
              </a:rPr>
              <a:t>SparkSQL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r>
              <a:rPr lang="it-IT" dirty="0">
                <a:ea typeface="+mn-lt"/>
                <a:cs typeface="+mn-lt"/>
              </a:rPr>
              <a:t>I risultati delle query vengono inseriti su </a:t>
            </a:r>
            <a:r>
              <a:rPr lang="it-IT" dirty="0" err="1">
                <a:ea typeface="+mn-lt"/>
                <a:cs typeface="+mn-lt"/>
              </a:rPr>
              <a:t>MongoDB</a:t>
            </a:r>
            <a:r>
              <a:rPr lang="it-IT" dirty="0">
                <a:ea typeface="+mn-lt"/>
                <a:cs typeface="+mn-lt"/>
              </a:rPr>
              <a:t> e salvati anche in formato CSV su HDFS.</a:t>
            </a:r>
          </a:p>
          <a:p>
            <a:r>
              <a:rPr lang="it-IT" dirty="0">
                <a:ea typeface="+mn-lt"/>
                <a:cs typeface="+mn-lt"/>
              </a:rPr>
              <a:t>In aggiunta, i risultati ottenuti dall'esecuzione delle diverse query vengono resi visualizzabili tramite una dashboard offerta dal framework </a:t>
            </a:r>
            <a:r>
              <a:rPr lang="it-IT" dirty="0" err="1">
                <a:ea typeface="+mn-lt"/>
                <a:cs typeface="+mn-lt"/>
              </a:rPr>
              <a:t>Grafana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>
              <a:cs typeface="Calibri" panose="020F0502020204030204"/>
            </a:endParaRPr>
          </a:p>
          <a:p>
            <a:endParaRPr lang="it-IT" dirty="0">
              <a:cs typeface="Calibri" panose="020F0502020204030204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027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Query2: Distribuzione Zone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2FDE391-20EE-0DD4-4C4F-0AAD682F6A39}"/>
              </a:ext>
            </a:extLst>
          </p:cNvPr>
          <p:cNvSpPr txBox="1"/>
          <p:nvPr/>
        </p:nvSpPr>
        <p:spPr>
          <a:xfrm>
            <a:off x="4372454" y="2326005"/>
            <a:ext cx="7071360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hour,PU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),1]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KeyQ2PU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zones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KeyQ2PU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hour,PU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occurrences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KeyQ2PU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red_zones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zones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reduceByKey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(v1, v2)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occ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v1 + v2;</a:t>
            </a:r>
          </a:p>
          <a:p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RDD:=[hour,((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hour,PU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occurrences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KeyQ2PU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grouped_zones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red_zones</a:t>
            </a:r>
            <a:endParaRPr lang="it-IT" sz="1000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&lt;KeyQ2PU,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 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aggregated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0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00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fr-FR" sz="10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&lt;Tuple2&lt;KeyQ2PU, Integer&gt;&gt; </a:t>
            </a:r>
            <a:r>
              <a:rPr lang="fr-FR" sz="100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occList</a:t>
            </a:r>
            <a:r>
              <a:rPr lang="fr-FR" sz="10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r._2()._2()._1();</a:t>
            </a:r>
          </a:p>
          <a:p>
            <a:r>
              <a:rPr lang="it-IT" sz="10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List&lt;Tuple2&lt;Double, Long&gt;&gt; </a:t>
            </a:r>
            <a:r>
              <a:rPr lang="it-IT" sz="100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percentages</a:t>
            </a:r>
            <a:r>
              <a:rPr lang="it-IT" sz="10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calcPercentagesList</a:t>
            </a:r>
            <a:r>
              <a:rPr lang="it-IT" sz="10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occList</a:t>
            </a:r>
            <a:r>
              <a:rPr lang="it-IT" sz="10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totalTrips</a:t>
            </a:r>
            <a:r>
              <a:rPr lang="it-IT" sz="1000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5B9185-8CD4-132D-F2D9-5F46E08DA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2124075"/>
            <a:ext cx="3945731" cy="315658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67C947-A782-DB38-3752-EEADB9A1E7DA}"/>
              </a:ext>
            </a:extLst>
          </p:cNvPr>
          <p:cNvSpPr txBox="1"/>
          <p:nvPr/>
        </p:nvSpPr>
        <p:spPr>
          <a:xfrm>
            <a:off x="669290" y="5280660"/>
            <a:ext cx="534751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>
                <a:latin typeface="LM Mono 10" panose="00000509000000000000" pitchFamily="49" charset="0"/>
              </a:rPr>
              <a:t>zones</a:t>
            </a:r>
            <a:endParaRPr lang="it-IT" sz="1050">
              <a:latin typeface="LM Mono 10" panose="00000509000000000000" pitchFamily="49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EEF7C8D-DA3D-FD07-9EF1-45C94F020DA0}"/>
              </a:ext>
            </a:extLst>
          </p:cNvPr>
          <p:cNvSpPr txBox="1"/>
          <p:nvPr/>
        </p:nvSpPr>
        <p:spPr>
          <a:xfrm>
            <a:off x="1562032" y="3854195"/>
            <a:ext cx="990735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grouped_zones</a:t>
            </a:r>
            <a:r>
              <a:rPr lang="it-IT" sz="800">
                <a:latin typeface="LM Mono 10" panose="00000509000000000000" pitchFamily="49" charset="0"/>
              </a:rPr>
              <a:t>*</a:t>
            </a:r>
            <a:endParaRPr lang="it-IT" sz="1050">
              <a:latin typeface="LM Mono 10" panose="00000509000000000000" pitchFamily="49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A4622B9-43DF-B805-2F18-67D6D509FA45}"/>
              </a:ext>
            </a:extLst>
          </p:cNvPr>
          <p:cNvSpPr txBox="1"/>
          <p:nvPr/>
        </p:nvSpPr>
        <p:spPr>
          <a:xfrm>
            <a:off x="3055620" y="4207989"/>
            <a:ext cx="1025398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grouped_zones</a:t>
            </a:r>
            <a:endParaRPr lang="it-IT" sz="1050">
              <a:latin typeface="LM Mono 10" panose="00000509000000000000" pitchFamily="49" charset="0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8D5B3CC-6F6A-5A16-B940-8CCCA84E1059}"/>
              </a:ext>
            </a:extLst>
          </p:cNvPr>
          <p:cNvCxnSpPr>
            <a:cxnSpLocks/>
          </p:cNvCxnSpPr>
          <p:nvPr/>
        </p:nvCxnSpPr>
        <p:spPr>
          <a:xfrm flipH="1" flipV="1">
            <a:off x="1973580" y="3183962"/>
            <a:ext cx="83819" cy="670233"/>
          </a:xfrm>
          <a:prstGeom prst="line">
            <a:avLst/>
          </a:prstGeom>
          <a:ln w="3175">
            <a:solidFill>
              <a:srgbClr val="FFD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Query2: Risultato Finale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2FDE391-20EE-0DD4-4C4F-0AAD682F6A39}"/>
              </a:ext>
            </a:extLst>
          </p:cNvPr>
          <p:cNvSpPr txBox="1"/>
          <p:nvPr/>
        </p:nvSpPr>
        <p:spPr>
          <a:xfrm>
            <a:off x="4154426" y="2319126"/>
            <a:ext cx="7527895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RDD:=[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hour,payment_stats,trips_stats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KeyQ2PU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final_joined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top_payments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grouped_zones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sortByKey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DateComparator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RDD:= [hour, List&lt;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percentages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avgTip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devTip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topPayment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Tuple4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final_joined</a:t>
            </a:r>
            <a:endParaRPr lang="it-IT" sz="1000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it-IT" sz="100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topPayment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getTips_stddev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totalTrips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getNum_trips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KeyQ2PU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occList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List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percentages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calcPercentagesList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occList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totalTrips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&lt;&gt;(hour,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Tuple4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percentages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avgTip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topPayment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});</a:t>
            </a:r>
          </a:p>
        </p:txBody>
      </p:sp>
      <p:pic>
        <p:nvPicPr>
          <p:cNvPr id="9" name="Segnaposto contenuto 10">
            <a:extLst>
              <a:ext uri="{FF2B5EF4-FFF2-40B4-BE49-F238E27FC236}">
                <a16:creationId xmlns:a16="http://schemas.microsoft.com/office/drawing/2014/main" id="{A1D69FF7-1FA5-1AB7-02F9-ADD226789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0" r="284" b="744"/>
          <a:stretch/>
        </p:blipFill>
        <p:spPr>
          <a:xfrm>
            <a:off x="1269014" y="1785603"/>
            <a:ext cx="1914526" cy="4391035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724961-23AB-17FE-D8E9-CF718CB358FF}"/>
              </a:ext>
            </a:extLst>
          </p:cNvPr>
          <p:cNvSpPr txBox="1"/>
          <p:nvPr/>
        </p:nvSpPr>
        <p:spPr>
          <a:xfrm>
            <a:off x="3000532" y="3184093"/>
            <a:ext cx="1025398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grouped_zones</a:t>
            </a:r>
            <a:endParaRPr lang="it-IT" sz="1050">
              <a:latin typeface="LM Mono 10" panose="00000509000000000000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99F2B96-EE58-13B7-B03B-E0F78178A1C7}"/>
              </a:ext>
            </a:extLst>
          </p:cNvPr>
          <p:cNvSpPr txBox="1"/>
          <p:nvPr/>
        </p:nvSpPr>
        <p:spPr>
          <a:xfrm>
            <a:off x="243616" y="3213556"/>
            <a:ext cx="1025398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top_payments</a:t>
            </a:r>
            <a:endParaRPr lang="it-IT" sz="1050">
              <a:latin typeface="LM Mono 10" panose="00000509000000000000" pitchFamily="49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1C50EE-19E6-9BDF-BA4A-ECAFCB946C01}"/>
              </a:ext>
            </a:extLst>
          </p:cNvPr>
          <p:cNvSpPr txBox="1"/>
          <p:nvPr/>
        </p:nvSpPr>
        <p:spPr>
          <a:xfrm>
            <a:off x="2239900" y="4582583"/>
            <a:ext cx="1025398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deviation</a:t>
            </a:r>
            <a:endParaRPr lang="it-IT" sz="1050">
              <a:latin typeface="LM Mono 10" panose="00000509000000000000" pitchFamily="49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6F74C60-EC1E-AB9C-07F2-1C0280FB43F6}"/>
              </a:ext>
            </a:extLst>
          </p:cNvPr>
          <p:cNvSpPr txBox="1"/>
          <p:nvPr/>
        </p:nvSpPr>
        <p:spPr>
          <a:xfrm>
            <a:off x="1686322" y="6009437"/>
            <a:ext cx="1025398" cy="215444"/>
          </a:xfrm>
          <a:prstGeom prst="rect">
            <a:avLst/>
          </a:prstGeom>
          <a:ln w="9525" cap="rnd">
            <a:solidFill>
              <a:srgbClr val="FFD3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800" err="1">
                <a:latin typeface="LM Mono 10" panose="00000509000000000000" pitchFamily="49" charset="0"/>
              </a:rPr>
              <a:t>results_rdd</a:t>
            </a:r>
            <a:endParaRPr lang="it-IT" sz="1050">
              <a:latin typeface="LM Mono 10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3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Query2: Risultato Finale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2F3401-D4EA-298E-EAC2-07D3CDB1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60" y="2785972"/>
            <a:ext cx="8691086" cy="17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4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/>
              <a:t>Query 3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B99692-5EAC-B54D-29B0-E8F3B9B0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8243"/>
            <a:ext cx="10058400" cy="273034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it-IT" sz="2800" i="1"/>
              <a:t>«</a:t>
            </a:r>
            <a:r>
              <a:rPr lang="it-IT" sz="2800" i="1">
                <a:ea typeface="+mn-lt"/>
                <a:cs typeface="+mn-lt"/>
              </a:rPr>
              <a:t>Per ogni </a:t>
            </a:r>
            <a:r>
              <a:rPr lang="it-IT" sz="2800" i="1"/>
              <a:t>giorno, </a:t>
            </a:r>
            <a:r>
              <a:rPr lang="it-IT" sz="2800" i="1">
                <a:ea typeface="+mn-lt"/>
                <a:cs typeface="+mn-lt"/>
              </a:rPr>
              <a:t>identificare le 5 zone di destinazione (</a:t>
            </a:r>
            <a:r>
              <a:rPr lang="it-IT" sz="2800" i="1" err="1">
                <a:ea typeface="+mn-lt"/>
                <a:cs typeface="+mn-lt"/>
              </a:rPr>
              <a:t>DOLocationID</a:t>
            </a:r>
            <a:r>
              <a:rPr lang="it-IT" sz="2800" i="1">
                <a:ea typeface="+mn-lt"/>
                <a:cs typeface="+mn-lt"/>
              </a:rPr>
              <a:t>) più popolari (in ordine decrescente),</a:t>
            </a:r>
            <a:r>
              <a:rPr lang="it-IT" sz="2800" i="1"/>
              <a:t> </a:t>
            </a:r>
            <a:r>
              <a:rPr lang="it-IT" sz="2800" i="1">
                <a:ea typeface="+mn-lt"/>
                <a:cs typeface="+mn-lt"/>
              </a:rPr>
              <a:t>indicando per ciascuna di esse il numero medio di passeggeri, la media e la deviazione standard della tariffa pagata (Fare </a:t>
            </a:r>
            <a:r>
              <a:rPr lang="it-IT" sz="2800" i="1" err="1">
                <a:ea typeface="+mn-lt"/>
                <a:cs typeface="+mn-lt"/>
              </a:rPr>
              <a:t>amount</a:t>
            </a:r>
            <a:r>
              <a:rPr lang="it-IT" sz="2800" i="1">
                <a:ea typeface="+mn-lt"/>
                <a:cs typeface="+mn-lt"/>
              </a:rPr>
              <a:t>). Nell’output della query, indicare il nome della zona (TLC Taxi </a:t>
            </a:r>
            <a:r>
              <a:rPr lang="it-IT" sz="2800" i="1" err="1">
                <a:ea typeface="+mn-lt"/>
                <a:cs typeface="+mn-lt"/>
              </a:rPr>
              <a:t>Destination</a:t>
            </a:r>
            <a:r>
              <a:rPr lang="it-IT" sz="2800" i="1">
                <a:ea typeface="+mn-lt"/>
                <a:cs typeface="+mn-lt"/>
              </a:rPr>
              <a:t> Zone) anziché il codice numerico.</a:t>
            </a:r>
            <a:r>
              <a:rPr lang="it-IT" sz="2800" i="1"/>
              <a:t>»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619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 3: </a:t>
            </a:r>
            <a:r>
              <a:rPr lang="it-IT" sz="4400" err="1"/>
              <a:t>Tuple</a:t>
            </a:r>
            <a:endParaRPr lang="it-IT" err="1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6874F86-1F1D-50B6-3A07-69502A162D80}"/>
              </a:ext>
            </a:extLst>
          </p:cNvPr>
          <p:cNvSpPr txBox="1"/>
          <p:nvPr/>
        </p:nvSpPr>
        <p:spPr>
          <a:xfrm>
            <a:off x="1784502" y="4892069"/>
            <a:ext cx="3320574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public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class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>
                <a:solidFill>
                  <a:srgbClr val="4EC9B0"/>
                </a:solidFill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implements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Serializable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err="1">
                <a:solidFill>
                  <a:srgbClr val="9CDCFE"/>
                </a:solidFill>
                <a:latin typeface="Consolas"/>
              </a:rPr>
              <a:t>passengers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>
                <a:solidFill>
                  <a:srgbClr val="4EC9B0"/>
                </a:solidFill>
                <a:latin typeface="Consolas"/>
              </a:rPr>
              <a:t>Double </a:t>
            </a:r>
            <a:r>
              <a:rPr lang="it-IT" sz="1000">
                <a:solidFill>
                  <a:srgbClr val="9CDCFE"/>
                </a:solidFill>
                <a:latin typeface="Consolas"/>
              </a:rPr>
              <a:t>fare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err="1">
                <a:solidFill>
                  <a:srgbClr val="9CDCFE"/>
                </a:solidFill>
                <a:latin typeface="Consolas"/>
              </a:rPr>
              <a:t>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err="1">
                <a:solidFill>
                  <a:srgbClr val="9CDCFE"/>
                </a:solidFill>
                <a:latin typeface="Consolas"/>
              </a:rPr>
              <a:t>fare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;</a:t>
            </a:r>
            <a:endParaRPr lang="it-IT" sz="1000">
              <a:solidFill>
                <a:srgbClr val="D4D4D4"/>
              </a:solidFill>
              <a:latin typeface="Consolas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}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8664F7A-5092-03B5-86C0-00125137930D}"/>
              </a:ext>
            </a:extLst>
          </p:cNvPr>
          <p:cNvSpPr txBox="1"/>
          <p:nvPr/>
        </p:nvSpPr>
        <p:spPr>
          <a:xfrm>
            <a:off x="5808006" y="5045958"/>
            <a:ext cx="3444399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public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class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>
                <a:solidFill>
                  <a:srgbClr val="4EC9B0"/>
                </a:solidFill>
                <a:latin typeface="Consolas"/>
              </a:rPr>
              <a:t>KeyQ3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implements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4EC9B0"/>
                </a:solidFill>
                <a:effectLst/>
                <a:latin typeface="Consolas"/>
              </a:rPr>
              <a:t>Serializable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/>
              </a:rPr>
              <a:t>String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>
                <a:solidFill>
                  <a:srgbClr val="9CDCFE"/>
                </a:solidFill>
                <a:latin typeface="Consolas"/>
              </a:rPr>
              <a:t>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/>
              </a:rPr>
              <a:t>Long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err="1">
                <a:solidFill>
                  <a:srgbClr val="9CDCFE"/>
                </a:solidFill>
                <a:latin typeface="Consolas"/>
              </a:rPr>
              <a:t>dest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000">
                <a:solidFill>
                  <a:srgbClr val="D4D4D4"/>
                </a:solidFill>
                <a:latin typeface="Consolas"/>
              </a:rPr>
              <a:t>}</a:t>
            </a:r>
            <a:endParaRPr lang="en-US" sz="1000" b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75" name="Segnaposto contenuto 2">
            <a:extLst>
              <a:ext uri="{FF2B5EF4-FFF2-40B4-BE49-F238E27FC236}">
                <a16:creationId xmlns:a16="http://schemas.microsoft.com/office/drawing/2014/main" id="{7471FEB3-43EB-AB7A-29E0-2C56D96B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736" y="1914684"/>
            <a:ext cx="10065697" cy="302863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it-IT">
                <a:cs typeface="Calibri"/>
              </a:rPr>
              <a:t>Identificazione delle cinque zone di destinazione più popolari</a:t>
            </a:r>
          </a:p>
          <a:p>
            <a:pPr marL="383540" lvl="1"/>
            <a:r>
              <a:rPr lang="it-IT" err="1">
                <a:latin typeface="LM Mono 10"/>
                <a:cs typeface="Calibri"/>
              </a:rPr>
              <a:t>DOLocationID</a:t>
            </a:r>
            <a:endParaRPr lang="it-IT">
              <a:latin typeface="LM Mono 10"/>
              <a:cs typeface="Calibri"/>
            </a:endParaRPr>
          </a:p>
          <a:p>
            <a:r>
              <a:rPr lang="it-IT">
                <a:ea typeface="+mn-lt"/>
                <a:cs typeface="+mn-lt"/>
              </a:rPr>
              <a:t>Aggregazione su base giornaliera</a:t>
            </a:r>
          </a:p>
          <a:p>
            <a:pPr marL="383540" lvl="1"/>
            <a:r>
              <a:rPr lang="it-IT" err="1">
                <a:latin typeface="LM Mono 10"/>
                <a:cs typeface="Calibri"/>
              </a:rPr>
              <a:t>tpep_dropoff_datetime</a:t>
            </a:r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Media e deviazione standard della tariffa pagata</a:t>
            </a:r>
          </a:p>
          <a:p>
            <a:pPr marL="383540" lvl="1"/>
            <a:r>
              <a:rPr lang="it-IT" err="1">
                <a:latin typeface="LM Mono 10"/>
                <a:cs typeface="Calibri"/>
              </a:rPr>
              <a:t>fare_amount</a:t>
            </a:r>
            <a:endParaRPr lang="it-IT">
              <a:latin typeface="LM Mono 10"/>
              <a:cs typeface="Calibri"/>
            </a:endParaRPr>
          </a:p>
          <a:p>
            <a:r>
              <a:rPr lang="it-IT">
                <a:cs typeface="Calibri"/>
              </a:rPr>
              <a:t>Media del numero di passeggeri</a:t>
            </a:r>
          </a:p>
          <a:p>
            <a:pPr marL="383540" lvl="1"/>
            <a:r>
              <a:rPr lang="it-IT" err="1">
                <a:latin typeface="LM Mono 10"/>
                <a:cs typeface="Calibri"/>
              </a:rPr>
              <a:t>passenger_count</a:t>
            </a:r>
            <a:endParaRPr lang="it-IT">
              <a:latin typeface="LM Mono 10"/>
              <a:cs typeface="Calibri"/>
            </a:endParaRPr>
          </a:p>
          <a:p>
            <a:pPr marL="200660" lvl="1" indent="0">
              <a:buNone/>
            </a:pP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49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Query3</a:t>
            </a:r>
            <a:endParaRPr lang="it-IT">
              <a:cs typeface="Calibri Light"/>
            </a:endParaRPr>
          </a:p>
        </p:txBody>
      </p:sp>
      <p:pic>
        <p:nvPicPr>
          <p:cNvPr id="5" name="Segnaposto contenuto 4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E9244720-421F-7B90-20BE-64C17E91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85" y="1935592"/>
            <a:ext cx="7188089" cy="3921366"/>
          </a:xfrm>
        </p:spPr>
      </p:pic>
    </p:spTree>
    <p:extLst>
      <p:ext uri="{BB962C8B-B14F-4D97-AF65-F5344CB8AC3E}">
        <p14:creationId xmlns:p14="http://schemas.microsoft.com/office/powerpoint/2010/main" val="129641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Query3</a:t>
            </a:r>
            <a:endParaRPr lang="it-IT">
              <a:cs typeface="Calibri Light"/>
            </a:endParaRPr>
          </a:p>
        </p:txBody>
      </p:sp>
      <p:pic>
        <p:nvPicPr>
          <p:cNvPr id="5" name="Segnaposto contenuto 4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E9244720-421F-7B90-20BE-64C17E91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85" y="1935592"/>
            <a:ext cx="7188089" cy="3921366"/>
          </a:xfr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81F337E5-9E25-25F7-8AC1-933325EC9386}"/>
              </a:ext>
            </a:extLst>
          </p:cNvPr>
          <p:cNvSpPr/>
          <p:nvPr/>
        </p:nvSpPr>
        <p:spPr>
          <a:xfrm>
            <a:off x="2376867" y="1842041"/>
            <a:ext cx="2610923" cy="40526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C820B5D-AA1C-35CE-AC24-23D466DAED6C}"/>
              </a:ext>
            </a:extLst>
          </p:cNvPr>
          <p:cNvSpPr/>
          <p:nvPr/>
        </p:nvSpPr>
        <p:spPr>
          <a:xfrm>
            <a:off x="6503168" y="1842040"/>
            <a:ext cx="2107716" cy="40526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75F4E9A-8559-E849-AFD0-FF49B36BA40F}"/>
              </a:ext>
            </a:extLst>
          </p:cNvPr>
          <p:cNvSpPr/>
          <p:nvPr/>
        </p:nvSpPr>
        <p:spPr>
          <a:xfrm>
            <a:off x="8663940" y="1842039"/>
            <a:ext cx="938982" cy="40526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791B4F-A546-69CE-7DA3-62B510944269}"/>
              </a:ext>
            </a:extLst>
          </p:cNvPr>
          <p:cNvSpPr txBox="1"/>
          <p:nvPr/>
        </p:nvSpPr>
        <p:spPr>
          <a:xfrm>
            <a:off x="2528762" y="5981043"/>
            <a:ext cx="2312670" cy="2616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100"/>
              <a:t>Medie per destinazione-fascia oraria</a:t>
            </a:r>
            <a:endParaRPr lang="it-IT" sz="1100">
              <a:cs typeface="Calibri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B7FA83-C9B9-4567-8606-F7355857242E}"/>
              </a:ext>
            </a:extLst>
          </p:cNvPr>
          <p:cNvSpPr txBox="1"/>
          <p:nvPr/>
        </p:nvSpPr>
        <p:spPr>
          <a:xfrm>
            <a:off x="6784460" y="5981042"/>
            <a:ext cx="1536293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100"/>
              <a:t>Deviazione Standard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EFE4BC-7BB2-B71A-569D-3380C955377C}"/>
              </a:ext>
            </a:extLst>
          </p:cNvPr>
          <p:cNvSpPr txBox="1"/>
          <p:nvPr/>
        </p:nvSpPr>
        <p:spPr>
          <a:xfrm>
            <a:off x="8739779" y="5981041"/>
            <a:ext cx="745539" cy="2616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100" err="1"/>
              <a:t>Grouping</a:t>
            </a:r>
            <a:endParaRPr lang="it-IT" err="1"/>
          </a:p>
        </p:txBody>
      </p:sp>
    </p:spTree>
    <p:extLst>
      <p:ext uri="{BB962C8B-B14F-4D97-AF65-F5344CB8AC3E}">
        <p14:creationId xmlns:p14="http://schemas.microsoft.com/office/powerpoint/2010/main" val="331430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Query3: </a:t>
            </a:r>
            <a:r>
              <a:rPr lang="it-IT" sz="4400"/>
              <a:t>Medie</a:t>
            </a:r>
          </a:p>
        </p:txBody>
      </p:sp>
      <p:pic>
        <p:nvPicPr>
          <p:cNvPr id="5" name="Segnaposto contenuto 4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E9244720-421F-7B90-20BE-64C17E91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04" b="339"/>
          <a:stretch/>
        </p:blipFill>
        <p:spPr>
          <a:xfrm>
            <a:off x="1094500" y="1964347"/>
            <a:ext cx="2817748" cy="4220122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96EF17-6A8B-D5AF-2F57-FA82BCE52CD1}"/>
              </a:ext>
            </a:extLst>
          </p:cNvPr>
          <p:cNvSpPr txBox="1"/>
          <p:nvPr/>
        </p:nvSpPr>
        <p:spPr>
          <a:xfrm>
            <a:off x="4145872" y="1959357"/>
            <a:ext cx="7009808" cy="3939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       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day,DO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statistics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br>
              <a:rPr lang="it-IT" sz="1000" b="0"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day,DO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statistics_aggregated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reduced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days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reduceByKey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((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Function2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&lt;ValQ3, ValQ3, ValQ3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&gt;)  (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v1, v2)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getPassengers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getPassengers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getFare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getFare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occ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(pass, fare,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occ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  <a:cs typeface="Calibri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      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day,DO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statistics_mean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reduced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r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num_occurrences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pass_mean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getPassengers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 /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num_occurrences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fare_mean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getFare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 /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num_occurrences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br>
              <a:rPr lang="it-IT" sz="1000" b="0"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C586C0"/>
                </a:solidFill>
                <a:effectLst/>
                <a:latin typeface="Consolas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&lt;&gt;(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(),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        </a:t>
            </a:r>
            <a:r>
              <a:rPr lang="it-IT" sz="1000" b="0">
                <a:solidFill>
                  <a:srgbClr val="C586C0"/>
                </a:solidFill>
                <a:effectLst/>
                <a:latin typeface="Consolas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pass_mean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fare_mean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num_occurrences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1282497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15909" cy="1422003"/>
          </a:xfrm>
        </p:spPr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Query3: </a:t>
            </a:r>
            <a:r>
              <a:rPr lang="it-IT" sz="4400"/>
              <a:t>Deviazione Standard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96EF17-6A8B-D5AF-2F57-FA82BCE52CD1}"/>
              </a:ext>
            </a:extLst>
          </p:cNvPr>
          <p:cNvSpPr txBox="1"/>
          <p:nvPr/>
        </p:nvSpPr>
        <p:spPr>
          <a:xfrm>
            <a:off x="5770513" y="1887471"/>
            <a:ext cx="5442676" cy="20928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 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day,DO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),(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statistics,statistics_mean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)]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joined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days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join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br>
              <a:rPr lang="it-IT" sz="1000" b="0"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day,DO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statistics_stddev_iteration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iterations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joined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r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fare_mean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getFare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fare_val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getFare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fare_dev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Math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pow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fare_val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-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fare_mean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setFare_stddev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fare_dev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br>
              <a:rPr lang="it-IT" sz="1000" b="0"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C586C0"/>
                </a:solidFill>
                <a:effectLst/>
                <a:latin typeface="Consolas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&lt;&gt;(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(),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});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Segnaposto contenuto 4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9C85469D-0B3F-9AA3-75BF-12B1C0A87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3" t="733" r="13226" b="43590"/>
          <a:stretch/>
        </p:blipFill>
        <p:spPr>
          <a:xfrm>
            <a:off x="1094500" y="1885080"/>
            <a:ext cx="2160755" cy="2183331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468517-EE22-C9DE-4D05-B8C1D06D8B36}"/>
              </a:ext>
            </a:extLst>
          </p:cNvPr>
          <p:cNvSpPr txBox="1"/>
          <p:nvPr/>
        </p:nvSpPr>
        <p:spPr>
          <a:xfrm>
            <a:off x="2780023" y="4173471"/>
            <a:ext cx="8433165" cy="20928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// RDD:=[(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day,DO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)),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statistics_stddev_aggregated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]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stddev_aggr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iterations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reduceByKey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((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Function2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&lt;ValQ3, ValQ3, ValQ3&gt;) (v1, v2)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{</a:t>
            </a:r>
            <a:endParaRPr lang="it-IT"/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 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fare_total_stddev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getFare_stddev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 +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v2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getFare_stddev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 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C586C0"/>
                </a:solidFill>
                <a:effectLst/>
                <a:latin typeface="Consolas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getPassengers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(),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getFare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(),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getOccurrences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(),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 </a:t>
            </a:r>
            <a:r>
              <a:rPr lang="it-IT" sz="1000" err="1">
                <a:solidFill>
                  <a:srgbClr val="D4D4D4"/>
                </a:solidFill>
                <a:latin typeface="Consolas"/>
              </a:rPr>
              <a:t>fare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_total_stddev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v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; });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deviation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stddev_aggr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r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fare_mean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getFare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Integer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fare_dev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Math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sqrt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getFare_stddev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 / n);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pass_mean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getPassengers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>
                <a:solidFill>
                  <a:srgbClr val="C586C0"/>
                </a:solidFill>
                <a:effectLst/>
                <a:latin typeface="Consolas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pass_mean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fare_mean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n,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fare_dev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            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C586C0"/>
                </a:solidFill>
                <a:effectLst/>
                <a:latin typeface="Consolas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&lt;&gt;(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(), v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); });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10969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Query3: </a:t>
            </a:r>
            <a:r>
              <a:rPr lang="it-IT" sz="4400" err="1"/>
              <a:t>Grouping</a:t>
            </a:r>
            <a:r>
              <a:rPr lang="it-IT" sz="4400"/>
              <a:t> Statistiche</a:t>
            </a:r>
            <a:endParaRPr lang="it-IT" sz="4400">
              <a:cs typeface="Calibri Ligh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96EF17-6A8B-D5AF-2F57-FA82BCE52CD1}"/>
              </a:ext>
            </a:extLst>
          </p:cNvPr>
          <p:cNvSpPr txBox="1"/>
          <p:nvPr/>
        </p:nvSpPr>
        <p:spPr>
          <a:xfrm>
            <a:off x="3200390" y="2807082"/>
            <a:ext cx="7412374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// RDD:=[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day,List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&lt;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DO_with_statistics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&gt;]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Iterable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KeyQ3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grouped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deviation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</a:p>
          <a:p>
            <a:r>
              <a:rPr lang="it-IT" sz="1000">
                <a:solidFill>
                  <a:srgbClr val="D4D4D4"/>
                </a:solidFill>
                <a:latin typeface="Consolas"/>
              </a:rPr>
              <a:t>	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groupBy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((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Function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&lt;KeyQ3,ValQ3&gt;,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&gt;) r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getDay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());</a:t>
            </a:r>
          </a:p>
          <a:p>
            <a:br>
              <a:rPr lang="it-IT" sz="1000" b="0"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// RDD:=[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/>
              </a:rPr>
              <a:t>day,List</a:t>
            </a:r>
            <a:r>
              <a:rPr lang="it-IT" sz="1000" b="0">
                <a:solidFill>
                  <a:srgbClr val="6A9955"/>
                </a:solidFill>
                <a:effectLst/>
                <a:latin typeface="Consolas"/>
              </a:rPr>
              <a:t>&lt;top_5_DO_with_statistics&gt;]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JavaPairRDD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List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Long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ValQ3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&gt;&gt;&gt;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top_destinations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/>
              </a:rPr>
              <a:t>grouped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mapToPair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(r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-&gt;</a:t>
            </a:r>
            <a:endParaRPr lang="it-IT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>
                <a:solidFill>
                  <a:srgbClr val="C586C0"/>
                </a:solidFill>
                <a:effectLst/>
                <a:latin typeface="Consolas"/>
              </a:rPr>
              <a:t>	new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/>
              </a:rPr>
              <a:t>Tuple2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&lt;&gt;(</a:t>
            </a:r>
          </a:p>
          <a:p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		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(),</a:t>
            </a:r>
          </a:p>
          <a:p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		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getTopFiveDestinations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9CDCFE"/>
                </a:solidFill>
                <a:effectLst/>
                <a:latin typeface="Consolas"/>
              </a:rPr>
              <a:t>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_2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())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	))</a:t>
            </a:r>
          </a:p>
          <a:p>
            <a:r>
              <a:rPr lang="it-IT" sz="1000">
                <a:solidFill>
                  <a:srgbClr val="D4D4D4"/>
                </a:solidFill>
                <a:latin typeface="Consolas"/>
              </a:rPr>
              <a:t>	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sortByKey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586C0"/>
                </a:solidFill>
                <a:effectLst/>
                <a:latin typeface="Consolas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/>
              </a:rPr>
              <a:t>DateComparator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());</a:t>
            </a: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  <a:cs typeface="Calibri"/>
            </a:endParaRPr>
          </a:p>
        </p:txBody>
      </p:sp>
      <p:pic>
        <p:nvPicPr>
          <p:cNvPr id="8" name="Segnaposto contenuto 4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CCD2EEF-707E-8AD7-DC30-833D95B6E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-114" b="24028"/>
          <a:stretch/>
        </p:blipFill>
        <p:spPr>
          <a:xfrm>
            <a:off x="1297760" y="2061210"/>
            <a:ext cx="1270998" cy="39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33378C2-9564-405E-B674-0C92F277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Architettura 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0A9E5CD5-FBD5-FCE7-0507-CB09EA509795}"/>
              </a:ext>
            </a:extLst>
          </p:cNvPr>
          <p:cNvGrpSpPr/>
          <p:nvPr/>
        </p:nvGrpSpPr>
        <p:grpSpPr>
          <a:xfrm>
            <a:off x="1270000" y="1851917"/>
            <a:ext cx="9652000" cy="4418538"/>
            <a:chOff x="1270000" y="1851917"/>
            <a:chExt cx="9652000" cy="4418538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EDCC27A3-3D05-0A29-95F7-93A9A9192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000" y="1851917"/>
              <a:ext cx="9652000" cy="4418538"/>
            </a:xfrm>
            <a:prstGeom prst="rect">
              <a:avLst/>
            </a:prstGeom>
          </p:spPr>
        </p:pic>
        <p:pic>
          <p:nvPicPr>
            <p:cNvPr id="2052" name="Picture 4" descr="CSV file extension What are and how do you open this type of file? -  Computing Mania">
              <a:extLst>
                <a:ext uri="{FF2B5EF4-FFF2-40B4-BE49-F238E27FC236}">
                  <a16:creationId xmlns:a16="http://schemas.microsoft.com/office/drawing/2014/main" id="{D2B0800E-2063-DD96-4005-4CFF28B44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7700" y="4276724"/>
              <a:ext cx="262890" cy="32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1553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SparkRDD</a:t>
            </a:r>
            <a:r>
              <a:rPr lang="it-IT"/>
              <a:t> – Query3: </a:t>
            </a:r>
            <a:r>
              <a:rPr lang="it-IT" sz="4400"/>
              <a:t>Risultato Finale</a:t>
            </a:r>
            <a:endParaRPr lang="it-IT" sz="4400">
              <a:cs typeface="Calibri Ligh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2FAE253-F0B8-E6F5-F226-9D507867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1" y="2586232"/>
            <a:ext cx="9835220" cy="20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0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SparkSQL</a:t>
            </a:r>
            <a:r>
              <a:rPr lang="it-IT"/>
              <a:t> – Dataset </a:t>
            </a:r>
            <a:r>
              <a:rPr lang="it-IT" err="1"/>
              <a:t>Creation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F7C3FB-7D1C-925D-AA4C-62E5D63AB8B1}"/>
              </a:ext>
            </a:extLst>
          </p:cNvPr>
          <p:cNvSpPr txBox="1"/>
          <p:nvPr/>
        </p:nvSpPr>
        <p:spPr>
          <a:xfrm>
            <a:off x="1018222" y="1954529"/>
            <a:ext cx="10155555" cy="4093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createSchemaFromRDD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SparkSession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spark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StructField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createStructField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tpep_dropoff_datatime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createStructField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tip_amount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DoubleType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createStructField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tolls_amount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DoubleType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createStructField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total_amount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DoubleType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createStructField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payment_type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DataTypes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createStructType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(fields);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Calendar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Calendar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setTimeZone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getTimeZone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"UTC"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SimpleDateFormat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sdf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SimpleDateFormat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-MM-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hh:mm:ss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sdf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setTimeZone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getTimeZone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"UTC"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v1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ts_zone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sdf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RowFactory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ts_zone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spark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createDataFrame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rowRDD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schema);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170465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SparkSQL</a:t>
            </a:r>
            <a:r>
              <a:rPr lang="it-IT"/>
              <a:t> – Query1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415612-BA31-9777-7EF9-64F13BB0F38C}"/>
              </a:ext>
            </a:extLst>
          </p:cNvPr>
          <p:cNvSpPr txBox="1"/>
          <p:nvPr/>
        </p:nvSpPr>
        <p:spPr>
          <a:xfrm>
            <a:off x="920591" y="2484121"/>
            <a:ext cx="10350817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createSchemaFromRDD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spark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dataset);</a:t>
            </a:r>
          </a:p>
          <a:p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taxi_row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spark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tpep_dropoff_datatime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'y/MM'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			"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tip_amount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tips,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tolls_amount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tolls,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total_amount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total,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			"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trips_number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			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taxi_row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payment_type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tpep_dropoff_datatime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'y/MM’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sz="1000" b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>
                <a:solidFill>
                  <a:srgbClr val="CE9178"/>
                </a:solidFill>
                <a:latin typeface="Consolas" panose="020B0609020204030204" pitchFamily="49" charset="0"/>
              </a:rPr>
              <a:t>				      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taxi_values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spark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+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			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(tips/(total-tolls))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tips_percentage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trips_number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taxi_values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</a:t>
            </a:r>
          </a:p>
        </p:txBody>
      </p:sp>
    </p:spTree>
    <p:extLst>
      <p:ext uri="{BB962C8B-B14F-4D97-AF65-F5344CB8AC3E}">
        <p14:creationId xmlns:p14="http://schemas.microsoft.com/office/powerpoint/2010/main" val="370593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SparkSQL</a:t>
            </a:r>
            <a:r>
              <a:rPr lang="it-IT"/>
              <a:t> – Query2:</a:t>
            </a:r>
            <a:r>
              <a:rPr lang="it-IT" sz="4800"/>
              <a:t> </a:t>
            </a:r>
            <a:r>
              <a:rPr lang="it-IT"/>
              <a:t>Distribuzioni viaggi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415612-BA31-9777-7EF9-64F13BB0F38C}"/>
              </a:ext>
            </a:extLst>
          </p:cNvPr>
          <p:cNvSpPr txBox="1"/>
          <p:nvPr/>
        </p:nvSpPr>
        <p:spPr>
          <a:xfrm>
            <a:off x="1097280" y="1945004"/>
            <a:ext cx="10155555" cy="31700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data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createSchemaFromRDD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spark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dataset);</a:t>
            </a:r>
          </a:p>
          <a:p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trip_infos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{timestamp, zone}, trips, </a:t>
            </a:r>
            <a:r>
              <a:rPr lang="en-US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total_trip_per_hour</a:t>
            </a:r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zone_perc</a:t>
            </a:r>
            <a:endParaRPr lang="it-IT" sz="1000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scheduledTrips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zone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trips,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total_trip_hour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(trips/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total_trip_hour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zone_perc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tpep_pickup_datatime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'y-MM-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HH'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pu_location_id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zone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trips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trip_infos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pu_location_id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tpep_pickup_datatime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'y-MM-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HH'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timestamp_2,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total_trip_hour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it-IT" sz="1000">
                <a:solidFill>
                  <a:srgbClr val="D4D4D4"/>
                </a:solidFill>
                <a:latin typeface="Consolas" panose="020B0609020204030204" pitchFamily="49" charset="0"/>
              </a:rPr>
              <a:t>		  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trip_infos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timestamp_2)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timestamp_2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scheduledTrips.createOrReplaceTempView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scheduled_trips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{timestamp}, list(</a:t>
            </a:r>
            <a:r>
              <a:rPr lang="en-US" sz="1000" err="1">
                <a:solidFill>
                  <a:srgbClr val="6A9955"/>
                </a:solidFill>
                <a:latin typeface="Consolas" panose="020B0609020204030204" pitchFamily="49" charset="0"/>
              </a:rPr>
              <a:t>zone_id:zone_perc</a:t>
            </a:r>
            <a:r>
              <a:rPr lang="en-US" sz="10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it-IT" sz="1000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groupedTrips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collect_list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concat_ws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zone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zone_perc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zone_percs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		 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scheduled_trips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groupedTrips.createOrReplaceTempView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grouped_trips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50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SparkSQL</a:t>
            </a:r>
            <a:r>
              <a:rPr lang="it-IT"/>
              <a:t> – Query2:</a:t>
            </a:r>
            <a:r>
              <a:rPr lang="it-IT" sz="4800"/>
              <a:t> </a:t>
            </a:r>
            <a:r>
              <a:rPr lang="it-IT"/>
              <a:t>Statistiche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415612-BA31-9777-7EF9-64F13BB0F38C}"/>
              </a:ext>
            </a:extLst>
          </p:cNvPr>
          <p:cNvSpPr txBox="1"/>
          <p:nvPr/>
        </p:nvSpPr>
        <p:spPr>
          <a:xfrm>
            <a:off x="1097280" y="1815464"/>
            <a:ext cx="10155555" cy="3477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 trips,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stddev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hourly_values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tpep_pickup_datatime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'y-MM-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HH'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trips,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it-IT" sz="1000">
                <a:solidFill>
                  <a:srgbClr val="D4D4D4"/>
                </a:solidFill>
                <a:latin typeface="Consolas" panose="020B0609020204030204" pitchFamily="49" charset="0"/>
              </a:rPr>
              <a:t>		 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avg_tip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stddev_pop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stddev_tip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trip_infos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>
                <a:solidFill>
                  <a:srgbClr val="CE9178"/>
                </a:solidFill>
                <a:latin typeface="Consolas" panose="020B0609020204030204" pitchFamily="49" charset="0"/>
              </a:rPr>
              <a:t>		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hourly_values.createOrReplaceTempView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hourly_values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payment_type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occurrences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paymentOccurrences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tpep_pickup_datatime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'y-MM-dd HH'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		   </a:t>
            </a:r>
            <a:r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payment_type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counted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trip_infos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payment_type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paymentOccurrences.createOrReplaceTempView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payment_occurrences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most_popular_payment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payment_occurrences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Dataset&lt;</a:t>
            </a:r>
            <a:r>
              <a:rPr lang="it-IT" sz="10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it-IT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mostPopularPaymentType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payment_type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most_popular_payment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counted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payment_occurrences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  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payment_occurrences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table_1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counted =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+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(counted)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payment_occurrences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table_1.timestamp) </a:t>
            </a:r>
          </a:p>
          <a:p>
            <a:r>
              <a:rPr lang="en-US" sz="1000">
                <a:solidFill>
                  <a:srgbClr val="D4D4D4"/>
                </a:solidFill>
                <a:latin typeface="Consolas" panose="020B0609020204030204" pitchFamily="49" charset="0"/>
              </a:rPr>
              <a:t>		  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mostPopularPaymentType.createOrReplaceTempView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most_popular_payment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60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SparkSQL</a:t>
            </a:r>
            <a:r>
              <a:rPr lang="it-IT"/>
              <a:t> – Query2:</a:t>
            </a:r>
            <a:r>
              <a:rPr lang="it-IT" sz="4800"/>
              <a:t> </a:t>
            </a:r>
            <a:r>
              <a:rPr lang="it-IT"/>
              <a:t>Statistiche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415612-BA31-9777-7EF9-64F13BB0F38C}"/>
              </a:ext>
            </a:extLst>
          </p:cNvPr>
          <p:cNvSpPr txBox="1"/>
          <p:nvPr/>
        </p:nvSpPr>
        <p:spPr>
          <a:xfrm>
            <a:off x="1097280" y="2546984"/>
            <a:ext cx="10155555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{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avg_tip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stddev_tip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most_popular_payment</a:t>
            </a:r>
            <a:r>
              <a:rPr lang="it-IT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zone_percs</a:t>
            </a:r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spark.sql</a:t>
            </a:r>
            <a:r>
              <a:rPr lang="it-IT" sz="100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table_1.timestamp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avg_tip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stddev_tip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most_popular_payment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zone_percs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			  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trips_distribution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zone_percs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percs_array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most_popular_payment.timestamp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avg_tip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stddev_tip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most_popular_payment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hourly_values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most_popular_payment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hourly_values.timestamp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most_popular_payment.timestamp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table_1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grouped_trips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table_1.timestamp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grouped_trips.timestamp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it-IT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it-IT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it-IT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89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SparkSQL</a:t>
            </a:r>
            <a:r>
              <a:rPr lang="it-IT"/>
              <a:t> – Query3: Top-5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C8B052-2A88-C392-1344-49AC357B1E01}"/>
              </a:ext>
            </a:extLst>
          </p:cNvPr>
          <p:cNvSpPr txBox="1"/>
          <p:nvPr/>
        </p:nvSpPr>
        <p:spPr>
          <a:xfrm>
            <a:off x="1069316" y="2810056"/>
            <a:ext cx="10058040" cy="17851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Dataset&lt;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data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createSchemaFromRDD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spark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dataset);</a:t>
            </a:r>
          </a:p>
          <a:p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data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/>
              </a:rPr>
              <a:t>trip_infos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br>
              <a:rPr lang="it-IT" sz="1000" b="0"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Dataset&lt;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values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 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DATE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tpep_dropoff_datetime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do_location_id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destination,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AVG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passenger_count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 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      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passenger_avg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AVG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fare_amount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fare_avg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STDDEV_POP(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fare_amount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fare_stddev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COUNT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(*)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dest_for_day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      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trip_infos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GROUP BY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destination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ORDER BY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dest_for_day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DESC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  <a:endParaRPr lang="it-IT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values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/>
              </a:rPr>
              <a:t>values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  <a:endParaRPr lang="it-IT" b="0">
              <a:solidFill>
                <a:srgbClr val="000000"/>
              </a:solidFill>
              <a:effectLst/>
              <a:latin typeface="Calibri" panose="020F0502020204030204"/>
              <a:cs typeface="Calibri"/>
            </a:endParaRPr>
          </a:p>
          <a:p>
            <a:br>
              <a:rPr lang="it-IT" sz="1000" b="0">
                <a:effectLst/>
                <a:latin typeface="Consolas" panose="020B0609020204030204" pitchFamily="49" charset="0"/>
              </a:rPr>
            </a:b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Dataset&lt;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top5_per_day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 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destination,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dest_for_day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passenger_avg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fare_avg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fare_stddev</a:t>
            </a:r>
            <a:endParaRPr lang="en-US" sz="10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*,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ROW_NUMBER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OVER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PARTITION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BY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ORDER BY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dest_for_day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DESC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top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values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 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WHERE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top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&lt;= </a:t>
            </a:r>
            <a:r>
              <a:rPr lang="en-US" sz="1000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top5_per_day.createOrReplaceTempView(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"top5_per_day"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24953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SparkSQL</a:t>
            </a:r>
            <a:r>
              <a:rPr lang="it-IT"/>
              <a:t> – Query3: Output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C8B052-2A88-C392-1344-49AC357B1E01}"/>
              </a:ext>
            </a:extLst>
          </p:cNvPr>
          <p:cNvSpPr txBox="1"/>
          <p:nvPr/>
        </p:nvSpPr>
        <p:spPr>
          <a:xfrm>
            <a:off x="1069316" y="2651904"/>
            <a:ext cx="1005804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Dataset&lt;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Row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merged_days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 SELECT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day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COLLECT_LIST(destination)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dest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, COLLECT_LIST(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passenger_avg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pass,</a:t>
            </a:r>
            <a:r>
              <a:rPr lang="en-US" sz="1000">
                <a:solidFill>
                  <a:srgbClr val="D4D4D4"/>
                </a:solidFill>
                <a:latin typeface="Consolas"/>
              </a:rPr>
              <a:t> 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       COLLECT_LIST(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fare_avg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fare, COLLECT_LIST(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fare_stddev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 err="1">
                <a:solidFill>
                  <a:srgbClr val="D4D4D4"/>
                </a:solidFill>
                <a:effectLst/>
                <a:latin typeface="Consolas"/>
              </a:rPr>
              <a:t>stddev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       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FROM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top5_per_day </a:t>
            </a:r>
            <a:r>
              <a:rPr lang="en-US" sz="1000" b="0">
                <a:solidFill>
                  <a:srgbClr val="569CD6"/>
                </a:solidFill>
                <a:effectLst/>
                <a:latin typeface="Consolas"/>
              </a:rPr>
              <a:t>GROUP BY</a:t>
            </a:r>
            <a:r>
              <a:rPr lang="en-US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/>
              </a:rPr>
              <a:t>day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  <a:endParaRPr lang="it-IT" b="0">
              <a:solidFill>
                <a:srgbClr val="000000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merged_days.</a:t>
            </a:r>
            <a:r>
              <a:rPr lang="it-IT" sz="1000" err="1">
                <a:solidFill>
                  <a:srgbClr val="D4D4D4"/>
                </a:solidFill>
                <a:latin typeface="Consolas"/>
              </a:rPr>
              <a:t>createOrReplaceTempView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/>
              </a:rPr>
              <a:t>merged_days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br>
              <a:rPr lang="it-IT" sz="1000" b="0">
                <a:effectLst/>
                <a:latin typeface="Consolas" panose="020B0609020204030204" pitchFamily="49" charset="0"/>
              </a:rPr>
            </a:b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spark.udf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().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register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 err="1">
                <a:solidFill>
                  <a:srgbClr val="CE9178"/>
                </a:solidFill>
                <a:effectLst/>
                <a:latin typeface="Consolas"/>
              </a:rPr>
              <a:t>setZones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(UDF1&lt;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&gt;) id -&gt; 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Zone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.zoneMap.get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err="1">
                <a:solidFill>
                  <a:srgbClr val="569CD6"/>
                </a:solidFill>
                <a:effectLst/>
                <a:latin typeface="Consolas"/>
              </a:rPr>
              <a:t>Integer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.parseInt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(id)),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DataTypes.StringType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  <a:endParaRPr lang="it-IT" sz="1000">
              <a:solidFill>
                <a:srgbClr val="D4D4D4"/>
              </a:solidFill>
              <a:latin typeface="Consolas"/>
            </a:endParaRPr>
          </a:p>
          <a:p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results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spark.sql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 SELECT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day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setZones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CAST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(ELEMENT_AT(dest,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D01,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setZones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CAST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(ELEMENT_AT(dest,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)) </a:t>
            </a:r>
            <a:r>
              <a:rPr lang="it-IT" sz="1000">
                <a:solidFill>
                  <a:srgbClr val="569CD6"/>
                </a:solidFill>
                <a:latin typeface="Consolas"/>
              </a:rPr>
              <a:t>AS </a:t>
            </a:r>
            <a:endParaRPr lang="it-IT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it-IT" sz="1000">
                <a:solidFill>
                  <a:srgbClr val="D4D4D4"/>
                </a:solidFill>
                <a:latin typeface="Consolas"/>
              </a:rPr>
              <a:t>        D02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,setZones(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CAST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(ELEMENT_AT(dest,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D03,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setZones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CAST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(ELEMENT_AT(dest,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D04, </a:t>
            </a:r>
            <a:endParaRPr lang="it-IT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it-IT" sz="1000">
                <a:solidFill>
                  <a:srgbClr val="D4D4D4"/>
                </a:solidFill>
                <a:latin typeface="Consolas"/>
              </a:rPr>
              <a:t>       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setZones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>
                <a:solidFill>
                  <a:srgbClr val="DCDCAA"/>
                </a:solidFill>
                <a:effectLst/>
                <a:latin typeface="Consolas"/>
              </a:rPr>
              <a:t>CAST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(ELEMENT_AT(dest,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String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D05, ELEMENT_AT(pass,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avg_pax_D01, ELEMENT_AT(pass,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avg_pax_D02, </a:t>
            </a:r>
            <a:endParaRPr lang="it-IT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it-IT" sz="1000">
                <a:solidFill>
                  <a:srgbClr val="D4D4D4"/>
                </a:solidFill>
                <a:latin typeface="Consolas"/>
              </a:rPr>
              <a:t>        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ELEMENT_AT(pass,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avg_pax_D03, ELEMENT_AT(pass,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avg_pax_D04, ELEMENT_AT(pass,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avg_pax_D05, ELEMENT_AT(fare,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endParaRPr lang="it-IT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it-IT" sz="1000">
                <a:solidFill>
                  <a:srgbClr val="D4D4D4"/>
                </a:solidFill>
                <a:latin typeface="Consolas"/>
              </a:rPr>
              <a:t>        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avg_fare_D01, ELEMENT_AT(fare,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avg_fare_D02, ELEMENT_AT(fare,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avg_fare_D03, ELEMENT_AT(fare,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avg_fare_D04, </a:t>
            </a:r>
            <a:endParaRPr lang="it-IT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it-IT" sz="1000">
                <a:solidFill>
                  <a:srgbClr val="D4D4D4"/>
                </a:solidFill>
                <a:latin typeface="Consolas"/>
              </a:rPr>
              <a:t>        ELEMENT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_AT(fare,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avg_fare_D05, ELEMENT_AT(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avg_stddev_D01, ELEMENT_AT(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avg_stddev_D02, </a:t>
            </a:r>
            <a:endParaRPr lang="it-IT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it-IT" sz="1000">
                <a:solidFill>
                  <a:srgbClr val="D4D4D4"/>
                </a:solidFill>
                <a:latin typeface="Consolas"/>
              </a:rPr>
              <a:t>        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ELEMENT_AT(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avg_stddev_D03,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 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ELEMENT_AT(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avg_stddev_D04, ELEMENT_AT(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stddev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AS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avg_stddev_D05</a:t>
            </a:r>
            <a:r>
              <a:rPr lang="it-IT" sz="1000">
                <a:solidFill>
                  <a:srgbClr val="D4D4D4"/>
                </a:solidFill>
                <a:latin typeface="Consolas"/>
              </a:rPr>
              <a:t> </a:t>
            </a:r>
            <a:endParaRPr lang="it-IT" b="0">
              <a:solidFill>
                <a:srgbClr val="000000"/>
              </a:solidFill>
              <a:effectLst/>
              <a:latin typeface="Calibri" panose="020F0502020204030204"/>
              <a:cs typeface="Calibri"/>
            </a:endParaRPr>
          </a:p>
          <a:p>
            <a:r>
              <a:rPr lang="it-IT" sz="1000">
                <a:solidFill>
                  <a:srgbClr val="569CD6"/>
                </a:solidFill>
                <a:latin typeface="Consolas"/>
              </a:rPr>
              <a:t>        </a:t>
            </a:r>
            <a:r>
              <a:rPr lang="it-IT" sz="1000" b="0">
                <a:solidFill>
                  <a:srgbClr val="569CD6"/>
                </a:solidFill>
                <a:effectLst/>
                <a:latin typeface="Consolas"/>
              </a:rPr>
              <a:t>FROM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err="1">
                <a:solidFill>
                  <a:srgbClr val="D4D4D4"/>
                </a:solidFill>
                <a:effectLst/>
                <a:latin typeface="Consolas"/>
              </a:rPr>
              <a:t>merged_days</a:t>
            </a:r>
            <a:r>
              <a:rPr lang="it-IT" sz="1000" b="0">
                <a:solidFill>
                  <a:srgbClr val="CE9178"/>
                </a:solidFill>
                <a:effectLst/>
                <a:latin typeface="Consolas"/>
              </a:rPr>
              <a:t>"</a:t>
            </a:r>
            <a:r>
              <a:rPr lang="it-IT" sz="1000" b="0">
                <a:solidFill>
                  <a:srgbClr val="D4D4D4"/>
                </a:solidFill>
                <a:effectLst/>
                <a:latin typeface="Consolas"/>
              </a:rPr>
              <a:t>);</a:t>
            </a:r>
            <a:endParaRPr lang="it-IT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2791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E95F4-C1BC-4155-B0A5-86842C46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894570" cy="183091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it-IT">
                <a:cs typeface="Calibri"/>
              </a:rPr>
              <a:t>Per l’analisi delle prestazioni sono state eseguite diverse ripetizioni delle Query</a:t>
            </a:r>
          </a:p>
          <a:p>
            <a:r>
              <a:rPr lang="it-IT">
                <a:cs typeface="Calibri"/>
              </a:rPr>
              <a:t>Si valuta la media dei tempi di risposta di ogni ripetizione</a:t>
            </a:r>
          </a:p>
          <a:p>
            <a:r>
              <a:rPr lang="it-IT">
                <a:cs typeface="Calibri"/>
              </a:rPr>
              <a:t>Si carica il dataset ogni volta che si esegue una query</a:t>
            </a:r>
          </a:p>
          <a:p>
            <a:r>
              <a:rPr lang="it-IT">
                <a:cs typeface="Calibri"/>
              </a:rPr>
              <a:t>Specifiche macchina locale: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40BCCE-EF09-EDEB-6426-835F0167B70E}"/>
              </a:ext>
            </a:extLst>
          </p:cNvPr>
          <p:cNvSpPr txBox="1"/>
          <p:nvPr/>
        </p:nvSpPr>
        <p:spPr>
          <a:xfrm>
            <a:off x="1876426" y="3676650"/>
            <a:ext cx="731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AMD </a:t>
            </a:r>
            <a:r>
              <a:rPr lang="it-IT" sz="18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Ryzen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5 5500U with Radeon Graphics, @6x2.10 GHz, RAM 8GB DDR4 @ 1593.9 MHz, Linux 5.15.23-76051523-generic amd64 (</a:t>
            </a:r>
            <a:r>
              <a:rPr lang="it-IT" sz="18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Pop!_OS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by System76). </a:t>
            </a:r>
            <a:endParaRPr lang="it-IT">
              <a:latin typeface="LM Mono 10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90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E95F4-C1BC-4155-B0A5-86842C46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1096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it-IT">
                <a:cs typeface="Calibri"/>
              </a:rPr>
              <a:t>Nel grafico vediamo la valutazione delle query effettuate tramite RDD API rispetto a quelle eseguite dal modulo </a:t>
            </a:r>
            <a:r>
              <a:rPr lang="it-IT" err="1">
                <a:cs typeface="Calibri"/>
              </a:rPr>
              <a:t>SparkSQL</a:t>
            </a:r>
            <a:r>
              <a:rPr lang="it-IT">
                <a:cs typeface="Calibri"/>
              </a:rPr>
              <a:t>. </a:t>
            </a:r>
          </a:p>
          <a:p>
            <a:pPr marL="0" indent="0">
              <a:buNone/>
            </a:pPr>
            <a:endParaRPr lang="it-IT">
              <a:cs typeface="Calibri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5C63CDC3-65D0-F1A6-3298-E68A5732F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090583"/>
              </p:ext>
            </p:extLst>
          </p:nvPr>
        </p:nvGraphicFramePr>
        <p:xfrm>
          <a:off x="5372100" y="1964320"/>
          <a:ext cx="5722620" cy="372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2F5519C-1182-45D2-AC91-EE51472A6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90112"/>
              </p:ext>
            </p:extLst>
          </p:nvPr>
        </p:nvGraphicFramePr>
        <p:xfrm>
          <a:off x="976312" y="3429000"/>
          <a:ext cx="4152900" cy="1178687"/>
        </p:xfrm>
        <a:graphic>
          <a:graphicData uri="http://schemas.openxmlformats.org/drawingml/2006/table">
            <a:tbl>
              <a:tblPr firstRow="1">
                <a:tableStyleId>{5FD0F851-EC5A-4D38-B0AD-8093EC10F338}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9815216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7498662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412619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57790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7938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665459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Q1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Q2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it-IT" sz="1100" u="none" strike="noStrike">
                          <a:effectLst/>
                        </a:rPr>
                        <a:t>Q3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Q1SQL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Q2SQL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Q3SQL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694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11753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40248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25982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13612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33334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15308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462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11176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40915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26303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12299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33750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14053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494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11369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40195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26615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13157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32279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13524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025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11412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41048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25321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13470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34323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14088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3152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11620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41589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25999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13442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31398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13362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7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98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Architettura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E95F4-C1BC-4155-B0A5-86842C46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>
                <a:cs typeface="Calibri"/>
              </a:rPr>
              <a:t>Il numero di nodi workers Spark è stato </a:t>
            </a:r>
            <a:br>
              <a:rPr lang="it-IT">
                <a:cs typeface="Calibri"/>
              </a:rPr>
            </a:br>
            <a:r>
              <a:rPr lang="it-IT">
                <a:cs typeface="Calibri"/>
              </a:rPr>
              <a:t>scelto testando il tempo di risposta al </a:t>
            </a:r>
            <a:br>
              <a:rPr lang="it-IT">
                <a:cs typeface="Calibri"/>
              </a:rPr>
            </a:br>
            <a:r>
              <a:rPr lang="it-IT">
                <a:cs typeface="Calibri"/>
              </a:rPr>
              <a:t>variare del loro numero in esecuzione.</a:t>
            </a:r>
          </a:p>
          <a:p>
            <a:r>
              <a:rPr lang="it-IT">
                <a:cs typeface="Calibri"/>
              </a:rPr>
              <a:t>La valutazione è basata sulla query 2 </a:t>
            </a:r>
            <a:br>
              <a:rPr lang="it-IT">
                <a:cs typeface="Calibri"/>
              </a:rPr>
            </a:br>
            <a:r>
              <a:rPr lang="it-IT">
                <a:cs typeface="Calibri"/>
              </a:rPr>
              <a:t>essendo la più complessa.</a:t>
            </a:r>
          </a:p>
          <a:p>
            <a:r>
              <a:rPr lang="it-IT">
                <a:cs typeface="Calibri"/>
              </a:rPr>
              <a:t>Sono state effettuate cinque iterazioni per </a:t>
            </a:r>
            <a:br>
              <a:rPr lang="it-IT">
                <a:cs typeface="Calibri"/>
              </a:rPr>
            </a:br>
            <a:r>
              <a:rPr lang="it-IT">
                <a:cs typeface="Calibri"/>
              </a:rPr>
              <a:t>ogni configurazione del numero di workers.</a:t>
            </a:r>
          </a:p>
          <a:p>
            <a:r>
              <a:rPr lang="it-IT">
                <a:cs typeface="Calibri"/>
              </a:rPr>
              <a:t>Consideriamo il valore della media e della </a:t>
            </a:r>
            <a:br>
              <a:rPr lang="it-IT">
                <a:cs typeface="Calibri"/>
              </a:rPr>
            </a:br>
            <a:r>
              <a:rPr lang="it-IT">
                <a:cs typeface="Calibri"/>
              </a:rPr>
              <a:t>varianza per identificare la configurazione </a:t>
            </a:r>
            <a:br>
              <a:rPr lang="it-IT">
                <a:cs typeface="Calibri"/>
              </a:rPr>
            </a:br>
            <a:r>
              <a:rPr lang="it-IT">
                <a:cs typeface="Calibri"/>
              </a:rPr>
              <a:t>ideale.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D4133A8-548F-EB92-EA49-E90B0BB4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16" y="1839908"/>
            <a:ext cx="5446141" cy="43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11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Grafana</a:t>
            </a:r>
            <a:r>
              <a:rPr lang="it-IT"/>
              <a:t> Dashboard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C8D6E9F-75C6-F143-8262-A21C21B8D611}"/>
              </a:ext>
            </a:extLst>
          </p:cNvPr>
          <p:cNvSpPr txBox="1">
            <a:spLocks/>
          </p:cNvSpPr>
          <p:nvPr/>
        </p:nvSpPr>
        <p:spPr>
          <a:xfrm>
            <a:off x="1212609" y="1845733"/>
            <a:ext cx="9579215" cy="298344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cs typeface="Calibri"/>
              </a:rPr>
              <a:t>La dashboard è stata creata andando ad effettuare query sui file csv, risultati della computazione di Spark. </a:t>
            </a:r>
          </a:p>
          <a:p>
            <a:r>
              <a:rPr lang="it-IT">
                <a:cs typeface="Calibri"/>
              </a:rPr>
              <a:t>Tramite un immagine </a:t>
            </a:r>
            <a:r>
              <a:rPr lang="it-IT" err="1">
                <a:cs typeface="Calibri"/>
              </a:rPr>
              <a:t>docker</a:t>
            </a:r>
            <a:r>
              <a:rPr lang="it-IT">
                <a:cs typeface="Calibri"/>
              </a:rPr>
              <a:t> di </a:t>
            </a:r>
            <a:r>
              <a:rPr lang="it-IT" err="1">
                <a:cs typeface="Calibri"/>
              </a:rPr>
              <a:t>Grafana</a:t>
            </a:r>
            <a:r>
              <a:rPr lang="it-IT">
                <a:cs typeface="Calibri"/>
              </a:rPr>
              <a:t>, viene offerta una visualizzazione dei dati tramite una semplice Dashboard.</a:t>
            </a:r>
          </a:p>
          <a:p>
            <a:r>
              <a:rPr lang="it-IT">
                <a:cs typeface="Calibri"/>
              </a:rPr>
              <a:t>Link Dashboard : </a:t>
            </a:r>
            <a:r>
              <a:rPr lang="it-IT">
                <a:cs typeface="Calibri"/>
                <a:hlinkClick r:id="rId2"/>
              </a:rPr>
              <a:t>http://localhost:3001/d/QVfEthCnz/sabd-1?orgId=1</a:t>
            </a:r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092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Grafana</a:t>
            </a:r>
            <a:r>
              <a:rPr lang="it-IT"/>
              <a:t> Dashboard – Query 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12251E-109E-9275-151A-048129B8A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55"/>
          <a:stretch/>
        </p:blipFill>
        <p:spPr>
          <a:xfrm>
            <a:off x="1860677" y="2575560"/>
            <a:ext cx="8470646" cy="2244090"/>
          </a:xfrm>
        </p:spPr>
      </p:pic>
    </p:spTree>
    <p:extLst>
      <p:ext uri="{BB962C8B-B14F-4D97-AF65-F5344CB8AC3E}">
        <p14:creationId xmlns:p14="http://schemas.microsoft.com/office/powerpoint/2010/main" val="1691146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Grafana</a:t>
            </a:r>
            <a:r>
              <a:rPr lang="it-IT"/>
              <a:t> Dashboard – Query 2</a:t>
            </a:r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5D7C0F1A-0C4B-53BB-2A92-DF24EE830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1"/>
          <a:stretch/>
        </p:blipFill>
        <p:spPr>
          <a:xfrm>
            <a:off x="1803329" y="2197317"/>
            <a:ext cx="8585341" cy="3412907"/>
          </a:xfrm>
        </p:spPr>
      </p:pic>
    </p:spTree>
    <p:extLst>
      <p:ext uri="{BB962C8B-B14F-4D97-AF65-F5344CB8AC3E}">
        <p14:creationId xmlns:p14="http://schemas.microsoft.com/office/powerpoint/2010/main" val="824738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Grafana</a:t>
            </a:r>
            <a:r>
              <a:rPr lang="it-IT"/>
              <a:t> Dashboard – Query 3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C075FE9-E230-1931-4ED4-D38199690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3" y="1789113"/>
            <a:ext cx="7172953" cy="4491524"/>
          </a:xfrm>
        </p:spPr>
      </p:pic>
    </p:spTree>
    <p:extLst>
      <p:ext uri="{BB962C8B-B14F-4D97-AF65-F5344CB8AC3E}">
        <p14:creationId xmlns:p14="http://schemas.microsoft.com/office/powerpoint/2010/main" val="1508422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E95F4-C1BC-4155-B0A5-86842C46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>
                <a:cs typeface="Calibri"/>
              </a:rPr>
              <a:t>Punti di forza:</a:t>
            </a:r>
          </a:p>
          <a:p>
            <a:pPr lvl="1"/>
            <a:r>
              <a:rPr lang="it-IT">
                <a:cs typeface="Calibri"/>
              </a:rPr>
              <a:t>Ragionevole velocità di esecuzione</a:t>
            </a:r>
          </a:p>
          <a:p>
            <a:pPr lvl="1"/>
            <a:r>
              <a:rPr lang="it-IT" err="1">
                <a:cs typeface="Calibri"/>
              </a:rPr>
              <a:t>Pre</a:t>
            </a:r>
            <a:r>
              <a:rPr lang="it-IT">
                <a:cs typeface="Calibri"/>
              </a:rPr>
              <a:t>-processamento tramite framework esterno</a:t>
            </a:r>
          </a:p>
          <a:p>
            <a:r>
              <a:rPr lang="it-IT">
                <a:cs typeface="Calibri"/>
              </a:rPr>
              <a:t>Limitazioni:</a:t>
            </a:r>
          </a:p>
          <a:p>
            <a:pPr lvl="1"/>
            <a:r>
              <a:rPr lang="it-IT">
                <a:cs typeface="Calibri"/>
              </a:rPr>
              <a:t>Supporto limitato di </a:t>
            </a:r>
            <a:r>
              <a:rPr lang="it-IT" err="1">
                <a:cs typeface="Calibri"/>
              </a:rPr>
              <a:t>Grafana</a:t>
            </a:r>
            <a:r>
              <a:rPr lang="it-IT">
                <a:cs typeface="Calibri"/>
              </a:rPr>
              <a:t> verso HDFS e </a:t>
            </a:r>
            <a:r>
              <a:rPr lang="it-IT" err="1">
                <a:cs typeface="Calibri"/>
              </a:rPr>
              <a:t>MongoDB</a:t>
            </a:r>
            <a:endParaRPr lang="it-IT">
              <a:cs typeface="Calibri"/>
            </a:endParaRPr>
          </a:p>
          <a:p>
            <a:pPr lvl="1"/>
            <a:r>
              <a:rPr lang="it-IT">
                <a:cs typeface="Calibri"/>
              </a:rPr>
              <a:t>Scalabilità limitata a causa delle ridotte risorse computazionali della singola macchina host</a:t>
            </a:r>
          </a:p>
          <a:p>
            <a:pPr lvl="1"/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202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AE687D9-5C9C-4191-9DCA-27D2EB404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Grazie per l’attenzione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B67753D-386C-4200-AC58-32B7A4116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it-IT"/>
              <a:t>Danilo Dell’Orco</a:t>
            </a:r>
          </a:p>
          <a:p>
            <a:r>
              <a:rPr lang="it-IT"/>
              <a:t>Jacopo Fabi</a:t>
            </a:r>
          </a:p>
          <a:p>
            <a:r>
              <a:rPr lang="it-IT">
                <a:cs typeface="Calibri Light" panose="020F0302020204030204"/>
              </a:rPr>
              <a:t>Michele Salvatori</a:t>
            </a:r>
          </a:p>
        </p:txBody>
      </p:sp>
    </p:spTree>
    <p:extLst>
      <p:ext uri="{BB962C8B-B14F-4D97-AF65-F5344CB8AC3E}">
        <p14:creationId xmlns:p14="http://schemas.microsoft.com/office/powerpoint/2010/main" val="290768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NiFi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E95F4-C1BC-4155-B0A5-86842C46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 dirty="0">
                <a:cs typeface="Calibri"/>
              </a:rPr>
              <a:t>Il flusso di </a:t>
            </a:r>
            <a:r>
              <a:rPr lang="it-IT" b="1" dirty="0" err="1">
                <a:cs typeface="Calibri"/>
              </a:rPr>
              <a:t>NiFi</a:t>
            </a:r>
            <a:r>
              <a:rPr lang="it-IT" dirty="0">
                <a:cs typeface="Calibri"/>
              </a:rPr>
              <a:t> è stato progettato per rimuovere dal dataset eventuali dati corrotti e colonne inutili non necessarie nella fase di processamento tramite Spark.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FF2D25-D297-BCA3-CE25-24E240F44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38" y="2596160"/>
            <a:ext cx="9765461" cy="31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0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NiFi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E95F4-C1BC-4155-B0A5-86842C46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Il dataset viene filtrato nel processore </a:t>
            </a:r>
            <a:r>
              <a:rPr lang="it-IT" dirty="0" err="1">
                <a:latin typeface="LM Mono 10" panose="00000509000000000000" pitchFamily="49" charset="0"/>
                <a:cs typeface="Calibri"/>
              </a:rPr>
              <a:t>QueryRecord</a:t>
            </a:r>
            <a:r>
              <a:rPr lang="it-IT" dirty="0">
                <a:cs typeface="Calibri"/>
              </a:rPr>
              <a:t>:</a:t>
            </a:r>
          </a:p>
          <a:p>
            <a:r>
              <a:rPr lang="it-IT" dirty="0">
                <a:cs typeface="Calibri"/>
              </a:rPr>
              <a:t>Vengono eliminate le righe che presentano campi d'interesse con valori negativi.</a:t>
            </a:r>
          </a:p>
          <a:p>
            <a:r>
              <a:rPr lang="it-IT" dirty="0">
                <a:cs typeface="Calibri"/>
              </a:rPr>
              <a:t>Vengono eliminate le righe che presentano come </a:t>
            </a:r>
            <a:r>
              <a:rPr lang="it-IT" dirty="0" err="1">
                <a:cs typeface="Calibri"/>
              </a:rPr>
              <a:t>timestamp</a:t>
            </a:r>
            <a:r>
              <a:rPr lang="it-IT" dirty="0">
                <a:cs typeface="Calibri"/>
              </a:rPr>
              <a:t> di fine corsa un valore che non rientra nei tre mesi in analisi.</a:t>
            </a:r>
          </a:p>
          <a:p>
            <a:r>
              <a:rPr lang="it-IT" dirty="0">
                <a:cs typeface="Calibri"/>
              </a:rPr>
              <a:t>Vengono selezionate solamente le colonne necessarie per rispondere alle diverse query.</a:t>
            </a:r>
          </a:p>
          <a:p>
            <a:endParaRPr lang="it-IT" dirty="0">
              <a:cs typeface="Calibri"/>
            </a:endParaRPr>
          </a:p>
        </p:txBody>
      </p:sp>
      <p:pic>
        <p:nvPicPr>
          <p:cNvPr id="4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7C6FC1-D781-7DFB-B414-DD6B849E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9" y="4124361"/>
            <a:ext cx="9543689" cy="16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2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NiFi</a:t>
            </a:r>
            <a:r>
              <a:rPr lang="it-IT" dirty="0"/>
              <a:t>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AE95F4-C1BC-4155-B0A5-86842C46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69963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Il processore </a:t>
            </a:r>
            <a:r>
              <a:rPr lang="it-IT" dirty="0" err="1">
                <a:latin typeface="LM Mono 10" panose="00000509000000000000" pitchFamily="49" charset="0"/>
                <a:cs typeface="Calibri"/>
              </a:rPr>
              <a:t>MergeRecord</a:t>
            </a:r>
            <a:r>
              <a:rPr lang="it-IT" dirty="0">
                <a:cs typeface="Calibri"/>
              </a:rPr>
              <a:t> viene utilizzato per unire più </a:t>
            </a:r>
            <a:r>
              <a:rPr lang="it-IT" dirty="0" err="1">
                <a:cs typeface="Calibri"/>
              </a:rPr>
              <a:t>flowfiles</a:t>
            </a:r>
            <a:r>
              <a:rPr lang="it-IT" dirty="0">
                <a:cs typeface="Calibri"/>
              </a:rPr>
              <a:t> in un singolo </a:t>
            </a:r>
            <a:r>
              <a:rPr lang="it-IT" dirty="0" err="1">
                <a:cs typeface="Calibri"/>
              </a:rPr>
              <a:t>flowfile</a:t>
            </a:r>
            <a:r>
              <a:rPr lang="it-IT" dirty="0">
                <a:cs typeface="Calibri"/>
              </a:rPr>
              <a:t>:</a:t>
            </a:r>
            <a:endParaRPr lang="it-IT" dirty="0"/>
          </a:p>
          <a:p>
            <a:r>
              <a:rPr lang="it-IT" dirty="0">
                <a:cs typeface="Calibri"/>
              </a:rPr>
              <a:t>L'obiettivo è scrivere su </a:t>
            </a:r>
            <a:r>
              <a:rPr lang="it-IT" dirty="0">
                <a:latin typeface="LM Mono 10" panose="00000509000000000000" pitchFamily="49" charset="0"/>
                <a:cs typeface="Calibri"/>
              </a:rPr>
              <a:t>HDFS</a:t>
            </a:r>
            <a:r>
              <a:rPr lang="it-IT" dirty="0">
                <a:cs typeface="Calibri"/>
              </a:rPr>
              <a:t> un singolo file parquet che rappresenta il dataset finale.</a:t>
            </a:r>
          </a:p>
          <a:p>
            <a:r>
              <a:rPr lang="it-IT" dirty="0">
                <a:cs typeface="Calibri"/>
              </a:rPr>
              <a:t>Reso bloccante finché non sono stati uniti tutti i </a:t>
            </a:r>
            <a:r>
              <a:rPr lang="it-IT" dirty="0" err="1">
                <a:cs typeface="Calibri"/>
              </a:rPr>
              <a:t>records</a:t>
            </a:r>
            <a:r>
              <a:rPr lang="it-IT" dirty="0">
                <a:cs typeface="Calibri"/>
              </a:rPr>
              <a:t> in un singolo </a:t>
            </a:r>
            <a:r>
              <a:rPr lang="it-IT" dirty="0" err="1">
                <a:cs typeface="Calibri"/>
              </a:rPr>
              <a:t>flowfile</a:t>
            </a:r>
            <a:r>
              <a:rPr lang="it-IT" dirty="0">
                <a:cs typeface="Calibri"/>
              </a:rPr>
              <a:t> di output.</a:t>
            </a:r>
          </a:p>
          <a:p>
            <a:r>
              <a:rPr lang="it-IT" dirty="0">
                <a:cs typeface="Calibri"/>
              </a:rPr>
              <a:t>Il numero massimo e minimo di </a:t>
            </a:r>
            <a:r>
              <a:rPr lang="it-IT" dirty="0" err="1">
                <a:cs typeface="Calibri"/>
              </a:rPr>
              <a:t>records</a:t>
            </a:r>
            <a:r>
              <a:rPr lang="it-IT" dirty="0">
                <a:cs typeface="Calibri"/>
              </a:rPr>
              <a:t> è impostato al numero totale di righe del dataset in output alla fase di filtraggio così da produrre una singola </a:t>
            </a:r>
            <a:r>
              <a:rPr lang="it-IT" dirty="0">
                <a:latin typeface="LM Mono 10" panose="00000509000000000000" pitchFamily="49" charset="0"/>
                <a:cs typeface="Calibri"/>
              </a:rPr>
              <a:t>bin</a:t>
            </a:r>
            <a:r>
              <a:rPr lang="it-IT" dirty="0">
                <a:cs typeface="Calibri"/>
              </a:rPr>
              <a:t>.</a:t>
            </a:r>
          </a:p>
          <a:p>
            <a:endParaRPr lang="it-IT" dirty="0">
              <a:cs typeface="Calibri"/>
            </a:endParaRPr>
          </a:p>
        </p:txBody>
      </p:sp>
      <p:pic>
        <p:nvPicPr>
          <p:cNvPr id="5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00CEB7-6078-E922-9745-02C39387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1" y="4104851"/>
            <a:ext cx="6768858" cy="18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8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NiFi</a:t>
            </a:r>
            <a:r>
              <a:rPr lang="it-IT" dirty="0"/>
              <a:t> (4)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05FA68-1EB8-2F03-FA59-4ECFC422B71F}"/>
              </a:ext>
            </a:extLst>
          </p:cNvPr>
          <p:cNvSpPr txBox="1"/>
          <p:nvPr/>
        </p:nvSpPr>
        <p:spPr>
          <a:xfrm>
            <a:off x="5869988" y="1844039"/>
            <a:ext cx="5468572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000" b="0" dirty="0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http.server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BaseHTTPRequestHandler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HTTPServer</a:t>
            </a:r>
            <a:endParaRPr lang="it-IT" sz="10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subprocess</a:t>
            </a:r>
            <a:endParaRPr lang="it-IT" sz="10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urllib.request</a:t>
            </a:r>
            <a:endParaRPr lang="it-IT" sz="10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signal</a:t>
            </a:r>
            <a:endParaRPr lang="it-IT" sz="10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os</a:t>
            </a:r>
            <a:endParaRPr lang="it-IT" sz="1000" b="0" dirty="0">
              <a:solidFill>
                <a:srgbClr val="D4D4D4"/>
              </a:solidFill>
              <a:effectLst/>
              <a:latin typeface="Consolas"/>
            </a:endParaRPr>
          </a:p>
          <a:p>
            <a:br>
              <a:rPr lang="it-IT" sz="1000" b="0" dirty="0"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569CD6"/>
                </a:solidFill>
                <a:effectLst/>
                <a:latin typeface="Consolas"/>
              </a:rPr>
              <a:t>class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/>
              </a:rPr>
              <a:t>handler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/>
              </a:rPr>
              <a:t>BaseHTTPRequestHandler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/>
              </a:rPr>
              <a:t>def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/>
              </a:rPr>
              <a:t>do_POST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/>
              </a:rPr>
              <a:t>self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/>
              </a:rPr>
              <a:t># stop nifi flow</a:t>
            </a:r>
            <a:endParaRPr lang="it-IT" sz="10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subprocess.call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([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'sh'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'./stop-nifi-flow.sh'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])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os.kill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os.getpid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(),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signal.SIGTERM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br>
              <a:rPr lang="it-IT" sz="1000" b="0" dirty="0">
                <a:effectLst/>
                <a:latin typeface="Consolas" panose="020B0609020204030204" pitchFamily="49" charset="0"/>
              </a:rPr>
            </a:br>
            <a:br>
              <a:rPr lang="it-IT" sz="1000" b="0" dirty="0"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586C0"/>
                </a:solidFill>
                <a:effectLst/>
                <a:latin typeface="Consolas"/>
              </a:rPr>
              <a:t>with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HTTPServer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'172.17.0.1'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/>
              </a:rPr>
              <a:t>5555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),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handler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/>
              </a:rPr>
              <a:t>as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server: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subprocess.call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([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'sh'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'./start-hdfs.sh'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])</a:t>
            </a:r>
          </a:p>
          <a:p>
            <a:br>
              <a:rPr lang="it-IT" sz="1000" b="0" dirty="0"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/>
              </a:rPr>
              <a:t># start nifi flow 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/>
              </a:rPr>
              <a:t>when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/>
              </a:rPr>
              <a:t> the web UI 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/>
              </a:rPr>
              <a:t>is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/>
              </a:rPr>
              <a:t> up and running</a:t>
            </a:r>
            <a:endParaRPr lang="it-IT" sz="10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message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endParaRPr lang="it-IT" sz="10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/>
              </a:rPr>
              <a:t>while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message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!=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/>
              </a:rPr>
              <a:t>200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/>
              </a:rPr>
              <a:t>try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message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urllib.request.urlopen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"http://localhost:8090/nifi</a:t>
            </a:r>
            <a:r>
              <a:rPr lang="it-IT" sz="10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it-IT" sz="10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it-IT" sz="1000" dirty="0">
                <a:solidFill>
                  <a:srgbClr val="D4D4D4"/>
                </a:solidFill>
                <a:latin typeface="Consolas"/>
              </a:rPr>
              <a:t>                      .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getcode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endParaRPr lang="it-IT" dirty="0"/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"Nifi Web UI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/>
              </a:rPr>
              <a:t>is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 up and running!"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message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/>
              </a:rPr>
              <a:t>except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: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"Nifi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/>
              </a:rPr>
              <a:t>not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 running..."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it-IT" sz="1000" dirty="0">
                <a:solidFill>
                  <a:srgbClr val="D4D4D4"/>
                </a:solidFill>
                <a:latin typeface="Consolas"/>
              </a:rPr>
              <a:t> </a:t>
            </a:r>
            <a:endParaRPr lang="it-IT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subprocess.call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([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'sh'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/>
              </a:rPr>
              <a:t>'./start-nifi-flow.sh'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])</a:t>
            </a:r>
          </a:p>
          <a:p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/>
              </a:rPr>
              <a:t>server.serve_forever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D333ECF-E71C-56A3-39F4-9D3591BD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72" y="1982641"/>
            <a:ext cx="4938220" cy="412400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Il processore </a:t>
            </a:r>
            <a:r>
              <a:rPr lang="it-IT" dirty="0" err="1">
                <a:latin typeface="LM Mono 10" panose="00000509000000000000" pitchFamily="49" charset="0"/>
                <a:cs typeface="Calibri"/>
              </a:rPr>
              <a:t>InvokeHTTP</a:t>
            </a:r>
            <a:r>
              <a:rPr lang="it-IT" dirty="0">
                <a:cs typeface="Calibri"/>
              </a:rPr>
              <a:t> effettua una </a:t>
            </a:r>
            <a:r>
              <a:rPr lang="it-IT" dirty="0">
                <a:latin typeface="LM Mono 10" panose="00000509000000000000" pitchFamily="49" charset="0"/>
                <a:cs typeface="Calibri"/>
              </a:rPr>
              <a:t>POST</a:t>
            </a:r>
            <a:r>
              <a:rPr lang="it-IT" dirty="0">
                <a:cs typeface="Calibri"/>
              </a:rPr>
              <a:t> </a:t>
            </a:r>
            <a:br>
              <a:rPr lang="it-IT" dirty="0">
                <a:cs typeface="Calibri"/>
              </a:rPr>
            </a:br>
            <a:r>
              <a:rPr lang="it-IT" dirty="0">
                <a:cs typeface="Calibri"/>
              </a:rPr>
              <a:t>all'indirizzo della macchina che ospita la rete </a:t>
            </a:r>
            <a:br>
              <a:rPr lang="it-IT" dirty="0">
                <a:cs typeface="Calibri"/>
              </a:rPr>
            </a:br>
            <a:r>
              <a:rPr lang="it-IT" dirty="0">
                <a:cs typeface="Calibri"/>
              </a:rPr>
              <a:t>dei vari containers:</a:t>
            </a:r>
          </a:p>
          <a:p>
            <a:r>
              <a:rPr lang="it-IT" dirty="0">
                <a:cs typeface="Calibri"/>
              </a:rPr>
              <a:t>Lo script seguente avvia </a:t>
            </a:r>
            <a:r>
              <a:rPr lang="it-IT" dirty="0">
                <a:latin typeface="LM Mono 10" panose="00000509000000000000" pitchFamily="49" charset="0"/>
                <a:cs typeface="Calibri"/>
              </a:rPr>
              <a:t>HDFS</a:t>
            </a:r>
            <a:r>
              <a:rPr lang="it-IT" dirty="0">
                <a:cs typeface="Calibri"/>
              </a:rPr>
              <a:t> e ne effettua </a:t>
            </a:r>
            <a:br>
              <a:rPr lang="it-IT" dirty="0">
                <a:cs typeface="Calibri"/>
              </a:rPr>
            </a:br>
            <a:r>
              <a:rPr lang="it-IT" dirty="0">
                <a:cs typeface="Calibri"/>
              </a:rPr>
              <a:t>il format, lancia il flusso di </a:t>
            </a:r>
            <a:r>
              <a:rPr lang="it-IT" dirty="0" err="1">
                <a:cs typeface="Calibri"/>
              </a:rPr>
              <a:t>NiFi</a:t>
            </a:r>
            <a:r>
              <a:rPr lang="it-IT" dirty="0">
                <a:cs typeface="Calibri"/>
              </a:rPr>
              <a:t> e si mette in</a:t>
            </a:r>
            <a:br>
              <a:rPr lang="it-IT" dirty="0">
                <a:cs typeface="Calibri"/>
              </a:rPr>
            </a:br>
            <a:r>
              <a:rPr lang="it-IT" dirty="0">
                <a:cs typeface="Calibri"/>
              </a:rPr>
              <a:t>ascolto sulla porta 5555.</a:t>
            </a:r>
          </a:p>
          <a:p>
            <a:r>
              <a:rPr lang="it-IT" dirty="0">
                <a:cs typeface="Calibri"/>
              </a:rPr>
              <a:t>Al termine del flusso il server riceverà la </a:t>
            </a:r>
            <a:br>
              <a:rPr lang="it-IT" dirty="0">
                <a:cs typeface="Calibri"/>
              </a:rPr>
            </a:br>
            <a:r>
              <a:rPr lang="it-IT" dirty="0">
                <a:latin typeface="LM Mono 10" panose="00000509000000000000" pitchFamily="49" charset="0"/>
                <a:cs typeface="Calibri"/>
              </a:rPr>
              <a:t>POST</a:t>
            </a:r>
            <a:r>
              <a:rPr lang="it-IT" dirty="0">
                <a:cs typeface="Calibri"/>
              </a:rPr>
              <a:t> dal processore.</a:t>
            </a:r>
          </a:p>
          <a:p>
            <a:r>
              <a:rPr lang="it-IT" dirty="0">
                <a:cs typeface="Calibri"/>
              </a:rPr>
              <a:t>Si procedere ripristinando il flusso per una </a:t>
            </a:r>
            <a:br>
              <a:rPr lang="it-IT" dirty="0">
                <a:cs typeface="Calibri"/>
              </a:rPr>
            </a:br>
            <a:r>
              <a:rPr lang="it-IT" dirty="0">
                <a:cs typeface="Calibri"/>
              </a:rPr>
              <a:t>nuova esecuzione stoppandolo tramite le </a:t>
            </a:r>
            <a:br>
              <a:rPr lang="it-IT" dirty="0">
                <a:cs typeface="Calibri"/>
              </a:rPr>
            </a:br>
            <a:r>
              <a:rPr lang="it-IT" dirty="0">
                <a:latin typeface="LM Mono 10" panose="00000509000000000000" pitchFamily="49" charset="0"/>
                <a:cs typeface="Calibri"/>
              </a:rPr>
              <a:t>REST API</a:t>
            </a:r>
            <a:r>
              <a:rPr lang="it-IT" dirty="0">
                <a:cs typeface="Calibri"/>
              </a:rPr>
              <a:t> offerte da Apache.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80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4272E-773D-48D5-AADB-833260E6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86603"/>
            <a:ext cx="10058400" cy="1450757"/>
          </a:xfrm>
        </p:spPr>
        <p:txBody>
          <a:bodyPr/>
          <a:lstStyle/>
          <a:p>
            <a:r>
              <a:rPr lang="it-IT"/>
              <a:t>Query 1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B99692-5EAC-B54D-29B0-E8F3B9B0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2400" b="0" i="1" u="none" strike="noStrike" baseline="0" dirty="0"/>
              <a:t>«Per ogni mese solare, calcolare la percentuale media dell’importo della mancia rispetto al costo della corsa esclusi i pedaggi. </a:t>
            </a:r>
            <a:br>
              <a:rPr lang="it-IT" sz="2400" b="0" i="1" u="none" strike="noStrike" baseline="0" dirty="0"/>
            </a:br>
            <a:r>
              <a:rPr lang="it-IT" sz="2400" b="0" i="1" u="none" strike="noStrike" baseline="0" dirty="0"/>
              <a:t>Calcolare il costo della corsa come differenza tra l’importo totale (Total </a:t>
            </a:r>
            <a:r>
              <a:rPr lang="it-IT" sz="2400" b="0" i="1" u="none" strike="noStrike" baseline="0" dirty="0" err="1"/>
              <a:t>amount</a:t>
            </a:r>
            <a:r>
              <a:rPr lang="it-IT" sz="2400" b="0" i="1" u="none" strike="noStrike" baseline="0" dirty="0"/>
              <a:t>) e l’importo dei pedaggi (</a:t>
            </a:r>
            <a:r>
              <a:rPr lang="it-IT" sz="2400" b="0" i="1" u="none" strike="noStrike" baseline="0" dirty="0" err="1"/>
              <a:t>Tolls</a:t>
            </a:r>
            <a:r>
              <a:rPr lang="it-IT" sz="2400" b="0" i="1" u="none" strike="noStrike" baseline="0" dirty="0"/>
              <a:t> </a:t>
            </a:r>
            <a:r>
              <a:rPr lang="it-IT" sz="2400" b="0" i="1" u="none" strike="noStrike" baseline="0" dirty="0" err="1"/>
              <a:t>amount</a:t>
            </a:r>
            <a:r>
              <a:rPr lang="it-IT" sz="2400" b="0" i="1" u="none" strike="noStrike" baseline="0" dirty="0"/>
              <a:t>) ed includere soltanto i pagamenti effettuati con carta di credito.»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2814738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F556341D406F46A79B5DCD8146E6B4" ma:contentTypeVersion="12" ma:contentTypeDescription="Creare un nuovo documento." ma:contentTypeScope="" ma:versionID="5ba5c1ef0ecf0a50e42e10da64cf536a">
  <xsd:schema xmlns:xsd="http://www.w3.org/2001/XMLSchema" xmlns:xs="http://www.w3.org/2001/XMLSchema" xmlns:p="http://schemas.microsoft.com/office/2006/metadata/properties" xmlns:ns3="a803e6d2-1870-49af-a394-09c49866f1c2" xmlns:ns4="a8930660-cbca-4557-8af8-8732498a4714" targetNamespace="http://schemas.microsoft.com/office/2006/metadata/properties" ma:root="true" ma:fieldsID="ef18cc91df8f0eaaf5ee7acc7d146a54" ns3:_="" ns4:_="">
    <xsd:import namespace="a803e6d2-1870-49af-a394-09c49866f1c2"/>
    <xsd:import namespace="a8930660-cbca-4557-8af8-8732498a47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3e6d2-1870-49af-a394-09c49866f1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930660-cbca-4557-8af8-8732498a471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8B209-71CF-4128-B1AD-96E4D02A1E86}">
  <ds:schemaRefs>
    <ds:schemaRef ds:uri="http://schemas.openxmlformats.org/package/2006/metadata/core-properties"/>
    <ds:schemaRef ds:uri="http://purl.org/dc/dcmitype/"/>
    <ds:schemaRef ds:uri="a8930660-cbca-4557-8af8-8732498a471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a803e6d2-1870-49af-a394-09c49866f1c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1E061C9-6746-420B-8825-6656F573C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BBD7AA-18C5-44A0-AF4F-984C91C1F521}">
  <ds:schemaRefs>
    <ds:schemaRef ds:uri="a803e6d2-1870-49af-a394-09c49866f1c2"/>
    <ds:schemaRef ds:uri="a8930660-cbca-4557-8af8-8732498a47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5736</Words>
  <Application>Microsoft Office PowerPoint</Application>
  <PresentationFormat>Widescreen</PresentationFormat>
  <Paragraphs>567</Paragraphs>
  <Slides>45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LM Mono 10</vt:lpstr>
      <vt:lpstr>Retrospettivo</vt:lpstr>
      <vt:lpstr>SABD – Progetto 1</vt:lpstr>
      <vt:lpstr>Introduzione</vt:lpstr>
      <vt:lpstr>Architettura </vt:lpstr>
      <vt:lpstr>Architettura (2)</vt:lpstr>
      <vt:lpstr>NiFi</vt:lpstr>
      <vt:lpstr>NiFi (2)</vt:lpstr>
      <vt:lpstr>NiFi (3)</vt:lpstr>
      <vt:lpstr>NiFi (4)</vt:lpstr>
      <vt:lpstr>Query 1</vt:lpstr>
      <vt:lpstr>SparkRDD – Query1</vt:lpstr>
      <vt:lpstr>SparkRDD – Query1</vt:lpstr>
      <vt:lpstr>SparkRDD – Query1: Risultato Finale</vt:lpstr>
      <vt:lpstr>Query 2</vt:lpstr>
      <vt:lpstr>SparkRDD – Query 2: Tuple</vt:lpstr>
      <vt:lpstr>SparkRDD – Query2</vt:lpstr>
      <vt:lpstr>SparkRDD – Query2</vt:lpstr>
      <vt:lpstr>SparkRDD – Query2: Media Mance</vt:lpstr>
      <vt:lpstr>SparkRDD – Query2: Deviazione Standard</vt:lpstr>
      <vt:lpstr>SparkRDD – Query2: Metodo di Pagamento</vt:lpstr>
      <vt:lpstr>SparkRDD – Query2: Distribuzione Zone</vt:lpstr>
      <vt:lpstr>SparkRDD – Query2: Risultato Finale</vt:lpstr>
      <vt:lpstr>SparkRDD – Query2: Risultato Finale</vt:lpstr>
      <vt:lpstr>Query 3</vt:lpstr>
      <vt:lpstr>SparkRDD – Query 3: Tuple</vt:lpstr>
      <vt:lpstr>SparkRDD – Query3</vt:lpstr>
      <vt:lpstr>SparkRDD – Query3</vt:lpstr>
      <vt:lpstr>SparkRDD – Query3: Medie</vt:lpstr>
      <vt:lpstr>SparkRDD – Query3: Deviazione Standard</vt:lpstr>
      <vt:lpstr>SparkRDD – Query3: Grouping Statistiche</vt:lpstr>
      <vt:lpstr>SparkRDD – Query3: Risultato Finale</vt:lpstr>
      <vt:lpstr>SparkSQL – Dataset Creation</vt:lpstr>
      <vt:lpstr>SparkSQL – Query1</vt:lpstr>
      <vt:lpstr>SparkSQL – Query2: Distribuzioni viaggi</vt:lpstr>
      <vt:lpstr>SparkSQL – Query2: Statistiche</vt:lpstr>
      <vt:lpstr>SparkSQL – Query2: Statistiche</vt:lpstr>
      <vt:lpstr>SparkSQL – Query3: Top-5</vt:lpstr>
      <vt:lpstr>SparkSQL – Query3: Output</vt:lpstr>
      <vt:lpstr>Analisi performance</vt:lpstr>
      <vt:lpstr>Analisi performance</vt:lpstr>
      <vt:lpstr>Grafana Dashboard</vt:lpstr>
      <vt:lpstr>Grafana Dashboard – Query 1</vt:lpstr>
      <vt:lpstr>Grafana Dashboard – Query 2</vt:lpstr>
      <vt:lpstr>Grafana Dashboard – Query 3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JDSys</dc:title>
  <dc:creator>danilo dell'orco</dc:creator>
  <cp:lastModifiedBy>danilo dell'orco</cp:lastModifiedBy>
  <cp:revision>2</cp:revision>
  <dcterms:created xsi:type="dcterms:W3CDTF">2021-12-14T14:10:37Z</dcterms:created>
  <dcterms:modified xsi:type="dcterms:W3CDTF">2022-06-14T15:44:50Z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0x01010049F556341D406F46A79B5DCD8146E6B4</vt:lpwstr>
  </property>
</Properties>
</file>