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57" r:id="rId11"/>
    <p:sldId id="258" r:id="rId12"/>
    <p:sldId id="259" r:id="rId13"/>
    <p:sldId id="260" r:id="rId14"/>
    <p:sldId id="274" r:id="rId15"/>
    <p:sldId id="276" r:id="rId16"/>
    <p:sldId id="275" r:id="rId17"/>
    <p:sldId id="261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2221"/>
    <a:srgbClr val="D11514"/>
    <a:srgbClr val="D74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7676980" y="5988069"/>
            <a:ext cx="397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Authors: Francesco Larghi, Jacopo Fantin</a:t>
            </a:r>
          </a:p>
          <a:p>
            <a:r>
              <a:rPr lang="it-IT" sz="1400" dirty="0"/>
              <a:t>Professors: Elisabetta Di Nitto, Luca Mottola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227" y="570419"/>
            <a:ext cx="956822" cy="9354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5325414" y="776509"/>
            <a:ext cx="5349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/>
              <a:t>Politecnico di Milano</a:t>
            </a:r>
          </a:p>
          <a:p>
            <a:pPr algn="r"/>
            <a:r>
              <a:rPr lang="it-IT" sz="1400" dirty="0"/>
              <a:t>Software Engineering 2 Project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073" y="2867024"/>
            <a:ext cx="5826327" cy="99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69073" y="795560"/>
            <a:ext cx="4703226" cy="1966690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System Architecture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446" y="795560"/>
            <a:ext cx="3009432" cy="5450008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2648700" y="2673350"/>
            <a:ext cx="4323599" cy="3572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Client Tier</a:t>
            </a:r>
            <a:r>
              <a:rPr lang="en-US" dirty="0"/>
              <a:t>, that runs on the client machine</a:t>
            </a:r>
          </a:p>
          <a:p>
            <a:r>
              <a:rPr lang="en-US" b="1" dirty="0"/>
              <a:t>Web Tier</a:t>
            </a:r>
            <a:r>
              <a:rPr lang="en-US" dirty="0"/>
              <a:t>, which runs on the </a:t>
            </a:r>
            <a:r>
              <a:rPr lang="en-US" b="1" dirty="0"/>
              <a:t>JEE</a:t>
            </a:r>
            <a:r>
              <a:rPr lang="en-US" dirty="0"/>
              <a:t> Server</a:t>
            </a:r>
          </a:p>
          <a:p>
            <a:r>
              <a:rPr lang="en-US" b="1" dirty="0"/>
              <a:t>Business Tier</a:t>
            </a:r>
            <a:r>
              <a:rPr lang="en-US" dirty="0"/>
              <a:t>, also runs on the server machine, contains the Enterprise JavaBeans (</a:t>
            </a:r>
            <a:r>
              <a:rPr lang="en-US" b="1" dirty="0"/>
              <a:t>EJB</a:t>
            </a:r>
            <a:r>
              <a:rPr lang="en-US" dirty="0"/>
              <a:t>)</a:t>
            </a:r>
          </a:p>
          <a:p>
            <a:r>
              <a:rPr lang="en-US" b="1" dirty="0"/>
              <a:t>Enterprise Information System Tier</a:t>
            </a:r>
            <a:r>
              <a:rPr lang="en-US" dirty="0"/>
              <a:t>, that concerns external applications needed for the system of interest</a:t>
            </a:r>
          </a:p>
        </p:txBody>
      </p:sp>
    </p:spTree>
    <p:extLst>
      <p:ext uri="{BB962C8B-B14F-4D97-AF65-F5344CB8AC3E}">
        <p14:creationId xmlns:p14="http://schemas.microsoft.com/office/powerpoint/2010/main" val="183944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47900" y="737433"/>
            <a:ext cx="4362450" cy="1680940"/>
          </a:xfrm>
        </p:spPr>
        <p:txBody>
          <a:bodyPr>
            <a:noAutofit/>
          </a:bodyPr>
          <a:lstStyle/>
          <a:p>
            <a:pPr algn="ctr"/>
            <a:r>
              <a:rPr lang="it-IT" sz="4800" dirty="0"/>
              <a:t>High Level Components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0350" y="501122"/>
            <a:ext cx="5029715" cy="5899114"/>
          </a:xfrm>
        </p:spPr>
      </p:pic>
      <p:sp>
        <p:nvSpPr>
          <p:cNvPr id="9" name="Segnaposto contenuto 2"/>
          <p:cNvSpPr txBox="1">
            <a:spLocks/>
          </p:cNvSpPr>
          <p:nvPr/>
        </p:nvSpPr>
        <p:spPr>
          <a:xfrm>
            <a:off x="2247900" y="2418372"/>
            <a:ext cx="4323599" cy="3981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Client-side components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high-level programmed (mobile application) and HTML (as for the web client) pages the user can navigate through</a:t>
            </a:r>
          </a:p>
          <a:p>
            <a:endParaRPr lang="en-US" dirty="0"/>
          </a:p>
          <a:p>
            <a:r>
              <a:rPr lang="en-US" b="1" dirty="0"/>
              <a:t>Server-side components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Java Servlets and </a:t>
            </a:r>
            <a:r>
              <a:rPr lang="en-US" dirty="0" err="1"/>
              <a:t>Entrerprise</a:t>
            </a:r>
            <a:r>
              <a:rPr lang="en-US" dirty="0"/>
              <a:t> JavaBeans that receive user’s requests, compute the adequate response and perform the actual car sharing service</a:t>
            </a:r>
          </a:p>
        </p:txBody>
      </p:sp>
    </p:spTree>
    <p:extLst>
      <p:ext uri="{BB962C8B-B14F-4D97-AF65-F5344CB8AC3E}">
        <p14:creationId xmlns:p14="http://schemas.microsoft.com/office/powerpoint/2010/main" val="149214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78673" y="566960"/>
            <a:ext cx="7484525" cy="869045"/>
          </a:xfrm>
        </p:spPr>
        <p:txBody>
          <a:bodyPr>
            <a:noAutofit/>
          </a:bodyPr>
          <a:lstStyle/>
          <a:p>
            <a:pPr algn="ctr"/>
            <a:r>
              <a:rPr lang="it-IT" dirty="0"/>
              <a:t>Database </a:t>
            </a:r>
            <a:r>
              <a:rPr lang="it-IT" dirty="0" err="1"/>
              <a:t>Structure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719" y="1436005"/>
            <a:ext cx="4698432" cy="4962794"/>
          </a:xfrm>
        </p:spPr>
      </p:pic>
    </p:spTree>
    <p:extLst>
      <p:ext uri="{BB962C8B-B14F-4D97-AF65-F5344CB8AC3E}">
        <p14:creationId xmlns:p14="http://schemas.microsoft.com/office/powerpoint/2010/main" val="338262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1419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User </a:t>
            </a:r>
            <a:r>
              <a:rPr lang="it-IT" dirty="0" err="1"/>
              <a:t>experience</a:t>
            </a:r>
            <a:r>
              <a:rPr lang="it-IT" dirty="0"/>
              <a:t> </a:t>
            </a:r>
            <a:r>
              <a:rPr lang="it-IT" dirty="0" err="1"/>
              <a:t>diagram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968" y="1638300"/>
            <a:ext cx="6705600" cy="4719663"/>
          </a:xfrm>
        </p:spPr>
      </p:pic>
    </p:spTree>
    <p:extLst>
      <p:ext uri="{BB962C8B-B14F-4D97-AF65-F5344CB8AC3E}">
        <p14:creationId xmlns:p14="http://schemas.microsoft.com/office/powerpoint/2010/main" val="315916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Integration test plan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1575478"/>
            <a:ext cx="8915400" cy="3139833"/>
          </a:xfrm>
        </p:spPr>
      </p:pic>
      <p:sp>
        <p:nvSpPr>
          <p:cNvPr id="9" name="Segnaposto contenuto 2"/>
          <p:cNvSpPr txBox="1">
            <a:spLocks/>
          </p:cNvSpPr>
          <p:nvPr/>
        </p:nvSpPr>
        <p:spPr>
          <a:xfrm>
            <a:off x="2589212" y="5145159"/>
            <a:ext cx="8915400" cy="1043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on </a:t>
            </a:r>
            <a:r>
              <a:rPr lang="en-US" b="1" dirty="0"/>
              <a:t>Business Tier</a:t>
            </a:r>
          </a:p>
          <a:p>
            <a:r>
              <a:rPr lang="en-US" dirty="0"/>
              <a:t>Integration based on </a:t>
            </a:r>
            <a:r>
              <a:rPr lang="en-US" b="1" dirty="0"/>
              <a:t>bottom-up strategy</a:t>
            </a:r>
          </a:p>
          <a:p>
            <a:r>
              <a:rPr lang="en-US" b="1" dirty="0"/>
              <a:t>Critical-Module-First</a:t>
            </a:r>
            <a:r>
              <a:rPr lang="en-US" dirty="0"/>
              <a:t> in case of modules laying on the same layer</a:t>
            </a:r>
          </a:p>
        </p:txBody>
      </p:sp>
    </p:spTree>
    <p:extLst>
      <p:ext uri="{BB962C8B-B14F-4D97-AF65-F5344CB8AC3E}">
        <p14:creationId xmlns:p14="http://schemas.microsoft.com/office/powerpoint/2010/main" val="209136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Integration test plan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94909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detailed description of the tests</a:t>
            </a:r>
            <a:r>
              <a:rPr lang="en-US" dirty="0"/>
              <a:t> to be performed on integrated components with possible inputs and their effects to secure the correctness of the behavior with respect to invalid input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Tools:</a:t>
            </a:r>
          </a:p>
          <a:p>
            <a:r>
              <a:rPr lang="en-US" b="1" dirty="0"/>
              <a:t>Android Studio</a:t>
            </a:r>
            <a:r>
              <a:rPr lang="en-US" dirty="0"/>
              <a:t>: simulation and virtualization of Android operating system through Android Virtual </a:t>
            </a:r>
            <a:r>
              <a:rPr lang="it-IT" dirty="0"/>
              <a:t>Device Manager (AVDM)</a:t>
            </a:r>
          </a:p>
          <a:p>
            <a:r>
              <a:rPr lang="en-US" b="1" dirty="0"/>
              <a:t>JUnit: </a:t>
            </a:r>
            <a:r>
              <a:rPr lang="en-US" dirty="0"/>
              <a:t>test Java Classes and business logic tier components too</a:t>
            </a:r>
          </a:p>
          <a:p>
            <a:r>
              <a:rPr lang="en-US" b="1" dirty="0" err="1"/>
              <a:t>Arquillan</a:t>
            </a:r>
            <a:r>
              <a:rPr lang="en-US" dirty="0"/>
              <a:t>: check the interaction between a component and its surrounding execution</a:t>
            </a:r>
          </a:p>
          <a:p>
            <a:r>
              <a:rPr lang="it-IT" b="1" dirty="0" err="1"/>
              <a:t>Jmeter</a:t>
            </a:r>
            <a:r>
              <a:rPr lang="it-IT" dirty="0"/>
              <a:t>: </a:t>
            </a:r>
            <a:r>
              <a:rPr lang="en-US" dirty="0"/>
              <a:t>load test behavior and measure performance.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1323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Resource </a:t>
            </a:r>
            <a:r>
              <a:rPr lang="it-IT" dirty="0" err="1"/>
              <a:t>estimation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Size</a:t>
            </a:r>
            <a:r>
              <a:rPr lang="it-IT" b="1" dirty="0"/>
              <a:t> </a:t>
            </a:r>
            <a:r>
              <a:rPr lang="it-IT" b="1" dirty="0" err="1"/>
              <a:t>estimation</a:t>
            </a:r>
            <a:r>
              <a:rPr lang="it-IT" dirty="0"/>
              <a:t>: </a:t>
            </a:r>
            <a:r>
              <a:rPr lang="it-IT" dirty="0" err="1"/>
              <a:t>Function</a:t>
            </a:r>
            <a:r>
              <a:rPr lang="it-IT" dirty="0"/>
              <a:t> Points </a:t>
            </a:r>
            <a:r>
              <a:rPr lang="it-IT" dirty="0" err="1"/>
              <a:t>approach</a:t>
            </a:r>
            <a:endParaRPr lang="it-IT" dirty="0"/>
          </a:p>
          <a:p>
            <a:pPr marL="0" indent="0" algn="just">
              <a:buNone/>
            </a:pPr>
            <a:r>
              <a:rPr lang="it-IT" dirty="0"/>
              <a:t>                                 </a:t>
            </a:r>
            <a:r>
              <a:rPr lang="it-IT" dirty="0" err="1"/>
              <a:t>Estimated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: </a:t>
            </a:r>
            <a:r>
              <a:rPr lang="it-IT" b="1" dirty="0"/>
              <a:t>5150~7500 LOC </a:t>
            </a:r>
            <a:r>
              <a:rPr lang="it-IT" dirty="0"/>
              <a:t>(112 </a:t>
            </a:r>
            <a:r>
              <a:rPr lang="it-IT" dirty="0" err="1"/>
              <a:t>FPs</a:t>
            </a:r>
            <a:r>
              <a:rPr lang="it-IT" dirty="0"/>
              <a:t>)</a:t>
            </a:r>
          </a:p>
          <a:p>
            <a:pPr marL="0" indent="0" algn="just">
              <a:buNone/>
            </a:pPr>
            <a:endParaRPr lang="it-IT" dirty="0"/>
          </a:p>
          <a:p>
            <a:pPr algn="just"/>
            <a:r>
              <a:rPr lang="it-IT" b="1" dirty="0"/>
              <a:t>Cost and </a:t>
            </a:r>
            <a:r>
              <a:rPr lang="it-IT" b="1" dirty="0" err="1"/>
              <a:t>effort</a:t>
            </a:r>
            <a:r>
              <a:rPr lang="it-IT" b="1" dirty="0"/>
              <a:t> </a:t>
            </a:r>
            <a:r>
              <a:rPr lang="it-IT" b="1" dirty="0" err="1"/>
              <a:t>estimation</a:t>
            </a:r>
            <a:r>
              <a:rPr lang="it-IT" b="1" dirty="0"/>
              <a:t>: </a:t>
            </a:r>
            <a:r>
              <a:rPr lang="it-IT" dirty="0"/>
              <a:t>COCOMO II</a:t>
            </a:r>
          </a:p>
          <a:p>
            <a:pPr marL="0" indent="0" algn="just">
              <a:buNone/>
            </a:pPr>
            <a:r>
              <a:rPr lang="it-IT" dirty="0"/>
              <a:t>                                 </a:t>
            </a:r>
            <a:r>
              <a:rPr lang="it-IT" dirty="0" err="1"/>
              <a:t>Estimated</a:t>
            </a:r>
            <a:r>
              <a:rPr lang="it-IT" dirty="0"/>
              <a:t> </a:t>
            </a:r>
            <a:r>
              <a:rPr lang="it-IT" dirty="0" err="1"/>
              <a:t>effort</a:t>
            </a:r>
            <a:r>
              <a:rPr lang="it-IT" dirty="0"/>
              <a:t>: </a:t>
            </a:r>
            <a:r>
              <a:rPr lang="it-IT" b="1" dirty="0"/>
              <a:t>20~30 PM</a:t>
            </a:r>
          </a:p>
          <a:p>
            <a:pPr marL="0" indent="0" algn="just">
              <a:buNone/>
            </a:pPr>
            <a:r>
              <a:rPr lang="it-IT" b="1" dirty="0"/>
              <a:t>                                 </a:t>
            </a:r>
            <a:r>
              <a:rPr lang="it-IT" dirty="0" err="1"/>
              <a:t>Estimated</a:t>
            </a:r>
            <a:r>
              <a:rPr lang="it-IT" dirty="0"/>
              <a:t> schedule: </a:t>
            </a:r>
            <a:r>
              <a:rPr lang="it-IT" b="1" dirty="0"/>
              <a:t>9.5~10.8 </a:t>
            </a:r>
            <a:r>
              <a:rPr lang="it-IT" b="1" dirty="0" err="1"/>
              <a:t>months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645943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658391" y="2487622"/>
            <a:ext cx="54793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LeftFacing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it-IT" sz="9600" dirty="0">
                <a:ln w="0"/>
                <a:solidFill>
                  <a:srgbClr val="D0222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Bauhaus 93" panose="04030905020B02020C02" pitchFamily="82" charset="0"/>
              </a:rPr>
              <a:t>Questions</a:t>
            </a:r>
            <a:endParaRPr lang="it-IT" sz="8800" dirty="0">
              <a:ln w="0"/>
              <a:solidFill>
                <a:srgbClr val="D0222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Bauhaus 93" panose="04030905020B02020C02" pitchFamily="82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490" y="1496336"/>
            <a:ext cx="3393184" cy="371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48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073626" y="2643485"/>
            <a:ext cx="503535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7200" b="1" cap="none" spc="0" dirty="0" err="1">
                <a:ln w="0"/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</a:t>
            </a:r>
            <a:r>
              <a:rPr lang="it-IT" sz="7200" b="1" cap="none" spc="0" dirty="0">
                <a:ln w="0"/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7200" b="1" cap="none" spc="0" dirty="0" err="1">
                <a:ln w="0"/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</a:t>
            </a:r>
            <a:r>
              <a:rPr lang="it-IT" sz="7200" b="1" cap="none" spc="0" dirty="0">
                <a:ln w="0"/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8917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Goals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/>
          <a:lstStyle/>
          <a:p>
            <a:r>
              <a:rPr lang="en-US" dirty="0"/>
              <a:t>Provide a </a:t>
            </a:r>
            <a:r>
              <a:rPr lang="en-US" b="1" dirty="0"/>
              <a:t>link</a:t>
            </a:r>
            <a:r>
              <a:rPr lang="en-US" dirty="0"/>
              <a:t> between </a:t>
            </a:r>
            <a:r>
              <a:rPr lang="en-US" b="1" dirty="0"/>
              <a:t>users</a:t>
            </a:r>
            <a:r>
              <a:rPr lang="en-US" dirty="0"/>
              <a:t> and the car-sharing </a:t>
            </a:r>
            <a:r>
              <a:rPr lang="en-US" b="1" dirty="0"/>
              <a:t>service</a:t>
            </a:r>
          </a:p>
          <a:p>
            <a:r>
              <a:rPr lang="en-US" dirty="0"/>
              <a:t>Offer an </a:t>
            </a:r>
            <a:r>
              <a:rPr lang="en-US" b="1" dirty="0"/>
              <a:t>easy and effective tool </a:t>
            </a:r>
            <a:r>
              <a:rPr lang="en-US" dirty="0"/>
              <a:t>to the customers in order to manage the car employment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Allow users to find the nearest car available and even reserve it for a limited time</a:t>
            </a:r>
          </a:p>
          <a:p>
            <a:r>
              <a:rPr lang="en-US" dirty="0"/>
              <a:t>Charge users for a given amount of money per minute and notify them of the current charges through a screen on the car</a:t>
            </a:r>
          </a:p>
          <a:p>
            <a:r>
              <a:rPr lang="en-US" dirty="0"/>
              <a:t>Allow users to leave the car where they want within a specified safe area</a:t>
            </a:r>
          </a:p>
          <a:p>
            <a:r>
              <a:rPr lang="en-US" dirty="0"/>
              <a:t>Apply discounts to incentivize the </a:t>
            </a:r>
            <a:r>
              <a:rPr lang="en-US" dirty="0" err="1"/>
              <a:t>virtous</a:t>
            </a:r>
            <a:r>
              <a:rPr lang="en-US" dirty="0"/>
              <a:t> behaviors of the users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653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Proposed System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1658" y="1619971"/>
            <a:ext cx="6714220" cy="4432395"/>
          </a:xfrm>
        </p:spPr>
      </p:pic>
    </p:spTree>
    <p:extLst>
      <p:ext uri="{BB962C8B-B14F-4D97-AF65-F5344CB8AC3E}">
        <p14:creationId xmlns:p14="http://schemas.microsoft.com/office/powerpoint/2010/main" val="365669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Some mobile app mockups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670" y="1424986"/>
            <a:ext cx="2493533" cy="507812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951" y="1424986"/>
            <a:ext cx="2510149" cy="511196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848" y="1458824"/>
            <a:ext cx="2493533" cy="507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9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Webapp</a:t>
            </a:r>
            <a:r>
              <a:rPr lang="it-IT" dirty="0"/>
              <a:t> </a:t>
            </a:r>
            <a:r>
              <a:rPr lang="it-IT" dirty="0" err="1"/>
              <a:t>mockup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8355" y="1465800"/>
            <a:ext cx="7340825" cy="5030116"/>
          </a:xfrm>
        </p:spPr>
      </p:pic>
    </p:spTree>
    <p:extLst>
      <p:ext uri="{BB962C8B-B14F-4D97-AF65-F5344CB8AC3E}">
        <p14:creationId xmlns:p14="http://schemas.microsoft.com/office/powerpoint/2010/main" val="14770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On-board </a:t>
            </a:r>
            <a:r>
              <a:rPr lang="it-IT" dirty="0" err="1"/>
              <a:t>interface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167" y="1628226"/>
            <a:ext cx="8079201" cy="4802387"/>
          </a:xfrm>
        </p:spPr>
      </p:pic>
    </p:spTree>
    <p:extLst>
      <p:ext uri="{BB962C8B-B14F-4D97-AF65-F5344CB8AC3E}">
        <p14:creationId xmlns:p14="http://schemas.microsoft.com/office/powerpoint/2010/main" val="347173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82" y="577606"/>
            <a:ext cx="5481960" cy="330142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00" y="3080935"/>
            <a:ext cx="5554090" cy="330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6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UML Diagrams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4848" y="2370312"/>
            <a:ext cx="4758487" cy="3463121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145" y="2321930"/>
            <a:ext cx="4153200" cy="355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8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 err="1"/>
              <a:t>Alloy</a:t>
            </a:r>
            <a:r>
              <a:rPr lang="it-IT" dirty="0"/>
              <a:t> </a:t>
            </a:r>
            <a:r>
              <a:rPr lang="it-IT" dirty="0" err="1"/>
              <a:t>genereted</a:t>
            </a:r>
            <a:r>
              <a:rPr lang="it-IT" dirty="0"/>
              <a:t> world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987" y="1571368"/>
            <a:ext cx="8277562" cy="4619368"/>
          </a:xfrm>
        </p:spPr>
      </p:pic>
    </p:spTree>
    <p:extLst>
      <p:ext uri="{BB962C8B-B14F-4D97-AF65-F5344CB8AC3E}">
        <p14:creationId xmlns:p14="http://schemas.microsoft.com/office/powerpoint/2010/main" val="2006110726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294</TotalTime>
  <Words>382</Words>
  <Application>Microsoft Office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Bauhaus 93</vt:lpstr>
      <vt:lpstr>Century Gothic</vt:lpstr>
      <vt:lpstr>Wingdings 3</vt:lpstr>
      <vt:lpstr>Filo</vt:lpstr>
      <vt:lpstr>Presentazione standard di PowerPoint</vt:lpstr>
      <vt:lpstr>Goals</vt:lpstr>
      <vt:lpstr>Proposed System</vt:lpstr>
      <vt:lpstr>Some mobile app mockups</vt:lpstr>
      <vt:lpstr>Webapp mockup</vt:lpstr>
      <vt:lpstr>On-board interface</vt:lpstr>
      <vt:lpstr>Presentazione standard di PowerPoint</vt:lpstr>
      <vt:lpstr>UML Diagrams</vt:lpstr>
      <vt:lpstr>Alloy genereted world</vt:lpstr>
      <vt:lpstr>System Architecture</vt:lpstr>
      <vt:lpstr>High Level Components</vt:lpstr>
      <vt:lpstr>Database Structure</vt:lpstr>
      <vt:lpstr>User experience diagram</vt:lpstr>
      <vt:lpstr>Integration test plan</vt:lpstr>
      <vt:lpstr>Integration test plan</vt:lpstr>
      <vt:lpstr>Resource estimation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Document</dc:title>
  <dc:creator>francesco.larghi@gmail.com</dc:creator>
  <cp:lastModifiedBy>Francesco</cp:lastModifiedBy>
  <cp:revision>33</cp:revision>
  <dcterms:created xsi:type="dcterms:W3CDTF">2016-12-15T07:34:16Z</dcterms:created>
  <dcterms:modified xsi:type="dcterms:W3CDTF">2017-02-19T20:41:52Z</dcterms:modified>
</cp:coreProperties>
</file>