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orient="horz" pos="1728">
          <p15:clr>
            <a:srgbClr val="000000"/>
          </p15:clr>
        </p15:guide>
        <p15:guide id="3" orient="horz" pos="336">
          <p15:clr>
            <a:srgbClr val="000000"/>
          </p15:clr>
        </p15:guide>
        <p15:guide id="4" orient="horz" pos="552">
          <p15:clr>
            <a:srgbClr val="000000"/>
          </p15:clr>
        </p15:guide>
        <p15:guide id="5" orient="horz" pos="3984">
          <p15:clr>
            <a:srgbClr val="000000"/>
          </p15:clr>
        </p15:guide>
        <p15:guide id="6" pos="2880">
          <p15:clr>
            <a:srgbClr val="000000"/>
          </p15:clr>
        </p15:guide>
        <p15:guide id="7" pos="1484">
          <p15:clr>
            <a:srgbClr val="000000"/>
          </p15:clr>
        </p15:guide>
        <p15:guide id="8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1728" orient="horz"/>
        <p:guide pos="336" orient="horz"/>
        <p:guide pos="552" orient="horz"/>
        <p:guide pos="3984" orient="horz"/>
        <p:guide pos="2880"/>
        <p:guide pos="1484"/>
        <p:guide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fbc82e9b4_2_2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39" name="Google Shape;139;g2afbc82e9b4_2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fbc82e9b4_2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afbc82e9b4_2_25:notes"/>
          <p:cNvSpPr txBox="1"/>
          <p:nvPr>
            <p:ph idx="3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fbc82e9b4_2_3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48" name="Google Shape;148;g2afbc82e9b4_2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fbc82e9b4_2_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afbc82e9b4_2_39:notes"/>
          <p:cNvSpPr txBox="1"/>
          <p:nvPr>
            <p:ph idx="3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00c6628f3_0_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59" name="Google Shape;159;g2b00c6628f3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b00c6628f3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b00c6628f3_0_2:notes"/>
          <p:cNvSpPr txBox="1"/>
          <p:nvPr>
            <p:ph idx="3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5" name="Google Shape;6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fbc82e9b4_1_2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77" name="Google Shape;77;g2afbc82e9b4_1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fbc82e9b4_1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2afbc82e9b4_1_24:notes"/>
          <p:cNvSpPr txBox="1"/>
          <p:nvPr>
            <p:ph idx="3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fbc82e9b4_3_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85" name="Google Shape;85;g2afbc82e9b4_3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fbc82e9b4_3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afbc82e9b4_3_8:notes"/>
          <p:cNvSpPr txBox="1"/>
          <p:nvPr>
            <p:ph idx="3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fbc82e9b4_2_1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96" name="Google Shape;96;g2afbc82e9b4_2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fbc82e9b4_2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2afbc82e9b4_2_18:notes"/>
          <p:cNvSpPr txBox="1"/>
          <p:nvPr>
            <p:ph idx="3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fbc82e9b4_2_1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08" name="Google Shape;108;g2afbc82e9b4_2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fbc82e9b4_2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afbc82e9b4_2_11:notes"/>
          <p:cNvSpPr txBox="1"/>
          <p:nvPr>
            <p:ph idx="3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fbc82e9b4_2_3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21" name="Google Shape;121;g2afbc82e9b4_2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fbc82e9b4_2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afbc82e9b4_2_32:notes"/>
          <p:cNvSpPr txBox="1"/>
          <p:nvPr>
            <p:ph idx="3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fdf1a8e38_1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30" name="Google Shape;130;g2afdf1a8e38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fdf1a8e38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afdf1a8e38_1_0:notes"/>
          <p:cNvSpPr txBox="1"/>
          <p:nvPr>
            <p:ph idx="3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4343400" y="614838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1219200" y="61483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6553200" y="614838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idx="10" type="dt"/>
          </p:nvPr>
        </p:nvSpPr>
        <p:spPr>
          <a:xfrm>
            <a:off x="4343400" y="614838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1219200" y="61483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14838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1116012" y="409575"/>
            <a:ext cx="755967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116012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343400" y="614838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1219200" y="61483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14838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1"/>
          <p:cNvGrpSpPr/>
          <p:nvPr/>
        </p:nvGrpSpPr>
        <p:grpSpPr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2" name="Google Shape;12;p1"/>
            <p:cNvSpPr/>
            <p:nvPr/>
          </p:nvSpPr>
          <p:spPr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"/>
          <p:cNvSpPr txBox="1"/>
          <p:nvPr>
            <p:ph type="title"/>
          </p:nvPr>
        </p:nvSpPr>
        <p:spPr>
          <a:xfrm>
            <a:off x="1116012" y="409575"/>
            <a:ext cx="755967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1116012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4343400" y="614838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1219200" y="61483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6553200" y="614838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rxiv.org/pdf/1902.00255.pdf" TargetMode="External"/><Relationship Id="rId4" Type="http://schemas.openxmlformats.org/officeDocument/2006/relationships/hyperlink" Target="https://arxiv.org/pdf/1707.06347.pdf" TargetMode="External"/><Relationship Id="rId5" Type="http://schemas.openxmlformats.org/officeDocument/2006/relationships/hyperlink" Target="https://arxiv.org/pdf/1506.02438.pdf" TargetMode="External"/><Relationship Id="rId6" Type="http://schemas.openxmlformats.org/officeDocument/2006/relationships/hyperlink" Target="https://www.diag.uniroma1.it/node/6116" TargetMode="External"/><Relationship Id="rId7" Type="http://schemas.openxmlformats.org/officeDocument/2006/relationships/hyperlink" Target="https://openai.com/dall-e-3" TargetMode="External"/><Relationship Id="rId8" Type="http://schemas.openxmlformats.org/officeDocument/2006/relationships/hyperlink" Target="https://arxiv.org/pdf/1902.00255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xiv.org/abs/1503.02531" TargetMode="External"/><Relationship Id="rId4" Type="http://schemas.openxmlformats.org/officeDocument/2006/relationships/hyperlink" Target="https://arxiv.org/abs/1707.06347" TargetMode="External"/><Relationship Id="rId5" Type="http://schemas.openxmlformats.org/officeDocument/2006/relationships/hyperlink" Target="https://arxiv.org/abs/1503.02531" TargetMode="External"/><Relationship Id="rId6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idx="10" type="dt"/>
          </p:nvPr>
        </p:nvSpPr>
        <p:spPr>
          <a:xfrm>
            <a:off x="4343400" y="614838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01/14/2024</a:t>
            </a:r>
            <a:endParaRPr/>
          </a:p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1219200" y="61483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553200" y="614838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2243137" y="795337"/>
            <a:ext cx="6138862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5"/>
          <p:cNvGrpSpPr/>
          <p:nvPr/>
        </p:nvGrpSpPr>
        <p:grpSpPr>
          <a:xfrm>
            <a:off x="-9525" y="0"/>
            <a:ext cx="9153525" cy="6858000"/>
            <a:chOff x="-6" y="0"/>
            <a:chExt cx="5766" cy="4320"/>
          </a:xfrm>
        </p:grpSpPr>
        <p:sp>
          <p:nvSpPr>
            <p:cNvPr id="45" name="Google Shape;45;p5"/>
            <p:cNvSpPr/>
            <p:nvPr/>
          </p:nvSpPr>
          <p:spPr>
            <a:xfrm>
              <a:off x="-6" y="0"/>
              <a:ext cx="5760" cy="2160"/>
            </a:xfrm>
            <a:prstGeom prst="rect">
              <a:avLst/>
            </a:prstGeom>
            <a:solidFill>
              <a:srgbClr val="C0CE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" name="Google Shape;46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728"/>
              <a:ext cx="5760" cy="259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" name="Google Shape;47;p5"/>
          <p:cNvSpPr txBox="1"/>
          <p:nvPr>
            <p:ph type="ctrTitle"/>
          </p:nvPr>
        </p:nvSpPr>
        <p:spPr>
          <a:xfrm>
            <a:off x="0" y="214225"/>
            <a:ext cx="84336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/>
              <a:t>Master in Artificial Intelligence and Robotics</a:t>
            </a:r>
            <a:endParaRPr b="1" i="1" sz="2000" u="none">
              <a:solidFill>
                <a:srgbClr val="8224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"/>
          <p:cNvSpPr txBox="1"/>
          <p:nvPr/>
        </p:nvSpPr>
        <p:spPr>
          <a:xfrm>
            <a:off x="1135200" y="1027300"/>
            <a:ext cx="7246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</a:rPr>
              <a:t>Policy Consolidation for Continual Reinforcement Learning</a:t>
            </a:r>
            <a:endParaRPr b="1" sz="3200">
              <a:solidFill>
                <a:schemeClr val="dk1"/>
              </a:solidFill>
            </a:endParaRPr>
          </a:p>
        </p:txBody>
      </p:sp>
      <p:sp>
        <p:nvSpPr>
          <p:cNvPr id="49" name="Google Shape;49;p5"/>
          <p:cNvSpPr txBox="1"/>
          <p:nvPr/>
        </p:nvSpPr>
        <p:spPr>
          <a:xfrm>
            <a:off x="456875" y="4850050"/>
            <a:ext cx="8303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Course</a:t>
            </a:r>
            <a:r>
              <a:rPr lang="en-US">
                <a:solidFill>
                  <a:schemeClr val="lt1"/>
                </a:solidFill>
              </a:rPr>
              <a:t>:      		Reinforcement Learning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Professor:  			Roberto Bianco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Teacher Assistant: 	Michela Proietti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Students:   			Jacopo Tedeschi 1882789, Giordano Pagano 2077179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792162" y="396125"/>
            <a:ext cx="7559700" cy="58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Implementation </a:t>
            </a:r>
            <a:r>
              <a:rPr lang="en-US"/>
              <a:t>of loss</a:t>
            </a:r>
            <a:endParaRPr/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1116012" y="1752600"/>
            <a:ext cx="7559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50" y="1149325"/>
            <a:ext cx="8675701" cy="455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type="title"/>
          </p:nvPr>
        </p:nvSpPr>
        <p:spPr>
          <a:xfrm>
            <a:off x="792162" y="355775"/>
            <a:ext cx="7559700" cy="58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Results, problems and motivations</a:t>
            </a:r>
            <a:endParaRPr sz="2600"/>
          </a:p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298525" y="876300"/>
            <a:ext cx="4410600" cy="204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spcBef>
                <a:spcPts val="360"/>
              </a:spcBef>
              <a:spcAft>
                <a:spcPts val="0"/>
              </a:spcAft>
              <a:buSzPts val="1200"/>
              <a:buChar char="-"/>
            </a:pPr>
            <a:r>
              <a:rPr lang="en-US" sz="1800"/>
              <a:t>Old architecture: heavy computation and result too complex to estimate distributions</a:t>
            </a:r>
            <a:endParaRPr sz="1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 sz="1800"/>
              <a:t>Original loss: easy to code and test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Old computation time: acceptable time to see result and big parallelization i.e. faster train</a:t>
            </a:r>
            <a:endParaRPr sz="1800"/>
          </a:p>
        </p:txBody>
      </p:sp>
      <p:sp>
        <p:nvSpPr>
          <p:cNvPr id="154" name="Google Shape;154;p15"/>
          <p:cNvSpPr txBox="1"/>
          <p:nvPr/>
        </p:nvSpPr>
        <p:spPr>
          <a:xfrm>
            <a:off x="4709125" y="816000"/>
            <a:ext cx="4209000" cy="21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Actor-critic: lighter computation and easy estimation of needed values.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Final loss: hard to code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Actual computation time: slower and smaller parallelization i.e. couldn’t see results</a:t>
            </a:r>
            <a:endParaRPr sz="1800"/>
          </a:p>
        </p:txBody>
      </p:sp>
      <p:pic>
        <p:nvPicPr>
          <p:cNvPr id="155" name="Google Shape;15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29000"/>
            <a:ext cx="3040475" cy="225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1925" y="3503850"/>
            <a:ext cx="5742075" cy="1871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type="title"/>
          </p:nvPr>
        </p:nvSpPr>
        <p:spPr>
          <a:xfrm>
            <a:off x="792162" y="409575"/>
            <a:ext cx="7559700" cy="58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References</a:t>
            </a:r>
            <a:r>
              <a:rPr lang="en-US" sz="2600"/>
              <a:t> </a:t>
            </a:r>
            <a:r>
              <a:rPr lang="en-US"/>
              <a:t>and materials</a:t>
            </a:r>
            <a:endParaRPr/>
          </a:p>
        </p:txBody>
      </p:sp>
      <p:sp>
        <p:nvSpPr>
          <p:cNvPr id="164" name="Google Shape;164;p16"/>
          <p:cNvSpPr txBox="1"/>
          <p:nvPr>
            <p:ph idx="1" type="body"/>
          </p:nvPr>
        </p:nvSpPr>
        <p:spPr>
          <a:xfrm>
            <a:off x="792162" y="1725775"/>
            <a:ext cx="7559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Char char="-"/>
            </a:pPr>
            <a:r>
              <a:rPr lang="en-US" sz="2000"/>
              <a:t>Policy consolidation</a:t>
            </a:r>
            <a:r>
              <a:rPr lang="en-US" sz="2000"/>
              <a:t>: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Policy Consolidation for Continual Reinforcement Learning</a:t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2000"/>
              <a:t>PPO algorithm: </a:t>
            </a:r>
            <a:r>
              <a:rPr lang="en-US" sz="2000" u="sng">
                <a:solidFill>
                  <a:schemeClr val="hlink"/>
                </a:solidFill>
                <a:hlinkClick r:id="rId4"/>
              </a:rPr>
              <a:t>Proximal Policy Optimization Algorithms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GAE: </a:t>
            </a:r>
            <a:r>
              <a:rPr lang="en-US" sz="2000" u="sng">
                <a:solidFill>
                  <a:schemeClr val="hlink"/>
                </a:solidFill>
                <a:hlinkClick r:id="rId5"/>
              </a:rPr>
              <a:t>high-dimensional continuous control using GAE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Slides: </a:t>
            </a:r>
            <a:r>
              <a:rPr lang="en-US" sz="2000" u="sng">
                <a:solidFill>
                  <a:schemeClr val="hlink"/>
                </a:solidFill>
                <a:hlinkClick r:id="rId6"/>
              </a:rPr>
              <a:t>DIAG template for power point presentations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Images: </a:t>
            </a:r>
            <a:r>
              <a:rPr lang="en-US" sz="2000" u="sng">
                <a:solidFill>
                  <a:schemeClr val="hlink"/>
                </a:solidFill>
                <a:hlinkClick r:id="rId7"/>
              </a:rPr>
              <a:t>Dall-e</a:t>
            </a:r>
            <a:r>
              <a:rPr lang="en-US" sz="2000"/>
              <a:t> and </a:t>
            </a:r>
            <a:r>
              <a:rPr lang="en-US" sz="2000" u="sng">
                <a:solidFill>
                  <a:schemeClr val="hlink"/>
                </a:solidFill>
                <a:hlinkClick r:id="rId8"/>
              </a:rPr>
              <a:t>Policy Consolidation for Continual Reinforcement Learning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idx="10" type="dt"/>
          </p:nvPr>
        </p:nvSpPr>
        <p:spPr>
          <a:xfrm>
            <a:off x="4343400" y="614838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\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01/14/2024</a:t>
            </a:r>
            <a:endParaRPr/>
          </a:p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1219200" y="61483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6553200" y="614838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8" name="Google Shape;58;p6"/>
          <p:cNvSpPr txBox="1"/>
          <p:nvPr>
            <p:ph idx="4294967295" type="body"/>
          </p:nvPr>
        </p:nvSpPr>
        <p:spPr>
          <a:xfrm>
            <a:off x="53800" y="309275"/>
            <a:ext cx="54084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Problem</a:t>
            </a:r>
            <a:r>
              <a:rPr lang="en-US" sz="2000"/>
              <a:t> </a:t>
            </a:r>
            <a:r>
              <a:rPr b="1" lang="en-US" sz="2000">
                <a:solidFill>
                  <a:schemeClr val="dk1"/>
                </a:solidFill>
              </a:rPr>
              <a:t>:</a:t>
            </a:r>
            <a:endParaRPr b="1" sz="1600">
              <a:solidFill>
                <a:schemeClr val="dk1"/>
              </a:solidFill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en-US" sz="1600"/>
              <a:t>   </a:t>
            </a:r>
            <a:r>
              <a:rPr lang="en-US" sz="1600"/>
              <a:t>An agent that continuously builds on its experiences to develop new skills should be able to adapt quickly while preserving the acquired knowledge.</a:t>
            </a:r>
            <a:endParaRPr sz="1600"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en-US" sz="1600"/>
              <a:t>   Neural networks usually train on a stationary datasets but once the </a:t>
            </a:r>
            <a:r>
              <a:rPr b="1" lang="en-US" sz="1600"/>
              <a:t>i.i.d. assumption is violated</a:t>
            </a:r>
            <a:r>
              <a:rPr lang="en-US" sz="1600"/>
              <a:t>, they have been shown to suffer from </a:t>
            </a:r>
            <a:r>
              <a:rPr b="1" lang="en-US" sz="1600"/>
              <a:t>catastrophic forgetting</a:t>
            </a:r>
            <a:r>
              <a:rPr lang="en-US" sz="1600"/>
              <a:t>, whereby </a:t>
            </a:r>
            <a:r>
              <a:rPr i="1" lang="en-US" sz="1600">
                <a:solidFill>
                  <a:srgbClr val="0000FF"/>
                </a:solidFill>
              </a:rPr>
              <a:t>training on new data quickly erases knowledge acquired from older data</a:t>
            </a:r>
            <a:r>
              <a:rPr lang="en-US" sz="1600"/>
              <a:t>.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t/>
            </a:r>
            <a:endParaRPr sz="1600"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t/>
            </a:r>
            <a:endParaRPr sz="1600"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Solution :</a:t>
            </a:r>
            <a:endParaRPr b="1" sz="1600">
              <a:solidFill>
                <a:schemeClr val="dk1"/>
              </a:solidFill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en-US" sz="1600"/>
              <a:t>   The proposed solution is based on </a:t>
            </a:r>
            <a:r>
              <a:rPr lang="en-US" sz="1600">
                <a:solidFill>
                  <a:schemeClr val="dk1"/>
                </a:solidFill>
              </a:rPr>
              <a:t>Policy Consolidation</a:t>
            </a:r>
            <a:r>
              <a:rPr lang="en-US" sz="1600"/>
              <a:t> model; the policy network interacts with a </a:t>
            </a:r>
            <a:r>
              <a:rPr b="1" lang="en-US" sz="1600"/>
              <a:t>cascade of hidden networks</a:t>
            </a:r>
            <a:r>
              <a:rPr lang="en-US" sz="1600"/>
              <a:t> that simultaneously remember the agent’s policy at a range of timescales and regularise the current policy by its own history </a:t>
            </a:r>
            <a:r>
              <a:rPr i="1" lang="en-US" sz="1600">
                <a:solidFill>
                  <a:schemeClr val="hlink"/>
                </a:solidFill>
              </a:rPr>
              <a:t>improving its ability to learn without forgetting</a:t>
            </a:r>
            <a:r>
              <a:rPr lang="en-US" sz="1600"/>
              <a:t>.This method aims to reduce the effects generated by the change in the distribution of rewards over time and the effects generated by the continuous evolution of the environment.</a:t>
            </a:r>
            <a:endParaRPr sz="1600"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en-US" sz="1600"/>
              <a:t>   </a:t>
            </a:r>
            <a:endParaRPr sz="1600"/>
          </a:p>
        </p:txBody>
      </p:sp>
      <p:sp>
        <p:nvSpPr>
          <p:cNvPr id="59" name="Google Shape;59;p6"/>
          <p:cNvSpPr txBox="1"/>
          <p:nvPr/>
        </p:nvSpPr>
        <p:spPr>
          <a:xfrm>
            <a:off x="1954212" y="630237"/>
            <a:ext cx="184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2225" y="3116600"/>
            <a:ext cx="2684649" cy="268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2225" y="152400"/>
            <a:ext cx="2590799" cy="259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/>
          <p:nvPr>
            <p:ph idx="10" type="dt"/>
          </p:nvPr>
        </p:nvSpPr>
        <p:spPr>
          <a:xfrm>
            <a:off x="4343400" y="614838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01/14/2024</a:t>
            </a:r>
            <a:endParaRPr/>
          </a:p>
        </p:txBody>
      </p:sp>
      <p:sp>
        <p:nvSpPr>
          <p:cNvPr id="68" name="Google Shape;68;p7"/>
          <p:cNvSpPr txBox="1"/>
          <p:nvPr>
            <p:ph idx="11" type="ftr"/>
          </p:nvPr>
        </p:nvSpPr>
        <p:spPr>
          <a:xfrm>
            <a:off x="1219200" y="61483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6553200" y="614838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0" name="Google Shape;70;p7"/>
          <p:cNvSpPr txBox="1"/>
          <p:nvPr/>
        </p:nvSpPr>
        <p:spPr>
          <a:xfrm>
            <a:off x="511387" y="287112"/>
            <a:ext cx="740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</a:rPr>
              <a:t>Policy Consolidation Model</a:t>
            </a:r>
            <a:endParaRPr b="1" sz="2600">
              <a:solidFill>
                <a:schemeClr val="dk1"/>
              </a:solidFill>
            </a:endParaRPr>
          </a:p>
        </p:txBody>
      </p:sp>
      <p:sp>
        <p:nvSpPr>
          <p:cNvPr id="71" name="Google Shape;71;p7"/>
          <p:cNvSpPr txBox="1"/>
          <p:nvPr/>
        </p:nvSpPr>
        <p:spPr>
          <a:xfrm>
            <a:off x="424350" y="876300"/>
            <a:ext cx="4485300" cy="17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The Policy Consolidation model adapts the concepts of </a:t>
            </a:r>
            <a:r>
              <a:rPr lang="en-US" sz="1600">
                <a:solidFill>
                  <a:schemeClr val="dk1"/>
                </a:solidFill>
              </a:rPr>
              <a:t>Knowledge Distribution</a:t>
            </a:r>
            <a:r>
              <a:rPr lang="en-US" sz="1600"/>
              <a:t> (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arXiv:1503.02531</a:t>
            </a:r>
            <a:r>
              <a:rPr lang="en-US" sz="1600"/>
              <a:t>) to the Proximal Policy Optimization (</a:t>
            </a:r>
            <a:r>
              <a:rPr b="1" lang="en-US" sz="1600"/>
              <a:t>PPO</a:t>
            </a:r>
            <a:r>
              <a:rPr lang="en-US" sz="1600"/>
              <a:t>) algorithm for RL (</a:t>
            </a:r>
            <a:r>
              <a:rPr lang="en-US" sz="1600" u="sng">
                <a:solidFill>
                  <a:schemeClr val="hlink"/>
                </a:solidFill>
                <a:hlinkClick r:id="rId4"/>
              </a:rPr>
              <a:t>arXiv:1707.06347v2</a:t>
            </a:r>
            <a:r>
              <a:rPr lang="en-US" sz="1600"/>
              <a:t>) .</a:t>
            </a:r>
            <a:endParaRPr sz="1600"/>
          </a:p>
        </p:txBody>
      </p:sp>
      <p:sp>
        <p:nvSpPr>
          <p:cNvPr id="72" name="Google Shape;72;p7"/>
          <p:cNvSpPr txBox="1"/>
          <p:nvPr/>
        </p:nvSpPr>
        <p:spPr>
          <a:xfrm>
            <a:off x="333475" y="2597450"/>
            <a:ext cx="441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Synaptic </a:t>
            </a:r>
            <a:r>
              <a:rPr b="1" lang="en-US" sz="2000">
                <a:solidFill>
                  <a:schemeClr val="dk1"/>
                </a:solidFill>
              </a:rPr>
              <a:t>Consolidation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73" name="Google Shape;73;p7"/>
          <p:cNvSpPr txBox="1"/>
          <p:nvPr/>
        </p:nvSpPr>
        <p:spPr>
          <a:xfrm>
            <a:off x="333475" y="3184975"/>
            <a:ext cx="7759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The Synaptic model from (</a:t>
            </a:r>
            <a:r>
              <a:rPr lang="en-US" sz="1600" u="sng">
                <a:solidFill>
                  <a:schemeClr val="hlink"/>
                </a:solidFill>
                <a:hlinkClick r:id="rId5"/>
              </a:rPr>
              <a:t>arXiv:1503.02531</a:t>
            </a:r>
            <a:r>
              <a:rPr lang="en-US" sz="1600"/>
              <a:t>)</a:t>
            </a:r>
            <a:r>
              <a:rPr lang="en-US" sz="1600"/>
              <a:t> is describe as follow:</a:t>
            </a:r>
            <a:endParaRPr sz="1600"/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The level of liquid in the first beaker corresponds to the visible synaptic weight; Liquid can be added or subtracted from this beaker in accordance with any synaptic learning algorithm</a:t>
            </a:r>
            <a:endParaRPr sz="1600"/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Remaining beakers in the chain corresponds to the ‘hidden’ synaptic variables, which have two functions: recording the value of synaptic weight in a certain timescale, and regularizing synaptic weight in function of history</a:t>
            </a:r>
            <a:r>
              <a:rPr lang="en-US" sz="1600"/>
              <a:t>,</a:t>
            </a:r>
            <a:r>
              <a:rPr lang="en-US" sz="1600"/>
              <a:t> constraining the values to be close to previous values</a:t>
            </a:r>
            <a:endParaRPr sz="1600"/>
          </a:p>
        </p:txBody>
      </p:sp>
      <p:pic>
        <p:nvPicPr>
          <p:cNvPr id="74" name="Google Shape;74;p7"/>
          <p:cNvPicPr preferRelativeResize="0"/>
          <p:nvPr/>
        </p:nvPicPr>
        <p:blipFill rotWithShape="1">
          <a:blip r:embed="rId6">
            <a:alphaModFix/>
          </a:blip>
          <a:srcRect b="35658" l="0" r="47739" t="0"/>
          <a:stretch/>
        </p:blipFill>
        <p:spPr>
          <a:xfrm>
            <a:off x="5215100" y="906501"/>
            <a:ext cx="3441001" cy="14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/>
          <p:nvPr>
            <p:ph idx="1" type="body"/>
          </p:nvPr>
        </p:nvSpPr>
        <p:spPr>
          <a:xfrm>
            <a:off x="277550" y="3303100"/>
            <a:ext cx="8601900" cy="257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The synaptic consolidation process can be formally described with a set of first-order linear differential equations, which can be translated into discrete updates with the Euler method as follows: </a:t>
            </a:r>
            <a:endParaRPr sz="16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u1 ← u1 + η C1 (∆w + g1,2(u2 − u1)) </a:t>
            </a:r>
            <a:endParaRPr b="1" sz="16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uk ← uk + η Ck (gk−1,k(uk−1 − uk) + gk,k+1(uk+1 − uk)) </a:t>
            </a:r>
            <a:endParaRPr b="1" sz="16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where </a:t>
            </a:r>
            <a:r>
              <a:rPr b="1" lang="en-US" sz="1600"/>
              <a:t>uk</a:t>
            </a:r>
            <a:r>
              <a:rPr lang="en-US" sz="1600"/>
              <a:t> corresponds to the value of the kth variable in the chain (for k &gt; 1), the </a:t>
            </a:r>
            <a:r>
              <a:rPr b="1" lang="en-US" sz="1600"/>
              <a:t>gk,k+1s </a:t>
            </a:r>
            <a:r>
              <a:rPr lang="en-US" sz="1600"/>
              <a:t>correspond to the tube widths, the </a:t>
            </a:r>
            <a:r>
              <a:rPr b="1" lang="en-US" sz="1600"/>
              <a:t>Cks</a:t>
            </a:r>
            <a:r>
              <a:rPr lang="en-US" sz="1600"/>
              <a:t> correspond to the beaker widths, </a:t>
            </a:r>
            <a:r>
              <a:rPr b="1" lang="en-US" sz="1600"/>
              <a:t>∆w</a:t>
            </a:r>
            <a:r>
              <a:rPr lang="en-US" sz="1600"/>
              <a:t> corresponds to the learning update and </a:t>
            </a:r>
            <a:r>
              <a:rPr b="1" lang="en-US" sz="1600"/>
              <a:t>η</a:t>
            </a:r>
            <a:r>
              <a:rPr lang="en-US" sz="1600"/>
              <a:t> is the learning rate.</a:t>
            </a:r>
            <a:endParaRPr/>
          </a:p>
        </p:txBody>
      </p:sp>
      <p:pic>
        <p:nvPicPr>
          <p:cNvPr id="82" name="Google Shape;82;p8"/>
          <p:cNvPicPr preferRelativeResize="0"/>
          <p:nvPr/>
        </p:nvPicPr>
        <p:blipFill rotWithShape="1">
          <a:blip r:embed="rId3">
            <a:alphaModFix/>
          </a:blip>
          <a:srcRect b="0" l="0" r="47739" t="0"/>
          <a:stretch/>
        </p:blipFill>
        <p:spPr>
          <a:xfrm>
            <a:off x="1940864" y="0"/>
            <a:ext cx="4988519" cy="33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idx="1" type="body"/>
          </p:nvPr>
        </p:nvSpPr>
        <p:spPr>
          <a:xfrm>
            <a:off x="277550" y="3303100"/>
            <a:ext cx="8601900" cy="277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With this view, we propose a new loss function that replaces the Euclidean distances in parameter space, given by the ||Uk − Uk+1|| terms, with a distance in policy space between adjacent beakers: </a:t>
            </a:r>
            <a:endParaRPr sz="16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where </a:t>
            </a:r>
            <a:r>
              <a:rPr b="1" lang="en-US" sz="1600"/>
              <a:t>π = (π1, ..., πN ), </a:t>
            </a:r>
            <a:endParaRPr b="1" sz="16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ρ1 </a:t>
            </a:r>
            <a:r>
              <a:rPr lang="en-US" sz="1600"/>
              <a:t>is the state distribution induced by following policy </a:t>
            </a:r>
            <a:r>
              <a:rPr b="1" lang="en-US" sz="1600"/>
              <a:t>π1</a:t>
            </a:r>
            <a:r>
              <a:rPr lang="en-US" sz="1600"/>
              <a:t> and the </a:t>
            </a:r>
            <a:r>
              <a:rPr b="1" lang="en-US" sz="1600"/>
              <a:t>DKL (πk||πk+1) </a:t>
            </a:r>
            <a:r>
              <a:rPr lang="en-US" sz="1600"/>
              <a:t>terms refer to the Kullback-Leibler (KL) divergence between the action distributions (given state st) of adjacent policies in the chain. In order to implement policy consolidation in a practical RL algorithm, we adapt the fixed-KL version of PPO</a:t>
            </a:r>
            <a:endParaRPr sz="1600"/>
          </a:p>
        </p:txBody>
      </p:sp>
      <p:pic>
        <p:nvPicPr>
          <p:cNvPr id="90" name="Google Shape;90;p9"/>
          <p:cNvPicPr preferRelativeResize="0"/>
          <p:nvPr/>
        </p:nvPicPr>
        <p:blipFill rotWithShape="1">
          <a:blip r:embed="rId3">
            <a:alphaModFix/>
          </a:blip>
          <a:srcRect b="0" l="47739" r="0" t="0"/>
          <a:stretch/>
        </p:blipFill>
        <p:spPr>
          <a:xfrm>
            <a:off x="4155489" y="0"/>
            <a:ext cx="4988519" cy="33031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9"/>
          <p:cNvSpPr txBox="1"/>
          <p:nvPr/>
        </p:nvSpPr>
        <p:spPr>
          <a:xfrm>
            <a:off x="277550" y="533400"/>
            <a:ext cx="3877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Now let apply this model to the parameters of a Neural Network, so we can define a new loss function L(U) as follows: </a:t>
            </a:r>
            <a:endParaRPr sz="16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Each </a:t>
            </a:r>
            <a:r>
              <a:rPr b="1" lang="en-US" sz="1600"/>
              <a:t>Uk</a:t>
            </a:r>
            <a:r>
              <a:rPr lang="en-US" sz="1600"/>
              <a:t> actually defines its own NN and thus its own policy, which we denote </a:t>
            </a:r>
            <a:r>
              <a:rPr b="1" lang="en-US" sz="1600"/>
              <a:t>πk</a:t>
            </a:r>
            <a:r>
              <a:rPr lang="en-US" sz="1600"/>
              <a:t>.</a:t>
            </a:r>
            <a:endParaRPr/>
          </a:p>
        </p:txBody>
      </p:sp>
      <p:pic>
        <p:nvPicPr>
          <p:cNvPr id="92" name="Google Shape;92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550" y="1890000"/>
            <a:ext cx="4509333" cy="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5125" y="3983200"/>
            <a:ext cx="5014183" cy="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>
            <p:ph type="title"/>
          </p:nvPr>
        </p:nvSpPr>
        <p:spPr>
          <a:xfrm>
            <a:off x="394375" y="302000"/>
            <a:ext cx="7559700" cy="58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Loss Function</a:t>
            </a:r>
            <a:endParaRPr sz="2600"/>
          </a:p>
        </p:txBody>
      </p:sp>
      <p:sp>
        <p:nvSpPr>
          <p:cNvPr id="101" name="Google Shape;101;p10"/>
          <p:cNvSpPr txBox="1"/>
          <p:nvPr>
            <p:ph idx="1" type="body"/>
          </p:nvPr>
        </p:nvSpPr>
        <p:spPr>
          <a:xfrm>
            <a:off x="124500" y="883100"/>
            <a:ext cx="9019500" cy="551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/>
              <a:t>T</a:t>
            </a:r>
            <a:r>
              <a:rPr lang="en-US" sz="1600"/>
              <a:t>he final objective function for the PC model was given by: </a:t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/>
              <a:t>Lppo(π) constitutes the PPO constraints that determine the timescales of the πks</a:t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/>
              <a:t>and Lcasc(π) captures the KL terms between neighbouring policies in the cascade</a:t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2" name="Google Shape;10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379575"/>
            <a:ext cx="571500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7775" y="1781175"/>
            <a:ext cx="6648450" cy="85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1488" y="2962675"/>
            <a:ext cx="583882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9075" y="4419600"/>
            <a:ext cx="601027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 txBox="1"/>
          <p:nvPr>
            <p:ph type="title"/>
          </p:nvPr>
        </p:nvSpPr>
        <p:spPr>
          <a:xfrm>
            <a:off x="792162" y="295200"/>
            <a:ext cx="7559700" cy="58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Agent Architecture</a:t>
            </a:r>
            <a:endParaRPr sz="2600"/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408700" y="2520950"/>
            <a:ext cx="3894300" cy="90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/>
              <a:t>Actor</a:t>
            </a:r>
            <a:endParaRPr b="1" sz="1800"/>
          </a:p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1 linear layer with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2 output layer</a:t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4" name="Google Shape;114;p11"/>
          <p:cNvSpPr txBox="1"/>
          <p:nvPr/>
        </p:nvSpPr>
        <p:spPr>
          <a:xfrm>
            <a:off x="4089325" y="4412500"/>
            <a:ext cx="4195200" cy="3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15" name="Google Shape;115;p11"/>
          <p:cNvSpPr txBox="1"/>
          <p:nvPr/>
        </p:nvSpPr>
        <p:spPr>
          <a:xfrm>
            <a:off x="360550" y="876300"/>
            <a:ext cx="7306800" cy="15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To estimate the distribution of policy we used an actor-critic architecture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Actor: the network which select the action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Critic: estimate the value of a state, used for estimate the advantage</a:t>
            </a:r>
            <a:endParaRPr sz="1800"/>
          </a:p>
        </p:txBody>
      </p:sp>
      <p:pic>
        <p:nvPicPr>
          <p:cNvPr id="116" name="Google Shape;11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500" y="3584625"/>
            <a:ext cx="4133676" cy="2428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1"/>
          <p:cNvSpPr txBox="1"/>
          <p:nvPr/>
        </p:nvSpPr>
        <p:spPr>
          <a:xfrm>
            <a:off x="5288375" y="2520950"/>
            <a:ext cx="37428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Critic</a:t>
            </a:r>
            <a:endParaRPr b="1"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1 input layer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1 output layer</a:t>
            </a:r>
            <a:endParaRPr sz="1600"/>
          </a:p>
        </p:txBody>
      </p:sp>
      <p:pic>
        <p:nvPicPr>
          <p:cNvPr id="118" name="Google Shape;11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475" y="3650450"/>
            <a:ext cx="3784525" cy="2296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 txBox="1"/>
          <p:nvPr>
            <p:ph type="title"/>
          </p:nvPr>
        </p:nvSpPr>
        <p:spPr>
          <a:xfrm>
            <a:off x="792162" y="349250"/>
            <a:ext cx="7559700" cy="58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Training algorithm</a:t>
            </a:r>
            <a:endParaRPr sz="2600"/>
          </a:p>
        </p:txBody>
      </p:sp>
      <p:pic>
        <p:nvPicPr>
          <p:cNvPr id="126" name="Google Shape;12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300" y="3577500"/>
            <a:ext cx="7448550" cy="213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2800" y="998175"/>
            <a:ext cx="7213734" cy="243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792162" y="409575"/>
            <a:ext cx="7559700" cy="58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Original </a:t>
            </a:r>
            <a:r>
              <a:rPr lang="en-US"/>
              <a:t>loss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861100" y="4218750"/>
            <a:ext cx="7559700" cy="179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spcBef>
                <a:spcPts val="36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actor_loss: maximization problem, it want to increase rewards as possible as it can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critic_loss: minimization problem, it want learn estimate correctly the value of the state</a:t>
            </a:r>
            <a:endParaRPr sz="17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1838"/>
            <a:ext cx="8839200" cy="2905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 sapienza">
  <a:themeElements>
    <a:clrScheme name="la sapienza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BBE0E3"/>
      </a:accent4>
      <a:accent5>
        <a:srgbClr val="FFFF00"/>
      </a:accent5>
      <a:accent6>
        <a:srgbClr val="FFFFFF"/>
      </a:accent6>
      <a:hlink>
        <a:srgbClr val="0000FF"/>
      </a:hlink>
      <a:folHlink>
        <a:srgbClr val="FF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