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2" r:id="rId5"/>
    <p:sldId id="261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7B35-5503-46AE-968E-2B44102FBBD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23A-E3FA-4021-BD81-7FF060429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2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6659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</a:t>
            </a:r>
            <a:r>
              <a:rPr lang="zh-CN" altLang="en-US" dirty="0"/>
              <a:t>hank you so much for your attention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13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14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1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336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04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632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39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480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5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3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7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8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3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5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5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BF36-C880-43C4-B39D-9FB70CB96322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378F-D95C-4802-A21A-D037EE1A9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hishi.me/baidubaike/resource/%FF%FENS%0fYa!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.png"/><Relationship Id="rId9" Type="http://schemas.openxmlformats.org/officeDocument/2006/relationships/image" Target="../media/image8.wmf"/><Relationship Id="rId1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10" Type="http://schemas.openxmlformats.org/officeDocument/2006/relationships/image" Target="../media/image13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9674C-BFD9-409E-A119-3C853B2E27F7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zh-CN" sz="1000"/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2139156" y="3783012"/>
            <a:ext cx="6768752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000" b="1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CBrain</a:t>
            </a: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Second-Place (0.98435)</a:t>
            </a:r>
            <a:endParaRPr lang="en-US" altLang="zh-CN" sz="2000" i="1" dirty="0" smtClean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b="1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Jiaming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Suncong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Boxu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Guanhua</a:t>
            </a: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</a:t>
            </a:r>
            <a:endParaRPr lang="en-US" altLang="zh-CN" sz="2000" i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000" b="1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i="1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Suncong</a:t>
            </a: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</a:t>
            </a:r>
            <a:endParaRPr lang="en-US" altLang="zh-CN" sz="2000" i="1" dirty="0" smtClean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000" i="1" dirty="0" err="1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JIST2015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Challenge, 2015/11/11. </a:t>
            </a:r>
          </a:p>
          <a:p>
            <a:pPr eaLnBrk="1" hangingPunct="1">
              <a:buNone/>
            </a:pPr>
            <a:r>
              <a:rPr lang="en-US" altLang="zh-CN" sz="2000" i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Automation, Chinese Academy of Sciences</a:t>
            </a:r>
          </a:p>
          <a:p>
            <a:pPr algn="ctr" eaLnBrk="1" hangingPunct="1">
              <a:buNone/>
            </a:pPr>
            <a:endParaRPr lang="en-US" altLang="zh-CN" sz="2000" i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endParaRPr lang="en-US" altLang="zh-CN" sz="2000" i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zh-CN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Rectangle 2"/>
          <p:cNvSpPr txBox="1">
            <a:spLocks noChangeArrowheads="1"/>
          </p:cNvSpPr>
          <p:nvPr/>
        </p:nvSpPr>
        <p:spPr bwMode="auto">
          <a:xfrm>
            <a:off x="1992313" y="1773239"/>
            <a:ext cx="8228012" cy="1857375"/>
          </a:xfrm>
          <a:prstGeom prst="rect">
            <a:avLst/>
          </a:prstGeom>
          <a:solidFill>
            <a:srgbClr val="0070C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One Semi-</a:t>
            </a:r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Supervised 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Method for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Entity 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 Prediction  </a:t>
            </a:r>
          </a:p>
        </p:txBody>
      </p:sp>
      <p:pic>
        <p:nvPicPr>
          <p:cNvPr id="2050" name="Picture 2" descr="http://www.bjb.cas.cn/ddjs/cxwh/bszs/200406/W0201005104036157675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5" y="290281"/>
            <a:ext cx="1153885" cy="11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97739"/>
              </p:ext>
            </p:extLst>
          </p:nvPr>
        </p:nvGraphicFramePr>
        <p:xfrm>
          <a:off x="3708400" y="23368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23368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50454"/>
              </p:ext>
            </p:extLst>
          </p:nvPr>
        </p:nvGraphicFramePr>
        <p:xfrm>
          <a:off x="3708400" y="23368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7" imgW="914400" imgH="179640" progId="Equation.DSMT4">
                  <p:embed/>
                </p:oleObj>
              </mc:Choice>
              <mc:Fallback>
                <p:oleObj name="Equation" r:id="rId7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23368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92314" y="3783013"/>
            <a:ext cx="117814" cy="1857375"/>
          </a:xfrm>
          <a:prstGeom prst="rect">
            <a:avLst/>
          </a:prstGeom>
          <a:solidFill>
            <a:srgbClr val="0070C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0370"/>
      </p:ext>
    </p:extLst>
  </p:cSld>
  <p:clrMapOvr>
    <a:masterClrMapping/>
  </p:clrMapOvr>
  <p:transition advTm="804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 txBox="1">
            <a:spLocks noGrp="1" noChangeArrowheads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56480DE-BC14-456C-9A0E-A4D92CB970B1}" type="slidenum">
              <a:rPr lang="zh-CN" altLang="en-US" sz="1000"/>
              <a:pPr algn="r" eaLnBrk="1" hangingPunct="1"/>
              <a:t>10</a:t>
            </a:fld>
            <a:endParaRPr lang="zh-CN" altLang="en-US" sz="1000"/>
          </a:p>
        </p:txBody>
      </p:sp>
      <p:sp>
        <p:nvSpPr>
          <p:cNvPr id="73731" name="Rectangle 8"/>
          <p:cNvSpPr>
            <a:spLocks noChangeArrowheads="1"/>
          </p:cNvSpPr>
          <p:nvPr/>
        </p:nvSpPr>
        <p:spPr bwMode="auto">
          <a:xfrm>
            <a:off x="2424113" y="2205038"/>
            <a:ext cx="741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6000" b="1" dirty="0">
                <a:solidFill>
                  <a:srgbClr val="002060"/>
                </a:solidFill>
              </a:rPr>
              <a:t>Thank you!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41914" y="3352800"/>
            <a:ext cx="558437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87399" y="3276601"/>
            <a:ext cx="741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rgbClr val="002060"/>
                </a:solidFill>
              </a:rPr>
              <a:t>Q/A</a:t>
            </a:r>
            <a:endParaRPr lang="en-US" altLang="zh-CN" sz="6000" b="1" dirty="0">
              <a:solidFill>
                <a:srgbClr val="002060"/>
              </a:solidFill>
            </a:endParaRPr>
          </a:p>
        </p:txBody>
      </p:sp>
      <p:pic>
        <p:nvPicPr>
          <p:cNvPr id="9" name="Picture 2" descr="http://www.bjb.cas.cn/ddjs/cxwh/bszs/200406/W0201005104036157675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87085"/>
            <a:ext cx="1153885" cy="11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34837"/>
      </p:ext>
    </p:extLst>
  </p:cSld>
  <p:clrMapOvr>
    <a:masterClrMapping/>
  </p:clrMapOvr>
  <p:transition advTm="252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zh-CN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49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Content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484" name="Group 49"/>
          <p:cNvGrpSpPr>
            <a:grpSpLocks/>
          </p:cNvGrpSpPr>
          <p:nvPr/>
        </p:nvGrpSpPr>
        <p:grpSpPr bwMode="auto">
          <a:xfrm>
            <a:off x="3529013" y="1776414"/>
            <a:ext cx="5856288" cy="3930650"/>
            <a:chOff x="1263" y="1124"/>
            <a:chExt cx="3689" cy="2476"/>
          </a:xfrm>
        </p:grpSpPr>
        <p:sp>
          <p:nvSpPr>
            <p:cNvPr id="20487" name="Line 3"/>
            <p:cNvSpPr>
              <a:spLocks noChangeShapeType="1"/>
            </p:cNvSpPr>
            <p:nvPr/>
          </p:nvSpPr>
          <p:spPr bwMode="gray">
            <a:xfrm>
              <a:off x="1488" y="3058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 rot="3419336">
              <a:off x="1309" y="2695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489" name="Text Box 5"/>
            <p:cNvSpPr txBox="1">
              <a:spLocks noChangeArrowheads="1"/>
            </p:cNvSpPr>
            <p:nvPr/>
          </p:nvSpPr>
          <p:spPr bwMode="gray">
            <a:xfrm>
              <a:off x="1344" y="272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490" name="Line 6"/>
            <p:cNvSpPr>
              <a:spLocks noChangeShapeType="1"/>
            </p:cNvSpPr>
            <p:nvPr/>
          </p:nvSpPr>
          <p:spPr bwMode="gray">
            <a:xfrm>
              <a:off x="1474" y="143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 rot="3419336">
              <a:off x="1309" y="111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gray">
            <a:xfrm>
              <a:off x="2201" y="1166"/>
              <a:ext cx="1813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Introduction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  <a:p>
              <a:pPr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Arial" charset="0"/>
              </a:endParaRPr>
            </a:p>
          </p:txBody>
        </p:sp>
        <p:sp>
          <p:nvSpPr>
            <p:cNvPr id="20493" name="Text Box 9"/>
            <p:cNvSpPr txBox="1">
              <a:spLocks noChangeArrowheads="1"/>
            </p:cNvSpPr>
            <p:nvPr/>
          </p:nvSpPr>
          <p:spPr bwMode="gray">
            <a:xfrm>
              <a:off x="1344" y="11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494" name="Line 10"/>
            <p:cNvSpPr>
              <a:spLocks noChangeShapeType="1"/>
            </p:cNvSpPr>
            <p:nvPr/>
          </p:nvSpPr>
          <p:spPr bwMode="gray">
            <a:xfrm>
              <a:off x="1488" y="200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gray">
            <a:xfrm rot="3419336">
              <a:off x="1309" y="1639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gray">
            <a:xfrm>
              <a:off x="1344" y="166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497" name="Line 13"/>
            <p:cNvSpPr>
              <a:spLocks noChangeShapeType="1"/>
            </p:cNvSpPr>
            <p:nvPr/>
          </p:nvSpPr>
          <p:spPr bwMode="gray">
            <a:xfrm>
              <a:off x="1489" y="2529"/>
              <a:ext cx="302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gray">
            <a:xfrm rot="3419336">
              <a:off x="1309" y="2167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499" name="Text Box 15"/>
            <p:cNvSpPr txBox="1">
              <a:spLocks noChangeArrowheads="1"/>
            </p:cNvSpPr>
            <p:nvPr/>
          </p:nvSpPr>
          <p:spPr bwMode="gray">
            <a:xfrm>
              <a:off x="1344" y="219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500" name="Line 16"/>
            <p:cNvSpPr>
              <a:spLocks noChangeShapeType="1"/>
            </p:cNvSpPr>
            <p:nvPr/>
          </p:nvSpPr>
          <p:spPr bwMode="gray">
            <a:xfrm>
              <a:off x="1488" y="360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ltGray">
            <a:xfrm rot="3419336">
              <a:off x="1309" y="3237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gray">
            <a:xfrm>
              <a:off x="1344" y="326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gray">
            <a:xfrm>
              <a:off x="2272" y="2202"/>
              <a:ext cx="190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cs typeface="Arial" charset="0"/>
                </a:rPr>
                <a:t>Feature Extraction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Arial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gray">
            <a:xfrm>
              <a:off x="2073" y="2204"/>
              <a:ext cx="20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Arial" charset="0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gray">
            <a:xfrm>
              <a:off x="1263" y="1667"/>
              <a:ext cx="36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cs typeface="Arial" charset="0"/>
                </a:rPr>
                <a:t>Data Analysis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Arial" charset="0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gray">
            <a:xfrm>
              <a:off x="2190" y="2727"/>
              <a:ext cx="20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Arial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gray">
            <a:xfrm>
              <a:off x="2073" y="2724"/>
              <a:ext cx="20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cs typeface="Arial" charset="0"/>
                </a:rPr>
                <a:t>Model </a:t>
              </a:r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cs typeface="Arial" charset="0"/>
                </a:rPr>
                <a:t>Training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Arial" charset="0"/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gray">
            <a:xfrm>
              <a:off x="2073" y="3261"/>
              <a:ext cx="20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cs typeface="Arial" charset="0"/>
                </a:rPr>
                <a:t>Experiments</a:t>
              </a: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Arial" charset="0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0" y="880144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61816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zh-CN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49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928" y="977232"/>
            <a:ext cx="9724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Task Description: 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44285" y="1438897"/>
            <a:ext cx="10504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1897 URLs are provided and 1397 of them are provided with label information. </a:t>
            </a:r>
            <a:r>
              <a:rPr lang="en-US" altLang="zh-CN" sz="2400" b="1" dirty="0" smtClean="0"/>
              <a:t>The task is the classification of the 500 unlabeled URLs.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57928" y="2697294"/>
            <a:ext cx="9724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Data Description: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Labels: </a:t>
            </a:r>
            <a:r>
              <a:rPr lang="en-US" altLang="zh-CN" sz="2400" dirty="0" smtClean="0"/>
              <a:t>There are 10 labels: insect, university, game , politician, city, song, novel, scene, cartoon, actor.</a:t>
            </a:r>
          </a:p>
          <a:p>
            <a:pPr lvl="1"/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URLs</a:t>
            </a:r>
            <a:r>
              <a:rPr lang="en-US" altLang="zh-CN" sz="2400" dirty="0" smtClean="0"/>
              <a:t>: Each URL contains four kinds of information:  </a:t>
            </a:r>
            <a:r>
              <a:rPr lang="en-US" altLang="zh-CN" sz="2400" b="1" dirty="0" smtClean="0"/>
              <a:t>Abstracts (</a:t>
            </a:r>
            <a:r>
              <a:rPr lang="en-US" altLang="zh-CN" sz="2400" b="1" dirty="0"/>
              <a:t>textual</a:t>
            </a:r>
          </a:p>
          <a:p>
            <a:pPr lvl="1"/>
            <a:r>
              <a:rPr lang="en-US" altLang="zh-CN" sz="2400" b="1" dirty="0" smtClean="0"/>
              <a:t> data) , </a:t>
            </a:r>
            <a:r>
              <a:rPr lang="en-US" altLang="zh-CN" sz="2400" b="1" dirty="0" err="1" smtClean="0"/>
              <a:t>Infobox</a:t>
            </a:r>
            <a:r>
              <a:rPr lang="en-US" altLang="zh-CN" sz="2400" b="1" dirty="0" smtClean="0"/>
              <a:t> data (structured data)</a:t>
            </a:r>
            <a:r>
              <a:rPr lang="en-US" altLang="zh-CN" sz="2400" dirty="0" smtClean="0"/>
              <a:t>, External URLs and Related URLs.</a:t>
            </a:r>
            <a:endParaRPr lang="zh-CN" altLang="en-US" sz="2400" b="1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0" y="880144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51730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zh-CN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498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928" y="977232"/>
            <a:ext cx="114877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Example: </a:t>
            </a:r>
          </a:p>
          <a:p>
            <a:r>
              <a:rPr lang="en-US" altLang="zh-CN" sz="2400" b="1" dirty="0" smtClean="0"/>
              <a:t>URL:  </a:t>
            </a:r>
            <a:r>
              <a:rPr lang="en-US" altLang="zh-CN" sz="2000" b="1" i="1" dirty="0" smtClean="0">
                <a:hlinkClick r:id="rId3"/>
              </a:rPr>
              <a:t>http://zhishi.me/baidubaike/resource/%FF%FE%4E%53%0F%59%61%21</a:t>
            </a:r>
            <a:endParaRPr lang="en-US" altLang="zh-CN" sz="2000" b="1" i="1" dirty="0" smtClean="0"/>
          </a:p>
          <a:p>
            <a:r>
              <a:rPr lang="en-US" altLang="zh-CN" sz="2000" b="1" i="1" dirty="0" smtClean="0"/>
              <a:t>Label:  game</a:t>
            </a:r>
          </a:p>
          <a:p>
            <a:r>
              <a:rPr lang="en-US" altLang="zh-CN" sz="2000" b="1" dirty="0" smtClean="0"/>
              <a:t>Abstracts: “《</a:t>
            </a:r>
            <a:r>
              <a:rPr lang="zh-CN" altLang="en-US" sz="2000" b="1" dirty="0" smtClean="0"/>
              <a:t>华夏</a:t>
            </a:r>
            <a:r>
              <a:rPr lang="en-US" altLang="zh-CN" sz="2000" b="1" dirty="0" smtClean="0"/>
              <a:t>Ⅱ》</a:t>
            </a:r>
            <a:r>
              <a:rPr lang="zh-CN" altLang="en-US" sz="2000" b="1" dirty="0" smtClean="0"/>
              <a:t>是一款由深圳网域公司开发的</a:t>
            </a:r>
            <a:r>
              <a:rPr lang="en-US" altLang="zh-CN" sz="2000" b="1" dirty="0" smtClean="0"/>
              <a:t>3D </a:t>
            </a:r>
            <a:r>
              <a:rPr lang="zh-CN" altLang="en-US" sz="2000" b="1" dirty="0" smtClean="0"/>
              <a:t>网络游戏。该游戏以神、人、魔、幽冥四界之间的纷争和有情世间的恩怨情仇为主线，再现了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山海经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淮南子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等古书中记载的传奇故事，充分体验到华夏民族的创造力和想象力 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。</a:t>
            </a:r>
            <a:endParaRPr lang="en-US" altLang="zh-CN" sz="2400" b="1" i="1" dirty="0" smtClean="0"/>
          </a:p>
        </p:txBody>
      </p:sp>
      <p:sp>
        <p:nvSpPr>
          <p:cNvPr id="6" name="矩形 5"/>
          <p:cNvSpPr/>
          <p:nvPr/>
        </p:nvSpPr>
        <p:spPr>
          <a:xfrm>
            <a:off x="257928" y="3039335"/>
            <a:ext cx="201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/>
              <a:t>Infobox</a:t>
            </a:r>
            <a:r>
              <a:rPr lang="en-US" altLang="zh-CN" sz="2400" b="1" dirty="0" smtClean="0"/>
              <a:t> data: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 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57927" y="4870605"/>
            <a:ext cx="114877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Analysis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first sentence of abstract contains important information of entity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first sentence sometimes contains the </a:t>
            </a:r>
            <a:r>
              <a:rPr lang="en-US" altLang="zh-CN" sz="2400" dirty="0" smtClean="0"/>
              <a:t>pattern: </a:t>
            </a:r>
            <a:r>
              <a:rPr lang="en-US" altLang="zh-CN" sz="2400" dirty="0" smtClean="0"/>
              <a:t>“[entity] is [type]”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attribute type and attribute value in </a:t>
            </a:r>
            <a:r>
              <a:rPr lang="en-US" altLang="zh-CN" sz="2400" dirty="0" err="1" smtClean="0"/>
              <a:t>infobox</a:t>
            </a:r>
            <a:r>
              <a:rPr lang="en-US" altLang="zh-CN" sz="2400" dirty="0" smtClean="0"/>
              <a:t> are related to the entity type</a:t>
            </a:r>
            <a:r>
              <a:rPr lang="en-US" altLang="zh-CN" sz="2400" b="1" dirty="0" smtClean="0"/>
              <a:t>.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880144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64" y="3661662"/>
            <a:ext cx="9582376" cy="88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462214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391886" y="977233"/>
            <a:ext cx="1041762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The feature of abstract (L1)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Filter special characters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Chinese words segment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Filter stop words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Compute the TF-IDF of the abstract</a:t>
            </a:r>
          </a:p>
          <a:p>
            <a:pPr lvl="1"/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plus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Infobox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feature 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L2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attribute type and attribute value in </a:t>
            </a:r>
            <a:r>
              <a:rPr lang="en-US" altLang="zh-CN" sz="2000" dirty="0" err="1" smtClean="0"/>
              <a:t>infobox</a:t>
            </a:r>
            <a:r>
              <a:rPr lang="en-US" altLang="zh-CN" sz="2000" dirty="0" smtClean="0"/>
              <a:t>  are treated as words.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 Compute the TF-IDF of the “attribute words”,</a:t>
            </a:r>
          </a:p>
          <a:p>
            <a:pPr lvl="1"/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The feature of the first sentence in </a:t>
            </a:r>
            <a:r>
              <a:rPr lang="en-US" altLang="zh-CN" sz="2400" b="1" dirty="0" smtClean="0"/>
              <a:t>abstract (</a:t>
            </a:r>
            <a:r>
              <a:rPr lang="en-US" altLang="zh-CN" sz="2400" b="1" dirty="0" err="1" smtClean="0"/>
              <a:t>L3</a:t>
            </a:r>
            <a:r>
              <a:rPr lang="en-US" altLang="zh-CN" sz="2400" b="1" dirty="0" smtClean="0"/>
              <a:t> &amp; </a:t>
            </a:r>
            <a:r>
              <a:rPr lang="en-US" altLang="zh-CN" sz="2400" b="1" dirty="0" err="1" smtClean="0"/>
              <a:t>L4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TF-IDF features as L1 does, which called L3.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1-gram segment feature called L4.</a:t>
            </a:r>
          </a:p>
          <a:p>
            <a:pPr lvl="1"/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880144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132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36662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152400" y="1005216"/>
            <a:ext cx="1203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Pattern 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Format of  template: 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“is  [</a:t>
            </a:r>
            <a:r>
              <a:rPr lang="en-US" altLang="zh-CN" sz="2000" dirty="0" err="1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wi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] [word_1 word_2 … </a:t>
            </a:r>
            <a:r>
              <a:rPr lang="en-US" altLang="zh-CN" sz="2000" dirty="0" err="1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word_n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].”  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Where </a:t>
            </a:r>
            <a:r>
              <a:rPr lang="en-US" altLang="zh-CN" sz="2000" i="1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wi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is the key words of entity type </a:t>
            </a:r>
            <a:r>
              <a:rPr lang="en-US" altLang="zh-CN" sz="2000" i="1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i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and 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n is the distance between the key word 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wi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and the  sentence’s end.  We  just match the first k sentences in abstract.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key-words set of all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i="1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</a:t>
            </a:r>
            <a:r>
              <a:rPr lang="en-US" altLang="zh-CN" sz="2000" i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feature vector based on </a:t>
            </a:r>
            <a:r>
              <a:rPr lang="en-US" altLang="zh-CN" sz="2000" i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template </a:t>
            </a:r>
            <a:r>
              <a:rPr lang="en-US" altLang="zh-CN" sz="2000" i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is               </a:t>
            </a:r>
            <a:r>
              <a:rPr lang="en-US" altLang="zh-CN" sz="2000" i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where </a:t>
            </a:r>
            <a:endParaRPr lang="en-US" altLang="zh-CN" sz="2000" i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M is the number of entity type.</a:t>
            </a:r>
          </a:p>
          <a:p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If the first sentence </a:t>
            </a:r>
            <a:r>
              <a:rPr lang="en-US" altLang="zh-CN" sz="2000" i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of abstract contains the </a:t>
            </a:r>
            <a:r>
              <a:rPr lang="en-US" altLang="zh-CN" sz="2000" i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Template 1, f(x, </a:t>
            </a:r>
            <a:r>
              <a:rPr lang="en-US" altLang="zh-CN" sz="2000" i="1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wi</a:t>
            </a:r>
            <a:r>
              <a:rPr lang="en-US" altLang="zh-CN" sz="2000" i="1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  = 1. </a:t>
            </a:r>
            <a:endParaRPr lang="en-US" altLang="zh-CN" sz="2000" dirty="0"/>
          </a:p>
          <a:p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29" y="5020180"/>
            <a:ext cx="5940199" cy="8630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65" y="4413598"/>
            <a:ext cx="847725" cy="32719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0" y="880144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1" y="-132012"/>
            <a:ext cx="11132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Feature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(Pattern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Extraction)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2" y="2363138"/>
            <a:ext cx="9245368" cy="190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609202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zh-CN" sz="10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6722"/>
            <a:ext cx="10515600" cy="109473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Model Training</a:t>
            </a:r>
            <a:endParaRPr lang="zh-CN" altLang="en-US" dirty="0">
              <a:ea typeface="楷体_GB2312" pitchFamily="49" charset="-122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962669"/>
            <a:ext cx="113864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Pre-training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X:  Represent the semantic vectors (X) of URLS based on the features: L1, L2,L3,L4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Y:  </a:t>
            </a:r>
            <a:r>
              <a:rPr lang="en-US" altLang="zh-CN" sz="2000" dirty="0"/>
              <a:t>Train the </a:t>
            </a:r>
            <a:r>
              <a:rPr lang="en-US" altLang="zh-CN" sz="2000" dirty="0" smtClean="0"/>
              <a:t>linear SVM classification and obtain the type probability distribution               of each URL on test 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Fine-tuning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Modify </a:t>
            </a:r>
            <a:r>
              <a:rPr lang="en-US" altLang="zh-CN" sz="2000" dirty="0"/>
              <a:t>the type probability </a:t>
            </a:r>
            <a:r>
              <a:rPr lang="en-US" altLang="zh-CN" sz="2000" dirty="0" smtClean="0"/>
              <a:t>by considering the 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attern 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feature Q: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Re-training </a:t>
            </a:r>
            <a:r>
              <a:rPr lang="en-US" altLang="zh-CN" sz="24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If  the predict results of a given URL on test set satisfies the following condition, we add it to the training set to retrain the model: 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85" y="1644904"/>
            <a:ext cx="736299" cy="3689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45" y="3407232"/>
            <a:ext cx="1876425" cy="4572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14501"/>
              </p:ext>
            </p:extLst>
          </p:nvPr>
        </p:nvGraphicFramePr>
        <p:xfrm>
          <a:off x="4551948" y="4750595"/>
          <a:ext cx="2504242" cy="66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6" imgW="1155600" imgH="304560" progId="Equation.DSMT4">
                  <p:embed/>
                </p:oleObj>
              </mc:Choice>
              <mc:Fallback>
                <p:oleObj name="Equation" r:id="rId6" imgW="1155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51948" y="4750595"/>
                        <a:ext cx="2504242" cy="660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4723"/>
              </p:ext>
            </p:extLst>
          </p:nvPr>
        </p:nvGraphicFramePr>
        <p:xfrm>
          <a:off x="5714999" y="5268865"/>
          <a:ext cx="657110" cy="48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8" imgW="380880" imgH="279360" progId="Equation.DSMT4">
                  <p:embed/>
                </p:oleObj>
              </mc:Choice>
              <mc:Fallback>
                <p:oleObj name="Equation" r:id="rId8" imgW="380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4999" y="5268865"/>
                        <a:ext cx="657110" cy="481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67877"/>
              </p:ext>
            </p:extLst>
          </p:nvPr>
        </p:nvGraphicFramePr>
        <p:xfrm>
          <a:off x="1694773" y="5216529"/>
          <a:ext cx="7477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10" imgW="304560" imgH="279360" progId="Equation.DSMT4">
                  <p:embed/>
                </p:oleObj>
              </mc:Choice>
              <mc:Fallback>
                <p:oleObj name="Equation" r:id="rId10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773" y="5216529"/>
                        <a:ext cx="747712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64133" y="5370113"/>
                <a:ext cx="9244454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Where               is the maximal </a:t>
                </a:r>
                <a:r>
                  <a:rPr lang="en-US" altLang="zh-CN" sz="2000" dirty="0"/>
                  <a:t>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/>
                      <m:t>second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r>
                      <m:rPr>
                        <m:nor/>
                      </m:rPr>
                      <a:rPr lang="en-US" altLang="zh-CN" sz="2000" dirty="0"/>
                      <m:t>largest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r>
                      <m:rPr>
                        <m:nor/>
                      </m:rPr>
                      <a:rPr lang="en-US" altLang="zh-CN" sz="2000" dirty="0"/>
                      <m:t>value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r>
                      <m:rPr>
                        <m:nor/>
                      </m:rPr>
                      <a:rPr lang="en-US" altLang="zh-CN" sz="2000" dirty="0"/>
                      <m:t>of</m:t>
                    </m:r>
                    <m:r>
                      <m:rPr>
                        <m:nor/>
                      </m:rPr>
                      <a:rPr lang="en-US" altLang="zh-CN" sz="2000" dirty="0"/>
                      <m:t> </m:t>
                    </m:r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3" y="5370113"/>
                <a:ext cx="9244454" cy="408445"/>
              </a:xfrm>
              <a:prstGeom prst="rect">
                <a:avLst/>
              </a:prstGeom>
              <a:blipFill rotWithShape="0">
                <a:blip r:embed="rId12"/>
                <a:stretch>
                  <a:fillRect l="-726" t="-8955" r="-3496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58572"/>
              </p:ext>
            </p:extLst>
          </p:nvPr>
        </p:nvGraphicFramePr>
        <p:xfrm>
          <a:off x="3708400" y="2478318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13" imgW="914400" imgH="179640" progId="Equation.DSMT4">
                  <p:embed/>
                </p:oleObj>
              </mc:Choice>
              <mc:Fallback>
                <p:oleObj name="Equation" r:id="rId1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8400" y="2478318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0" y="836607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80304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zh-CN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497"/>
            <a:ext cx="10515600" cy="109473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Experiments</a:t>
            </a:r>
            <a:endParaRPr lang="zh-CN" altLang="en-US" dirty="0">
              <a:ea typeface="楷体_GB2312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972" y="977233"/>
                <a:ext cx="1041762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Metrics: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F1: </a:t>
                </a:r>
              </a:p>
              <a:p>
                <a:endParaRPr lang="en-US" altLang="zh-CN" sz="2400" dirty="0"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is the number of URLs that are actually in </a:t>
                </a:r>
                <a:r>
                  <a:rPr lang="en-US" altLang="zh-CN" sz="20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label </a:t>
                </a:r>
                <a:r>
                  <a:rPr lang="en-US" altLang="zh-CN" sz="2000" i="1" dirty="0" err="1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</a:t>
                </a:r>
                <a:r>
                  <a:rPr lang="en-US" altLang="zh-CN" sz="20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and also predicted in label </a:t>
                </a:r>
                <a:r>
                  <a:rPr lang="en-US" altLang="zh-CN" sz="2000" i="1" dirty="0" err="1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</a:t>
                </a:r>
                <a:endParaRPr lang="en-US" altLang="zh-CN" sz="2000" i="1" dirty="0"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is the number of URLs that are predicted in </a:t>
                </a:r>
                <a:r>
                  <a:rPr lang="en-US" altLang="zh-CN" sz="20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label </a:t>
                </a:r>
                <a:r>
                  <a:rPr lang="en-US" altLang="zh-CN" sz="2000" i="1" dirty="0" err="1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</a:t>
                </a:r>
                <a:endParaRPr lang="en-US" altLang="zh-CN" sz="2000" i="1" dirty="0" smtClean="0">
                  <a:latin typeface="Cambria Math" panose="020405030504060302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 the number of URLs that are predicted in </a:t>
                </a:r>
                <a:r>
                  <a:rPr lang="en-US" altLang="zh-CN" sz="20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label </a:t>
                </a:r>
                <a:r>
                  <a:rPr lang="en-US" altLang="zh-CN" sz="2000" i="1" dirty="0" err="1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</a:t>
                </a:r>
                <a:endParaRPr lang="en-US" altLang="zh-CN" sz="2000" i="1" dirty="0" smtClean="0"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Accuracy: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400" dirty="0" smtClean="0"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 smtClean="0"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Parameter settings: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2" y="977233"/>
                <a:ext cx="10417628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761" t="-1227"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6" y="1156252"/>
            <a:ext cx="3200400" cy="981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85" y="1282212"/>
            <a:ext cx="1634008" cy="72915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0" y="836607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48432"/>
              </p:ext>
            </p:extLst>
          </p:nvPr>
        </p:nvGraphicFramePr>
        <p:xfrm>
          <a:off x="1444171" y="509493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116142"/>
              </p:ext>
            </p:extLst>
          </p:nvPr>
        </p:nvGraphicFramePr>
        <p:xfrm>
          <a:off x="6370864" y="5092306"/>
          <a:ext cx="269422" cy="34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7" imgW="139680" imgH="177480" progId="Equation.DSMT4">
                  <p:embed/>
                </p:oleObj>
              </mc:Choice>
              <mc:Fallback>
                <p:oleObj name="Equation" r:id="rId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0864" y="5092306"/>
                        <a:ext cx="269422" cy="342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67368"/>
              </p:ext>
            </p:extLst>
          </p:nvPr>
        </p:nvGraphicFramePr>
        <p:xfrm>
          <a:off x="8488363" y="5149850"/>
          <a:ext cx="2444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88363" y="5149850"/>
                        <a:ext cx="2444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61219"/>
              </p:ext>
            </p:extLst>
          </p:nvPr>
        </p:nvGraphicFramePr>
        <p:xfrm>
          <a:off x="4528771" y="3536381"/>
          <a:ext cx="2340115" cy="82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11" imgW="1218960" imgH="431640" progId="Equation.DSMT4">
                  <p:embed/>
                </p:oleObj>
              </mc:Choice>
              <mc:Fallback>
                <p:oleObj name="Equation" r:id="rId11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8771" y="3536381"/>
                        <a:ext cx="2340115" cy="82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893571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F94D-A722-43BC-B589-F6AC5F159E22}" type="slidenum">
              <a:rPr lang="zh-CN" altLang="zh-CN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zh-CN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497"/>
            <a:ext cx="10515600" cy="109473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Experiments</a:t>
            </a:r>
            <a:endParaRPr lang="zh-CN" altLang="en-US" dirty="0">
              <a:ea typeface="楷体_GB2312" pitchFamily="49" charset="-122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72" y="977233"/>
            <a:ext cx="104176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Results: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Accuracy: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b="1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b="1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24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F1:  </a:t>
            </a:r>
          </a:p>
          <a:p>
            <a:pPr lvl="1"/>
            <a:r>
              <a:rPr lang="en-US" altLang="zh-CN" sz="2400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400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836607"/>
            <a:ext cx="11802525" cy="2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30" y="1896464"/>
            <a:ext cx="7187599" cy="209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30" y="4453617"/>
            <a:ext cx="7187599" cy="210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963848"/>
      </p:ext>
    </p:extLst>
  </p:cSld>
  <p:clrMapOvr>
    <a:masterClrMapping/>
  </p:clrMapOvr>
  <p:transition advTm="321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678</Words>
  <Application>Microsoft Office PowerPoint</Application>
  <PresentationFormat>自定义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Equation</vt:lpstr>
      <vt:lpstr>PowerPoint 演示文稿</vt:lpstr>
      <vt:lpstr>  Content</vt:lpstr>
      <vt:lpstr>  Introduction</vt:lpstr>
      <vt:lpstr>  Data Analysis</vt:lpstr>
      <vt:lpstr>PowerPoint 演示文稿</vt:lpstr>
      <vt:lpstr>PowerPoint 演示文稿</vt:lpstr>
      <vt:lpstr>Model Training</vt:lpstr>
      <vt:lpstr>Experiments</vt:lpstr>
      <vt:lpstr>Experiments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jacoxu</cp:lastModifiedBy>
  <cp:revision>76</cp:revision>
  <dcterms:created xsi:type="dcterms:W3CDTF">2015-11-08T09:00:48Z</dcterms:created>
  <dcterms:modified xsi:type="dcterms:W3CDTF">2015-11-09T08:28:10Z</dcterms:modified>
</cp:coreProperties>
</file>