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97" r:id="rId7"/>
    <p:sldId id="261" r:id="rId8"/>
    <p:sldId id="264" r:id="rId9"/>
    <p:sldId id="262" r:id="rId10"/>
    <p:sldId id="263" r:id="rId11"/>
    <p:sldId id="304" r:id="rId12"/>
    <p:sldId id="258" r:id="rId13"/>
    <p:sldId id="327" r:id="rId14"/>
    <p:sldId id="266" r:id="rId15"/>
    <p:sldId id="305" r:id="rId16"/>
    <p:sldId id="272" r:id="rId17"/>
    <p:sldId id="301" r:id="rId18"/>
    <p:sldId id="268" r:id="rId19"/>
    <p:sldId id="299" r:id="rId20"/>
    <p:sldId id="306" r:id="rId21"/>
    <p:sldId id="270" r:id="rId22"/>
    <p:sldId id="271" r:id="rId23"/>
    <p:sldId id="307" r:id="rId24"/>
    <p:sldId id="275" r:id="rId25"/>
    <p:sldId id="276" r:id="rId26"/>
    <p:sldId id="308" r:id="rId27"/>
    <p:sldId id="277" r:id="rId28"/>
    <p:sldId id="310" r:id="rId29"/>
    <p:sldId id="309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F"/>
    <a:srgbClr val="FF9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Sorry for no whiteboard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service distribute on multiple datacenters, </a:t>
            </a:r>
            <a:r>
              <a:rPr lang="en-US" altLang="zh-CN"/>
              <a:t>include</a:t>
            </a:r>
            <a:r>
              <a:rPr lang="zh-CN" altLang="en-US"/>
              <a:t> 7 </a:t>
            </a:r>
            <a:r>
              <a:rPr lang="en-US" altLang="zh-CN"/>
              <a:t>data </a:t>
            </a:r>
            <a:r>
              <a:rPr lang="zh-CN" altLang="en-US"/>
              <a:t>zone</a:t>
            </a:r>
            <a:r>
              <a:rPr lang="en-US" altLang="zh-CN"/>
              <a:t>s</a:t>
            </a:r>
            <a:r>
              <a:rPr lang="zh-CN" altLang="en-US"/>
              <a:t> and 38 </a:t>
            </a:r>
            <a:r>
              <a:rPr lang="en-US" altLang="zh-CN"/>
              <a:t>Data</a:t>
            </a:r>
            <a:r>
              <a:rPr lang="zh-CN" altLang="en-US"/>
              <a:t> center.</a:t>
            </a:r>
            <a:endParaRPr lang="zh-CN" altLang="en-US"/>
          </a:p>
          <a:p>
            <a:r>
              <a:rPr lang="zh-CN" altLang="en-US"/>
              <a:t>high performance, low latence, geographical locations optimized.</a:t>
            </a:r>
            <a:endParaRPr lang="zh-CN" altLang="en-US"/>
          </a:p>
          <a:p>
            <a:r>
              <a:rPr lang="zh-CN" altLang="en-US"/>
              <a:t>high accuracy, low FP, the best data feed from local partners.</a:t>
            </a:r>
            <a:endParaRPr lang="zh-CN" altLang="en-US"/>
          </a:p>
          <a:p>
            <a:r>
              <a:rPr lang="zh-CN" altLang="en-US"/>
              <a:t>Local OEM support team</a:t>
            </a:r>
            <a:endParaRPr lang="zh-CN" altLang="en-US"/>
          </a:p>
          <a:p>
            <a:r>
              <a:rPr lang="zh-CN" altLang="en-US"/>
              <a:t>malicious feeds real time update, in second level.</a:t>
            </a:r>
            <a:endParaRPr lang="zh-CN" altLang="en-US"/>
          </a:p>
          <a:p>
            <a:r>
              <a:rPr lang="zh-CN" altLang="en-US"/>
              <a:t>multiple blacklist sources, </a:t>
            </a:r>
            <a:r>
              <a:rPr lang="zh-CN" altLang="en-US">
                <a:sym typeface="+mn-ea"/>
              </a:rPr>
              <a:t>includes </a:t>
            </a:r>
            <a:r>
              <a:rPr lang="en-US" altLang="zh-CN">
                <a:sym typeface="+mn-ea"/>
              </a:rPr>
              <a:t>scaned result</a:t>
            </a:r>
            <a:r>
              <a:rPr lang="zh-CN" altLang="en-US">
                <a:sym typeface="+mn-ea"/>
              </a:rPr>
              <a:t> from Avast ThreatLab</a:t>
            </a:r>
            <a:r>
              <a:rPr lang="zh-CN" altLang="en-US"/>
              <a:t> VPS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Sound good right?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Along these years, We cooprate with our partners in different environments, and we summarize the following scenarios for you to reference.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Identifies all harmful sites, notifies user or administrator </a:t>
            </a:r>
            <a:r>
              <a:rPr lang="en-US" altLang="zh-CN">
                <a:sym typeface="+mn-ea"/>
              </a:rPr>
              <a:t>to </a:t>
            </a:r>
            <a:r>
              <a:rPr lang="zh-CN" altLang="en-US">
                <a:sym typeface="+mn-ea"/>
              </a:rPr>
              <a:t>stay away from online threats.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Compare in 5 dimensions</a:t>
            </a:r>
            <a:r>
              <a:rPr lang="en-US" altLang="zh-CN"/>
              <a:t>, I can say, no matter which dimension, Avast URLinfo is the best.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So, in conclusion,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1. High performance,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 High </a:t>
            </a:r>
            <a:r>
              <a:rPr lang="zh-CN" altLang="en-US">
                <a:sym typeface="+mn-ea"/>
              </a:rPr>
              <a:t>accuracy</a:t>
            </a:r>
            <a:r>
              <a:rPr lang="en-US" altLang="zh-CN">
                <a:sym typeface="+mn-ea"/>
              </a:rPr>
              <a:t>,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 most user chosen mobile security solution on smartphone.</a:t>
            </a:r>
            <a:endParaRPr lang="zh-CN" altLang="en-US"/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local team, local language</a:t>
            </a:r>
            <a:endParaRPr lang="en-US" altLang="zh-CN"/>
          </a:p>
          <a:p>
            <a:r>
              <a:rPr lang="en-US" altLang="zh-CN"/>
              <a:t>local data, local datacenter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 guarantee our product beyond good..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we are not those who sell you a product then go away,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we want our solution </a:t>
            </a:r>
            <a:r>
              <a:rPr lang="en-US" altLang="zh-CN"/>
              <a:t>really can help </a:t>
            </a:r>
            <a:r>
              <a:rPr lang="zh-CN" altLang="en-US"/>
              <a:t>your </a:t>
            </a:r>
            <a:r>
              <a:rPr lang="en-US" altLang="zh-CN"/>
              <a:t>business, from short term to long cooperation, but of course, we want to be great together with you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 sites/ a second,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1/5 of them was doing further bad things.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third party, DNS hijack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when a website was hacked, after webmaster get notifiacation, it took him...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Long response time after webmasters receiving notifications that their sites have been compromised. (60 days)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/>
              <a:t>Even after a site has been cleaned, it can become reinfected if an underlying vulnerability remains.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 hear a lot people say...</a:t>
            </a:r>
            <a:endParaRPr lang="en-US" altLang="zh-CN"/>
          </a:p>
          <a:p>
            <a:r>
              <a:rPr lang="en-US" altLang="zh-CN"/>
              <a:t>This do help to protect....</a:t>
            </a:r>
            <a:endParaRPr lang="en-US" altLang="zh-CN"/>
          </a:p>
          <a:p>
            <a:r>
              <a:rPr lang="en-US" altLang="zh-CN"/>
              <a:t>But you can NEVER say....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Even us know many ways...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Really?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 can happen if your device or a website was hacked.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Let's imagine, you visit your company website everyday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Hackers have thousands of ways to use your device, more than you know..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So, </a:t>
            </a:r>
            <a:r>
              <a:rPr lang="en-US" altLang="zh-CN">
                <a:sym typeface="+mn-ea"/>
              </a:rPr>
              <a:t>security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should </a:t>
            </a:r>
            <a:r>
              <a:rPr lang="en-US" altLang="zh-CN"/>
              <a:t>be </a:t>
            </a:r>
            <a:r>
              <a:rPr lang="zh-CN" altLang="en-US"/>
              <a:t>not only your PC or mobile protection or only bowser client side's thing, it should be a set of solution.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And first of all, you need a well defined, widly used, and high organized mechanism to tell you what is right and what is wrong from web access origin.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IP, the whole URL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heck URLs to determine if they are </a:t>
            </a:r>
            <a:r>
              <a:rPr lang="en-US">
                <a:sym typeface="+mn-ea"/>
              </a:rPr>
              <a:t>harmful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typo, tracking or unwanted spam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Identify malicious, phishing, and fraudulent websites in real-time.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heck domain reputation based on massive Avast users voting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7772400" cy="1470025"/>
          </a:xfrm>
        </p:spPr>
        <p:txBody>
          <a:bodyPr/>
          <a:p>
            <a:endParaRPr lang="cs-CZ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90" y="162560"/>
            <a:ext cx="10515600" cy="1123315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8255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628015" y="2122170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Service</a:t>
            </a:r>
            <a:endParaRPr>
              <a:latin typeface="Arial" panose="020B0604020202020204" pitchFamily="34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628015" y="3964305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x-none" sz="24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October</a:t>
            </a:r>
            <a:r>
              <a:rPr lang="x-none" sz="24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 2018</a:t>
            </a:r>
            <a:endParaRPr lang="x-none" sz="24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  <p:sp>
        <p:nvSpPr>
          <p:cNvPr id="4" name="Title 5"/>
          <p:cNvSpPr>
            <a:spLocks noGrp="1"/>
          </p:cNvSpPr>
          <p:nvPr/>
        </p:nvSpPr>
        <p:spPr>
          <a:xfrm>
            <a:off x="628015" y="3373755"/>
            <a:ext cx="7375525" cy="1031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Sans Serif" charset="0"/>
              </a:rPr>
              <a:t>Jacob Leung </a:t>
            </a:r>
            <a:endParaRPr lang="en-US" sz="28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  <a:p>
            <a:pPr algn="l"/>
            <a:endParaRPr lang="en-US" sz="2800" b="1" dirty="0" err="1">
              <a:solidFill>
                <a:schemeClr val="bg1"/>
              </a:solidFill>
              <a:latin typeface="Arial" panose="020B0604020202020204" pitchFamily="34" charset="0"/>
              <a:ea typeface="Sans Seri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415" y="2612390"/>
            <a:ext cx="6439535" cy="3098165"/>
          </a:xfrm>
        </p:spPr>
        <p:txBody>
          <a:bodyPr/>
          <a:p>
            <a:r>
              <a:rPr lang="en-US" altLang="zh-CN" sz="2400"/>
              <a:t>Scan URL and IP address to determine if they are harmful or unwanted in our cloud.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Protect Endpoints, Network appliances, and Cloud infrastructures base on our fingerprint system.</a:t>
            </a:r>
            <a:endParaRPr lang="en-US" altLang="zh-CN" sz="2400"/>
          </a:p>
        </p:txBody>
      </p:sp>
      <p:grpSp>
        <p:nvGrpSpPr>
          <p:cNvPr id="2" name="组合 1"/>
          <p:cNvGrpSpPr/>
          <p:nvPr/>
        </p:nvGrpSpPr>
        <p:grpSpPr>
          <a:xfrm>
            <a:off x="184785" y="74295"/>
            <a:ext cx="10236835" cy="1010285"/>
            <a:chOff x="291" y="117"/>
            <a:chExt cx="16121" cy="1591"/>
          </a:xfrm>
        </p:grpSpPr>
        <p:sp>
          <p:nvSpPr>
            <p:cNvPr id="35" name="文本框 34"/>
            <p:cNvSpPr txBox="1"/>
            <p:nvPr/>
          </p:nvSpPr>
          <p:spPr>
            <a:xfrm>
              <a:off x="693" y="117"/>
              <a:ext cx="1571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A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VAST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URLINFO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SERVICE </a:t>
              </a:r>
              <a:endParaRPr lang="en-US" altLang="x-none" sz="3600" b="1" spc="300" dirty="0" smtClean="0">
                <a:solidFill>
                  <a:srgbClr val="FF923F"/>
                </a:solidFill>
                <a:latin typeface="Arial" panose="020B0604020202020204" pitchFamily="34" charset="0"/>
                <a:ea typeface="文泉驿正黑" panose="02000603000000000000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1" y="273"/>
              <a:ext cx="317" cy="1310"/>
            </a:xfrm>
            <a:prstGeom prst="rect">
              <a:avLst/>
            </a:prstGeom>
            <a:solidFill>
              <a:srgbClr val="FF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3" y="1080"/>
              <a:ext cx="97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x-none" sz="2000" b="1" spc="300" dirty="0" smtClean="0">
                  <a:solidFill>
                    <a:srgbClr val="4857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INTRODUCTION</a:t>
              </a:r>
              <a:endParaRPr lang="en-US" altLang="x-none" sz="2000" b="1" spc="300" dirty="0" smtClean="0">
                <a:solidFill>
                  <a:srgbClr val="4857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90550" y="1572260"/>
            <a:ext cx="106838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>
                <a:sym typeface="+mn-ea"/>
              </a:rPr>
              <a:t>Avast powered engine to detect and protect your web security.</a:t>
            </a:r>
            <a:endParaRPr lang="en-US" altLang="zh-CN" sz="3000">
              <a:sym typeface="+mn-ea"/>
            </a:endParaRPr>
          </a:p>
        </p:txBody>
      </p:sp>
      <p:pic>
        <p:nvPicPr>
          <p:cNvPr id="6" name="图片 5" descr="avat-urlinf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0670" y="2612390"/>
            <a:ext cx="3249295" cy="324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Feature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01130" cy="3782060"/>
          </a:xfrm>
        </p:spPr>
        <p:txBody>
          <a:bodyPr/>
          <a:p>
            <a:pPr>
              <a:buFont typeface="Wingdings" panose="05000000000000000000" charset="0"/>
              <a:buChar char=""/>
            </a:pPr>
            <a:r>
              <a:rPr lang="en-US" altLang="zh-CN" sz="2600"/>
              <a:t>C</a:t>
            </a:r>
            <a:r>
              <a:rPr lang="zh-CN" altLang="en-US" sz="2600"/>
              <a:t>heck </a:t>
            </a:r>
            <a:r>
              <a:rPr lang="en-US" altLang="zh-CN" sz="2600" b="1"/>
              <a:t>both </a:t>
            </a:r>
            <a:r>
              <a:rPr lang="zh-CN" altLang="en-US" sz="2600"/>
              <a:t>IP address </a:t>
            </a:r>
            <a:r>
              <a:rPr lang="en-US" altLang="zh-CN" sz="2600"/>
              <a:t>and </a:t>
            </a:r>
            <a:r>
              <a:rPr lang="en-US" altLang="zh-CN" sz="2600">
                <a:sym typeface="+mn-ea"/>
              </a:rPr>
              <a:t>whole </a:t>
            </a:r>
            <a:r>
              <a:rPr lang="zh-CN" altLang="en-US" sz="2600">
                <a:sym typeface="+mn-ea"/>
              </a:rPr>
              <a:t>U</a:t>
            </a:r>
            <a:r>
              <a:rPr lang="en-US" altLang="zh-CN" sz="2600">
                <a:sym typeface="+mn-ea"/>
              </a:rPr>
              <a:t>rl.</a:t>
            </a:r>
            <a:endParaRPr lang="en-US" altLang="zh-CN" sz="2600"/>
          </a:p>
          <a:p>
            <a:pPr>
              <a:buFont typeface="Wingdings" panose="05000000000000000000" charset="0"/>
              <a:buChar char=""/>
            </a:pPr>
            <a:r>
              <a:rPr lang="zh-CN" altLang="en-US" sz="2600">
                <a:sym typeface="+mn-ea"/>
              </a:rPr>
              <a:t>Identify malicious, phishing, fraudulent websites in </a:t>
            </a:r>
            <a:r>
              <a:rPr lang="zh-CN" altLang="en-US" sz="2600" b="1">
                <a:sym typeface="+mn-ea"/>
              </a:rPr>
              <a:t>real-time.</a:t>
            </a:r>
            <a:endParaRPr lang="zh-CN" altLang="en-US" sz="2600" b="1"/>
          </a:p>
          <a:p>
            <a:pPr>
              <a:buFont typeface="Wingdings" panose="05000000000000000000" charset="0"/>
              <a:buChar char=""/>
            </a:pPr>
            <a:r>
              <a:rPr lang="en-US" altLang="zh-CN" sz="2600"/>
              <a:t>C</a:t>
            </a:r>
            <a:r>
              <a:rPr lang="zh-CN" altLang="en-US" sz="2600"/>
              <a:t>heck domain </a:t>
            </a:r>
            <a:r>
              <a:rPr lang="zh-CN" altLang="en-US" sz="2600" b="1"/>
              <a:t>reputation</a:t>
            </a:r>
            <a:r>
              <a:rPr lang="en-US" altLang="zh-CN" sz="2600"/>
              <a:t>.</a:t>
            </a:r>
            <a:endParaRPr lang="zh-CN" altLang="en-US" sz="2600"/>
          </a:p>
          <a:p>
            <a:pPr>
              <a:buFont typeface="Wingdings" panose="05000000000000000000" charset="0"/>
              <a:buChar char=""/>
            </a:pPr>
            <a:r>
              <a:rPr lang="en-US" altLang="zh-CN" sz="2600"/>
              <a:t>C</a:t>
            </a:r>
            <a:r>
              <a:rPr lang="zh-CN" altLang="en-US" sz="2600"/>
              <a:t>loud frontend </a:t>
            </a:r>
            <a:r>
              <a:rPr lang="en-US" altLang="zh-CN" sz="2600"/>
              <a:t>of Avast VPS </a:t>
            </a:r>
            <a:r>
              <a:rPr lang="en-US" altLang="zh-CN" sz="2600">
                <a:sym typeface="+mn-ea"/>
              </a:rPr>
              <a:t>engine</a:t>
            </a:r>
            <a:r>
              <a:rPr lang="en-US" altLang="zh-CN" sz="2600"/>
              <a:t>.</a:t>
            </a:r>
            <a:endParaRPr lang="zh-CN" altLang="en-US" sz="2600"/>
          </a:p>
          <a:p>
            <a:pPr>
              <a:buFont typeface="Wingdings" panose="05000000000000000000" charset="0"/>
              <a:buChar char=""/>
            </a:pPr>
            <a:r>
              <a:rPr lang="en-US" altLang="zh-CN" sz="2600"/>
              <a:t>P</a:t>
            </a:r>
            <a:r>
              <a:rPr lang="zh-CN" altLang="en-US" sz="2600"/>
              <a:t>rovide simple HTTPS API for integration</a:t>
            </a:r>
            <a:r>
              <a:rPr lang="en-US" altLang="zh-CN" sz="2600"/>
              <a:t>. Multi-proto support.</a:t>
            </a:r>
            <a:endParaRPr lang="en-US" altLang="zh-CN" sz="2600"/>
          </a:p>
        </p:txBody>
      </p:sp>
      <p:pic>
        <p:nvPicPr>
          <p:cNvPr id="7" name="图片 6" descr="urlinfo-structure-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0" y="1825625"/>
            <a:ext cx="5055870" cy="427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advantages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9160" cy="4351655"/>
          </a:xfrm>
        </p:spPr>
        <p:txBody>
          <a:bodyPr/>
          <a:p>
            <a:r>
              <a:rPr lang="zh-CN" altLang="en-US" b="1">
                <a:sym typeface="+mn-ea"/>
              </a:rPr>
              <a:t>1</a:t>
            </a:r>
            <a:r>
              <a:rPr lang="en-US" altLang="zh-CN" b="1">
                <a:sym typeface="+mn-ea"/>
              </a:rPr>
              <a:t>0+</a:t>
            </a:r>
            <a:r>
              <a:rPr lang="zh-CN" altLang="en-US" b="1">
                <a:sym typeface="+mn-ea"/>
              </a:rPr>
              <a:t> million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harmful</a:t>
            </a:r>
            <a:r>
              <a:rPr lang="zh-CN" altLang="en-US">
                <a:sym typeface="+mn-ea"/>
              </a:rPr>
              <a:t> URL </a:t>
            </a:r>
            <a:r>
              <a:rPr lang="en-US" altLang="zh-CN">
                <a:sym typeface="+mn-ea"/>
              </a:rPr>
              <a:t>fingerprints from </a:t>
            </a:r>
            <a:r>
              <a:rPr lang="zh-CN" altLang="en-US">
                <a:sym typeface="+mn-ea"/>
              </a:rPr>
              <a:t>Avast </a:t>
            </a:r>
            <a:r>
              <a:rPr lang="en-US" altLang="zh-CN">
                <a:sym typeface="+mn-ea"/>
              </a:rPr>
              <a:t>ourself </a:t>
            </a:r>
            <a:r>
              <a:rPr lang="zh-CN" altLang="en-US">
                <a:sym typeface="+mn-ea"/>
              </a:rPr>
              <a:t>ThreatLab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en-US" altLang="zh-CN" b="1">
                <a:sym typeface="+mn-ea"/>
              </a:rPr>
              <a:t>M</a:t>
            </a:r>
            <a:r>
              <a:rPr lang="zh-CN" altLang="en-US" b="1">
                <a:sym typeface="+mn-ea"/>
              </a:rPr>
              <a:t>ultiple </a:t>
            </a:r>
            <a:r>
              <a:rPr lang="en-US" altLang="zh-CN" b="1">
                <a:sym typeface="+mn-ea"/>
              </a:rPr>
              <a:t>URL fingerprint feeds.</a:t>
            </a:r>
            <a:endParaRPr lang="en-US" altLang="zh-CN" b="1">
              <a:sym typeface="+mn-ea"/>
            </a:endParaRPr>
          </a:p>
          <a:p>
            <a:r>
              <a:t>Distributed service</a:t>
            </a:r>
            <a:r>
              <a:rPr lang="zh-CN" altLang="en-US"/>
              <a:t>. </a:t>
            </a:r>
            <a:r>
              <a:rPr lang="en-US" altLang="zh-CN" b="1"/>
              <a:t>multiple DC</a:t>
            </a:r>
            <a:r>
              <a:rPr lang="en-US" altLang="zh-CN"/>
              <a:t>. </a:t>
            </a:r>
            <a:r>
              <a:rPr lang="en-US" altLang="zh-CN">
                <a:sym typeface="+mn-ea"/>
              </a:rPr>
              <a:t>GEO optimized. 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igh performance</a:t>
            </a:r>
            <a:r>
              <a:rPr lang="en-US" altLang="zh-CN"/>
              <a:t>. RT at </a:t>
            </a:r>
            <a:r>
              <a:rPr lang="en-US" altLang="zh-CN" b="1"/>
              <a:t>minisecond </a:t>
            </a:r>
            <a:r>
              <a:rPr lang="en-US" altLang="zh-CN"/>
              <a:t>level.</a:t>
            </a:r>
            <a:endParaRPr lang="en-US" altLang="zh-CN"/>
          </a:p>
          <a:p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igh accuracy, </a:t>
            </a:r>
            <a:r>
              <a:rPr lang="en-US" altLang="zh-CN" b="1">
                <a:sym typeface="+mn-ea"/>
              </a:rPr>
              <a:t>local optimized </a:t>
            </a:r>
            <a:r>
              <a:rPr lang="en-US" altLang="zh-CN">
                <a:sym typeface="+mn-ea"/>
              </a:rPr>
              <a:t>feed sources.</a:t>
            </a:r>
            <a:endParaRPr lang="zh-CN" altLang="en-US"/>
          </a:p>
          <a:p>
            <a:r>
              <a:rPr lang="zh-CN" altLang="en-US" b="1"/>
              <a:t>Local </a:t>
            </a:r>
            <a:r>
              <a:rPr lang="zh-CN" altLang="en-US"/>
              <a:t>OEM support team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alicious feeds </a:t>
            </a:r>
            <a:r>
              <a:rPr lang="zh-CN" altLang="en-US" b="1">
                <a:sym typeface="+mn-ea"/>
              </a:rPr>
              <a:t>real time update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at </a:t>
            </a:r>
            <a:r>
              <a:rPr lang="zh-CN" altLang="en-US">
                <a:sym typeface="+mn-ea"/>
              </a:rPr>
              <a:t>second level.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en-US" altLang="zh-CN">
                <a:solidFill>
                  <a:srgbClr val="FF923F"/>
                </a:solidFill>
              </a:rPr>
              <a:t>What can it help me? What b</a:t>
            </a:r>
            <a:r>
              <a:rPr lang="zh-CN" altLang="en-US">
                <a:solidFill>
                  <a:srgbClr val="FF923F"/>
                </a:solidFill>
              </a:rPr>
              <a:t>enefits come with </a:t>
            </a:r>
            <a:r>
              <a:rPr lang="en-US" altLang="zh-CN">
                <a:solidFill>
                  <a:srgbClr val="FF923F"/>
                </a:solidFill>
              </a:rPr>
              <a:t>this</a:t>
            </a:r>
            <a:r>
              <a:rPr lang="zh-CN" altLang="en-US">
                <a:solidFill>
                  <a:srgbClr val="FF923F"/>
                </a:solidFill>
              </a:rPr>
              <a:t> service</a:t>
            </a:r>
            <a:r>
              <a:rPr lang="en-US" altLang="zh-CN">
                <a:solidFill>
                  <a:srgbClr val="FF923F"/>
                </a:solidFill>
              </a:rPr>
              <a:t>?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 cases / Solutions(1)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580" y="2572385"/>
            <a:ext cx="10515600" cy="3857625"/>
          </a:xfrm>
        </p:spPr>
        <p:txBody>
          <a:bodyPr>
            <a:normAutofit/>
          </a:bodyPr>
          <a:p>
            <a:pPr marL="514350" indent="-514350">
              <a:buAutoNum type="arabicPeriod"/>
            </a:pPr>
            <a:r>
              <a:rPr lang="zh-CN" altLang="en-US"/>
              <a:t>Client side web access hardening</a:t>
            </a:r>
            <a:r>
              <a:rPr lang="en-US" altLang="zh-CN"/>
              <a:t>(Browser).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Mobile application hardening</a:t>
            </a:r>
            <a:r>
              <a:rPr lang="en-US" altLang="zh-CN"/>
              <a:t>(App)</a:t>
            </a:r>
            <a:r>
              <a:rPr lang="zh-CN" altLang="en-US"/>
              <a:t>.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U</a:t>
            </a:r>
            <a:r>
              <a:rPr lang="zh-CN" altLang="en-US"/>
              <a:t>rl links status report for content hosting providers</a:t>
            </a:r>
            <a:endParaRPr lang="zh-CN" altLang="en-US"/>
          </a:p>
          <a:p>
            <a:pPr lvl="1"/>
            <a:r>
              <a:rPr lang="en-US" altLang="zh-CN"/>
              <a:t>(</a:t>
            </a:r>
            <a:r>
              <a:rPr lang="zh-CN" altLang="en-US"/>
              <a:t>blog, wiki, message board, SNS</a:t>
            </a:r>
            <a:r>
              <a:rPr lang="en-US" altLang="zh-CN"/>
              <a:t>, IM)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S</a:t>
            </a:r>
            <a:r>
              <a:rPr lang="zh-CN" altLang="en-US"/>
              <a:t>earch result links status for search engine providers.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0860" y="1596390"/>
            <a:ext cx="113690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ym typeface="+mn-ea"/>
              </a:rPr>
              <a:t>Use to p</a:t>
            </a:r>
            <a:r>
              <a:rPr lang="zh-CN" altLang="en-US" sz="2600">
                <a:sym typeface="+mn-ea"/>
              </a:rPr>
              <a:t>rotect </a:t>
            </a:r>
            <a:r>
              <a:rPr lang="en-US" altLang="zh-CN" sz="2600">
                <a:sym typeface="+mn-ea"/>
              </a:rPr>
              <a:t>any</a:t>
            </a:r>
            <a:r>
              <a:rPr lang="zh-CN" altLang="en-US" sz="2600">
                <a:sym typeface="+mn-ea"/>
              </a:rPr>
              <a:t> </a:t>
            </a:r>
            <a:r>
              <a:rPr lang="en-US" altLang="zh-CN" sz="2600">
                <a:sym typeface="+mn-ea"/>
              </a:rPr>
              <a:t>e</a:t>
            </a:r>
            <a:r>
              <a:rPr lang="zh-CN" altLang="en-US" sz="2600">
                <a:sym typeface="+mn-ea"/>
              </a:rPr>
              <a:t>ndpoints, </a:t>
            </a:r>
            <a:r>
              <a:rPr lang="en-US" altLang="zh-CN" sz="2600">
                <a:sym typeface="+mn-ea"/>
              </a:rPr>
              <a:t>n</a:t>
            </a:r>
            <a:r>
              <a:rPr lang="zh-CN" altLang="en-US" sz="2600">
                <a:sym typeface="+mn-ea"/>
              </a:rPr>
              <a:t>etwork </a:t>
            </a:r>
            <a:r>
              <a:rPr lang="en-US" altLang="zh-CN" sz="2600">
                <a:sym typeface="+mn-ea"/>
              </a:rPr>
              <a:t>a</a:t>
            </a:r>
            <a:r>
              <a:rPr lang="zh-CN" altLang="en-US" sz="2600">
                <a:sym typeface="+mn-ea"/>
              </a:rPr>
              <a:t>ppliances, and </a:t>
            </a:r>
            <a:r>
              <a:rPr lang="en-US" altLang="zh-CN" sz="2600">
                <a:sym typeface="+mn-ea"/>
              </a:rPr>
              <a:t>c</a:t>
            </a:r>
            <a:r>
              <a:rPr lang="zh-CN" altLang="en-US" sz="2600">
                <a:sym typeface="+mn-ea"/>
              </a:rPr>
              <a:t>loud </a:t>
            </a:r>
            <a:r>
              <a:rPr lang="en-US" altLang="zh-CN" sz="2600">
                <a:sym typeface="+mn-ea"/>
              </a:rPr>
              <a:t>i</a:t>
            </a:r>
            <a:r>
              <a:rPr lang="zh-CN" altLang="en-US" sz="2600">
                <a:sym typeface="+mn-ea"/>
              </a:rPr>
              <a:t>nfrastructure</a:t>
            </a:r>
            <a:r>
              <a:rPr lang="en-US" altLang="zh-CN" sz="2600">
                <a:sym typeface="+mn-ea"/>
              </a:rPr>
              <a:t>:</a:t>
            </a:r>
            <a:endParaRPr lang="en-US" altLang="zh-CN" sz="2600">
              <a:sym typeface="+mn-ea"/>
            </a:endParaRPr>
          </a:p>
        </p:txBody>
      </p:sp>
      <p:pic>
        <p:nvPicPr>
          <p:cNvPr id="13" name="图片 12" descr="s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8090" y="5302250"/>
            <a:ext cx="800100" cy="8001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127490" y="5547995"/>
            <a:ext cx="2604770" cy="486410"/>
            <a:chOff x="836" y="8607"/>
            <a:chExt cx="4102" cy="766"/>
          </a:xfrm>
        </p:grpSpPr>
        <p:pic>
          <p:nvPicPr>
            <p:cNvPr id="9" name="图片 8" descr="goog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" y="8607"/>
              <a:ext cx="2264" cy="766"/>
            </a:xfrm>
            <a:prstGeom prst="rect">
              <a:avLst/>
            </a:prstGeom>
          </p:spPr>
        </p:pic>
        <p:pic>
          <p:nvPicPr>
            <p:cNvPr id="14" name="图片 13" descr="yandex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2" y="8613"/>
              <a:ext cx="1467" cy="579"/>
            </a:xfrm>
            <a:prstGeom prst="rect">
              <a:avLst/>
            </a:prstGeom>
          </p:spPr>
        </p:pic>
      </p:grpSp>
      <p:pic>
        <p:nvPicPr>
          <p:cNvPr id="7" name="图片 6" descr="brows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5" y="5344160"/>
            <a:ext cx="3007360" cy="7302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097780" y="5351780"/>
            <a:ext cx="3433445" cy="849630"/>
            <a:chOff x="9862" y="8272"/>
            <a:chExt cx="5407" cy="1338"/>
          </a:xfrm>
        </p:grpSpPr>
        <p:pic>
          <p:nvPicPr>
            <p:cNvPr id="6" name="图片 5" descr="wikipedia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80" y="8372"/>
              <a:ext cx="1244" cy="1239"/>
            </a:xfrm>
            <a:prstGeom prst="rect">
              <a:avLst/>
            </a:prstGeom>
          </p:spPr>
        </p:pic>
        <p:pic>
          <p:nvPicPr>
            <p:cNvPr id="11" name="图片 10" descr="WordPress-logotype-wmark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2" y="8272"/>
              <a:ext cx="1138" cy="1138"/>
            </a:xfrm>
            <a:prstGeom prst="rect">
              <a:avLst/>
            </a:prstGeom>
          </p:spPr>
        </p:pic>
        <p:pic>
          <p:nvPicPr>
            <p:cNvPr id="15" name="图片 14" descr="Facebook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24" y="8371"/>
              <a:ext cx="1010" cy="1010"/>
            </a:xfrm>
            <a:prstGeom prst="rect">
              <a:avLst/>
            </a:prstGeom>
          </p:spPr>
        </p:pic>
        <p:pic>
          <p:nvPicPr>
            <p:cNvPr id="8" name="图片 7" descr="Skype_logo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219" y="8342"/>
              <a:ext cx="1051" cy="10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 cases / Solutions(2)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580" y="2572385"/>
            <a:ext cx="10515600" cy="3857625"/>
          </a:xfrm>
        </p:spPr>
        <p:txBody>
          <a:bodyPr>
            <a:normAutofit/>
          </a:bodyPr>
          <a:p>
            <a:pPr marL="514350" indent="-514350">
              <a:buFont typeface="+mj-lt"/>
              <a:buAutoNum type="arabicPeriod" startAt="5"/>
            </a:pPr>
            <a:r>
              <a:t>Firewall, router Url filtering.</a:t>
            </a:r>
          </a:p>
          <a:p>
            <a:pPr marL="514350" indent="-514350">
              <a:buFont typeface="+mj-lt"/>
              <a:buAutoNum type="arabicPeriod" startAt="5"/>
            </a:pPr>
            <a:r>
              <a:t>Integrate/OEM as a cloud service of SaaS provider.</a:t>
            </a:r>
          </a:p>
          <a:p>
            <a:pPr marL="514350" indent="-514350">
              <a:buFont typeface="+mj-lt"/>
              <a:buAutoNum type="arabicPeriod" startAt="5"/>
            </a:pPr>
            <a:r>
              <a:t>Use in sandbox for ongoing threatened behavior detection.</a:t>
            </a:r>
          </a:p>
          <a:p>
            <a:r>
              <a:rPr lang="en-US"/>
              <a:t>All other</a:t>
            </a:r>
            <a:r>
              <a:t> </a:t>
            </a:r>
            <a:r>
              <a:rPr lang="en-US"/>
              <a:t>who </a:t>
            </a:r>
            <a:r>
              <a:t>needs for </a:t>
            </a:r>
            <a:r>
              <a:rPr lang="en-US"/>
              <a:t>U</a:t>
            </a:r>
            <a:r>
              <a:t>rl health check.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0860" y="1596390"/>
            <a:ext cx="113690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>
                <a:sym typeface="+mn-ea"/>
              </a:rPr>
              <a:t>Use to p</a:t>
            </a:r>
            <a:r>
              <a:rPr lang="zh-CN" altLang="en-US" sz="2600">
                <a:sym typeface="+mn-ea"/>
              </a:rPr>
              <a:t>rotect </a:t>
            </a:r>
            <a:r>
              <a:rPr lang="en-US" altLang="zh-CN" sz="2600">
                <a:sym typeface="+mn-ea"/>
              </a:rPr>
              <a:t>and</a:t>
            </a:r>
            <a:r>
              <a:rPr lang="zh-CN" altLang="en-US" sz="2600">
                <a:sym typeface="+mn-ea"/>
              </a:rPr>
              <a:t> Endpoints, Network Appliances, and Cloud Infrastructure</a:t>
            </a:r>
            <a:r>
              <a:rPr lang="en-US" altLang="zh-CN" sz="2600">
                <a:sym typeface="+mn-ea"/>
              </a:rPr>
              <a:t>:</a:t>
            </a:r>
            <a:endParaRPr lang="en-US" altLang="zh-CN" sz="2600">
              <a:sym typeface="+mn-ea"/>
            </a:endParaRPr>
          </a:p>
        </p:txBody>
      </p:sp>
      <p:pic>
        <p:nvPicPr>
          <p:cNvPr id="5" name="图片 4" descr="Cisco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5718175"/>
            <a:ext cx="1026795" cy="544195"/>
          </a:xfrm>
          <a:prstGeom prst="rect">
            <a:avLst/>
          </a:prstGeom>
        </p:spPr>
      </p:pic>
      <p:pic>
        <p:nvPicPr>
          <p:cNvPr id="7" name="图片 6" descr="ro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30" y="4997450"/>
            <a:ext cx="1026160" cy="708660"/>
          </a:xfrm>
          <a:prstGeom prst="rect">
            <a:avLst/>
          </a:prstGeom>
        </p:spPr>
      </p:pic>
      <p:pic>
        <p:nvPicPr>
          <p:cNvPr id="8" name="图片 7" descr="vp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35" y="4662170"/>
            <a:ext cx="1945640" cy="1945640"/>
          </a:xfrm>
          <a:prstGeom prst="rect">
            <a:avLst/>
          </a:prstGeom>
        </p:spPr>
      </p:pic>
      <p:pic>
        <p:nvPicPr>
          <p:cNvPr id="9" name="图片 8" descr="wa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070" y="4997450"/>
            <a:ext cx="806450" cy="973455"/>
          </a:xfrm>
          <a:prstGeom prst="rect">
            <a:avLst/>
          </a:prstGeom>
        </p:spPr>
      </p:pic>
      <p:pic>
        <p:nvPicPr>
          <p:cNvPr id="10" name="图片 9" descr="aw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910" y="4744720"/>
            <a:ext cx="1905000" cy="828675"/>
          </a:xfrm>
          <a:prstGeom prst="rect">
            <a:avLst/>
          </a:prstGeom>
        </p:spPr>
      </p:pic>
      <p:pic>
        <p:nvPicPr>
          <p:cNvPr id="11" name="图片 10" descr="azur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705" y="5718175"/>
            <a:ext cx="1894205" cy="549275"/>
          </a:xfrm>
          <a:prstGeom prst="rect">
            <a:avLst/>
          </a:prstGeom>
        </p:spPr>
      </p:pic>
      <p:pic>
        <p:nvPicPr>
          <p:cNvPr id="12" name="图片 11" descr="360-total-security-logo-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285" y="4828540"/>
            <a:ext cx="2021205" cy="1142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reven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545" y="3178810"/>
            <a:ext cx="3940810" cy="3394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Benefit come from this service(Partners)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0230" cy="4351655"/>
          </a:xfrm>
        </p:spPr>
        <p:txBody>
          <a:bodyPr>
            <a:normAutofit lnSpcReduction="10000"/>
          </a:bodyPr>
          <a:p>
            <a:r>
              <a:rPr lang="zh-CN" altLang="en-US"/>
              <a:t>Integrating </a:t>
            </a:r>
            <a:r>
              <a:rPr lang="en-US" altLang="zh-CN"/>
              <a:t>it </a:t>
            </a:r>
            <a:r>
              <a:rPr lang="zh-CN" altLang="en-US"/>
              <a:t>into your product to </a:t>
            </a:r>
            <a:r>
              <a:rPr lang="zh-CN" altLang="en-US" b="1"/>
              <a:t>generate revenue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Create </a:t>
            </a:r>
            <a:r>
              <a:rPr lang="zh-CN" altLang="en-US" b="1"/>
              <a:t>incremental revenue</a:t>
            </a:r>
            <a:r>
              <a:rPr lang="zh-CN" altLang="en-US"/>
              <a:t> as an optional service to your clients.</a:t>
            </a:r>
            <a:endParaRPr lang="zh-CN" altLang="en-US"/>
          </a:p>
          <a:p>
            <a:r>
              <a:rPr lang="zh-CN" altLang="en-US"/>
              <a:t>Differentiates product from competitors.</a:t>
            </a:r>
            <a:endParaRPr lang="zh-CN" altLang="en-US"/>
          </a:p>
          <a:p>
            <a:r>
              <a:rPr lang="zh-CN" altLang="en-US"/>
              <a:t>More time to focus on </a:t>
            </a:r>
            <a:r>
              <a:rPr lang="zh-CN" altLang="en-US" b="1"/>
              <a:t>your own</a:t>
            </a:r>
            <a:r>
              <a:rPr lang="zh-CN" altLang="en-US"/>
              <a:t> business targets.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arden your devices/applications/services, to keep </a:t>
            </a:r>
            <a:r>
              <a:rPr lang="en-US" altLang="zh-CN"/>
              <a:t>a </a:t>
            </a:r>
            <a:r>
              <a:rPr lang="zh-CN" altLang="en-US" b="1"/>
              <a:t>good reputation</a:t>
            </a:r>
            <a:r>
              <a:rPr lang="zh-CN" altLang="en-US"/>
              <a:t> for your brand.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Benefit come from this service(End user)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Trust all </a:t>
            </a:r>
            <a:r>
              <a:rPr lang="en-US" altLang="zh-CN"/>
              <a:t>URL</a:t>
            </a:r>
            <a:r>
              <a:rPr lang="zh-CN" altLang="en-US"/>
              <a:t>s from your </a:t>
            </a:r>
            <a:r>
              <a:rPr lang="en-US" altLang="zh-CN"/>
              <a:t>app/</a:t>
            </a:r>
            <a:r>
              <a:rPr lang="zh-CN" altLang="en-US"/>
              <a:t>service</a:t>
            </a:r>
            <a:r>
              <a:rPr lang="en-US" altLang="zh-CN"/>
              <a:t>/device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Prevent from potential web-based security issues.</a:t>
            </a:r>
            <a:endParaRPr lang="zh-CN" altLang="en-US"/>
          </a:p>
          <a:p>
            <a:r>
              <a:rPr lang="zh-CN" altLang="en-US"/>
              <a:t>Webmasters receive notification for their compromised sites so that their visitors stay safer. </a:t>
            </a:r>
            <a:endParaRPr lang="zh-CN" altLang="en-US"/>
          </a:p>
        </p:txBody>
      </p:sp>
      <p:pic>
        <p:nvPicPr>
          <p:cNvPr id="4" name="图片 3" descr="I-LOVE-MY-BRA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1525" y="4034155"/>
            <a:ext cx="2636520" cy="189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>
                <a:sym typeface="+mn-ea"/>
              </a:rPr>
              <a:t>What benefits come with this service?</a:t>
            </a:r>
            <a:endParaRPr lang="zh-CN" altLang="en-US"/>
          </a:p>
          <a:p>
            <a:r>
              <a:rPr lang="en-US" altLang="zh-CN">
                <a:solidFill>
                  <a:srgbClr val="FF923F"/>
                </a:solidFill>
              </a:rPr>
              <a:t>Compare to s</a:t>
            </a:r>
            <a:r>
              <a:rPr lang="zh-CN" altLang="en-US">
                <a:solidFill>
                  <a:srgbClr val="FF923F"/>
                </a:solidFill>
              </a:rPr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imilar solutions in the market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</a:t>
            </a:r>
            <a:r>
              <a:rPr lang="zh-CN" altLang="en-US"/>
              <a:t>orton - safeweb 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omodo - webinspector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yren</a:t>
            </a:r>
            <a:endParaRPr lang="zh-CN" altLang="en-US"/>
          </a:p>
          <a:p>
            <a:r>
              <a:rPr lang="zh-CN" altLang="en-US">
                <a:sym typeface="+mn-ea"/>
              </a:rPr>
              <a:t>ESET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Bitdefender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Qihoo - 360 webscan</a:t>
            </a:r>
            <a:r>
              <a:rPr lang="zh-CN" altLang="en-US"/>
              <a:t> </a:t>
            </a:r>
            <a:r>
              <a:rPr lang="en-US" altLang="zh-CN"/>
              <a:t>(China local brand)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rgbClr val="FF923F"/>
                </a:solidFill>
              </a:rPr>
              <a:t>Internet security situation</a:t>
            </a:r>
            <a:endParaRPr lang="zh-CN" altLang="en-US">
              <a:solidFill>
                <a:srgbClr val="FF923F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/>
              <a:t>What benefits come with this service?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Difference comparison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559435" y="1560195"/>
          <a:ext cx="1107313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/>
                <a:gridCol w="2192020"/>
                <a:gridCol w="2261870"/>
                <a:gridCol w="1868170"/>
                <a:gridCol w="1654175"/>
                <a:gridCol w="152273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License Mode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service 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erformance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detection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accuracy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localization feeds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Local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Avast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 SDK integration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 Bundling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Very 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</a:t>
                      </a:r>
                      <a:r>
                        <a:rPr lang="zh-CN" altLang="en-US" sz="1800">
                          <a:sym typeface="+mn-ea"/>
                        </a:rPr>
                        <a:t>orton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Online 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Very 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omodo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Online service for website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 daemon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yren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 feed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N/A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ESET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Data feed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N/A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BitDefender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 SDK integration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 Bundling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- ReBranding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360 webscan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Online 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 daemon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high in China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 in China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 in China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>
                <a:sym typeface="+mn-ea"/>
              </a:rPr>
              <a:t>What benefits come with this service?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  <a:sym typeface="+mn-ea"/>
              </a:rPr>
              <a:t>Implement Scans </a:t>
            </a:r>
            <a:r>
              <a:rPr lang="en-US" altLang="zh-CN">
                <a:solidFill>
                  <a:srgbClr val="FF923F"/>
                </a:solidFill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</a:t>
            </a:r>
            <a:r>
              <a:rPr>
                <a:sym typeface="+mn-ea"/>
              </a:rPr>
              <a:t>mplementing </a:t>
            </a:r>
            <a:r>
              <a:rPr lang="en-US">
                <a:sym typeface="+mn-ea"/>
              </a:rPr>
              <a:t>- In short</a:t>
            </a:r>
            <a:endParaRPr 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136647" y="1556141"/>
            <a:ext cx="2620469" cy="2620469"/>
            <a:chOff x="1136647" y="1556141"/>
            <a:chExt cx="2620469" cy="2620469"/>
          </a:xfrm>
        </p:grpSpPr>
        <p:sp>
          <p:nvSpPr>
            <p:cNvPr id="12" name="椭圆 11"/>
            <p:cNvSpPr/>
            <p:nvPr/>
          </p:nvSpPr>
          <p:spPr>
            <a:xfrm>
              <a:off x="1136647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82229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85765" y="3896672"/>
            <a:ext cx="2620469" cy="2620469"/>
            <a:chOff x="4785765" y="3896672"/>
            <a:chExt cx="2620469" cy="2620469"/>
          </a:xfrm>
        </p:grpSpPr>
        <p:sp>
          <p:nvSpPr>
            <p:cNvPr id="15" name="椭圆 14"/>
            <p:cNvSpPr/>
            <p:nvPr/>
          </p:nvSpPr>
          <p:spPr>
            <a:xfrm>
              <a:off x="4785765" y="3896672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931347" y="4042254"/>
              <a:ext cx="2329306" cy="2329306"/>
            </a:xfrm>
            <a:prstGeom prst="ellipse">
              <a:avLst/>
            </a:prstGeom>
            <a:solidFill>
              <a:srgbClr val="D634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34884" y="1556141"/>
            <a:ext cx="2620469" cy="2620469"/>
            <a:chOff x="8434884" y="1556141"/>
            <a:chExt cx="2620469" cy="2620469"/>
          </a:xfrm>
        </p:grpSpPr>
        <p:sp>
          <p:nvSpPr>
            <p:cNvPr id="18" name="椭圆 17"/>
            <p:cNvSpPr/>
            <p:nvPr/>
          </p:nvSpPr>
          <p:spPr>
            <a:xfrm>
              <a:off x="8434884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580466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978849">
            <a:off x="3770058" y="3634004"/>
            <a:ext cx="902848" cy="1074675"/>
            <a:chOff x="6865257" y="1118912"/>
            <a:chExt cx="902848" cy="1074675"/>
          </a:xfrm>
        </p:grpSpPr>
        <p:sp>
          <p:nvSpPr>
            <p:cNvPr id="27" name="燕尾形 26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19312279" flipV="1">
            <a:off x="7557781" y="3639271"/>
            <a:ext cx="902848" cy="1074675"/>
            <a:chOff x="6865257" y="1118912"/>
            <a:chExt cx="902848" cy="1074675"/>
          </a:xfrm>
        </p:grpSpPr>
        <p:sp>
          <p:nvSpPr>
            <p:cNvPr id="31" name="燕尾形 30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146810" y="4707255"/>
            <a:ext cx="23602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 our local team, get an API access key</a:t>
            </a:r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70780" y="2239645"/>
            <a:ext cx="27762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our service with the access key on provided demo codes, to query what URLs you want.</a:t>
            </a:r>
            <a:endParaRPr lang="en-US" altLang="zh-HK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78240" y="4707255"/>
            <a:ext cx="28530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Url health status result in miniseconds, then do your further processing.</a:t>
            </a:r>
            <a:endParaRPr 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6"/>
          <p:cNvSpPr/>
          <p:nvPr/>
        </p:nvSpPr>
        <p:spPr>
          <a:xfrm>
            <a:off x="1165860" y="2239645"/>
            <a:ext cx="2597150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Apply</a:t>
            </a:r>
            <a:b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AccessKey</a:t>
            </a:r>
            <a:endParaRPr lang="en-US" altLang="x-none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4809490" y="4878070"/>
            <a:ext cx="2597150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b="1" dirty="0">
                <a:solidFill>
                  <a:schemeClr val="bg1"/>
                </a:solidFill>
                <a:latin typeface="Arial" panose="020B0604020202020204" pitchFamily="34" charset="0"/>
              </a:rPr>
              <a:t>Send Request</a:t>
            </a:r>
            <a:br>
              <a:rPr lang="en-US" altLang="x-none" sz="24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x-none" sz="2400" b="1" dirty="0">
                <a:solidFill>
                  <a:schemeClr val="bg1"/>
                </a:solidFill>
                <a:latin typeface="Arial" panose="020B0604020202020204" pitchFamily="34" charset="0"/>
              </a:rPr>
              <a:t>with the key</a:t>
            </a:r>
            <a:endParaRPr lang="en-US" altLang="x-none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8404225" y="2239645"/>
            <a:ext cx="2694305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Get Url</a:t>
            </a:r>
            <a:b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</a:rPr>
              <a:t>health result</a:t>
            </a:r>
            <a:endParaRPr lang="en-US" altLang="x-none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mplementing </a:t>
            </a:r>
            <a:r>
              <a:rPr lang="en-US">
                <a:sym typeface="+mn-ea"/>
              </a:rPr>
              <a:t>- Details/Demonstration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1835" y="5763260"/>
            <a:ext cx="2392045" cy="743585"/>
          </a:xfrm>
        </p:spPr>
        <p:txBody>
          <a:bodyPr>
            <a:normAutofit fontScale="60000"/>
          </a:bodyPr>
          <a:p>
            <a:r>
              <a:rPr lang="en-US" altLang="zh-CN"/>
              <a:t>API Doc tour </a:t>
            </a:r>
            <a:endParaRPr lang="en-US" altLang="zh-CN"/>
          </a:p>
          <a:p>
            <a:r>
              <a:rPr lang="en-US" altLang="zh-CN"/>
              <a:t>Demo request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8" name="图片 7" descr="black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795" y="1691005"/>
            <a:ext cx="5340350" cy="3838575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5643880" y="5763260"/>
            <a:ext cx="2741295" cy="743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Sample harmful URLs </a:t>
            </a:r>
            <a:endParaRPr lang="en-US" altLang="zh-CN"/>
          </a:p>
          <a:p>
            <a:r>
              <a:rPr lang="en-US" altLang="zh-CN"/>
              <a:t>Measurement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Avast Urlinfo Service introduction</a:t>
            </a:r>
            <a:endParaRPr lang="zh-CN" altLang="en-US"/>
          </a:p>
          <a:p>
            <a:r>
              <a:rPr lang="zh-CN" altLang="en-US">
                <a:sym typeface="+mn-ea"/>
              </a:rPr>
              <a:t>What benefits come with this service?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>
                <a:solidFill>
                  <a:srgbClr val="FF923F"/>
                </a:solidFill>
              </a:rPr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Top technology</a:t>
            </a:r>
            <a:r>
              <a:rPr lang="en-US" altLang="zh-CN"/>
              <a:t>, Most user trust brand.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0181005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2625090"/>
            <a:ext cx="7034530" cy="2915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4465" y="5795010"/>
            <a:ext cx="8569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Source: </a:t>
            </a:r>
            <a:r>
              <a:rPr lang="zh-CN" altLang="en-US" sz="1400"/>
              <a:t>http://www.av-comparatives.org/wp-content/uploads/2015/02/security_survey_2015_en.pdf</a:t>
            </a:r>
            <a:endParaRPr lang="zh-CN" altLang="en-US" sz="1400"/>
          </a:p>
        </p:txBody>
      </p:sp>
      <p:pic>
        <p:nvPicPr>
          <p:cNvPr id="6" name="图片 5" descr="avc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980" y="2548890"/>
            <a:ext cx="154305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large_Taipei_101_Building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3675" y="1804035"/>
            <a:ext cx="2486660" cy="3315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 data feeds, L</a:t>
            </a:r>
            <a:r>
              <a:rPr lang="zh-CN" altLang="en-US"/>
              <a:t>ocal team </a:t>
            </a:r>
            <a:r>
              <a:rPr lang="zh-CN" altLang="en-US">
                <a:sym typeface="+mn-ea"/>
              </a:rPr>
              <a:t>support</a:t>
            </a:r>
            <a:r>
              <a:rPr lang="en-US" altLang="zh-CN">
                <a:sym typeface="+mn-ea"/>
              </a:rPr>
              <a:t>,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Local language, local requirement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asian te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60" y="3179445"/>
            <a:ext cx="5749290" cy="32385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 why </a:t>
            </a:r>
            <a:r>
              <a:rPr lang="zh-CN" altLang="en-US">
                <a:sym typeface="+mn-ea"/>
              </a:rPr>
              <a:t>Avast is the best to you?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value win-win - multiple OEM licensing mode.</a:t>
            </a:r>
            <a:endParaRPr lang="zh-CN" altLang="en-US"/>
          </a:p>
        </p:txBody>
      </p:sp>
      <p:pic>
        <p:nvPicPr>
          <p:cNvPr id="7" name="图片 6" descr="winw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2610485"/>
            <a:ext cx="4358640" cy="3465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圆角矩形 7"/>
          <p:cNvSpPr/>
          <p:nvPr/>
        </p:nvSpPr>
        <p:spPr>
          <a:xfrm>
            <a:off x="7392035" y="2813050"/>
            <a:ext cx="2051050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SDK integration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392035" y="3785870"/>
            <a:ext cx="2051050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Bundling</a:t>
            </a:r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7392035" y="4786630"/>
            <a:ext cx="2228215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etc.. </a:t>
            </a:r>
            <a:br>
              <a:rPr lang="en-US"/>
            </a:br>
            <a:r>
              <a:rPr lang="en-US"/>
              <a:t>Contact our sales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6280" y="2593340"/>
            <a:ext cx="6464935" cy="1325880"/>
          </a:xfrm>
        </p:spPr>
        <p:txBody>
          <a:bodyPr/>
          <a:p>
            <a:r>
              <a:rPr lang="en-US" altLang="zh-CN"/>
              <a:t>Thanks &amp; Questions?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Internet security situation(1)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351338"/>
          </a:xfrm>
        </p:spPr>
        <p:txBody>
          <a:bodyPr/>
          <a:p>
            <a:r>
              <a:rPr lang="zh-CN" altLang="en-US"/>
              <a:t>50</a:t>
            </a:r>
            <a:r>
              <a:rPr lang="en-US" altLang="zh-CN"/>
              <a:t>,000</a:t>
            </a:r>
            <a:r>
              <a:rPr lang="zh-CN" altLang="en-US"/>
              <a:t>+ sites hacked daily</a:t>
            </a:r>
            <a:endParaRPr lang="zh-CN" altLang="en-US"/>
          </a:p>
          <a:p>
            <a:r>
              <a:rPr lang="zh-CN" altLang="en-US"/>
              <a:t>10</a:t>
            </a:r>
            <a:r>
              <a:rPr lang="en-US" altLang="zh-CN"/>
              <a:t>,000</a:t>
            </a:r>
            <a:r>
              <a:rPr lang="zh-CN" altLang="en-US"/>
              <a:t>+ new blacklisted siteds daily</a:t>
            </a:r>
            <a:r>
              <a:rPr lang="en-US" altLang="zh-CN"/>
              <a:t>( in our DB</a:t>
            </a:r>
            <a:r>
              <a:rPr lang="zh-CN" altLang="en-US"/>
              <a:t> 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85%+ websites include at least one remote JS library.</a:t>
            </a:r>
            <a:endParaRPr lang="zh-CN" altLang="en-US"/>
          </a:p>
          <a:p>
            <a:pPr lvl="1"/>
            <a:r>
              <a:rPr lang="zh-CN" altLang="en-US"/>
              <a:t>(ad, sns, track</a:t>
            </a:r>
            <a:r>
              <a:rPr lang="en-US" altLang="zh-CN"/>
              <a:t>ing</a:t>
            </a:r>
            <a:r>
              <a:rPr lang="zh-CN" altLang="en-US"/>
              <a:t>, web analytics)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 descr="phishing-malware detected every - WEE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3630930"/>
            <a:ext cx="5699760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1510" y="6469380"/>
            <a:ext cx="6355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Source: google safe browsing,                https://hostingfacts.com/internet-facts-stats/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Internet security situation(2)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660"/>
            <a:ext cx="10515600" cy="4351338"/>
          </a:xfrm>
        </p:spPr>
        <p:txBody>
          <a:bodyPr/>
          <a:p>
            <a:r>
              <a:rPr lang="en-US" altLang="zh-CN"/>
              <a:t>Long response time for compromised notification. (60 days)</a:t>
            </a:r>
            <a:endParaRPr lang="en-US" altLang="zh-CN"/>
          </a:p>
          <a:p>
            <a:r>
              <a:rPr lang="en-US" altLang="zh-CN"/>
              <a:t>High reinfection rate. (20%)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webmaster response 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710" y="3790950"/>
            <a:ext cx="5189220" cy="2583815"/>
          </a:xfrm>
          <a:prstGeom prst="rect">
            <a:avLst/>
          </a:prstGeom>
        </p:spPr>
      </p:pic>
      <p:pic>
        <p:nvPicPr>
          <p:cNvPr id="5" name="图片 4" descr="reinfection rete after website has been clea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2904490"/>
            <a:ext cx="5255895" cy="266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Attacking vectors - client side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hishing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ocial engineering</a:t>
            </a:r>
            <a:endParaRPr lang="zh-CN" altLang="en-US"/>
          </a:p>
          <a:p>
            <a:r>
              <a:rPr lang="en-US" altLang="zh-CN"/>
              <a:t>Trafffic s</a:t>
            </a:r>
            <a:r>
              <a:rPr lang="zh-CN" altLang="en-US"/>
              <a:t>niffer, even </a:t>
            </a:r>
            <a:r>
              <a:rPr lang="en-US" altLang="zh-CN"/>
              <a:t>HTTPS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rowser vulnerability</a:t>
            </a:r>
            <a:endParaRPr lang="zh-CN" altLang="en-US"/>
          </a:p>
          <a:p>
            <a:r>
              <a:rPr lang="en-US" altLang="zh-CN">
                <a:sym typeface="+mn-ea"/>
              </a:rPr>
              <a:t>and so on..</a:t>
            </a:r>
            <a:endParaRPr lang="zh-CN" altLang="en-US"/>
          </a:p>
        </p:txBody>
      </p:sp>
      <p:pic>
        <p:nvPicPr>
          <p:cNvPr id="6" name="图片 5" descr="Client-Side-Injection-s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330" y="1905000"/>
            <a:ext cx="4122420" cy="369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Attacking vectors - server side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pplication, system bugs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rute force password</a:t>
            </a:r>
            <a:r>
              <a:rPr lang="en-US" altLang="zh-CN"/>
              <a:t>, account, path</a:t>
            </a:r>
            <a:endParaRPr lang="zh-CN" altLang="en-US"/>
          </a:p>
          <a:p>
            <a:r>
              <a:rPr lang="zh-CN" altLang="en-US"/>
              <a:t>CSRF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eb applications vulnerabilit</a:t>
            </a:r>
            <a:r>
              <a:rPr lang="en-US" altLang="zh-CN"/>
              <a:t>ies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oor security policies</a:t>
            </a:r>
            <a:endParaRPr lang="zh-CN" altLang="en-US"/>
          </a:p>
          <a:p>
            <a:r>
              <a:rPr lang="en-US" altLang="zh-CN"/>
              <a:t>etc..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20181006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4961255"/>
            <a:ext cx="8475980" cy="110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zh-CN" altLang="en-US"/>
              <a:t>mpacts </a:t>
            </a:r>
            <a:r>
              <a:rPr lang="en-US" altLang="zh-CN"/>
              <a:t>after being compromised</a:t>
            </a:r>
            <a:endParaRPr lang="en-US" altLang="zh-CN"/>
          </a:p>
        </p:txBody>
      </p:sp>
      <p:pic>
        <p:nvPicPr>
          <p:cNvPr id="12" name="图片 11" descr="money_r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2320" y="2084705"/>
            <a:ext cx="2390140" cy="157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2994025" y="6131560"/>
            <a:ext cx="524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Server/workstation controlled by hackers for APT 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内容占位符 5" descr="urlinfo-presal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70" y="1525905"/>
            <a:ext cx="10515600" cy="431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5330" cy="1325880"/>
          </a:xfrm>
        </p:spPr>
        <p:txBody>
          <a:bodyPr/>
          <a:p>
            <a:r>
              <a:rPr lang="en-US" altLang="zh-CN"/>
              <a:t>You need a solution to against web threats</a:t>
            </a:r>
            <a:endParaRPr lang="en-US" altLang="zh-CN"/>
          </a:p>
        </p:txBody>
      </p:sp>
      <p:pic>
        <p:nvPicPr>
          <p:cNvPr id="4" name="图片 3" descr="spartan-warri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950720"/>
            <a:ext cx="4044315" cy="4044315"/>
          </a:xfrm>
          <a:prstGeom prst="rect">
            <a:avLst/>
          </a:prstGeom>
          <a:effectLst/>
        </p:spPr>
      </p:pic>
      <p:pic>
        <p:nvPicPr>
          <p:cNvPr id="5" name="图片 4" descr="fierce-drag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0" y="1841500"/>
            <a:ext cx="3561715" cy="4153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210175" y="3373120"/>
            <a:ext cx="1772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Arial Black" panose="020B0A04020102020204" charset="0"/>
                <a:cs typeface="Arial Black" panose="020B0A04020102020204" charset="0"/>
              </a:rPr>
              <a:t>VS</a:t>
            </a:r>
            <a:endParaRPr lang="en-US" altLang="zh-CN" sz="72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12570" y="936625"/>
            <a:ext cx="3648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x-none" sz="40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en-US" altLang="x-none" sz="40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35" y="1918335"/>
            <a:ext cx="10515600" cy="39979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Internet security situation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923F"/>
                </a:solidFill>
              </a:rPr>
              <a:t>Avast Urlinfo Service introduction</a:t>
            </a:r>
            <a:endParaRPr lang="zh-CN" altLang="en-US"/>
          </a:p>
          <a:p>
            <a:r>
              <a:rPr lang="zh-CN" altLang="en-US"/>
              <a:t>What benefits come with this service?</a:t>
            </a:r>
            <a:endParaRPr lang="zh-CN" altLang="en-US"/>
          </a:p>
          <a:p>
            <a:r>
              <a:rPr lang="en-US" altLang="zh-CN"/>
              <a:t>Compare to s</a:t>
            </a:r>
            <a:r>
              <a:rPr lang="zh-CN" altLang="en-US"/>
              <a:t>imilar solutions in the market</a:t>
            </a:r>
            <a:endParaRPr lang="zh-CN" altLang="en-US"/>
          </a:p>
          <a:p>
            <a:r>
              <a:rPr lang="zh-CN" altLang="en-US">
                <a:sym typeface="+mn-ea"/>
              </a:rPr>
              <a:t>Implement Scans </a:t>
            </a:r>
            <a:r>
              <a:rPr lang="en-US" altLang="zh-CN">
                <a:sym typeface="+mn-ea"/>
              </a:rPr>
              <a:t>for Urlinfo service</a:t>
            </a:r>
            <a:endParaRPr lang="zh-CN" altLang="en-US"/>
          </a:p>
          <a:p>
            <a:r>
              <a:rPr lang="zh-CN" altLang="en-US"/>
              <a:t>Why Avast is the best to you?</a:t>
            </a:r>
            <a:endParaRPr lang="zh-CN" altLang="en-US"/>
          </a:p>
          <a:p>
            <a:r>
              <a:rPr lang="zh-CN" altLang="en-US"/>
              <a:t>Questions.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55370" y="936625"/>
            <a:ext cx="138430" cy="4566285"/>
          </a:xfrm>
          <a:prstGeom prst="rect">
            <a:avLst/>
          </a:prstGeom>
          <a:solidFill>
            <a:srgbClr val="FF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>
              <a:solidFill>
                <a:srgbClr val="D734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5533</Words>
  <Application>WPS 演示</Application>
  <PresentationFormat>宽屏</PresentationFormat>
  <Paragraphs>333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Sans Serif</vt:lpstr>
      <vt:lpstr>微软雅黑</vt:lpstr>
      <vt:lpstr>Arial Black</vt:lpstr>
      <vt:lpstr>文泉驿正黑</vt:lpstr>
      <vt:lpstr>Wingdings</vt:lpstr>
      <vt:lpstr>Calibri Light</vt:lpstr>
      <vt:lpstr>文泉驿微米黑</vt:lpstr>
      <vt:lpstr>Calibri</vt:lpstr>
      <vt:lpstr>宋体</vt:lpstr>
      <vt:lpstr>Arial Unicode MS</vt:lpstr>
      <vt:lpstr>PMingLiU</vt:lpstr>
      <vt:lpstr>Disciple</vt:lpstr>
      <vt:lpstr>1_Office 主题</vt:lpstr>
      <vt:lpstr>PowerPoint 演示文稿</vt:lpstr>
      <vt:lpstr>PowerPoint 演示文稿</vt:lpstr>
      <vt:lpstr>Internet security situation(1)</vt:lpstr>
      <vt:lpstr>Internet security situation(2)</vt:lpstr>
      <vt:lpstr>Attacking vectors - client side</vt:lpstr>
      <vt:lpstr>Attacking vectors - server side</vt:lpstr>
      <vt:lpstr>Impacts after being compromised</vt:lpstr>
      <vt:lpstr>You need a solution to against web threats</vt:lpstr>
      <vt:lpstr>PowerPoint 演示文稿</vt:lpstr>
      <vt:lpstr>PowerPoint 演示文稿</vt:lpstr>
      <vt:lpstr>Feature overview</vt:lpstr>
      <vt:lpstr>Our advantages</vt:lpstr>
      <vt:lpstr>PowerPoint 演示文稿</vt:lpstr>
      <vt:lpstr>Use cases / Solutions(1)</vt:lpstr>
      <vt:lpstr>Use cases / Solutions(2)</vt:lpstr>
      <vt:lpstr>Benefit come from this service(Partners)</vt:lpstr>
      <vt:lpstr>Benefit come from this service(End user)</vt:lpstr>
      <vt:lpstr>PowerPoint 演示文稿</vt:lpstr>
      <vt:lpstr>Similar solutions in the market</vt:lpstr>
      <vt:lpstr>Difference comparison</vt:lpstr>
      <vt:lpstr>PowerPoint 演示文稿</vt:lpstr>
      <vt:lpstr>Implementing - In short</vt:lpstr>
      <vt:lpstr>Implementing - Details/Demonstration</vt:lpstr>
      <vt:lpstr>PowerPoint 演示文稿</vt:lpstr>
      <vt:lpstr>So why Avast is the best to you?</vt:lpstr>
      <vt:lpstr>So why Avast is the best to you?</vt:lpstr>
      <vt:lpstr>So why Avast is the best to you?</vt:lpstr>
      <vt:lpstr>Thanks &amp;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347</cp:revision>
  <dcterms:created xsi:type="dcterms:W3CDTF">2018-10-09T05:03:42Z</dcterms:created>
  <dcterms:modified xsi:type="dcterms:W3CDTF">2018-10-09T05:03:42Z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