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97" r:id="rId7"/>
    <p:sldId id="261" r:id="rId8"/>
    <p:sldId id="264" r:id="rId9"/>
    <p:sldId id="262" r:id="rId10"/>
    <p:sldId id="263" r:id="rId11"/>
    <p:sldId id="304" r:id="rId12"/>
    <p:sldId id="258" r:id="rId13"/>
    <p:sldId id="259" r:id="rId14"/>
    <p:sldId id="265" r:id="rId15"/>
    <p:sldId id="266" r:id="rId16"/>
    <p:sldId id="305" r:id="rId17"/>
    <p:sldId id="272" r:id="rId18"/>
    <p:sldId id="301" r:id="rId19"/>
    <p:sldId id="268" r:id="rId20"/>
    <p:sldId id="299" r:id="rId21"/>
    <p:sldId id="306" r:id="rId22"/>
    <p:sldId id="270" r:id="rId23"/>
    <p:sldId id="271" r:id="rId24"/>
    <p:sldId id="307" r:id="rId25"/>
    <p:sldId id="275" r:id="rId26"/>
    <p:sldId id="276" r:id="rId27"/>
    <p:sldId id="308" r:id="rId28"/>
    <p:sldId id="277" r:id="rId29"/>
    <p:sldId id="310" r:id="rId30"/>
    <p:sldId id="309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9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Identifies all harmful sites, notifies user or administrator </a:t>
            </a:r>
            <a:r>
              <a:rPr lang="en-US" altLang="zh-CN">
                <a:sym typeface="+mn-ea"/>
              </a:rPr>
              <a:t>to </a:t>
            </a:r>
            <a:r>
              <a:rPr lang="zh-CN" altLang="en-US">
                <a:sym typeface="+mn-ea"/>
              </a:rPr>
              <a:t>stay away from online threats.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Which mobile anti-malware security solution do you primarily use on your smartphone?</a:t>
            </a:r>
            <a:endParaRPr lang="zh-CN" altLang="en-US"/>
          </a:p>
          <a:p>
            <a:r>
              <a:rPr lang="en-US" altLang="zh-CN"/>
              <a:t>High performance, high </a:t>
            </a:r>
            <a:r>
              <a:rPr lang="zh-CN" altLang="en-US">
                <a:sym typeface="+mn-ea"/>
              </a:rPr>
              <a:t>accuracy</a:t>
            </a:r>
            <a:r>
              <a:rPr lang="en-US" altLang="zh-CN">
                <a:sym typeface="+mn-ea"/>
              </a:rPr>
              <a:t>, most user chosen mobile security solution on smartphone.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 can happen if your device or a website was hacked.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URLs or IP addresses to determine if they are </a:t>
            </a:r>
            <a:r>
              <a:rPr lang="en-US">
                <a:sym typeface="+mn-ea"/>
              </a:rPr>
              <a:t>harmful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typo, tracking or unwanted spam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Identify malicious, phishing, and fraudulent websites in real-time.</a:t>
            </a:r>
            <a:endParaRPr lang="zh-CN" altLang="en-US"/>
          </a:p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domain reputation based on massive Avast users voting</a:t>
            </a:r>
            <a:endParaRPr lang="zh-CN" altLang="en-US"/>
          </a:p>
          <a:p>
            <a:r>
              <a:rPr lang="zh-CN" altLang="en-US">
                <a:sym typeface="+mn-ea"/>
              </a:rPr>
              <a:t>cloud service frontend for Avast backend virus lab service </a:t>
            </a:r>
            <a:endParaRPr lang="zh-CN" altLang="en-US"/>
          </a:p>
          <a:p>
            <a:r>
              <a:rPr lang="zh-CN" altLang="en-US">
                <a:sym typeface="+mn-ea"/>
              </a:rPr>
              <a:t>provide simple HTTP/HTTPS web API for integration, support JSON/GPB protocol.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service distributed on multiple datacenters, service distributed in 7 zone and 38 dc center.</a:t>
            </a:r>
            <a:endParaRPr lang="zh-CN" altLang="en-US"/>
          </a:p>
          <a:p>
            <a:r>
              <a:rPr lang="zh-CN" altLang="en-US"/>
              <a:t>high performance, low latence, geographical locations optimized.</a:t>
            </a:r>
            <a:endParaRPr lang="zh-CN" altLang="en-US"/>
          </a:p>
          <a:p>
            <a:r>
              <a:rPr lang="zh-CN" altLang="en-US"/>
              <a:t>high accuracy, low FP, the best data feed from local partners.</a:t>
            </a:r>
            <a:endParaRPr lang="zh-CN" altLang="en-US"/>
          </a:p>
          <a:p>
            <a:r>
              <a:rPr lang="zh-CN" altLang="en-US"/>
              <a:t>Local OEM support team</a:t>
            </a:r>
            <a:endParaRPr lang="zh-CN" altLang="en-US"/>
          </a:p>
          <a:p>
            <a:r>
              <a:rPr lang="zh-CN" altLang="en-US"/>
              <a:t>malicious feeds real time update, in second level.</a:t>
            </a:r>
            <a:endParaRPr lang="zh-CN" altLang="en-US"/>
          </a:p>
          <a:p>
            <a:r>
              <a:rPr lang="zh-CN" altLang="en-US"/>
              <a:t>multiple blacklist sources, </a:t>
            </a:r>
            <a:r>
              <a:rPr lang="zh-CN" altLang="en-US">
                <a:sym typeface="+mn-ea"/>
              </a:rPr>
              <a:t>includes </a:t>
            </a:r>
            <a:r>
              <a:rPr lang="en-US" altLang="zh-CN">
                <a:sym typeface="+mn-ea"/>
              </a:rPr>
              <a:t>scaned result</a:t>
            </a:r>
            <a:r>
              <a:rPr lang="zh-CN" altLang="en-US">
                <a:sym typeface="+mn-ea"/>
              </a:rPr>
              <a:t> from Avast ThreatLab</a:t>
            </a:r>
            <a:r>
              <a:rPr lang="zh-CN" altLang="en-US"/>
              <a:t> VPS</a:t>
            </a:r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0</a:t>
            </a:r>
            <a:r>
              <a:rPr lang="zh-CN" altLang="en-US"/>
              <a:t> million bad URLs (</a:t>
            </a:r>
            <a:r>
              <a:rPr lang="en-US" altLang="zh-CN"/>
              <a:t>1m if </a:t>
            </a:r>
            <a:r>
              <a:rPr lang="zh-CN" altLang="en-US"/>
              <a:t>only </a:t>
            </a:r>
            <a:r>
              <a:rPr lang="en-US" altLang="zh-CN"/>
              <a:t>from </a:t>
            </a:r>
            <a:r>
              <a:rPr lang="zh-CN" altLang="en-US"/>
              <a:t>safebrowsing, 800k ph, 200k mal)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8255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628015" y="2122170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628015" y="3964305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/>
        </p:nvSpPr>
        <p:spPr>
          <a:xfrm>
            <a:off x="628015" y="3373755"/>
            <a:ext cx="7375525" cy="1031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Jacob Leung </a:t>
            </a:r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  <a:p>
            <a:pPr algn="l"/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415" y="2612390"/>
            <a:ext cx="6439535" cy="3098165"/>
          </a:xfrm>
        </p:spPr>
        <p:txBody>
          <a:bodyPr/>
          <a:p>
            <a:r>
              <a:rPr lang="en-US" altLang="zh-CN" sz="2400"/>
              <a:t>Scan URLs and IP addresses to determine if they are harmful or Unwanted in our clusters.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Protects Endpoints, Network Appliances, and Cloud Infrastructure base on the our fingerprint system.</a:t>
            </a:r>
            <a:endParaRPr lang="en-US" altLang="zh-CN" sz="2400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0550" y="1572260"/>
            <a:ext cx="106838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>
                <a:sym typeface="+mn-ea"/>
              </a:rPr>
              <a:t>Avast powered engine to detect and protect your web security.</a:t>
            </a:r>
            <a:endParaRPr lang="en-US" altLang="zh-CN" sz="3000">
              <a:sym typeface="+mn-ea"/>
            </a:endParaRPr>
          </a:p>
        </p:txBody>
      </p:sp>
      <p:pic>
        <p:nvPicPr>
          <p:cNvPr id="6" name="图片 5" descr="avat-urlin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0670" y="2612390"/>
            <a:ext cx="3249295" cy="32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 overview</a:t>
            </a:r>
            <a:endParaRPr lang="en-US" altLang="zh-CN"/>
          </a:p>
        </p:txBody>
      </p:sp>
      <p:pic>
        <p:nvPicPr>
          <p:cNvPr id="5" name="内容占位符 4" descr="urlinfo-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2610" y="1483995"/>
            <a:ext cx="7825740" cy="503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Feature: scan Urls for all threats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heck </a:t>
            </a:r>
            <a:r>
              <a:rPr lang="en-US" altLang="zh-CN"/>
              <a:t>both </a:t>
            </a:r>
            <a:r>
              <a:rPr lang="zh-CN" altLang="en-US"/>
              <a:t>URLs </a:t>
            </a:r>
            <a:r>
              <a:rPr lang="en-US" altLang="zh-CN"/>
              <a:t>and</a:t>
            </a:r>
            <a:r>
              <a:rPr lang="zh-CN" altLang="en-US"/>
              <a:t> IP address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>
                <a:sym typeface="+mn-ea"/>
              </a:rPr>
              <a:t>Identify malicious, phishing, and fraudulent websites in real-time.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heck domain reputation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loud service frontend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rovide simple HTTP/HTTPS API for integration, support JSON/GPB protocol.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advantages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Distributed service</a:t>
            </a:r>
            <a:r>
              <a:rPr lang="zh-CN" altLang="en-US"/>
              <a:t>. </a:t>
            </a:r>
            <a:r>
              <a:rPr lang="en-US" altLang="zh-CN"/>
              <a:t>multiple DC.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igh performance</a:t>
            </a:r>
            <a:r>
              <a:rPr lang="en-US" altLang="zh-CN"/>
              <a:t>. GEO optimized. RT at Minisecond level.</a:t>
            </a:r>
            <a:endParaRPr lang="en-US" altLang="zh-CN"/>
          </a:p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igh accuracy,</a:t>
            </a:r>
            <a:r>
              <a:rPr lang="zh-CN" altLang="en-US"/>
              <a:t> </a:t>
            </a:r>
            <a:r>
              <a:rPr lang="en-US" altLang="zh-CN"/>
              <a:t>local feed sources.</a:t>
            </a:r>
            <a:endParaRPr lang="zh-CN" altLang="en-US"/>
          </a:p>
          <a:p>
            <a:r>
              <a:rPr lang="zh-CN" altLang="en-US"/>
              <a:t>Local OEM support team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alicious feeds real time update, </a:t>
            </a:r>
            <a:r>
              <a:rPr lang="en-US" altLang="zh-CN"/>
              <a:t>at</a:t>
            </a:r>
            <a:r>
              <a:rPr lang="en-US" altLang="zh-CN"/>
              <a:t> </a:t>
            </a:r>
            <a:r>
              <a:rPr lang="zh-CN" altLang="en-US"/>
              <a:t>second level.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ultiple </a:t>
            </a:r>
            <a:r>
              <a:rPr lang="en-US" altLang="zh-CN"/>
              <a:t>feed </a:t>
            </a:r>
            <a:r>
              <a:rPr lang="zh-CN" altLang="en-US"/>
              <a:t>sources, </a:t>
            </a:r>
            <a:r>
              <a:rPr lang="en-US"/>
              <a:t>not only</a:t>
            </a:r>
            <a:r>
              <a:rPr lang="zh-CN" altLang="en-US"/>
              <a:t> from Avast ThreatLab</a:t>
            </a:r>
            <a:r>
              <a:rPr lang="en-US"/>
              <a:t>.</a:t>
            </a:r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0+</a:t>
            </a:r>
            <a:r>
              <a:rPr lang="zh-CN" altLang="en-US"/>
              <a:t> million </a:t>
            </a:r>
            <a:r>
              <a:rPr lang="en-US" altLang="zh-CN"/>
              <a:t>harmful</a:t>
            </a:r>
            <a:r>
              <a:rPr lang="zh-CN" altLang="en-US"/>
              <a:t> URL </a:t>
            </a:r>
            <a:r>
              <a:rPr lang="en-US" altLang="zh-CN"/>
              <a:t>fingerprints.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r>
              <a:rPr lang="zh-CN" altLang="en-US"/>
              <a:t>Client side web access hardening</a:t>
            </a:r>
            <a:r>
              <a:rPr lang="en-US" altLang="zh-CN"/>
              <a:t>(Browser).</a:t>
            </a:r>
            <a:endParaRPr lang="zh-CN" altLang="en-US"/>
          </a:p>
          <a:p>
            <a:r>
              <a:rPr lang="zh-CN" altLang="en-US"/>
              <a:t>Mobile application hardening</a:t>
            </a:r>
            <a:r>
              <a:rPr lang="en-US" altLang="zh-CN"/>
              <a:t>(App)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U</a:t>
            </a:r>
            <a:r>
              <a:rPr lang="zh-CN" altLang="en-US"/>
              <a:t>rl links status report for content hosting providers</a:t>
            </a:r>
            <a:endParaRPr lang="zh-CN" altLang="en-US"/>
          </a:p>
          <a:p>
            <a:pPr lvl="1"/>
            <a:r>
              <a:rPr lang="en-US" altLang="zh-CN"/>
              <a:t>(</a:t>
            </a:r>
            <a:r>
              <a:rPr lang="zh-CN" altLang="en-US"/>
              <a:t>blog, wiki, message board, SNS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earch result links status for search engine providers.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and</a:t>
            </a:r>
            <a:r>
              <a:rPr lang="zh-CN" altLang="en-US" sz="2600">
                <a:sym typeface="+mn-ea"/>
              </a:rPr>
              <a:t> Endpoints, Network Appliances, and Cloud Infrastructure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5" name="图片 4" descr="brow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2520" y="5310505"/>
            <a:ext cx="3566795" cy="710565"/>
          </a:xfrm>
          <a:prstGeom prst="rect">
            <a:avLst/>
          </a:prstGeom>
        </p:spPr>
      </p:pic>
      <p:pic>
        <p:nvPicPr>
          <p:cNvPr id="6" name="图片 5" descr="wikipedi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105" y="5315585"/>
            <a:ext cx="789940" cy="786765"/>
          </a:xfrm>
          <a:prstGeom prst="rect">
            <a:avLst/>
          </a:prstGeom>
        </p:spPr>
      </p:pic>
      <p:pic>
        <p:nvPicPr>
          <p:cNvPr id="9" name="图片 8" descr="goo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" y="5465445"/>
            <a:ext cx="1437640" cy="486410"/>
          </a:xfrm>
          <a:prstGeom prst="rect">
            <a:avLst/>
          </a:prstGeom>
        </p:spPr>
      </p:pic>
      <p:pic>
        <p:nvPicPr>
          <p:cNvPr id="11" name="图片 10" descr="WordPress-logotype-wmar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760" y="5315585"/>
            <a:ext cx="722630" cy="722630"/>
          </a:xfrm>
          <a:prstGeom prst="rect">
            <a:avLst/>
          </a:prstGeom>
        </p:spPr>
      </p:pic>
      <p:pic>
        <p:nvPicPr>
          <p:cNvPr id="13" name="图片 12" descr="sm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965" y="5265420"/>
            <a:ext cx="800100" cy="800100"/>
          </a:xfrm>
          <a:prstGeom prst="rect">
            <a:avLst/>
          </a:prstGeom>
        </p:spPr>
      </p:pic>
      <p:pic>
        <p:nvPicPr>
          <p:cNvPr id="14" name="图片 13" descr="yande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720" y="5493385"/>
            <a:ext cx="931545" cy="367665"/>
          </a:xfrm>
          <a:prstGeom prst="rect">
            <a:avLst/>
          </a:prstGeom>
        </p:spPr>
      </p:pic>
      <p:pic>
        <p:nvPicPr>
          <p:cNvPr id="15" name="图片 14" descr="Faceboo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40" y="5315585"/>
            <a:ext cx="641350" cy="64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r>
              <a:t>Firewall, router Url filtering.</a:t>
            </a:r>
          </a:p>
          <a:p>
            <a:r>
              <a:t>Integrate/OEM as a cloud service of SaaS provider.</a:t>
            </a:r>
          </a:p>
          <a:p>
            <a:r>
              <a:t>Use in sandbox for ongoing threatened behavior detection.</a:t>
            </a:r>
          </a:p>
          <a:p>
            <a:r>
              <a:t>etc... who needs for url health check.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and</a:t>
            </a:r>
            <a:r>
              <a:rPr lang="zh-CN" altLang="en-US" sz="2600">
                <a:sym typeface="+mn-ea"/>
              </a:rPr>
              <a:t> Endpoints, Network Appliances, and Cloud Infrastructure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5" name="图片 4" descr="Cisco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5718175"/>
            <a:ext cx="1026795" cy="544195"/>
          </a:xfrm>
          <a:prstGeom prst="rect">
            <a:avLst/>
          </a:prstGeom>
        </p:spPr>
      </p:pic>
      <p:pic>
        <p:nvPicPr>
          <p:cNvPr id="7" name="图片 6" descr="ro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997450"/>
            <a:ext cx="1026160" cy="708660"/>
          </a:xfrm>
          <a:prstGeom prst="rect">
            <a:avLst/>
          </a:prstGeom>
        </p:spPr>
      </p:pic>
      <p:pic>
        <p:nvPicPr>
          <p:cNvPr id="8" name="图片 7" descr="vp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35" y="4662170"/>
            <a:ext cx="1945640" cy="1945640"/>
          </a:xfrm>
          <a:prstGeom prst="rect">
            <a:avLst/>
          </a:prstGeom>
        </p:spPr>
      </p:pic>
      <p:pic>
        <p:nvPicPr>
          <p:cNvPr id="9" name="图片 8" descr="w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70" y="4997450"/>
            <a:ext cx="806450" cy="973455"/>
          </a:xfrm>
          <a:prstGeom prst="rect">
            <a:avLst/>
          </a:prstGeom>
        </p:spPr>
      </p:pic>
      <p:pic>
        <p:nvPicPr>
          <p:cNvPr id="10" name="图片 9" descr="aw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910" y="4744720"/>
            <a:ext cx="1905000" cy="828675"/>
          </a:xfrm>
          <a:prstGeom prst="rect">
            <a:avLst/>
          </a:prstGeom>
        </p:spPr>
      </p:pic>
      <p:pic>
        <p:nvPicPr>
          <p:cNvPr id="11" name="图片 10" descr="azur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705" y="5718175"/>
            <a:ext cx="1894205" cy="549275"/>
          </a:xfrm>
          <a:prstGeom prst="rect">
            <a:avLst/>
          </a:prstGeom>
        </p:spPr>
      </p:pic>
      <p:pic>
        <p:nvPicPr>
          <p:cNvPr id="12" name="图片 11" descr="360-total-security-logo-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570" y="4828540"/>
            <a:ext cx="2021205" cy="114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reven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545" y="3178810"/>
            <a:ext cx="3940810" cy="339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service(Partners)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230" cy="4351655"/>
          </a:xfrm>
        </p:spPr>
        <p:txBody>
          <a:bodyPr>
            <a:normAutofit lnSpcReduction="10000"/>
          </a:bodyPr>
          <a:p>
            <a:r>
              <a:rPr lang="zh-CN" altLang="en-US"/>
              <a:t>Integrating </a:t>
            </a:r>
            <a:r>
              <a:rPr lang="en-US" altLang="zh-CN"/>
              <a:t>it </a:t>
            </a:r>
            <a:r>
              <a:rPr lang="zh-CN" altLang="en-US"/>
              <a:t>into your product to generate revenue.</a:t>
            </a:r>
            <a:endParaRPr lang="zh-CN" altLang="en-US"/>
          </a:p>
          <a:p>
            <a:r>
              <a:rPr lang="zh-CN" altLang="en-US"/>
              <a:t>Create incremental revenue as an optional service to your clients.</a:t>
            </a:r>
            <a:endParaRPr lang="zh-CN" altLang="en-US"/>
          </a:p>
          <a:p>
            <a:r>
              <a:rPr lang="zh-CN" altLang="en-US"/>
              <a:t>Differentiates product from competitors.</a:t>
            </a:r>
            <a:endParaRPr lang="zh-CN" altLang="en-US"/>
          </a:p>
          <a:p>
            <a:r>
              <a:rPr lang="zh-CN" altLang="en-US"/>
              <a:t>More time to focus on your own business targets.</a:t>
            </a:r>
            <a:endParaRPr lang="zh-CN" altLang="en-US"/>
          </a:p>
          <a:p>
            <a:r>
              <a:rPr lang="zh-CN" altLang="en-US"/>
              <a:t>harden your devices/applications/services, to keep </a:t>
            </a:r>
            <a:r>
              <a:rPr lang="en-US" altLang="zh-CN"/>
              <a:t>a </a:t>
            </a:r>
            <a:r>
              <a:rPr lang="zh-CN" altLang="en-US"/>
              <a:t>good reputation for your brand.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service(End user)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Trust all </a:t>
            </a:r>
            <a:r>
              <a:rPr lang="en-US" altLang="zh-CN"/>
              <a:t>URL</a:t>
            </a:r>
            <a:r>
              <a:rPr lang="zh-CN" altLang="en-US"/>
              <a:t>s from your </a:t>
            </a:r>
            <a:r>
              <a:rPr lang="en-US" altLang="zh-CN"/>
              <a:t>app/</a:t>
            </a:r>
            <a:r>
              <a:rPr lang="zh-CN" altLang="en-US"/>
              <a:t>service</a:t>
            </a:r>
            <a:r>
              <a:rPr lang="en-US" altLang="zh-CN"/>
              <a:t>/device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Prevent from potential web-based security issues.</a:t>
            </a:r>
            <a:endParaRPr lang="zh-CN" altLang="en-US"/>
          </a:p>
          <a:p>
            <a:r>
              <a:rPr lang="zh-CN" altLang="en-US"/>
              <a:t>Webmasters receive notification for their compromised sites so that their visitors stay safer. </a:t>
            </a:r>
            <a:endParaRPr lang="zh-CN" altLang="en-US"/>
          </a:p>
        </p:txBody>
      </p:sp>
      <p:pic>
        <p:nvPicPr>
          <p:cNvPr id="4" name="图片 3" descr="I-LOVE-MY-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525" y="4034155"/>
            <a:ext cx="2636520" cy="189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>
                <a:solidFill>
                  <a:srgbClr val="FF923F"/>
                </a:solidFill>
              </a:rPr>
              <a:t>Compare to s</a:t>
            </a:r>
            <a:r>
              <a:rPr lang="zh-CN" altLang="en-US">
                <a:solidFill>
                  <a:srgbClr val="FF923F"/>
                </a:solidFill>
              </a:rPr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rgbClr val="FF923F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imilar solutions in the market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orton - safeweb 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omodo - webinspector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yren</a:t>
            </a:r>
            <a:endParaRPr lang="zh-CN" altLang="en-US"/>
          </a:p>
          <a:p>
            <a:r>
              <a:rPr lang="zh-CN" altLang="en-US">
                <a:sym typeface="+mn-ea"/>
              </a:rPr>
              <a:t>ESET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Bitdefender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360 webscan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Difference comparison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59435" y="1560195"/>
          <a:ext cx="1107313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2192020"/>
                <a:gridCol w="2261870"/>
                <a:gridCol w="1868170"/>
                <a:gridCol w="1654175"/>
                <a:gridCol w="15227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License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service 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erformance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detection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accuracy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localization feeds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Local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SDK integration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Bundling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</a:t>
                      </a:r>
                      <a:r>
                        <a:rPr lang="zh-CN" altLang="en-US" sz="1800">
                          <a:sym typeface="+mn-ea"/>
                        </a:rPr>
                        <a:t>orton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omodo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 for website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yren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BitDefender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SDK integration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Bundling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ReBranding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360 webscan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  <a:sym typeface="+mn-ea"/>
              </a:rPr>
              <a:t>Implement Scans </a:t>
            </a:r>
            <a:r>
              <a:rPr lang="en-US" altLang="zh-CN">
                <a:solidFill>
                  <a:srgbClr val="FF923F"/>
                </a:solidFill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mplementing </a:t>
            </a:r>
            <a:r>
              <a:rPr lang="en-US">
                <a:sym typeface="+mn-ea"/>
              </a:rPr>
              <a:t>- In short</a:t>
            </a:r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136647" y="1556141"/>
            <a:ext cx="2620469" cy="2620469"/>
            <a:chOff x="1136647" y="1556141"/>
            <a:chExt cx="2620469" cy="2620469"/>
          </a:xfrm>
        </p:grpSpPr>
        <p:sp>
          <p:nvSpPr>
            <p:cNvPr id="12" name="椭圆 11"/>
            <p:cNvSpPr/>
            <p:nvPr/>
          </p:nvSpPr>
          <p:spPr>
            <a:xfrm>
              <a:off x="1136647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2229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5765" y="3896672"/>
            <a:ext cx="2620469" cy="2620469"/>
            <a:chOff x="4785765" y="3896672"/>
            <a:chExt cx="2620469" cy="2620469"/>
          </a:xfrm>
        </p:grpSpPr>
        <p:sp>
          <p:nvSpPr>
            <p:cNvPr id="15" name="椭圆 14"/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31347" y="4042254"/>
              <a:ext cx="2329306" cy="2329306"/>
            </a:xfrm>
            <a:prstGeom prst="ellipse">
              <a:avLst/>
            </a:prstGeom>
            <a:solidFill>
              <a:srgbClr val="D63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34884" y="1556141"/>
            <a:ext cx="2620469" cy="2620469"/>
            <a:chOff x="8434884" y="1556141"/>
            <a:chExt cx="2620469" cy="2620469"/>
          </a:xfrm>
        </p:grpSpPr>
        <p:sp>
          <p:nvSpPr>
            <p:cNvPr id="18" name="椭圆 17"/>
            <p:cNvSpPr/>
            <p:nvPr/>
          </p:nvSpPr>
          <p:spPr>
            <a:xfrm>
              <a:off x="8434884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580466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978849">
            <a:off x="3770058" y="3634004"/>
            <a:ext cx="902848" cy="1074675"/>
            <a:chOff x="6865257" y="1118912"/>
            <a:chExt cx="902848" cy="1074675"/>
          </a:xfrm>
        </p:grpSpPr>
        <p:sp>
          <p:nvSpPr>
            <p:cNvPr id="27" name="燕尾形 26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9312279" flipV="1">
            <a:off x="7557781" y="3639271"/>
            <a:ext cx="902848" cy="1074675"/>
            <a:chOff x="6865257" y="1118912"/>
            <a:chExt cx="902848" cy="1074675"/>
          </a:xfrm>
        </p:grpSpPr>
        <p:sp>
          <p:nvSpPr>
            <p:cNvPr id="31" name="燕尾形 30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146810" y="4707255"/>
            <a:ext cx="23602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our local team, get API access key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0780" y="2239645"/>
            <a:ext cx="27762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our service with your license mode, access key and provided demo.</a:t>
            </a:r>
            <a:endParaRPr lang="en-US" altLang="zh-HK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78240" y="4707255"/>
            <a:ext cx="28530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Url health status result, and do further processing.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That's it.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6"/>
          <p:cNvSpPr/>
          <p:nvPr/>
        </p:nvSpPr>
        <p:spPr>
          <a:xfrm>
            <a:off x="1165860" y="2239645"/>
            <a:ext cx="2597150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Get AccessKey</a:t>
            </a:r>
            <a:endParaRPr lang="en-US" altLang="x-none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809490" y="4878070"/>
            <a:ext cx="2597150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Send Request</a:t>
            </a:r>
            <a:b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with the key</a:t>
            </a:r>
            <a:endParaRPr lang="en-US" altLang="x-none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404225" y="2239645"/>
            <a:ext cx="269430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Get Url</a:t>
            </a:r>
            <a:b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health result</a:t>
            </a:r>
            <a:endParaRPr lang="en-US" altLang="x-none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mplementing </a:t>
            </a:r>
            <a:r>
              <a:rPr lang="en-US">
                <a:sym typeface="+mn-ea"/>
              </a:rPr>
              <a:t>- Details/Demonstration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0" y="5927725"/>
            <a:ext cx="4893945" cy="743585"/>
          </a:xfrm>
        </p:spPr>
        <p:txBody>
          <a:bodyPr/>
          <a:p>
            <a:r>
              <a:rPr lang="en-US" altLang="zh-CN"/>
              <a:t>API Doc tour    &amp;    Demo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 descr="black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795" y="1691005"/>
            <a:ext cx="5340350" cy="383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Top technology</a:t>
            </a:r>
            <a:r>
              <a:rPr lang="en-US" altLang="zh-CN"/>
              <a:t>, Most user trust brand.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1005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2625090"/>
            <a:ext cx="7034530" cy="2915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4465" y="5795010"/>
            <a:ext cx="8569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Source: </a:t>
            </a:r>
            <a:r>
              <a:rPr lang="zh-CN" altLang="en-US" sz="1400"/>
              <a:t>http://www.av-comparatives.org/wp-content/uploads/2015/02/security_survey_2015_en.pdf</a:t>
            </a:r>
            <a:endParaRPr lang="zh-CN" altLang="en-US" sz="1400"/>
          </a:p>
        </p:txBody>
      </p:sp>
      <p:pic>
        <p:nvPicPr>
          <p:cNvPr id="6" name="图片 5" descr="av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80" y="2548890"/>
            <a:ext cx="15430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arge_Taipei_101_Building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3675" y="1804035"/>
            <a:ext cx="2486660" cy="331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data feeds, L</a:t>
            </a:r>
            <a:r>
              <a:rPr lang="zh-CN" altLang="en-US"/>
              <a:t>ocal team </a:t>
            </a:r>
            <a:r>
              <a:rPr lang="zh-CN" altLang="en-US">
                <a:sym typeface="+mn-ea"/>
              </a:rPr>
              <a:t>support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asian te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938780"/>
            <a:ext cx="5749290" cy="3238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value win-win - multiple OEM licensing mode.</a:t>
            </a:r>
            <a:endParaRPr lang="zh-CN" altLang="en-US"/>
          </a:p>
        </p:txBody>
      </p:sp>
      <p:pic>
        <p:nvPicPr>
          <p:cNvPr id="7" name="图片 6" descr="winw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2610485"/>
            <a:ext cx="4358640" cy="3465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圆角矩形 7"/>
          <p:cNvSpPr/>
          <p:nvPr/>
        </p:nvSpPr>
        <p:spPr>
          <a:xfrm>
            <a:off x="7392035" y="281305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SDK integration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392035" y="378587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Bundling</a:t>
            </a: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7392035" y="4786630"/>
            <a:ext cx="2228215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etc.. </a:t>
            </a:r>
            <a:br>
              <a:rPr lang="en-US"/>
            </a:br>
            <a:r>
              <a:rPr lang="en-US"/>
              <a:t>Contact our sales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6280" y="2593340"/>
            <a:ext cx="6464935" cy="1325880"/>
          </a:xfrm>
        </p:spPr>
        <p:txBody>
          <a:bodyPr/>
          <a:p>
            <a:r>
              <a:rPr lang="en-US" altLang="zh-CN"/>
              <a:t>Thanks &amp; Questions?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Internet security background(1)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351338"/>
          </a:xfrm>
        </p:spPr>
        <p:txBody>
          <a:bodyPr/>
          <a:p>
            <a:r>
              <a:rPr lang="zh-CN" altLang="en-US"/>
              <a:t>50</a:t>
            </a:r>
            <a:r>
              <a:rPr lang="en-US" altLang="zh-CN"/>
              <a:t>,000</a:t>
            </a:r>
            <a:r>
              <a:rPr lang="zh-CN" altLang="en-US"/>
              <a:t>+ sites hacked daily</a:t>
            </a:r>
            <a:endParaRPr lang="zh-CN" altLang="en-US"/>
          </a:p>
          <a:p>
            <a:r>
              <a:rPr lang="zh-CN" altLang="en-US"/>
              <a:t>10</a:t>
            </a:r>
            <a:r>
              <a:rPr lang="en-US" altLang="zh-CN"/>
              <a:t>,000</a:t>
            </a:r>
            <a:r>
              <a:rPr lang="zh-CN" altLang="en-US"/>
              <a:t>+ new blacklisted siteds daily </a:t>
            </a:r>
            <a:endParaRPr lang="zh-CN" altLang="en-US"/>
          </a:p>
          <a:p>
            <a:r>
              <a:rPr lang="zh-CN" altLang="en-US"/>
              <a:t>85%+ websites include at least one remote JS library.</a:t>
            </a:r>
            <a:endParaRPr lang="zh-CN" altLang="en-US"/>
          </a:p>
          <a:p>
            <a:pPr lvl="1"/>
            <a:r>
              <a:rPr lang="zh-CN" altLang="en-US"/>
              <a:t>(ad, sns, track, web analytics)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phishing-malware detected every - WE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3643630"/>
            <a:ext cx="6051550" cy="301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Internet security background(2)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660"/>
            <a:ext cx="10515600" cy="4351338"/>
          </a:xfrm>
        </p:spPr>
        <p:txBody>
          <a:bodyPr/>
          <a:p>
            <a:r>
              <a:rPr lang="en-US" altLang="zh-CN"/>
              <a:t>Long response time after webmasters received compromised notification. (60 days)</a:t>
            </a:r>
            <a:endParaRPr lang="en-US" altLang="zh-CN"/>
          </a:p>
          <a:p>
            <a:r>
              <a:rPr lang="en-US" altLang="zh-CN"/>
              <a:t>High reinfection rate. (20%)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webmaster response 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790950"/>
            <a:ext cx="5189220" cy="2583815"/>
          </a:xfrm>
          <a:prstGeom prst="rect">
            <a:avLst/>
          </a:prstGeom>
        </p:spPr>
      </p:pic>
      <p:pic>
        <p:nvPicPr>
          <p:cNvPr id="5" name="图片 4" descr="reinfection rete after website has been clea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2904490"/>
            <a:ext cx="5255895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client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hishing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ocial engineering</a:t>
            </a:r>
            <a:endParaRPr lang="zh-CN" altLang="en-US"/>
          </a:p>
          <a:p>
            <a:r>
              <a:rPr lang="en-US" altLang="zh-CN"/>
              <a:t>Trafffic s</a:t>
            </a:r>
            <a:r>
              <a:rPr lang="zh-CN" altLang="en-US"/>
              <a:t>niffer, even </a:t>
            </a:r>
            <a:r>
              <a:rPr lang="en-US" altLang="zh-CN"/>
              <a:t>HTTPS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rowser vulnerability</a:t>
            </a:r>
            <a:endParaRPr lang="zh-CN" altLang="en-US"/>
          </a:p>
          <a:p>
            <a:r>
              <a:rPr lang="en-US" altLang="zh-CN">
                <a:sym typeface="+mn-ea"/>
              </a:rPr>
              <a:t>etc..</a:t>
            </a:r>
            <a:endParaRPr lang="zh-CN" altLang="en-US"/>
          </a:p>
        </p:txBody>
      </p:sp>
      <p:pic>
        <p:nvPicPr>
          <p:cNvPr id="6" name="图片 5" descr="Client-Side-Injection-s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1905000"/>
            <a:ext cx="4122420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server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pplication, system bugs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rute force password</a:t>
            </a:r>
            <a:endParaRPr lang="zh-CN" altLang="en-US"/>
          </a:p>
          <a:p>
            <a:r>
              <a:rPr lang="zh-CN" altLang="en-US"/>
              <a:t>CSRF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eb applications vulnerabilit</a:t>
            </a:r>
            <a:r>
              <a:rPr lang="en-US" altLang="zh-CN"/>
              <a:t>ies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oor security policies</a:t>
            </a:r>
            <a:endParaRPr lang="zh-CN" altLang="en-US"/>
          </a:p>
          <a:p>
            <a:r>
              <a:rPr lang="en-US" altLang="zh-CN"/>
              <a:t>etc..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20181006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4961255"/>
            <a:ext cx="8475980" cy="110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mpacts </a:t>
            </a:r>
            <a:r>
              <a:rPr lang="en-US" altLang="zh-CN"/>
              <a:t>after being compromised</a:t>
            </a:r>
            <a:endParaRPr lang="en-US" altLang="zh-CN"/>
          </a:p>
        </p:txBody>
      </p:sp>
      <p:pic>
        <p:nvPicPr>
          <p:cNvPr id="12" name="图片 11" descr="money_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2320" y="2084705"/>
            <a:ext cx="2390140" cy="157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2994025" y="6131560"/>
            <a:ext cx="524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Server/workstation controlled by hackers for APT 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内容占位符 5" descr="urlinfo-presal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" y="1525905"/>
            <a:ext cx="10515600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5330" cy="1325880"/>
          </a:xfrm>
        </p:spPr>
        <p:txBody>
          <a:bodyPr/>
          <a:p>
            <a:r>
              <a:rPr lang="en-US" altLang="zh-CN"/>
              <a:t>You need a solution to against web threats</a:t>
            </a:r>
            <a:endParaRPr lang="en-US" altLang="zh-CN"/>
          </a:p>
        </p:txBody>
      </p:sp>
      <p:pic>
        <p:nvPicPr>
          <p:cNvPr id="4" name="图片 3" descr="spartan-warri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950720"/>
            <a:ext cx="4044315" cy="4044315"/>
          </a:xfrm>
          <a:prstGeom prst="rect">
            <a:avLst/>
          </a:prstGeom>
          <a:effectLst/>
        </p:spPr>
      </p:pic>
      <p:pic>
        <p:nvPicPr>
          <p:cNvPr id="5" name="图片 4" descr="fierce-drag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841500"/>
            <a:ext cx="3561715" cy="4153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210175" y="3373120"/>
            <a:ext cx="177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Arial Black" panose="020B0A04020102020204" charset="0"/>
                <a:cs typeface="Arial Black" panose="020B0A04020102020204" charset="0"/>
              </a:rPr>
              <a:t>VS</a:t>
            </a:r>
            <a:endParaRPr lang="en-US" altLang="zh-CN" sz="7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background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Avast Urlinfo Service introduction</a:t>
            </a:r>
            <a:endParaRPr lang="zh-CN" altLang="en-US"/>
          </a:p>
          <a:p>
            <a:r>
              <a:rPr lang="zh-CN" altLang="en-US"/>
              <a:t>Benefits come with the service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5267</Words>
  <Application>WPS 演示</Application>
  <PresentationFormat>宽屏</PresentationFormat>
  <Paragraphs>330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Sans Serif</vt:lpstr>
      <vt:lpstr>微软雅黑</vt:lpstr>
      <vt:lpstr>Arial Black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Times New Roman</vt:lpstr>
      <vt:lpstr>1_Office 主题</vt:lpstr>
      <vt:lpstr>PowerPoint 演示文稿</vt:lpstr>
      <vt:lpstr>PowerPoint 演示文稿</vt:lpstr>
      <vt:lpstr>Internet security background(1)</vt:lpstr>
      <vt:lpstr>Internet security background(2)</vt:lpstr>
      <vt:lpstr>Attacking vectors - client side</vt:lpstr>
      <vt:lpstr>Attacking vectors - server side</vt:lpstr>
      <vt:lpstr>Impacts after being compromised</vt:lpstr>
      <vt:lpstr>You need a solution against web threats</vt:lpstr>
      <vt:lpstr>PowerPoint 演示文稿</vt:lpstr>
      <vt:lpstr>PowerPoint 演示文稿</vt:lpstr>
      <vt:lpstr>Architecture overview</vt:lpstr>
      <vt:lpstr>Feature: scan Urls for all threats</vt:lpstr>
      <vt:lpstr>Our advantages</vt:lpstr>
      <vt:lpstr>PowerPoint 演示文稿</vt:lpstr>
      <vt:lpstr>Use cases / Solutions(1)</vt:lpstr>
      <vt:lpstr>Use cases / Solutions(2)</vt:lpstr>
      <vt:lpstr>Benefit come from this service(partners)</vt:lpstr>
      <vt:lpstr>Benefit come from this service(End user)</vt:lpstr>
      <vt:lpstr>PowerPoint 演示文稿</vt:lpstr>
      <vt:lpstr>Similar solutions in the market</vt:lpstr>
      <vt:lpstr>Difference comparison</vt:lpstr>
      <vt:lpstr>PowerPoint 演示文稿</vt:lpstr>
      <vt:lpstr>Implement - In short</vt:lpstr>
      <vt:lpstr>Implement - Details/Demonstration</vt:lpstr>
      <vt:lpstr>PowerPoint 演示文稿</vt:lpstr>
      <vt:lpstr>So why Avast is the best to you?</vt:lpstr>
      <vt:lpstr>So why Avast is the best to you?</vt:lpstr>
      <vt:lpstr>So why Avast is the best to you?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258</cp:revision>
  <dcterms:created xsi:type="dcterms:W3CDTF">2018-10-05T17:07:38Z</dcterms:created>
  <dcterms:modified xsi:type="dcterms:W3CDTF">2018-10-05T17:07:38Z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