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1" r:id="rId6"/>
    <p:sldId id="262" r:id="rId7"/>
    <p:sldId id="258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3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51520" y="1700808"/>
            <a:ext cx="7772400" cy="1470025"/>
          </a:xfrm>
        </p:spPr>
        <p:txBody>
          <a:bodyPr/>
          <a:p>
            <a:endParaRPr lang="cs-CZ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390" y="162560"/>
            <a:ext cx="10515600" cy="1123315"/>
          </a:xfrm>
        </p:spPr>
        <p:txBody>
          <a:bodyPr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  <p:pic>
        <p:nvPicPr>
          <p:cNvPr id="6" name="图片 5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20300" y="5948680"/>
            <a:ext cx="2045335" cy="891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/>
            </a:fld>
            <a:endParaRPr lang="zh-HK" altLang="en-US"/>
          </a:p>
        </p:txBody>
      </p:sp>
      <p:pic>
        <p:nvPicPr>
          <p:cNvPr id="7" name="图片 6" descr="logo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020300" y="5948680"/>
            <a:ext cx="2045335" cy="891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bg-16_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780" y="-13970"/>
            <a:ext cx="12221210" cy="6874510"/>
          </a:xfrm>
          <a:prstGeom prst="rect">
            <a:avLst/>
          </a:prstGeom>
        </p:spPr>
      </p:pic>
      <p:sp>
        <p:nvSpPr>
          <p:cNvPr id="7" name="Title 5"/>
          <p:cNvSpPr>
            <a:spLocks noGrp="1"/>
          </p:cNvSpPr>
          <p:nvPr/>
        </p:nvSpPr>
        <p:spPr>
          <a:xfrm>
            <a:off x="628015" y="2122170"/>
            <a:ext cx="8505825" cy="1251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err="1">
                <a:solidFill>
                  <a:srgbClr val="FFC000"/>
                </a:solidFill>
                <a:latin typeface="Arial" panose="020B0604020202020204" pitchFamily="34" charset="0"/>
                <a:ea typeface="Sans Serif" charset="0"/>
              </a:rPr>
              <a:t>Avast</a:t>
            </a:r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ea typeface="Sans Serif" charset="0"/>
              </a:rPr>
              <a:t> </a:t>
            </a:r>
            <a:r>
              <a:rPr lang="x-none" altLang="en-US" b="1" dirty="0">
                <a:solidFill>
                  <a:srgbClr val="FFC000"/>
                </a:solidFill>
                <a:latin typeface="Arial" panose="020B0604020202020204" pitchFamily="34" charset="0"/>
                <a:ea typeface="Sans Serif" charset="0"/>
              </a:rPr>
              <a:t>Urlinfo</a:t>
            </a:r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ea typeface="Sans Serif" charset="0"/>
              </a:rPr>
              <a:t> Service</a:t>
            </a:r>
            <a:endParaRPr>
              <a:latin typeface="Arial" panose="020B0604020202020204" pitchFamily="34" charset="0"/>
              <a:ea typeface="Sans Serif" charset="0"/>
            </a:endParaRPr>
          </a:p>
        </p:txBody>
      </p:sp>
      <p:sp>
        <p:nvSpPr>
          <p:cNvPr id="9" name="Title 5"/>
          <p:cNvSpPr>
            <a:spLocks noGrp="1"/>
          </p:cNvSpPr>
          <p:nvPr/>
        </p:nvSpPr>
        <p:spPr>
          <a:xfrm>
            <a:off x="2748280" y="5600700"/>
            <a:ext cx="3590925" cy="6134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x-none" sz="2400" b="1" dirty="0" err="1">
                <a:solidFill>
                  <a:srgbClr val="FFC000"/>
                </a:solidFill>
                <a:latin typeface="Arial" panose="020B0604020202020204" pitchFamily="34" charset="0"/>
                <a:ea typeface="Sans Serif" charset="0"/>
              </a:rPr>
              <a:t>October</a:t>
            </a:r>
            <a:r>
              <a:rPr lang="x-none" sz="2400" b="1" dirty="0" err="1">
                <a:solidFill>
                  <a:srgbClr val="FFC000"/>
                </a:solidFill>
                <a:latin typeface="Arial" panose="020B0604020202020204" pitchFamily="34" charset="0"/>
                <a:ea typeface="Sans Serif" charset="0"/>
              </a:rPr>
              <a:t> 2018</a:t>
            </a:r>
            <a:endParaRPr lang="x-none" sz="2400">
              <a:latin typeface="Arial" panose="020B0604020202020204" pitchFamily="34" charset="0"/>
              <a:ea typeface="Sans Serif" charset="0"/>
            </a:endParaRP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300" y="5948680"/>
            <a:ext cx="2045335" cy="891540"/>
          </a:xfrm>
          <a:prstGeom prst="rect">
            <a:avLst/>
          </a:prstGeom>
        </p:spPr>
      </p:pic>
      <p:sp>
        <p:nvSpPr>
          <p:cNvPr id="4" name="Title 5"/>
          <p:cNvSpPr>
            <a:spLocks noGrp="1"/>
          </p:cNvSpPr>
          <p:nvPr/>
        </p:nvSpPr>
        <p:spPr>
          <a:xfrm>
            <a:off x="628015" y="3510280"/>
            <a:ext cx="3590925" cy="6134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err="1">
                <a:solidFill>
                  <a:srgbClr val="FFC000"/>
                </a:solidFill>
                <a:latin typeface="Arial" panose="020B0604020202020204" pitchFamily="34" charset="0"/>
                <a:ea typeface="Sans Serif" charset="0"/>
              </a:rPr>
              <a:t>Jacob Leung </a:t>
            </a:r>
            <a:endParaRPr lang="en-US" sz="2400">
              <a:latin typeface="Arial" panose="020B0604020202020204" pitchFamily="34" charset="0"/>
              <a:ea typeface="Sans Serif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3605" y="1529715"/>
            <a:ext cx="10515600" cy="4351338"/>
          </a:xfrm>
        </p:spPr>
        <p:txBody>
          <a:bodyPr>
            <a:normAutofit/>
          </a:bodyPr>
          <a:p>
            <a:r>
              <a:rPr lang="x-none" altLang="zh-CN">
                <a:solidFill>
                  <a:srgbClr val="FF9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Avast Urlinfo Service introduction</a:t>
            </a:r>
            <a:endParaRPr lang="x-none" altLang="zh-CN">
              <a:solidFill>
                <a:srgbClr val="FF923F"/>
              </a:solidFill>
            </a:endParaRPr>
          </a:p>
          <a:p>
            <a:pPr lvl="1"/>
            <a:r>
              <a:rPr lang="x-none" altLang="zh-CN" sz="2400">
                <a:solidFill>
                  <a:srgbClr val="FF9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x-none" altLang="zh-CN" sz="2400">
              <a:solidFill>
                <a:srgbClr val="FF92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x-none" altLang="zh-CN" sz="2400">
                <a:solidFill>
                  <a:srgbClr val="FF9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  <a:endParaRPr lang="x-none" altLang="zh-CN" sz="2400">
              <a:solidFill>
                <a:srgbClr val="FF923F"/>
              </a:solidFill>
            </a:endParaRPr>
          </a:p>
          <a:p>
            <a:pPr lvl="0"/>
            <a:r>
              <a:rPr lang="x-none" altLang="zh-CN">
                <a:sym typeface="+mn-ea"/>
              </a:rPr>
              <a:t>Benefits come with the service.</a:t>
            </a:r>
            <a:endParaRPr lang="x-none" altLang="zh-CN">
              <a:sym typeface="+mn-ea"/>
            </a:endParaRPr>
          </a:p>
          <a:p>
            <a:pPr lvl="0"/>
            <a:r>
              <a:rPr lang="x-none" altLang="zh-CN">
                <a:sym typeface="+mn-ea"/>
              </a:rPr>
              <a:t>What do you need to do from client side? </a:t>
            </a:r>
            <a:endParaRPr lang="x-none" altLang="zh-CN">
              <a:sym typeface="+mn-ea"/>
            </a:endParaRPr>
          </a:p>
          <a:p>
            <a:pPr lvl="0"/>
            <a:r>
              <a:rPr lang="x-none" altLang="zh-CN">
                <a:sym typeface="+mn-ea"/>
              </a:rPr>
              <a:t>Similar solutions in the market.</a:t>
            </a:r>
            <a:endParaRPr lang="x-none" altLang="zh-CN">
              <a:sym typeface="+mn-ea"/>
            </a:endParaRPr>
          </a:p>
          <a:p>
            <a:pPr lvl="1"/>
            <a:r>
              <a:rPr lang="x-none" altLang="zh-CN">
                <a:sym typeface="+mn-ea"/>
              </a:rPr>
              <a:t>Bechmark compitition between them.</a:t>
            </a:r>
            <a:endParaRPr lang="x-none" altLang="zh-CN"/>
          </a:p>
          <a:p>
            <a:r>
              <a:rPr lang="x-none" altLang="zh-CN"/>
              <a:t>Why Avast is the best to you?</a:t>
            </a:r>
            <a:endParaRPr lang="x-none" altLang="zh-CN"/>
          </a:p>
          <a:p>
            <a:r>
              <a:rPr lang="x-none" altLang="zh-CN"/>
              <a:t>Questions.</a:t>
            </a:r>
            <a:endParaRPr lang="x-none" altLang="zh-CN"/>
          </a:p>
        </p:txBody>
      </p:sp>
      <p:grpSp>
        <p:nvGrpSpPr>
          <p:cNvPr id="24" name="组合 23"/>
          <p:cNvGrpSpPr/>
          <p:nvPr/>
        </p:nvGrpSpPr>
        <p:grpSpPr>
          <a:xfrm>
            <a:off x="903605" y="311785"/>
            <a:ext cx="10624820" cy="723265"/>
            <a:chOff x="4071938" y="642938"/>
            <a:chExt cx="2386012" cy="614362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4071938" y="642938"/>
              <a:ext cx="2386012" cy="0"/>
            </a:xfrm>
            <a:prstGeom prst="line">
              <a:avLst/>
            </a:prstGeom>
            <a:ln>
              <a:solidFill>
                <a:srgbClr val="48484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071938" y="1257300"/>
              <a:ext cx="2386012" cy="0"/>
            </a:xfrm>
            <a:prstGeom prst="line">
              <a:avLst/>
            </a:prstGeom>
            <a:ln>
              <a:solidFill>
                <a:srgbClr val="48484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3860800" y="367665"/>
            <a:ext cx="4774565" cy="64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3600" b="1" dirty="0" err="1" smtClean="0">
                <a:solidFill>
                  <a:srgbClr val="FF92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x-none" altLang="en-US" sz="3600" b="1" dirty="0" err="1" smtClean="0">
              <a:solidFill>
                <a:srgbClr val="FF92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application security background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Attacking vectors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impacts </a:t>
            </a:r>
            <a:r>
              <a:rPr lang="en-US" altLang="zh-CN"/>
              <a:t>after being compromised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184785" y="74295"/>
            <a:ext cx="10236835" cy="1010285"/>
            <a:chOff x="291" y="117"/>
            <a:chExt cx="16121" cy="1591"/>
          </a:xfrm>
        </p:grpSpPr>
        <p:sp>
          <p:nvSpPr>
            <p:cNvPr id="35" name="文本框 34"/>
            <p:cNvSpPr txBox="1"/>
            <p:nvPr/>
          </p:nvSpPr>
          <p:spPr>
            <a:xfrm>
              <a:off x="693" y="117"/>
              <a:ext cx="1571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3600" b="1">
                  <a:solidFill>
                    <a:srgbClr val="FF923F"/>
                  </a:solidFill>
                  <a:latin typeface="Arial" panose="020B0604020202020204" pitchFamily="34" charset="0"/>
                  <a:ea typeface="文泉驿正黑" panose="02000603000000000000" charset="-122"/>
                  <a:cs typeface="Arial" panose="020B0604020202020204" pitchFamily="34" charset="0"/>
                  <a:sym typeface="+mn-ea"/>
                </a:rPr>
                <a:t>A</a:t>
              </a:r>
              <a:r>
                <a:rPr lang="en-US" altLang="x-none" sz="3600" b="1">
                  <a:solidFill>
                    <a:srgbClr val="FF923F"/>
                  </a:solidFill>
                  <a:latin typeface="Arial" panose="020B0604020202020204" pitchFamily="34" charset="0"/>
                  <a:ea typeface="文泉驿正黑" panose="02000603000000000000" charset="-122"/>
                  <a:cs typeface="Arial" panose="020B0604020202020204" pitchFamily="34" charset="0"/>
                  <a:sym typeface="+mn-ea"/>
                </a:rPr>
                <a:t>VAST</a:t>
              </a:r>
              <a:r>
                <a:rPr lang="x-none" altLang="zh-CN" sz="3600" b="1">
                  <a:solidFill>
                    <a:srgbClr val="FF923F"/>
                  </a:solidFill>
                  <a:latin typeface="Arial" panose="020B0604020202020204" pitchFamily="34" charset="0"/>
                  <a:ea typeface="文泉驿正黑" panose="02000603000000000000" charset="-122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x-none" sz="3600" b="1">
                  <a:solidFill>
                    <a:srgbClr val="FF923F"/>
                  </a:solidFill>
                  <a:latin typeface="Arial" panose="020B0604020202020204" pitchFamily="34" charset="0"/>
                  <a:ea typeface="文泉驿正黑" panose="02000603000000000000" charset="-122"/>
                  <a:cs typeface="Arial" panose="020B0604020202020204" pitchFamily="34" charset="0"/>
                  <a:sym typeface="+mn-ea"/>
                </a:rPr>
                <a:t>URLINFO</a:t>
              </a:r>
              <a:r>
                <a:rPr lang="x-none" altLang="zh-CN" sz="3600" b="1">
                  <a:solidFill>
                    <a:srgbClr val="FF923F"/>
                  </a:solidFill>
                  <a:latin typeface="Arial" panose="020B0604020202020204" pitchFamily="34" charset="0"/>
                  <a:ea typeface="文泉驿正黑" panose="02000603000000000000" charset="-122"/>
                  <a:cs typeface="Arial" panose="020B0604020202020204" pitchFamily="34" charset="0"/>
                  <a:sym typeface="+mn-ea"/>
                </a:rPr>
                <a:t> </a:t>
              </a:r>
              <a:r>
                <a:rPr lang="en-US" altLang="x-none" sz="3600" b="1">
                  <a:solidFill>
                    <a:srgbClr val="FF923F"/>
                  </a:solidFill>
                  <a:latin typeface="Arial" panose="020B0604020202020204" pitchFamily="34" charset="0"/>
                  <a:ea typeface="文泉驿正黑" panose="02000603000000000000" charset="-122"/>
                  <a:cs typeface="Arial" panose="020B0604020202020204" pitchFamily="34" charset="0"/>
                  <a:sym typeface="+mn-ea"/>
                </a:rPr>
                <a:t>SERVICE </a:t>
              </a:r>
              <a:endParaRPr lang="en-US" altLang="x-none" sz="3600" b="1" spc="300" dirty="0" smtClean="0">
                <a:solidFill>
                  <a:srgbClr val="FF923F"/>
                </a:solidFill>
                <a:latin typeface="Arial" panose="020B0604020202020204" pitchFamily="34" charset="0"/>
                <a:ea typeface="文泉驿正黑" panose="02000603000000000000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91" y="273"/>
              <a:ext cx="317" cy="1310"/>
            </a:xfrm>
            <a:prstGeom prst="rect">
              <a:avLst/>
            </a:prstGeom>
            <a:solidFill>
              <a:srgbClr val="FF9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HK" altLang="en-US">
                <a:solidFill>
                  <a:srgbClr val="D7343F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33" y="1080"/>
              <a:ext cx="978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x-none" sz="2000" b="1" spc="300" dirty="0" smtClean="0">
                  <a:solidFill>
                    <a:srgbClr val="485766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INTRODUCTION</a:t>
              </a:r>
              <a:endParaRPr lang="en-US" altLang="x-none" sz="2000" b="1" spc="300" dirty="0" smtClean="0">
                <a:solidFill>
                  <a:srgbClr val="4857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Architecture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heme/theme1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WPS 演示</Application>
  <PresentationFormat>宽屏</PresentationFormat>
  <Paragraphs>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宋体</vt:lpstr>
      <vt:lpstr>Wingdings</vt:lpstr>
      <vt:lpstr>Sans Serif</vt:lpstr>
      <vt:lpstr>微软雅黑</vt:lpstr>
      <vt:lpstr>文泉驿正黑</vt:lpstr>
      <vt:lpstr>Calibri Light</vt:lpstr>
      <vt:lpstr>文泉驿微米黑</vt:lpstr>
      <vt:lpstr>Calibri</vt:lpstr>
      <vt:lpstr>宋体</vt:lpstr>
      <vt:lpstr>Arial Unicode MS</vt:lpstr>
      <vt:lpstr>PMingLiU</vt:lpstr>
      <vt:lpstr>Disciple</vt:lpstr>
      <vt:lpstr>Times New Roman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jacob</dc:creator>
  <cp:lastModifiedBy>jacob</cp:lastModifiedBy>
  <cp:revision>34</cp:revision>
  <dcterms:created xsi:type="dcterms:W3CDTF">2018-10-01T09:56:22Z</dcterms:created>
  <dcterms:modified xsi:type="dcterms:W3CDTF">2018-10-01T09:56:22Z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