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8" r:id="rId4"/>
    <p:sldId id="260" r:id="rId5"/>
    <p:sldId id="257" r:id="rId6"/>
    <p:sldId id="259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01"/>
    <p:restoredTop sz="94703"/>
  </p:normalViewPr>
  <p:slideViewPr>
    <p:cSldViewPr snapToGrid="0" snapToObjects="1">
      <p:cViewPr varScale="1">
        <p:scale>
          <a:sx n="105" d="100"/>
          <a:sy n="105" d="100"/>
        </p:scale>
        <p:origin x="21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C4D00-BBBD-3F4C-A809-86DADA0BC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D2A37-1D25-634A-831E-7D6FBF033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1CDA4-F021-7F44-AC86-BCE72BD2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D246-E3D1-3243-AE64-88237921D591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0709A-60B1-9046-8091-99BD22623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C2E80-AC96-E849-95C7-58765B1C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36F6-2816-A040-8512-A988BDDB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8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9263-77FC-484A-BD80-A06884EC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D19E7-67A3-4949-8010-DF4B1097C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BBEFF-7261-0542-9A68-0BD79296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D246-E3D1-3243-AE64-88237921D591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BA7D3-F201-F149-A5A3-49EDE28B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C34D-58E2-9F44-BFCD-37D09FAD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36F6-2816-A040-8512-A988BDDB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5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D9A0B-B268-574E-8AD5-ED20E830F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FA636-8634-B340-B919-FB368E5BD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00ABF-59F3-CF46-A951-0F1E3C57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D246-E3D1-3243-AE64-88237921D591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A8684-A612-1945-A034-A7BB5614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6C9FE-D365-784C-95F2-C1A8DE85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36F6-2816-A040-8512-A988BDDB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4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662EC-DB35-CE44-A02C-2CEDA756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90754-CC9A-8545-A1FF-30FB179BC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603F1-223C-C244-8EA0-52F602831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D246-E3D1-3243-AE64-88237921D591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B795A-D38A-214A-989F-19D058FC0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4E004-06D6-4242-9E6F-8E264653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36F6-2816-A040-8512-A988BDDB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3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FDBD-8562-7140-B3B9-F492FC867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97F4C-60BD-C340-911F-76C2FC1E6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4C5D2-7C65-C849-AB24-FC5DB1B3B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D246-E3D1-3243-AE64-88237921D591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B258C-4B94-C84D-B13C-EE454BA4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48253-BFAC-F542-9B28-0463ABD9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36F6-2816-A040-8512-A988BDDB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4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F56A-4058-524A-811C-962D90EF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06AE2-27AF-9249-8E48-501EF8A4E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211E3-CA22-5346-B29E-F1A282FF1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2A092-4515-BC4A-84E4-C408FF48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D246-E3D1-3243-AE64-88237921D591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F366B-76E7-BA41-A5C1-FCD956C9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7FB78-C2CF-5245-AA62-81666BA7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36F6-2816-A040-8512-A988BDDB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5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0DD4-3A9D-7B41-A092-049D1AC8A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00D3-3828-4A45-88F0-D534CF675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E45A9-BA74-7641-8B58-B8A20BA2D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212842-6F6C-0C4C-B3AD-FA826F712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44756-94FD-CF41-9F24-C258A98D4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98A35F-7B95-F945-A5A1-17B552D4A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D246-E3D1-3243-AE64-88237921D591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C0E5B3-2363-3943-8E5C-54A51A231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FA70F-02CF-0846-A379-F56244FE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36F6-2816-A040-8512-A988BDDB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2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4955-8EE2-294C-BC44-9B1DA86E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CEED5-EAFB-504D-8CBA-7EA7F1C16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D246-E3D1-3243-AE64-88237921D591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3B89A-4904-0449-98BF-B24C2302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753C8-30A9-0E4F-925B-5A0736C13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36F6-2816-A040-8512-A988BDDB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7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28F6EA-35EA-674E-A49D-AE4C8159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D246-E3D1-3243-AE64-88237921D591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5B4F70-38DB-2144-B471-C0F732F4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7AA59-4720-634B-8432-796CC891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36F6-2816-A040-8512-A988BDDB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446D2-71E9-AE4A-B0FF-F13B7E74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8C84-5BBA-4D40-83E6-FCB148487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C80E3-14BF-304E-8E90-B674E5730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52AA6-6BD6-2C4F-BFEF-3CF879CB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D246-E3D1-3243-AE64-88237921D591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0EF8D-FD94-8A46-BB3A-42317FE77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AAF09-A5CF-3741-8F80-12A6F7928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36F6-2816-A040-8512-A988BDDB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1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DAA5-09A0-A646-B9B6-97956A490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58A87E-FE3F-2C46-AB43-E34D7887A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3E7B8-28E0-1F40-AE81-B9206E6CB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F2BFC-47F4-9E4E-92D1-22DD76B7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D246-E3D1-3243-AE64-88237921D591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58D97-9621-6C41-BECE-76A21886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AA104-5D11-6D46-BB52-A3D0AEDB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36F6-2816-A040-8512-A988BDDB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1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91B0C-F7DD-9045-85EE-7955CFA87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71231-076C-A24E-B9C4-1639AEA8F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FA81E-DEDC-6E4B-865A-5D35D5D95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CD246-E3D1-3243-AE64-88237921D591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515CE-62B1-9A41-AABC-C5998AE84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7BA32-C155-3644-BAC6-0A39EDF8B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C36F6-2816-A040-8512-A988BDDB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0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07BF3-513E-924D-9AA5-3034C74511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comparison of stock return distribution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8595F-E6B2-0A4D-9665-ED6760C094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Jacqueline </a:t>
            </a:r>
            <a:r>
              <a:rPr lang="en-US" dirty="0" err="1"/>
              <a:t>Garrahan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10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0E178-EF28-CD4F-BDFD-3ADF93F5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10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Questions/Comments?</a:t>
            </a:r>
          </a:p>
        </p:txBody>
      </p:sp>
    </p:spTree>
    <p:extLst>
      <p:ext uri="{BB962C8B-B14F-4D97-AF65-F5344CB8AC3E}">
        <p14:creationId xmlns:p14="http://schemas.microsoft.com/office/powerpoint/2010/main" val="4260138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A3E75-CA2C-BD41-A37B-3C40C787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Modeling Stock Returns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2C08-5C2E-A04C-927F-52C1580E6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Significant body of research re market forecasting</a:t>
            </a:r>
          </a:p>
          <a:p>
            <a:r>
              <a:rPr lang="en-US" dirty="0"/>
              <a:t>Stochastic models are used to capture random events</a:t>
            </a:r>
          </a:p>
          <a:p>
            <a:r>
              <a:rPr lang="en-US" dirty="0"/>
              <a:t>Investment portfolios often developed around simulation outcomes</a:t>
            </a:r>
          </a:p>
          <a:p>
            <a:r>
              <a:rPr lang="en-US" dirty="0"/>
              <a:t>I replicated two models used in prior work (QHO and GBM), and propose a third modified model (GBM ft. Ornstein-</a:t>
            </a:r>
            <a:r>
              <a:rPr lang="en-US" dirty="0" err="1"/>
              <a:t>Uhlenbeck</a:t>
            </a:r>
            <a:r>
              <a:rPr lang="en-US" dirty="0"/>
              <a:t> term)</a:t>
            </a:r>
          </a:p>
          <a:p>
            <a:r>
              <a:rPr lang="en-US" dirty="0"/>
              <a:t>Applied to S&amp;P 500 index (1-day returns &amp; 20 day returns)</a:t>
            </a:r>
          </a:p>
        </p:txBody>
      </p:sp>
    </p:spTree>
    <p:extLst>
      <p:ext uri="{BB962C8B-B14F-4D97-AF65-F5344CB8AC3E}">
        <p14:creationId xmlns:p14="http://schemas.microsoft.com/office/powerpoint/2010/main" val="90329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4DEC8-1ED3-4D4B-A8F3-7A649D03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Geometric Brownian Motion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F9189-A671-F64A-AB83-74E39A4E57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385000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Stochastic process (specifically Brownian motion) with drift and volatility parameters</a:t>
                </a:r>
              </a:p>
              <a:p>
                <a:r>
                  <a:rPr lang="en-US" dirty="0"/>
                  <a:t>Used to model stock prices in the Black-Scholes model</a:t>
                </a:r>
              </a:p>
              <a:p>
                <a:r>
                  <a:rPr lang="en-US" dirty="0"/>
                  <a:t>Widely used standard for modeling stocks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F9189-A671-F64A-AB83-74E39A4E5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3850006"/>
              </a:xfrm>
              <a:blipFill>
                <a:blip r:embed="rId2"/>
                <a:stretch>
                  <a:fillRect l="-1928" t="-3960" r="-2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GBM2.png">
            <a:extLst>
              <a:ext uri="{FF2B5EF4-FFF2-40B4-BE49-F238E27FC236}">
                <a16:creationId xmlns:a16="http://schemas.microsoft.com/office/drawing/2014/main" id="{3C88DF94-15BD-354B-9EE2-28B9B976D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81"/>
          <a:stretch/>
        </p:blipFill>
        <p:spPr bwMode="auto">
          <a:xfrm>
            <a:off x="6284038" y="1790893"/>
            <a:ext cx="5758094" cy="385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5D4C9F-DC87-E24C-A92C-9B333C18B54C}"/>
                  </a:ext>
                </a:extLst>
              </p:cNvPr>
              <p:cNvSpPr txBox="1"/>
              <p:nvPr/>
            </p:nvSpPr>
            <p:spPr>
              <a:xfrm>
                <a:off x="6867274" y="5417938"/>
                <a:ext cx="49001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Geometric Brownian motion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and different variances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5D4C9F-DC87-E24C-A92C-9B333C18B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274" y="5417938"/>
                <a:ext cx="4900183" cy="646331"/>
              </a:xfrm>
              <a:prstGeom prst="rect">
                <a:avLst/>
              </a:prstGeom>
              <a:blipFill>
                <a:blip r:embed="rId4"/>
                <a:stretch>
                  <a:fillRect t="-3846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440FA0F-4088-7747-B553-E05E4424A725}"/>
              </a:ext>
            </a:extLst>
          </p:cNvPr>
          <p:cNvSpPr txBox="1"/>
          <p:nvPr/>
        </p:nvSpPr>
        <p:spPr>
          <a:xfrm>
            <a:off x="424543" y="6338986"/>
            <a:ext cx="10929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en.wikipedia.org</a:t>
            </a:r>
            <a:r>
              <a:rPr lang="en-US" sz="1100" dirty="0"/>
              <a:t>/wiki/</a:t>
            </a:r>
            <a:r>
              <a:rPr lang="en-US" sz="1100" dirty="0" err="1"/>
              <a:t>Geometric_Brownian_motion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8658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FE836-10A1-9740-84FB-DC5B2D53B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Quantum Harmonic Oscillator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DFA18-004A-1840-BAE1-FC1E7355F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85114" cy="362365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Ahn</a:t>
            </a:r>
            <a:r>
              <a:rPr lang="en-US" dirty="0"/>
              <a:t> and colleagues propose the quantum harmonic oscillator for modeling stock returns</a:t>
            </a:r>
          </a:p>
          <a:p>
            <a:r>
              <a:rPr lang="en-US" dirty="0"/>
              <a:t>Motivation is to capture local oscillations due to restorative market forces after big events</a:t>
            </a:r>
          </a:p>
          <a:p>
            <a:r>
              <a:rPr lang="en-US" dirty="0"/>
              <a:t>The wavefunction of the quantum harmonic oscillator is a probability amplitude</a:t>
            </a:r>
          </a:p>
        </p:txBody>
      </p:sp>
      <p:pic>
        <p:nvPicPr>
          <p:cNvPr id="3074" name="Picture 2" descr="http://hyperphysics.phy-astr.gsu.edu/hbase/quantum/imgqua/hoscwf3.gif">
            <a:extLst>
              <a:ext uri="{FF2B5EF4-FFF2-40B4-BE49-F238E27FC236}">
                <a16:creationId xmlns:a16="http://schemas.microsoft.com/office/drawing/2014/main" id="{4C15D69C-76F5-CB4D-BE51-BFAC9D143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314" y="1408723"/>
            <a:ext cx="46863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3CDB01-C082-BB46-A7BA-7823A46B8224}"/>
              </a:ext>
            </a:extLst>
          </p:cNvPr>
          <p:cNvSpPr txBox="1"/>
          <p:nvPr/>
        </p:nvSpPr>
        <p:spPr>
          <a:xfrm>
            <a:off x="7266214" y="4583723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Wavefunctions of the Quantum Harmonic Oscillator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49172-EC1C-9642-AC2A-A2ABA2868EEC}"/>
              </a:ext>
            </a:extLst>
          </p:cNvPr>
          <p:cNvSpPr txBox="1"/>
          <p:nvPr/>
        </p:nvSpPr>
        <p:spPr>
          <a:xfrm>
            <a:off x="521677" y="6369764"/>
            <a:ext cx="99277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hyperphysics.phy-astr.gsu.edu</a:t>
            </a:r>
            <a:r>
              <a:rPr lang="en-US" sz="1000" dirty="0"/>
              <a:t>/</a:t>
            </a:r>
            <a:r>
              <a:rPr lang="en-US" sz="1000" dirty="0" err="1"/>
              <a:t>hbase</a:t>
            </a:r>
            <a:r>
              <a:rPr lang="en-US" sz="1000" dirty="0"/>
              <a:t>/quantum/hosc5.html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271E8A-E513-054C-B14A-E433F9BE6BA7}"/>
                  </a:ext>
                </a:extLst>
              </p:cNvPr>
              <p:cNvSpPr txBox="1"/>
              <p:nvPr/>
            </p:nvSpPr>
            <p:spPr>
              <a:xfrm>
                <a:off x="1474534" y="5522013"/>
                <a:ext cx="4250202" cy="617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271E8A-E513-054C-B14A-E433F9BE6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534" y="5522013"/>
                <a:ext cx="4250202" cy="617605"/>
              </a:xfrm>
              <a:prstGeom prst="rect">
                <a:avLst/>
              </a:prstGeom>
              <a:blipFill>
                <a:blip r:embed="rId3"/>
                <a:stretch>
                  <a:fillRect r="-1488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92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4E38-B7E8-0F4B-806C-5FE451CB8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7B0B9-D55F-A144-86C7-7592AC05D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1439" y="1430220"/>
                <a:ext cx="6727521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In order to capture the same oscillatory  behavior, incorporated a term from a mean-reverting stochastic process.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Geometric Brownian Motion: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Ornstein-</a:t>
                </a:r>
                <a:r>
                  <a:rPr lang="en-US" dirty="0" err="1"/>
                  <a:t>Uhlenbeck</a:t>
                </a:r>
                <a:r>
                  <a:rPr lang="en-US" dirty="0"/>
                  <a:t> process: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Modified 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7B0B9-D55F-A144-86C7-7592AC05D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1439" y="1430220"/>
                <a:ext cx="6727521" cy="4351338"/>
              </a:xfrm>
              <a:blipFill>
                <a:blip r:embed="rId2"/>
                <a:stretch>
                  <a:fillRect l="-1883" t="-3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3E326FC-8F2A-B746-8C7F-6F069D76EB47}"/>
              </a:ext>
            </a:extLst>
          </p:cNvPr>
          <p:cNvSpPr txBox="1"/>
          <p:nvPr/>
        </p:nvSpPr>
        <p:spPr>
          <a:xfrm>
            <a:off x="439615" y="6354375"/>
            <a:ext cx="9971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www.researchgate.net</a:t>
            </a:r>
            <a:r>
              <a:rPr lang="en-US" sz="1200" dirty="0"/>
              <a:t>/figure/Trajectory-Ornstein-Uhlenbeck-process-observe-the-reversion-rate-b-3-towards-the_fig1_281965169</a:t>
            </a:r>
          </a:p>
        </p:txBody>
      </p:sp>
      <p:pic>
        <p:nvPicPr>
          <p:cNvPr id="2050" name="Picture 2" descr="1: Trajectory Ornstein Uhlenbeck process; observe the reversion (rate β = 3) towards the long term mean (red line).  ">
            <a:extLst>
              <a:ext uri="{FF2B5EF4-FFF2-40B4-BE49-F238E27FC236}">
                <a16:creationId xmlns:a16="http://schemas.microsoft.com/office/drawing/2014/main" id="{DB04A6AE-EBB0-714C-BEEE-DAF1CB137B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3" t="5520" r="8042" b="4893"/>
          <a:stretch/>
        </p:blipFill>
        <p:spPr bwMode="auto">
          <a:xfrm>
            <a:off x="6977457" y="2091530"/>
            <a:ext cx="5023104" cy="267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6F7D0A-1CE3-5A44-94BE-5DFD917FE0D9}"/>
              </a:ext>
            </a:extLst>
          </p:cNvPr>
          <p:cNvSpPr txBox="1"/>
          <p:nvPr/>
        </p:nvSpPr>
        <p:spPr>
          <a:xfrm>
            <a:off x="7163970" y="4612323"/>
            <a:ext cx="483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Ornstein-</a:t>
            </a:r>
            <a:r>
              <a:rPr lang="en-US" dirty="0" err="1"/>
              <a:t>Uhlenbeck</a:t>
            </a:r>
            <a:r>
              <a:rPr lang="en-US" dirty="0"/>
              <a:t> process</a:t>
            </a:r>
          </a:p>
        </p:txBody>
      </p:sp>
    </p:spTree>
    <p:extLst>
      <p:ext uri="{BB962C8B-B14F-4D97-AF65-F5344CB8AC3E}">
        <p14:creationId xmlns:p14="http://schemas.microsoft.com/office/powerpoint/2010/main" val="286206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B9E97-B56E-F349-822D-EFBDF36EA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00081-86C9-C848-B375-11918799B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Created a framework for simulating each of the models</a:t>
            </a:r>
          </a:p>
          <a:p>
            <a:r>
              <a:rPr lang="en-US" dirty="0"/>
              <a:t>Searched against first five eigenstates of the QHO, variance and drift for the GBM, and the two variance parameters, mean inclusion window (how many recent </a:t>
            </a:r>
            <a:r>
              <a:rPr lang="en-US" dirty="0" err="1"/>
              <a:t>vals</a:t>
            </a:r>
            <a:r>
              <a:rPr lang="en-US" dirty="0"/>
              <a:t> to account for), and alpha</a:t>
            </a:r>
          </a:p>
          <a:p>
            <a:r>
              <a:rPr lang="en-US" dirty="0"/>
              <a:t>Performed parameter search against S&amp;P 500 index returns from last five years (particle swarm, simulated anneal). This searched against minimizing the </a:t>
            </a:r>
            <a:r>
              <a:rPr lang="en-US" dirty="0" err="1"/>
              <a:t>Cramér</a:t>
            </a:r>
            <a:r>
              <a:rPr lang="en-US" dirty="0"/>
              <a:t> von Mises test statistic. </a:t>
            </a:r>
          </a:p>
          <a:p>
            <a:r>
              <a:rPr lang="en-US" dirty="0"/>
              <a:t>Compared test statistic for best parameter fit of each model.</a:t>
            </a:r>
          </a:p>
        </p:txBody>
      </p:sp>
    </p:spTree>
    <p:extLst>
      <p:ext uri="{BB962C8B-B14F-4D97-AF65-F5344CB8AC3E}">
        <p14:creationId xmlns:p14="http://schemas.microsoft.com/office/powerpoint/2010/main" val="97025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331F8-B553-EE40-9B21-D4F0EDBB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C634D-CCD0-554D-BD8D-6510731BF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14" y="1926771"/>
            <a:ext cx="3599543" cy="26996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69D61F-17DC-AC43-8B1F-ADF7A9C48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076" y="1926770"/>
            <a:ext cx="3599543" cy="26996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A799BA-CF41-E648-B00E-9DC7DB70200D}"/>
              </a:ext>
            </a:extLst>
          </p:cNvPr>
          <p:cNvSpPr txBox="1"/>
          <p:nvPr/>
        </p:nvSpPr>
        <p:spPr>
          <a:xfrm>
            <a:off x="538843" y="4767943"/>
            <a:ext cx="3443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Geometric Brownian Motion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A3351-8820-C845-A6A5-BA95192861FD}"/>
              </a:ext>
            </a:extLst>
          </p:cNvPr>
          <p:cNvSpPr txBox="1"/>
          <p:nvPr/>
        </p:nvSpPr>
        <p:spPr>
          <a:xfrm>
            <a:off x="4421277" y="4767943"/>
            <a:ext cx="3396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Quantum Harmonic Oscillator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D9297C-001D-F841-AA28-E85DED609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539" y="1926770"/>
            <a:ext cx="3599543" cy="26996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BAAEC9-D5D1-554E-9A5C-BE474B8B40F7}"/>
              </a:ext>
            </a:extLst>
          </p:cNvPr>
          <p:cNvSpPr txBox="1"/>
          <p:nvPr/>
        </p:nvSpPr>
        <p:spPr>
          <a:xfrm>
            <a:off x="8490583" y="4767945"/>
            <a:ext cx="3365499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Modified Geometric Brownian Motion</a:t>
            </a:r>
          </a:p>
        </p:txBody>
      </p:sp>
    </p:spTree>
    <p:extLst>
      <p:ext uri="{BB962C8B-B14F-4D97-AF65-F5344CB8AC3E}">
        <p14:creationId xmlns:p14="http://schemas.microsoft.com/office/powerpoint/2010/main" val="1089268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62BE-3390-6047-B9F6-9C8EA83A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F647C-E9CE-8A48-BDA1-1DD883C6B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598" y="1690688"/>
            <a:ext cx="5921779" cy="453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14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7705F-CD39-EA41-97DB-B5B61063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Discussion/Conclusion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CFD6-D46B-0D47-90D9-2F5A78D1A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Traditional GBM performs best; however, parameter search results are not super reliable due to computation demands of stochastic integration </a:t>
            </a:r>
          </a:p>
          <a:p>
            <a:pPr lvl="1"/>
            <a:r>
              <a:rPr lang="en-US" dirty="0"/>
              <a:t>Also some results had parameter-range edge cases, suggests better results with expansion</a:t>
            </a:r>
          </a:p>
          <a:p>
            <a:r>
              <a:rPr lang="en-US" dirty="0"/>
              <a:t>The QHO also performs well for the 1-day returns</a:t>
            </a:r>
          </a:p>
          <a:p>
            <a:r>
              <a:rPr lang="en-US" dirty="0"/>
              <a:t>Modified GBM accomplished mean reversion of the QHO</a:t>
            </a:r>
          </a:p>
          <a:p>
            <a:r>
              <a:rPr lang="en-US" dirty="0"/>
              <a:t>Underscores options other than GBM, which is the standard tool used in deriving Black-Scholes etc.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37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476</Words>
  <Application>Microsoft Macintosh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A comparison of stock return distribution models</vt:lpstr>
      <vt:lpstr>Modeling Stock Returns</vt:lpstr>
      <vt:lpstr>Geometric Brownian Motion</vt:lpstr>
      <vt:lpstr>Quantum Harmonic Oscillator</vt:lpstr>
      <vt:lpstr>Model formulation</vt:lpstr>
      <vt:lpstr>Methods</vt:lpstr>
      <vt:lpstr>Results</vt:lpstr>
      <vt:lpstr>Results</vt:lpstr>
      <vt:lpstr>Discussion/Conclusion</vt:lpstr>
      <vt:lpstr>Questions/Comments?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comparison of stock return distribution models</dc:title>
  <dc:creator>Jacqueline Riley Garrahan</dc:creator>
  <cp:lastModifiedBy>Jacqueline Riley Garrahan</cp:lastModifiedBy>
  <cp:revision>17</cp:revision>
  <dcterms:created xsi:type="dcterms:W3CDTF">2018-11-30T01:37:19Z</dcterms:created>
  <dcterms:modified xsi:type="dcterms:W3CDTF">2018-11-30T21:54:09Z</dcterms:modified>
</cp:coreProperties>
</file>