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5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056" y="-1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3DD92-9F27-4AF3-813B-B5261619014E}" type="datetimeFigureOut">
              <a:rPr lang="fr-FR" smtClean="0"/>
              <a:pPr/>
              <a:t>26/04/2022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0AB572-7352-4D09-A6CC-2794387F5F9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73392AF4-EFA3-4C15-AD36-2EE234262E1C}" type="datetime1">
              <a:rPr lang="fr-FR" smtClean="0"/>
              <a:pPr/>
              <a:t>26/04/2022</a:t>
            </a:fld>
            <a:endParaRPr lang="fr-FR"/>
          </a:p>
        </p:txBody>
      </p:sp>
      <p:sp>
        <p:nvSpPr>
          <p:cNvPr id="20" name="Espace réservé du pied de page 19"/>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10" name="Espace réservé du numéro de diapositive 9"/>
          <p:cNvSpPr>
            <a:spLocks noGrp="1"/>
          </p:cNvSpPr>
          <p:nvPr>
            <p:ph type="sldNum" sz="quarter" idx="12"/>
          </p:nvPr>
        </p:nvSpPr>
        <p:spPr/>
        <p:txBody>
          <a:bodyPr/>
          <a:lstStyle>
            <a:extLst/>
          </a:lstStyle>
          <a:p>
            <a:fld id="{5780601A-1CED-45F7-A451-A2385C792580}"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FF03CE53-ECD2-4E2D-9342-D035846EFB1A}" type="datetime1">
              <a:rPr lang="fr-FR" smtClean="0"/>
              <a:pPr/>
              <a:t>26/04/2022</a:t>
            </a:fld>
            <a:endParaRPr lang="fr-FR"/>
          </a:p>
        </p:txBody>
      </p:sp>
      <p:sp>
        <p:nvSpPr>
          <p:cNvPr id="5" name="Espace réservé du pied de page 4"/>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extLst/>
          </a:lstStyle>
          <a:p>
            <a:fld id="{5780601A-1CED-45F7-A451-A2385C79258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F0EDC5C-D9B8-4AFA-9021-2BBCB187F325}" type="datetime1">
              <a:rPr lang="fr-FR" smtClean="0"/>
              <a:pPr/>
              <a:t>26/04/2022</a:t>
            </a:fld>
            <a:endParaRPr lang="fr-FR"/>
          </a:p>
        </p:txBody>
      </p:sp>
      <p:sp>
        <p:nvSpPr>
          <p:cNvPr id="5" name="Espace réservé du pied de page 4"/>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extLst/>
          </a:lstStyle>
          <a:p>
            <a:fld id="{5780601A-1CED-45F7-A451-A2385C79258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2E54E41F-A0E9-494D-AC25-7D97453954F1}" type="datetime1">
              <a:rPr lang="fr-FR" smtClean="0"/>
              <a:pPr/>
              <a:t>26/04/2022</a:t>
            </a:fld>
            <a:endParaRPr lang="fr-FR"/>
          </a:p>
        </p:txBody>
      </p:sp>
      <p:sp>
        <p:nvSpPr>
          <p:cNvPr id="5" name="Espace réservé du pied de page 4"/>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extLst/>
          </a:lstStyle>
          <a:p>
            <a:fld id="{5780601A-1CED-45F7-A451-A2385C79258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EDE61E34-53A1-4A47-8981-04DDB1F1A0DE}" type="datetime1">
              <a:rPr lang="fr-FR" smtClean="0"/>
              <a:pPr/>
              <a:t>26/04/2022</a:t>
            </a:fld>
            <a:endParaRPr lang="fr-FR"/>
          </a:p>
        </p:txBody>
      </p:sp>
      <p:sp>
        <p:nvSpPr>
          <p:cNvPr id="5" name="Espace réservé du pied de page 4"/>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6" name="Espace réservé du numéro de diapositive 5"/>
          <p:cNvSpPr>
            <a:spLocks noGrp="1"/>
          </p:cNvSpPr>
          <p:nvPr>
            <p:ph type="sldNum" sz="quarter" idx="12"/>
          </p:nvPr>
        </p:nvSpPr>
        <p:spPr/>
        <p:txBody>
          <a:bodyPr/>
          <a:lstStyle>
            <a:extLst/>
          </a:lstStyle>
          <a:p>
            <a:fld id="{5780601A-1CED-45F7-A451-A2385C792580}"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17D0F5A-A062-4495-87CA-678425BC11FB}" type="datetime1">
              <a:rPr lang="fr-FR" smtClean="0"/>
              <a:pPr/>
              <a:t>26/04/2022</a:t>
            </a:fld>
            <a:endParaRPr lang="fr-FR"/>
          </a:p>
        </p:txBody>
      </p:sp>
      <p:sp>
        <p:nvSpPr>
          <p:cNvPr id="6" name="Espace réservé du pied de page 5"/>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7" name="Espace réservé du numéro de diapositive 6"/>
          <p:cNvSpPr>
            <a:spLocks noGrp="1"/>
          </p:cNvSpPr>
          <p:nvPr>
            <p:ph type="sldNum" sz="quarter" idx="12"/>
          </p:nvPr>
        </p:nvSpPr>
        <p:spPr/>
        <p:txBody>
          <a:bodyPr/>
          <a:lstStyle>
            <a:extLst/>
          </a:lstStyle>
          <a:p>
            <a:fld id="{5780601A-1CED-45F7-A451-A2385C79258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9BF0B571-9BC5-4D45-BC0A-7C979A3E27F1}" type="datetime1">
              <a:rPr lang="fr-FR" smtClean="0"/>
              <a:pPr/>
              <a:t>26/04/2022</a:t>
            </a:fld>
            <a:endParaRPr lang="fr-FR"/>
          </a:p>
        </p:txBody>
      </p:sp>
      <p:sp>
        <p:nvSpPr>
          <p:cNvPr id="8" name="Espace réservé du pied de page 7"/>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9" name="Espace réservé du numéro de diapositive 8"/>
          <p:cNvSpPr>
            <a:spLocks noGrp="1"/>
          </p:cNvSpPr>
          <p:nvPr>
            <p:ph type="sldNum" sz="quarter" idx="12"/>
          </p:nvPr>
        </p:nvSpPr>
        <p:spPr/>
        <p:txBody>
          <a:bodyPr/>
          <a:lstStyle>
            <a:extLst/>
          </a:lstStyle>
          <a:p>
            <a:fld id="{5780601A-1CED-45F7-A451-A2385C79258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FA9A55F5-3799-4BD7-B0A6-75A5FC051C03}" type="datetime1">
              <a:rPr lang="fr-FR" smtClean="0"/>
              <a:pPr/>
              <a:t>26/04/2022</a:t>
            </a:fld>
            <a:endParaRPr lang="fr-FR"/>
          </a:p>
        </p:txBody>
      </p:sp>
      <p:sp>
        <p:nvSpPr>
          <p:cNvPr id="4" name="Espace réservé du pied de page 3"/>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5" name="Espace réservé du numéro de diapositive 4"/>
          <p:cNvSpPr>
            <a:spLocks noGrp="1"/>
          </p:cNvSpPr>
          <p:nvPr>
            <p:ph type="sldNum" sz="quarter" idx="12"/>
          </p:nvPr>
        </p:nvSpPr>
        <p:spPr/>
        <p:txBody>
          <a:bodyPr/>
          <a:lstStyle>
            <a:extLst/>
          </a:lstStyle>
          <a:p>
            <a:fld id="{5780601A-1CED-45F7-A451-A2385C79258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1870D7F8-E848-4998-A93B-2281E1B917C5}" type="datetime1">
              <a:rPr lang="fr-FR" smtClean="0"/>
              <a:pPr/>
              <a:t>26/04/2022</a:t>
            </a:fld>
            <a:endParaRPr lang="fr-FR"/>
          </a:p>
        </p:txBody>
      </p:sp>
      <p:sp>
        <p:nvSpPr>
          <p:cNvPr id="3" name="Espace réservé du pied de page 2"/>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4" name="Espace réservé du numéro de diapositive 3"/>
          <p:cNvSpPr>
            <a:spLocks noGrp="1"/>
          </p:cNvSpPr>
          <p:nvPr>
            <p:ph type="sldNum" sz="quarter" idx="12"/>
          </p:nvPr>
        </p:nvSpPr>
        <p:spPr/>
        <p:txBody>
          <a:bodyPr/>
          <a:lstStyle>
            <a:extLst/>
          </a:lstStyle>
          <a:p>
            <a:fld id="{5780601A-1CED-45F7-A451-A2385C792580}"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27A83D58-F497-4C11-9887-991EFF5C67CF}" type="datetime1">
              <a:rPr lang="fr-FR" smtClean="0"/>
              <a:pPr/>
              <a:t>26/04/2022</a:t>
            </a:fld>
            <a:endParaRPr lang="fr-FR"/>
          </a:p>
        </p:txBody>
      </p:sp>
      <p:sp>
        <p:nvSpPr>
          <p:cNvPr id="6" name="Espace réservé du pied de page 5"/>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7" name="Espace réservé du numéro de diapositive 6"/>
          <p:cNvSpPr>
            <a:spLocks noGrp="1"/>
          </p:cNvSpPr>
          <p:nvPr>
            <p:ph type="sldNum" sz="quarter" idx="12"/>
          </p:nvPr>
        </p:nvSpPr>
        <p:spPr/>
        <p:txBody>
          <a:bodyPr/>
          <a:lstStyle>
            <a:extLst/>
          </a:lstStyle>
          <a:p>
            <a:fld id="{5780601A-1CED-45F7-A451-A2385C79258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229D86BF-04B6-4172-8FC0-57E40292CAC4}" type="datetime1">
              <a:rPr lang="fr-FR" smtClean="0"/>
              <a:pPr/>
              <a:t>26/04/2022</a:t>
            </a:fld>
            <a:endParaRPr lang="fr-FR"/>
          </a:p>
        </p:txBody>
      </p:sp>
      <p:sp>
        <p:nvSpPr>
          <p:cNvPr id="6" name="Espace réservé du pied de page 5"/>
          <p:cNvSpPr>
            <a:spLocks noGrp="1"/>
          </p:cNvSpPr>
          <p:nvPr>
            <p:ph type="ftr" sz="quarter" idx="11"/>
          </p:nvPr>
        </p:nvSpPr>
        <p:spPr/>
        <p:txBody>
          <a:bodyPr/>
          <a:lstStyle>
            <a:extLst/>
          </a:lstStyle>
          <a:p>
            <a:r>
              <a:rPr lang="fr-FR" smtClean="0"/>
              <a:t>Jacques LEMOINE –Arinfo – Promotion Novembre 2021 - Avril 2022</a:t>
            </a:r>
            <a:endParaRPr lang="fr-FR"/>
          </a:p>
        </p:txBody>
      </p:sp>
      <p:sp>
        <p:nvSpPr>
          <p:cNvPr id="7" name="Espace réservé du numéro de diapositive 6"/>
          <p:cNvSpPr>
            <a:spLocks noGrp="1"/>
          </p:cNvSpPr>
          <p:nvPr>
            <p:ph type="sldNum" sz="quarter" idx="12"/>
          </p:nvPr>
        </p:nvSpPr>
        <p:spPr/>
        <p:txBody>
          <a:bodyPr/>
          <a:lstStyle>
            <a:extLst/>
          </a:lstStyle>
          <a:p>
            <a:fld id="{5780601A-1CED-45F7-A451-A2385C792580}"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duotone>
              <a:schemeClr val="accent4">
                <a:shade val="45000"/>
                <a:satMod val="135000"/>
              </a:schemeClr>
              <a:prstClr val="white"/>
            </a:duotone>
          </a:blip>
          <a:srcRect/>
          <a:tile tx="0" ty="0" sx="100000" sy="100000" flip="none" algn="tl"/>
        </a:blipFill>
        <a:effectLst/>
      </p:bgPr>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37FFE8B-46B8-48F0-92A7-D9133214D04C}" type="datetime1">
              <a:rPr lang="fr-FR" smtClean="0"/>
              <a:pPr/>
              <a:t>26/04/2022</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fr-FR" smtClean="0"/>
              <a:t>Jacques LEMOINE –Arinfo – Promotion Novembre 2021 - Avril 2022</a:t>
            </a:r>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80601A-1CED-45F7-A451-A2385C792580}"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4.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referRelativeResize="0">
            <a:picLocks noChangeAspect="1"/>
          </p:cNvPicPr>
          <p:nvPr/>
        </p:nvPicPr>
        <p:blipFill>
          <a:blip r:embed="rId2">
            <a:lum bright="10000"/>
          </a:blip>
          <a:stretch>
            <a:fillRect/>
          </a:stretch>
        </p:blipFill>
        <p:spPr bwMode="auto">
          <a:xfrm>
            <a:off x="3000364" y="1071546"/>
            <a:ext cx="4629150" cy="5143500"/>
          </a:xfrm>
          <a:prstGeom prst="flowChartProcess">
            <a:avLst/>
          </a:prstGeom>
          <a:noFill/>
          <a:ln w="9525">
            <a:noFill/>
            <a:miter lim="800000"/>
            <a:headEnd/>
            <a:tailEnd/>
          </a:ln>
          <a:effectLst>
            <a:softEdge rad="12700"/>
          </a:effectLst>
        </p:spPr>
      </p:pic>
      <p:sp>
        <p:nvSpPr>
          <p:cNvPr id="2" name="Titre 1"/>
          <p:cNvSpPr>
            <a:spLocks noGrp="1"/>
          </p:cNvSpPr>
          <p:nvPr>
            <p:ph type="ctrTitle"/>
          </p:nvPr>
        </p:nvSpPr>
        <p:spPr>
          <a:xfrm>
            <a:off x="1737360" y="0"/>
            <a:ext cx="7406640" cy="1115018"/>
          </a:xfrm>
        </p:spPr>
        <p:txBody>
          <a:bodyPr/>
          <a:lstStyle/>
          <a:p>
            <a:r>
              <a:rPr lang="fr-FR" dirty="0" smtClean="0"/>
              <a:t>L'association </a:t>
            </a:r>
            <a:r>
              <a:rPr lang="fr-FR" b="1" dirty="0" smtClean="0"/>
              <a:t>PAUL</a:t>
            </a:r>
            <a:r>
              <a:rPr lang="fr-FR" dirty="0" smtClean="0"/>
              <a:t> </a:t>
            </a:r>
            <a:r>
              <a:rPr lang="fr-FR" b="1" dirty="0" smtClean="0">
                <a:solidFill>
                  <a:schemeClr val="accent4">
                    <a:lumMod val="75000"/>
                  </a:schemeClr>
                </a:solidFill>
              </a:rPr>
              <a:t>Green</a:t>
            </a:r>
            <a:endParaRPr lang="fr-FR" dirty="0">
              <a:solidFill>
                <a:schemeClr val="accent4">
                  <a:lumMod val="75000"/>
                </a:schemeClr>
              </a:solidFill>
            </a:endParaRPr>
          </a:p>
        </p:txBody>
      </p:sp>
      <p:pic>
        <p:nvPicPr>
          <p:cNvPr id="4" name="Image 3" descr="logo_PaulGreen_2a.jpeg"/>
          <p:cNvPicPr/>
          <p:nvPr/>
        </p:nvPicPr>
        <p:blipFill>
          <a:blip r:embed="rId3"/>
          <a:stretch>
            <a:fillRect/>
          </a:stretch>
        </p:blipFill>
        <p:spPr>
          <a:xfrm>
            <a:off x="2071670" y="2071678"/>
            <a:ext cx="1844675" cy="2076450"/>
          </a:xfrm>
          <a:prstGeom prst="rect">
            <a:avLst/>
          </a:prstGeom>
        </p:spPr>
      </p:pic>
      <p:sp>
        <p:nvSpPr>
          <p:cNvPr id="6" name="Espace réservé du pied de page 5"/>
          <p:cNvSpPr>
            <a:spLocks noGrp="1"/>
          </p:cNvSpPr>
          <p:nvPr>
            <p:ph type="ftr" sz="quarter" idx="11"/>
          </p:nvPr>
        </p:nvSpPr>
        <p:spPr>
          <a:xfrm>
            <a:off x="2000232" y="6305550"/>
            <a:ext cx="6610368" cy="476250"/>
          </a:xfrm>
        </p:spPr>
        <p:txBody>
          <a:bodyPr/>
          <a:lstStyle/>
          <a:p>
            <a:pPr algn="ctr"/>
            <a:r>
              <a:rPr lang="fr-FR" sz="1600" b="1" dirty="0" smtClean="0"/>
              <a:t>Jacques LEMOINE –</a:t>
            </a:r>
            <a:r>
              <a:rPr lang="fr-FR" sz="1600" b="1" dirty="0" err="1" smtClean="0"/>
              <a:t>Arinfo</a:t>
            </a:r>
            <a:r>
              <a:rPr lang="fr-FR" sz="1600" b="1" dirty="0" smtClean="0"/>
              <a:t> – Promotion Novembre 2021 - Avril 2022</a:t>
            </a:r>
            <a:endParaRPr lang="fr-FR" sz="16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800" b="1" dirty="0" smtClean="0"/>
              <a:t>Diagramme MCD</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74.jpg" descr="C:\Data\@Jacques\formation projet paul green\01-MCD-v0.JPG"/>
          <p:cNvPicPr/>
          <p:nvPr/>
        </p:nvPicPr>
        <p:blipFill>
          <a:blip r:embed="rId4"/>
          <a:srcRect/>
          <a:stretch>
            <a:fillRect/>
          </a:stretch>
        </p:blipFill>
        <p:spPr>
          <a:xfrm>
            <a:off x="1071538" y="2643182"/>
            <a:ext cx="7229475" cy="3314700"/>
          </a:xfrm>
          <a:prstGeom prst="rect">
            <a:avLst/>
          </a:prstGeo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800" b="1" dirty="0" smtClean="0"/>
              <a:t>Diagramme MLD</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41.jpg" descr="C:\Data\@Jacques\formation projet paul green\03-MLD-v0.JPG"/>
          <p:cNvPicPr/>
          <p:nvPr/>
        </p:nvPicPr>
        <p:blipFill>
          <a:blip r:embed="rId4"/>
          <a:srcRect/>
          <a:stretch>
            <a:fillRect/>
          </a:stretch>
        </p:blipFill>
        <p:spPr>
          <a:xfrm>
            <a:off x="1643042" y="2500306"/>
            <a:ext cx="7115175" cy="3276600"/>
          </a:xfrm>
          <a:prstGeom prst="rect">
            <a:avLst/>
          </a:prstGeo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800" b="1" dirty="0" smtClean="0"/>
              <a:t>Diagramme d’utilisation</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23.jpg" descr="C:\Data\@Jacques\formation projet paul green\05-Use Case Diagram-v0.JPG"/>
          <p:cNvPicPr/>
          <p:nvPr/>
        </p:nvPicPr>
        <p:blipFill>
          <a:blip r:embed="rId4"/>
          <a:srcRect/>
          <a:stretch>
            <a:fillRect/>
          </a:stretch>
        </p:blipFill>
        <p:spPr>
          <a:xfrm>
            <a:off x="1928794" y="2357430"/>
            <a:ext cx="6638290" cy="4161984"/>
          </a:xfrm>
          <a:prstGeom prst="rect">
            <a:avLst/>
          </a:prstGeo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400" b="1" dirty="0" smtClean="0"/>
              <a:t>Diagramme D’activité Connexion </a:t>
            </a:r>
            <a:r>
              <a:rPr lang="fr-FR" sz="2800" b="1" dirty="0" smtClean="0"/>
              <a:t>Utilisateur</a:t>
            </a:r>
            <a:endParaRPr lang="fr-FR" sz="2800" dirty="0" smtClean="0"/>
          </a:p>
          <a:p>
            <a:pPr>
              <a:buNone/>
            </a:pP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27.jpg" descr="C:\Data\@Jacques\formation projet paul green\06-Diagrammes d’activités Connexion Utilisateur-v0.JPG"/>
          <p:cNvPicPr/>
          <p:nvPr/>
        </p:nvPicPr>
        <p:blipFill>
          <a:blip r:embed="rId4"/>
          <a:srcRect/>
          <a:stretch>
            <a:fillRect/>
          </a:stretch>
        </p:blipFill>
        <p:spPr>
          <a:xfrm>
            <a:off x="2071670" y="2343150"/>
            <a:ext cx="5876925" cy="4514850"/>
          </a:xfrm>
          <a:prstGeom prst="rect">
            <a:avLst/>
          </a:prstGeo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400" b="1" dirty="0" smtClean="0"/>
              <a:t> Diagramme D’</a:t>
            </a:r>
            <a:r>
              <a:rPr lang="fr-FR" sz="2400" b="1" dirty="0" err="1" smtClean="0"/>
              <a:t>activite</a:t>
            </a:r>
            <a:r>
              <a:rPr lang="fr-FR" sz="2400" b="1" dirty="0" smtClean="0"/>
              <a:t> Modification De Contenu</a:t>
            </a:r>
            <a:endParaRPr lang="fr-FR" sz="2400"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8.jpg" descr="C:\Data\@Jacques\formation projet paul green\07-Diagrammes d’activités Modification d'un contenu-v0.JPG"/>
          <p:cNvPicPr/>
          <p:nvPr/>
        </p:nvPicPr>
        <p:blipFill>
          <a:blip r:embed="rId4"/>
          <a:srcRect/>
          <a:stretch>
            <a:fillRect/>
          </a:stretch>
        </p:blipFill>
        <p:spPr>
          <a:xfrm>
            <a:off x="2428860" y="2428868"/>
            <a:ext cx="4838700" cy="6543675"/>
          </a:xfrm>
          <a:prstGeom prst="rect">
            <a:avLst/>
          </a:prstGeom>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714612" y="285728"/>
            <a:ext cx="5000660"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714612" y="285728"/>
            <a:ext cx="5000660" cy="1143000"/>
          </a:xfrm>
        </p:spPr>
        <p:txBody>
          <a:bodyPr>
            <a:normAutofit fontScale="90000"/>
          </a:bodyPr>
          <a:lstStyle/>
          <a:p>
            <a:pPr algn="ctr"/>
            <a:r>
              <a:rPr lang="fr-FR" dirty="0" smtClean="0"/>
              <a:t>Conception Front-end</a:t>
            </a:r>
            <a:endParaRPr lang="fr-FR"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85852" y="1643050"/>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0" name="Tableau 9"/>
          <p:cNvGraphicFramePr>
            <a:graphicFrameLocks noGrp="1"/>
          </p:cNvGraphicFramePr>
          <p:nvPr/>
        </p:nvGraphicFramePr>
        <p:xfrm>
          <a:off x="1928794" y="2000239"/>
          <a:ext cx="6715172" cy="4500008"/>
        </p:xfrm>
        <a:graphic>
          <a:graphicData uri="http://schemas.openxmlformats.org/drawingml/2006/table">
            <a:tbl>
              <a:tblPr/>
              <a:tblGrid>
                <a:gridCol w="1312570"/>
                <a:gridCol w="5402602"/>
              </a:tblGrid>
              <a:tr h="1643075">
                <a:tc>
                  <a:txBody>
                    <a:bodyPr/>
                    <a:lstStyle/>
                    <a:p>
                      <a:pPr>
                        <a:lnSpc>
                          <a:spcPct val="115000"/>
                        </a:lnSpc>
                        <a:spcAft>
                          <a:spcPts val="0"/>
                        </a:spcAft>
                      </a:pP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1000"/>
                        </a:spcAft>
                      </a:pPr>
                      <a:r>
                        <a:rPr lang="fr-FR" sz="1100" dirty="0">
                          <a:latin typeface="Arial"/>
                          <a:ea typeface="Arial"/>
                          <a:cs typeface="Times New Roman"/>
                        </a:rPr>
                        <a:t>J’ai utilisé le </a:t>
                      </a:r>
                      <a:r>
                        <a:rPr lang="fr-FR" sz="1100" dirty="0" err="1">
                          <a:latin typeface="Arial"/>
                          <a:ea typeface="Arial"/>
                          <a:cs typeface="Times New Roman"/>
                        </a:rPr>
                        <a:t>framework</a:t>
                      </a:r>
                      <a:r>
                        <a:rPr lang="fr-FR" sz="1100" dirty="0">
                          <a:latin typeface="Arial"/>
                          <a:ea typeface="Arial"/>
                          <a:cs typeface="Times New Roman"/>
                        </a:rPr>
                        <a:t> HTML </a:t>
                      </a:r>
                      <a:r>
                        <a:rPr lang="fr-FR" sz="1100" b="1" dirty="0" err="1">
                          <a:latin typeface="Arial"/>
                          <a:ea typeface="Arial"/>
                          <a:cs typeface="Times New Roman"/>
                        </a:rPr>
                        <a:t>Bootstrap</a:t>
                      </a:r>
                      <a:r>
                        <a:rPr lang="fr-FR" sz="1100" dirty="0">
                          <a:latin typeface="Arial"/>
                          <a:ea typeface="Arial"/>
                          <a:cs typeface="Times New Roman"/>
                        </a:rPr>
                        <a:t> lors de la conception de la maquette du site en </a:t>
                      </a:r>
                      <a:r>
                        <a:rPr lang="fr-FR" sz="1100" dirty="0" smtClean="0">
                          <a:latin typeface="Arial"/>
                          <a:ea typeface="Arial"/>
                          <a:cs typeface="Times New Roman"/>
                        </a:rPr>
                        <a:t>HTML/</a:t>
                      </a:r>
                      <a:r>
                        <a:rPr lang="fr-FR" sz="1100" dirty="0" err="1" smtClean="0">
                          <a:latin typeface="Arial"/>
                          <a:ea typeface="Arial"/>
                          <a:cs typeface="Times New Roman"/>
                        </a:rPr>
                        <a:t>CSS.Bootstrap</a:t>
                      </a:r>
                      <a:r>
                        <a:rPr lang="fr-FR" sz="1100" dirty="0" smtClean="0">
                          <a:latin typeface="Arial"/>
                          <a:ea typeface="Arial"/>
                          <a:cs typeface="Times New Roman"/>
                        </a:rPr>
                        <a:t> </a:t>
                      </a:r>
                      <a:r>
                        <a:rPr lang="fr-FR" sz="1100" dirty="0">
                          <a:latin typeface="Arial"/>
                          <a:ea typeface="Arial"/>
                          <a:cs typeface="Times New Roman"/>
                        </a:rPr>
                        <a:t>est une collection d’outils utiles à la création du design de sites et d’applications web. C’est un ensemble qui contient des codes HTML et CSS, des </a:t>
                      </a:r>
                      <a:r>
                        <a:rPr lang="fr-FR" sz="1100" b="1" dirty="0">
                          <a:latin typeface="Arial"/>
                          <a:ea typeface="Arial"/>
                          <a:cs typeface="Times New Roman"/>
                        </a:rPr>
                        <a:t>formulaires, boutons, outils de navigation et autres éléments interactifs et également </a:t>
                      </a:r>
                      <a:r>
                        <a:rPr lang="fr-FR" sz="1100" dirty="0">
                          <a:latin typeface="Arial"/>
                          <a:ea typeface="Arial"/>
                          <a:cs typeface="Times New Roman"/>
                        </a:rPr>
                        <a:t>une bibliothèque d’icône, ainsi que des extensions JavaScript en option. Son système de </a:t>
                      </a:r>
                      <a:r>
                        <a:rPr lang="fr-FR" sz="1100" dirty="0" err="1">
                          <a:latin typeface="Arial"/>
                          <a:ea typeface="Arial"/>
                          <a:cs typeface="Times New Roman"/>
                        </a:rPr>
                        <a:t>Grid</a:t>
                      </a:r>
                      <a:r>
                        <a:rPr lang="fr-FR" sz="1100" dirty="0">
                          <a:latin typeface="Arial"/>
                          <a:ea typeface="Arial"/>
                          <a:cs typeface="Times New Roman"/>
                        </a:rPr>
                        <a:t> est particulièrement efficace.</a:t>
                      </a: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2569">
                <a:tc>
                  <a:txBody>
                    <a:bodyPr/>
                    <a:lstStyle/>
                    <a:p>
                      <a:pPr>
                        <a:lnSpc>
                          <a:spcPct val="115000"/>
                        </a:lnSpc>
                        <a:spcAft>
                          <a:spcPts val="0"/>
                        </a:spcAft>
                      </a:pP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fr-FR" sz="1100" dirty="0">
                          <a:latin typeface="Arial"/>
                          <a:ea typeface="Arial"/>
                          <a:cs typeface="Times New Roman"/>
                        </a:rPr>
                        <a:t>Le préprocesseur CSS (</a:t>
                      </a:r>
                      <a:r>
                        <a:rPr lang="fr-FR" sz="1100" dirty="0" err="1">
                          <a:latin typeface="Arial"/>
                          <a:ea typeface="Arial"/>
                          <a:cs typeface="Times New Roman"/>
                        </a:rPr>
                        <a:t>Cascading</a:t>
                      </a:r>
                      <a:r>
                        <a:rPr lang="fr-FR" sz="1100" dirty="0">
                          <a:latin typeface="Arial"/>
                          <a:ea typeface="Arial"/>
                          <a:cs typeface="Times New Roman"/>
                        </a:rPr>
                        <a:t> Style </a:t>
                      </a:r>
                      <a:r>
                        <a:rPr lang="fr-FR" sz="1100" dirty="0" err="1">
                          <a:latin typeface="Arial"/>
                          <a:ea typeface="Arial"/>
                          <a:cs typeface="Times New Roman"/>
                        </a:rPr>
                        <a:t>Sheet</a:t>
                      </a:r>
                      <a:r>
                        <a:rPr lang="fr-FR" sz="1100" dirty="0">
                          <a:latin typeface="Arial"/>
                          <a:ea typeface="Arial"/>
                          <a:cs typeface="Times New Roman"/>
                        </a:rPr>
                        <a:t>)</a:t>
                      </a:r>
                      <a:r>
                        <a:rPr lang="fr-FR" sz="1100" dirty="0">
                          <a:solidFill>
                            <a:srgbClr val="673B13"/>
                          </a:solidFill>
                          <a:latin typeface="Arial"/>
                          <a:ea typeface="Arial"/>
                          <a:cs typeface="Times New Roman"/>
                        </a:rPr>
                        <a:t> </a:t>
                      </a:r>
                      <a:r>
                        <a:rPr lang="fr-FR" sz="1100" b="1" dirty="0" err="1">
                          <a:latin typeface="Arial"/>
                          <a:ea typeface="Arial"/>
                          <a:cs typeface="Times New Roman"/>
                        </a:rPr>
                        <a:t>Sass</a:t>
                      </a:r>
                      <a:r>
                        <a:rPr lang="fr-FR" sz="1100" dirty="0">
                          <a:latin typeface="Arial"/>
                          <a:ea typeface="Arial"/>
                          <a:cs typeface="Times New Roman"/>
                        </a:rPr>
                        <a:t>, m’a permis d’organiser et de construire mon CSS plus aisément, de faciliter les mises à jour en cas de modification du code</a:t>
                      </a: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025">
                <a:tc>
                  <a:txBody>
                    <a:bodyPr/>
                    <a:lstStyle/>
                    <a:p>
                      <a:pPr>
                        <a:lnSpc>
                          <a:spcPct val="115000"/>
                        </a:lnSpc>
                        <a:spcAft>
                          <a:spcPts val="0"/>
                        </a:spcAft>
                      </a:pP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fr-FR" sz="1100" dirty="0">
                          <a:latin typeface="Arial"/>
                          <a:ea typeface="Arial"/>
                          <a:cs typeface="Times New Roman"/>
                        </a:rPr>
                        <a:t>Pour les effets dynamiques du site j’ai utilisé le langage JavaScript et sa bibliothèque « </a:t>
                      </a:r>
                      <a:r>
                        <a:rPr lang="fr-FR" sz="1100" dirty="0" err="1">
                          <a:latin typeface="Arial"/>
                          <a:ea typeface="Arial"/>
                          <a:cs typeface="Times New Roman"/>
                        </a:rPr>
                        <a:t>jQuery</a:t>
                      </a:r>
                      <a:r>
                        <a:rPr lang="fr-FR" sz="1100" dirty="0">
                          <a:latin typeface="Arial"/>
                          <a:ea typeface="Arial"/>
                          <a:cs typeface="Times New Roman"/>
                        </a:rPr>
                        <a:t> </a:t>
                      </a:r>
                      <a:r>
                        <a:rPr lang="fr-FR" sz="1100" dirty="0" smtClean="0">
                          <a:latin typeface="Arial"/>
                          <a:ea typeface="Arial"/>
                          <a:cs typeface="Times New Roman"/>
                        </a:rPr>
                        <a:t>».</a:t>
                      </a:r>
                    </a:p>
                    <a:p>
                      <a:pPr algn="just">
                        <a:lnSpc>
                          <a:spcPct val="150000"/>
                        </a:lnSpc>
                        <a:spcAft>
                          <a:spcPts val="0"/>
                        </a:spcAft>
                      </a:pP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5657">
                <a:tc>
                  <a:txBody>
                    <a:bodyPr/>
                    <a:lstStyle/>
                    <a:p>
                      <a:pPr>
                        <a:lnSpc>
                          <a:spcPct val="115000"/>
                        </a:lnSpc>
                        <a:spcAft>
                          <a:spcPts val="0"/>
                        </a:spcAft>
                      </a:pP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fr-FR" sz="1100" b="1" dirty="0">
                          <a:latin typeface="Arial"/>
                          <a:ea typeface="Arial"/>
                          <a:cs typeface="Times New Roman"/>
                        </a:rPr>
                        <a:t>Ajax</a:t>
                      </a:r>
                      <a:r>
                        <a:rPr lang="fr-FR" sz="1100" dirty="0">
                          <a:latin typeface="Arial"/>
                          <a:ea typeface="Arial"/>
                          <a:cs typeface="Times New Roman"/>
                        </a:rPr>
                        <a:t> pour </a:t>
                      </a:r>
                      <a:r>
                        <a:rPr lang="fr-FR" sz="1100" dirty="0" err="1">
                          <a:latin typeface="Arial"/>
                          <a:ea typeface="Arial"/>
                          <a:cs typeface="Times New Roman"/>
                        </a:rPr>
                        <a:t>Asynchronous</a:t>
                      </a:r>
                      <a:r>
                        <a:rPr lang="fr-FR" sz="1100" dirty="0">
                          <a:latin typeface="Arial"/>
                          <a:ea typeface="Arial"/>
                          <a:cs typeface="Times New Roman"/>
                        </a:rPr>
                        <a:t> JavaScript and XML, correspond à un groupe de méthodes et de moyens visant à permettre d'établir une communication asynchrone entre le navigateur et le serveur. </a:t>
                      </a:r>
                      <a:r>
                        <a:rPr lang="fr-FR" sz="1100" b="1" dirty="0">
                          <a:latin typeface="Arial"/>
                          <a:ea typeface="Arial"/>
                          <a:cs typeface="Times New Roman"/>
                        </a:rPr>
                        <a:t>Ajax</a:t>
                      </a:r>
                      <a:r>
                        <a:rPr lang="fr-FR" sz="1100" dirty="0">
                          <a:latin typeface="Arial"/>
                          <a:ea typeface="Arial"/>
                          <a:cs typeface="Times New Roman"/>
                        </a:rPr>
                        <a:t> permet d'effectuer des modifications parcellaires sur une page web, sans recharger l'ensemble de la page internet.</a:t>
                      </a:r>
                      <a:endParaRPr lang="fr-FR" sz="1100" dirty="0">
                        <a:latin typeface="Calibri"/>
                        <a:ea typeface="Calibri"/>
                        <a:cs typeface="Times New Roman"/>
                      </a:endParaRPr>
                    </a:p>
                  </a:txBody>
                  <a:tcPr marL="48129" marR="48129" marT="48129" marB="481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076" name="image20.png" descr="twbs/bootstrap-icons - Packagist"/>
          <p:cNvPicPr>
            <a:picLocks noChangeAspect="1" noChangeArrowheads="1"/>
          </p:cNvPicPr>
          <p:nvPr/>
        </p:nvPicPr>
        <p:blipFill>
          <a:blip r:embed="rId4"/>
          <a:srcRect/>
          <a:stretch>
            <a:fillRect/>
          </a:stretch>
        </p:blipFill>
        <p:spPr bwMode="auto">
          <a:xfrm>
            <a:off x="109538" y="600075"/>
            <a:ext cx="971550" cy="806450"/>
          </a:xfrm>
          <a:prstGeom prst="rect">
            <a:avLst/>
          </a:prstGeom>
          <a:noFill/>
        </p:spPr>
      </p:pic>
      <p:pic>
        <p:nvPicPr>
          <p:cNvPr id="3075" name="image82.jpg"/>
          <p:cNvPicPr>
            <a:picLocks noChangeAspect="1" noChangeArrowheads="1"/>
          </p:cNvPicPr>
          <p:nvPr/>
        </p:nvPicPr>
        <p:blipFill>
          <a:blip r:embed="rId5"/>
          <a:srcRect/>
          <a:stretch>
            <a:fillRect/>
          </a:stretch>
        </p:blipFill>
        <p:spPr bwMode="auto">
          <a:xfrm>
            <a:off x="47625" y="85725"/>
            <a:ext cx="1038225" cy="582613"/>
          </a:xfrm>
          <a:prstGeom prst="rect">
            <a:avLst/>
          </a:prstGeom>
          <a:noFill/>
        </p:spPr>
      </p:pic>
      <p:pic>
        <p:nvPicPr>
          <p:cNvPr id="3074" name="image43.png"/>
          <p:cNvPicPr>
            <a:picLocks noChangeAspect="1" noChangeArrowheads="1"/>
          </p:cNvPicPr>
          <p:nvPr/>
        </p:nvPicPr>
        <p:blipFill>
          <a:blip r:embed="rId6"/>
          <a:srcRect/>
          <a:stretch>
            <a:fillRect/>
          </a:stretch>
        </p:blipFill>
        <p:spPr bwMode="auto">
          <a:xfrm>
            <a:off x="47625" y="47625"/>
            <a:ext cx="971550" cy="838200"/>
          </a:xfrm>
          <a:prstGeom prst="rect">
            <a:avLst/>
          </a:prstGeom>
          <a:noFill/>
        </p:spPr>
      </p:pic>
      <p:pic>
        <p:nvPicPr>
          <p:cNvPr id="3073" name="image67.jpg"/>
          <p:cNvPicPr>
            <a:picLocks noChangeAspect="1" noChangeArrowheads="1"/>
          </p:cNvPicPr>
          <p:nvPr/>
        </p:nvPicPr>
        <p:blipFill>
          <a:blip r:embed="rId7"/>
          <a:srcRect/>
          <a:stretch>
            <a:fillRect/>
          </a:stretch>
        </p:blipFill>
        <p:spPr bwMode="auto">
          <a:xfrm>
            <a:off x="47625" y="304800"/>
            <a:ext cx="1190625" cy="596900"/>
          </a:xfrm>
          <a:prstGeom prst="rect">
            <a:avLst/>
          </a:prstGeom>
          <a:noFill/>
        </p:spPr>
      </p:pic>
      <p:sp>
        <p:nvSpPr>
          <p:cNvPr id="15" name="Rectangle 14"/>
          <p:cNvSpPr/>
          <p:nvPr/>
        </p:nvSpPr>
        <p:spPr>
          <a:xfrm>
            <a:off x="2143108" y="1571612"/>
            <a:ext cx="4572000" cy="584775"/>
          </a:xfrm>
          <a:prstGeom prst="rect">
            <a:avLst/>
          </a:prstGeom>
        </p:spPr>
        <p:txBody>
          <a:bodyPr>
            <a:spAutoFit/>
          </a:bodyPr>
          <a:lstStyle/>
          <a:p>
            <a:r>
              <a:rPr lang="fr-FR" sz="1600" b="1" dirty="0"/>
              <a:t>Front-End </a:t>
            </a:r>
            <a:endParaRPr lang="fr-FR" sz="1600" dirty="0"/>
          </a:p>
          <a:p>
            <a:pPr>
              <a:buNone/>
            </a:pPr>
            <a:endParaRPr lang="fr-FR" sz="1600" dirty="0"/>
          </a:p>
        </p:txBody>
      </p:sp>
      <p:pic>
        <p:nvPicPr>
          <p:cNvPr id="16" name="image20.png" descr="twbs/bootstrap-icons - Packagist"/>
          <p:cNvPicPr/>
          <p:nvPr/>
        </p:nvPicPr>
        <p:blipFill>
          <a:blip r:embed="rId4"/>
          <a:srcRect/>
          <a:stretch>
            <a:fillRect/>
          </a:stretch>
        </p:blipFill>
        <p:spPr>
          <a:xfrm>
            <a:off x="2143108" y="2500306"/>
            <a:ext cx="971550" cy="809625"/>
          </a:xfrm>
          <a:prstGeom prst="rect">
            <a:avLst/>
          </a:prstGeom>
          <a:ln/>
        </p:spPr>
      </p:pic>
      <p:pic>
        <p:nvPicPr>
          <p:cNvPr id="17" name="image82.jpg"/>
          <p:cNvPicPr/>
          <p:nvPr/>
        </p:nvPicPr>
        <p:blipFill>
          <a:blip r:embed="rId5"/>
          <a:srcRect/>
          <a:stretch>
            <a:fillRect/>
          </a:stretch>
        </p:blipFill>
        <p:spPr>
          <a:xfrm>
            <a:off x="2143108" y="3786190"/>
            <a:ext cx="1038225" cy="581025"/>
          </a:xfrm>
          <a:prstGeom prst="rect">
            <a:avLst/>
          </a:prstGeom>
          <a:ln/>
        </p:spPr>
      </p:pic>
      <p:pic>
        <p:nvPicPr>
          <p:cNvPr id="18" name="image43.png"/>
          <p:cNvPicPr/>
          <p:nvPr/>
        </p:nvPicPr>
        <p:blipFill>
          <a:blip r:embed="rId6"/>
          <a:srcRect/>
          <a:stretch>
            <a:fillRect/>
          </a:stretch>
        </p:blipFill>
        <p:spPr>
          <a:xfrm>
            <a:off x="2214546" y="4572008"/>
            <a:ext cx="828674" cy="714380"/>
          </a:xfrm>
          <a:prstGeom prst="rect">
            <a:avLst/>
          </a:prstGeom>
          <a:ln/>
        </p:spPr>
      </p:pic>
      <p:pic>
        <p:nvPicPr>
          <p:cNvPr id="19" name="image67.jpg"/>
          <p:cNvPicPr/>
          <p:nvPr/>
        </p:nvPicPr>
        <p:blipFill>
          <a:blip r:embed="rId7"/>
          <a:srcRect/>
          <a:stretch>
            <a:fillRect/>
          </a:stretch>
        </p:blipFill>
        <p:spPr>
          <a:xfrm>
            <a:off x="1928794" y="5715016"/>
            <a:ext cx="1190625" cy="600075"/>
          </a:xfrm>
          <a:prstGeom prst="rect">
            <a:avLst/>
          </a:prstGeom>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714612" y="285728"/>
            <a:ext cx="5000660" cy="857256"/>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571736" y="285728"/>
            <a:ext cx="5143536" cy="785818"/>
          </a:xfrm>
        </p:spPr>
        <p:txBody>
          <a:bodyPr>
            <a:normAutofit fontScale="90000"/>
          </a:bodyPr>
          <a:lstStyle/>
          <a:p>
            <a:pPr algn="ctr"/>
            <a:r>
              <a:rPr lang="fr-FR" dirty="0" smtClean="0"/>
              <a:t>Synthèse et </a:t>
            </a:r>
            <a:r>
              <a:rPr lang="fr-FR" dirty="0" smtClean="0"/>
              <a:t>Conclusion</a:t>
            </a:r>
            <a:endParaRPr lang="fr-FR"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pic>
        <p:nvPicPr>
          <p:cNvPr id="1026" name="Picture 2" descr="recruter-developpeur-web-alternance - Alternance Professionnelle"/>
          <p:cNvPicPr>
            <a:picLocks noChangeAspect="1" noChangeArrowheads="1"/>
          </p:cNvPicPr>
          <p:nvPr/>
        </p:nvPicPr>
        <p:blipFill>
          <a:blip r:embed="rId4"/>
          <a:srcRect/>
          <a:stretch>
            <a:fillRect/>
          </a:stretch>
        </p:blipFill>
        <p:spPr bwMode="auto">
          <a:xfrm>
            <a:off x="7143768" y="4286257"/>
            <a:ext cx="2000232" cy="2072530"/>
          </a:xfrm>
          <a:prstGeom prst="rect">
            <a:avLst/>
          </a:prstGeom>
          <a:noFill/>
        </p:spPr>
      </p:pic>
      <p:sp>
        <p:nvSpPr>
          <p:cNvPr id="1027" name="Rectangle 3"/>
          <p:cNvSpPr>
            <a:spLocks noChangeArrowheads="1"/>
          </p:cNvSpPr>
          <p:nvPr/>
        </p:nvSpPr>
        <p:spPr bwMode="auto">
          <a:xfrm>
            <a:off x="1428728" y="1428737"/>
            <a:ext cx="750099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000000"/>
                </a:solidFill>
                <a:effectLst/>
                <a:latin typeface="+mj-lt"/>
                <a:ea typeface="Calibri" pitchFamily="34" charset="0"/>
                <a:cs typeface="Arial" pitchFamily="34" charset="0"/>
              </a:rPr>
              <a:t>Ce projet a été pour moi une expérience enrichissante</a:t>
            </a:r>
            <a:endParaRPr kumimoji="0" lang="fr-FR" sz="16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mj-lt"/>
                <a:ea typeface="Calibri" pitchFamily="34" charset="0"/>
                <a:cs typeface="Arial" pitchFamily="34" charset="0"/>
              </a:rPr>
              <a:t>Il </a:t>
            </a:r>
            <a:r>
              <a:rPr kumimoji="0" lang="fr-FR" sz="1600" b="0" i="0" u="none" strike="noStrike" cap="none" normalizeH="0" baseline="0" dirty="0" smtClean="0">
                <a:ln>
                  <a:noFill/>
                </a:ln>
                <a:solidFill>
                  <a:srgbClr val="000000"/>
                </a:solidFill>
                <a:effectLst/>
                <a:latin typeface="+mj-lt"/>
                <a:ea typeface="Calibri" pitchFamily="34" charset="0"/>
                <a:cs typeface="Arial" pitchFamily="34" charset="0"/>
              </a:rPr>
              <a:t>m’a permis </a:t>
            </a:r>
            <a:r>
              <a:rPr lang="fr-FR" sz="1600" dirty="0" smtClean="0">
                <a:solidFill>
                  <a:srgbClr val="000000"/>
                </a:solidFill>
                <a:latin typeface="+mj-lt"/>
                <a:ea typeface="Calibri" pitchFamily="34" charset="0"/>
                <a:cs typeface="Arial" pitchFamily="34" charset="0"/>
              </a:rPr>
              <a:t>d</a:t>
            </a:r>
            <a:r>
              <a:rPr kumimoji="0" lang="fr-FR" sz="1600" b="0" i="0" u="none" strike="noStrike" cap="none" normalizeH="0" baseline="0" dirty="0" smtClean="0">
                <a:ln>
                  <a:noFill/>
                </a:ln>
                <a:solidFill>
                  <a:schemeClr val="tx1"/>
                </a:solidFill>
                <a:effectLst/>
                <a:latin typeface="+mj-lt"/>
                <a:ea typeface="Calibri" pitchFamily="34" charset="0"/>
                <a:cs typeface="Arial" pitchFamily="34" charset="0"/>
              </a:rPr>
              <a:t>’appliquer d’une façon concrète les connaissances théoriques et pratiques de la formation à la réalisation d’un site réel dans sa globalité, de   maîtriser chaque étape de production</a:t>
            </a:r>
            <a:r>
              <a:rPr kumimoji="0" lang="fr-FR" sz="1600" b="0" i="0" u="none" strike="noStrike" cap="none" normalizeH="0" dirty="0" smtClean="0">
                <a:ln>
                  <a:noFill/>
                </a:ln>
                <a:solidFill>
                  <a:schemeClr val="tx1"/>
                </a:solidFill>
                <a:effectLst/>
                <a:latin typeface="+mj-lt"/>
                <a:ea typeface="Calibri" pitchFamily="34" charset="0"/>
                <a:cs typeface="Arial" pitchFamily="34" charset="0"/>
              </a:rPr>
              <a:t> et de mieux appréhender les métiers du web et surtout celui de développeur web et web mobile.</a:t>
            </a:r>
            <a:endParaRPr kumimoji="0" lang="fr-FR" sz="16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mj-lt"/>
                <a:ea typeface="Calibri" pitchFamily="34" charset="0"/>
                <a:cs typeface="Arial" pitchFamily="34" charset="0"/>
              </a:rPr>
              <a:t>J’ai pris conscience des difficultés et des contraintes de la conception d’un site  et j'ai pris un réel plaisir à rechercher des solutions et des améliorations nécessaires. J’ai aussi appris qu’il faut faire preuve de  flexibilité afin de s’adapter à toutes les demandes des clients</a:t>
            </a:r>
            <a:r>
              <a:rPr kumimoji="0" lang="fr-FR" sz="1600" b="0" i="0" u="none" strike="noStrike" cap="none" normalizeH="0" dirty="0" smtClean="0">
                <a:ln>
                  <a:noFill/>
                </a:ln>
                <a:solidFill>
                  <a:schemeClr val="tx1"/>
                </a:solidFill>
                <a:effectLst/>
                <a:latin typeface="+mj-lt"/>
                <a:ea typeface="Calibri" pitchFamily="34" charset="0"/>
                <a:cs typeface="Arial" pitchFamily="34" charset="0"/>
              </a:rPr>
              <a:t> </a:t>
            </a:r>
            <a:r>
              <a:rPr kumimoji="0" lang="fr-FR" sz="1600" b="0" i="0" u="none" strike="noStrike" cap="none" normalizeH="0" baseline="0" dirty="0" smtClean="0">
                <a:ln>
                  <a:noFill/>
                </a:ln>
                <a:solidFill>
                  <a:schemeClr val="tx1"/>
                </a:solidFill>
                <a:effectLst/>
                <a:latin typeface="+mj-lt"/>
                <a:ea typeface="Calibri" pitchFamily="34" charset="0"/>
                <a:cs typeface="Arial" pitchFamily="34" charset="0"/>
              </a:rPr>
              <a:t>pour satisfaire à ses exigences.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mj-lt"/>
                <a:cs typeface="Arial" pitchFamily="34" charset="0"/>
              </a:rPr>
              <a:t>Il</a:t>
            </a:r>
            <a:r>
              <a:rPr kumimoji="0" lang="fr-FR" sz="1600" b="0" i="0" u="none" strike="noStrike" cap="none" normalizeH="0" dirty="0" smtClean="0">
                <a:ln>
                  <a:noFill/>
                </a:ln>
                <a:solidFill>
                  <a:schemeClr val="tx1"/>
                </a:solidFill>
                <a:effectLst/>
                <a:latin typeface="+mj-lt"/>
                <a:cs typeface="Arial" pitchFamily="34" charset="0"/>
              </a:rPr>
              <a:t> a fallu faire face à quelques difficultés comme la collecte des données auprès des étudiants peu disponibles et pas assez précis sur leur demande et un contenu très dense.</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714480" y="4643446"/>
            <a:ext cx="500066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000000"/>
                </a:solidFill>
                <a:effectLst/>
                <a:ea typeface="Calibri" pitchFamily="34" charset="0"/>
                <a:cs typeface="Arial" pitchFamily="34" charset="0"/>
              </a:rPr>
              <a:t>Le  site est opérationnel mais va </a:t>
            </a:r>
            <a:r>
              <a:rPr kumimoji="0" lang="fr-FR" sz="1600" b="0" i="0" u="none" strike="noStrike" cap="none" normalizeH="0" baseline="0" dirty="0" smtClean="0">
                <a:ln>
                  <a:noFill/>
                </a:ln>
                <a:solidFill>
                  <a:schemeClr val="tx1"/>
                </a:solidFill>
                <a:effectLst/>
                <a:ea typeface="Calibri" pitchFamily="34" charset="0"/>
                <a:cs typeface="Arial" pitchFamily="34" charset="0"/>
              </a:rPr>
              <a:t>continuer à évoluer vers une livraison définitive</a:t>
            </a:r>
            <a:r>
              <a:rPr kumimoji="0" lang="fr-FR" sz="1600" b="0" i="0" u="none" strike="noStrike" cap="none" normalizeH="0" dirty="0" smtClean="0">
                <a:ln>
                  <a:noFill/>
                </a:ln>
                <a:solidFill>
                  <a:schemeClr val="tx1"/>
                </a:solidFill>
                <a:effectLst/>
                <a:ea typeface="Calibri" pitchFamily="34" charset="0"/>
                <a:cs typeface="Arial" pitchFamily="34" charset="0"/>
              </a:rPr>
              <a:t> après la formation. J</a:t>
            </a:r>
            <a:r>
              <a:rPr kumimoji="0" lang="fr-FR" sz="1600" b="0" i="0" u="none" strike="noStrike" cap="none" normalizeH="0" baseline="0" dirty="0" smtClean="0">
                <a:ln>
                  <a:noFill/>
                </a:ln>
                <a:solidFill>
                  <a:schemeClr val="tx1"/>
                </a:solidFill>
                <a:effectLst/>
                <a:ea typeface="Calibri" pitchFamily="34" charset="0"/>
                <a:cs typeface="Arial" pitchFamily="34" charset="0"/>
              </a:rPr>
              <a:t>e me suis</a:t>
            </a:r>
            <a:r>
              <a:rPr kumimoji="0" lang="fr-FR" sz="1600" b="0" i="0" u="none" strike="noStrike" cap="none" normalizeH="0" baseline="0" dirty="0" smtClean="0">
                <a:ln>
                  <a:noFill/>
                </a:ln>
                <a:solidFill>
                  <a:srgbClr val="000000"/>
                </a:solidFill>
                <a:effectLst/>
                <a:ea typeface="Calibri" pitchFamily="34" charset="0"/>
                <a:cs typeface="Arial" pitchFamily="34" charset="0"/>
              </a:rPr>
              <a:t> engagé auprès</a:t>
            </a:r>
            <a:r>
              <a:rPr kumimoji="0" lang="fr-FR" sz="1600" b="0" i="0" u="none" strike="noStrike" cap="none" normalizeH="0" dirty="0" smtClean="0">
                <a:ln>
                  <a:noFill/>
                </a:ln>
                <a:solidFill>
                  <a:srgbClr val="000000"/>
                </a:solidFill>
                <a:effectLst/>
                <a:ea typeface="Calibri" pitchFamily="34" charset="0"/>
                <a:cs typeface="Arial" pitchFamily="34" charset="0"/>
              </a:rPr>
              <a:t> de l’association à </a:t>
            </a:r>
            <a:r>
              <a:rPr kumimoji="0" lang="fr-FR" sz="1600" b="0" i="0" u="none" strike="noStrike" cap="none" normalizeH="0" baseline="0" dirty="0" smtClean="0">
                <a:ln>
                  <a:noFill/>
                </a:ln>
                <a:solidFill>
                  <a:srgbClr val="000000"/>
                </a:solidFill>
                <a:effectLst/>
                <a:ea typeface="Calibri" pitchFamily="34" charset="0"/>
                <a:cs typeface="Arial" pitchFamily="34" charset="0"/>
              </a:rPr>
              <a:t>leur apporter </a:t>
            </a:r>
            <a:r>
              <a:rPr kumimoji="0" lang="fr-FR" sz="1600" b="0" i="0" u="none" strike="noStrike" cap="none" normalizeH="0" baseline="0" dirty="0" smtClean="0">
                <a:ln>
                  <a:noFill/>
                </a:ln>
                <a:solidFill>
                  <a:schemeClr val="tx1"/>
                </a:solidFill>
                <a:effectLst/>
                <a:ea typeface="Calibri" pitchFamily="34" charset="0"/>
                <a:cs typeface="Arial" pitchFamily="34" charset="0"/>
              </a:rPr>
              <a:t>d</a:t>
            </a:r>
            <a:r>
              <a:rPr kumimoji="0" lang="fr-FR" sz="1600" b="0" i="0" u="none" strike="noStrike" cap="none" normalizeH="0" baseline="0" dirty="0" smtClean="0">
                <a:ln>
                  <a:noFill/>
                </a:ln>
                <a:solidFill>
                  <a:srgbClr val="000000"/>
                </a:solidFill>
                <a:effectLst/>
                <a:ea typeface="Calibri" pitchFamily="34" charset="0"/>
                <a:cs typeface="Arial" pitchFamily="34" charset="0"/>
              </a:rPr>
              <a:t>es améliorations et fonctionnalités</a:t>
            </a:r>
            <a:r>
              <a:rPr kumimoji="0" lang="fr-FR" sz="1600" b="0" i="0" u="none" strike="noStrike" cap="none" normalizeH="0" baseline="0" dirty="0" smtClean="0">
                <a:ln>
                  <a:noFill/>
                </a:ln>
                <a:solidFill>
                  <a:schemeClr val="tx1"/>
                </a:solidFill>
                <a:effectLst/>
                <a:ea typeface="Calibri" pitchFamily="34" charset="0"/>
                <a:cs typeface="Arial" pitchFamily="34" charset="0"/>
              </a:rPr>
              <a:t> plus développées.</a:t>
            </a:r>
            <a:r>
              <a:rPr kumimoji="0" lang="fr-FR" sz="12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8" presetClass="emph" presetSubtype="0" fill="hold" nodeType="withEffect">
                                  <p:stCondLst>
                                    <p:cond delay="0"/>
                                  </p:stCondLst>
                                  <p:childTnLst>
                                    <p:animRot by="21600000">
                                      <p:cBhvr>
                                        <p:cTn id="16" dur="2000" fill="hold"/>
                                        <p:tgtEl>
                                          <p:spTgt spid="102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wipe(down)">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28"/>
                                        </p:tgtEl>
                                        <p:attrNameLst>
                                          <p:attrName>style.visibility</p:attrName>
                                        </p:attrNameLst>
                                      </p:cBhvr>
                                      <p:to>
                                        <p:strVal val="visible"/>
                                      </p:to>
                                    </p:set>
                                    <p:anim calcmode="lin" valueType="num">
                                      <p:cBhvr additive="base">
                                        <p:cTn id="32" dur="500" fill="hold"/>
                                        <p:tgtEl>
                                          <p:spTgt spid="1028"/>
                                        </p:tgtEl>
                                        <p:attrNameLst>
                                          <p:attrName>ppt_x</p:attrName>
                                        </p:attrNameLst>
                                      </p:cBhvr>
                                      <p:tavLst>
                                        <p:tav tm="0">
                                          <p:val>
                                            <p:strVal val="#ppt_x"/>
                                          </p:val>
                                        </p:tav>
                                        <p:tav tm="100000">
                                          <p:val>
                                            <p:strVal val="#ppt_x"/>
                                          </p:val>
                                        </p:tav>
                                      </p:tavLst>
                                    </p:anim>
                                    <p:anim calcmode="lin" valueType="num">
                                      <p:cBhvr additive="base">
                                        <p:cTn id="3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7" grpId="0"/>
      <p:bldP spid="10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Conclusion</a:t>
            </a:r>
            <a:endParaRPr lang="fr-FR"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pic>
        <p:nvPicPr>
          <p:cNvPr id="1026" name="Picture 2" descr="recruter-developpeur-web-alternance - Alternance Professionnelle"/>
          <p:cNvPicPr>
            <a:picLocks noChangeAspect="1" noChangeArrowheads="1"/>
          </p:cNvPicPr>
          <p:nvPr/>
        </p:nvPicPr>
        <p:blipFill>
          <a:blip r:embed="rId4" cstate="print"/>
          <a:srcRect/>
          <a:stretch>
            <a:fillRect/>
          </a:stretch>
        </p:blipFill>
        <p:spPr bwMode="auto">
          <a:xfrm>
            <a:off x="6813659" y="4429132"/>
            <a:ext cx="1847719" cy="1914505"/>
          </a:xfrm>
          <a:prstGeom prst="rect">
            <a:avLst/>
          </a:prstGeom>
          <a:noFill/>
        </p:spPr>
      </p:pic>
      <p:sp>
        <p:nvSpPr>
          <p:cNvPr id="11" name="Espace réservé du contenu 10"/>
          <p:cNvSpPr txBox="1">
            <a:spLocks noGrp="1"/>
          </p:cNvSpPr>
          <p:nvPr>
            <p:ph idx="1"/>
          </p:nvPr>
        </p:nvSpPr>
        <p:spPr>
          <a:xfrm>
            <a:off x="1428728" y="2071678"/>
            <a:ext cx="7498080" cy="1400383"/>
          </a:xfrm>
          <a:prstGeom prst="rect">
            <a:avLst/>
          </a:prstGeom>
          <a:noFill/>
        </p:spPr>
        <p:txBody>
          <a:bodyPr wrap="square" rtlCol="0">
            <a:spAutoFit/>
          </a:bodyPr>
          <a:lstStyle/>
          <a:p>
            <a:r>
              <a:rPr lang="fr-FR" sz="1600" dirty="0" smtClean="0">
                <a:solidFill>
                  <a:srgbClr val="000000"/>
                </a:solidFill>
                <a:latin typeface="+mj-lt"/>
                <a:ea typeface="Calibri" pitchFamily="34" charset="0"/>
                <a:cs typeface="Arial" pitchFamily="34" charset="0"/>
              </a:rPr>
              <a:t>Alors que j’arrive à l’issue de ma formation, je suis </a:t>
            </a:r>
            <a:r>
              <a:rPr lang="fr-FR" sz="1600" dirty="0" smtClean="0">
                <a:solidFill>
                  <a:srgbClr val="000000"/>
                </a:solidFill>
                <a:latin typeface="+mj-lt"/>
                <a:ea typeface="Calibri" pitchFamily="34" charset="0"/>
                <a:cs typeface="Arial" pitchFamily="34" charset="0"/>
              </a:rPr>
              <a:t>à </a:t>
            </a:r>
            <a:r>
              <a:rPr lang="fr-FR" sz="1600" dirty="0" smtClean="0">
                <a:solidFill>
                  <a:srgbClr val="000000"/>
                </a:solidFill>
                <a:latin typeface="+mj-lt"/>
                <a:ea typeface="Calibri" pitchFamily="34" charset="0"/>
                <a:cs typeface="Arial" pitchFamily="34" charset="0"/>
              </a:rPr>
              <a:t>la recherche d’un emploi, tout en continuant à me former de manière personnelle. </a:t>
            </a:r>
            <a:br>
              <a:rPr lang="fr-FR" sz="1600" dirty="0" smtClean="0">
                <a:solidFill>
                  <a:srgbClr val="000000"/>
                </a:solidFill>
                <a:latin typeface="+mj-lt"/>
                <a:ea typeface="Calibri" pitchFamily="34" charset="0"/>
                <a:cs typeface="Arial" pitchFamily="34" charset="0"/>
              </a:rPr>
            </a:br>
            <a:endParaRPr lang="fr-FR" sz="1600" dirty="0" smtClean="0">
              <a:solidFill>
                <a:srgbClr val="000000"/>
              </a:solidFill>
              <a:latin typeface="+mj-lt"/>
              <a:ea typeface="Calibri" pitchFamily="34" charset="0"/>
              <a:cs typeface="Arial" pitchFamily="34" charset="0"/>
            </a:endParaRPr>
          </a:p>
          <a:p>
            <a:r>
              <a:rPr lang="fr-FR" sz="1600" dirty="0" smtClean="0">
                <a:solidFill>
                  <a:srgbClr val="000000"/>
                </a:solidFill>
                <a:latin typeface="+mj-lt"/>
                <a:ea typeface="Calibri" pitchFamily="34" charset="0"/>
                <a:cs typeface="Arial" pitchFamily="34" charset="0"/>
              </a:rPr>
              <a:t>J’ai </a:t>
            </a:r>
            <a:r>
              <a:rPr lang="fr-FR" sz="1600" dirty="0" smtClean="0">
                <a:solidFill>
                  <a:srgbClr val="000000"/>
                </a:solidFill>
                <a:latin typeface="+mj-lt"/>
                <a:ea typeface="Calibri" pitchFamily="34" charset="0"/>
                <a:cs typeface="Arial" pitchFamily="34" charset="0"/>
              </a:rPr>
              <a:t>notamment la volonté et l’espoir d’approfondir mes connaissances</a:t>
            </a:r>
            <a:r>
              <a:rPr lang="fr-FR" sz="1600" dirty="0" smtClean="0">
                <a:latin typeface="+mj-lt"/>
                <a:ea typeface="Calibri" pitchFamily="34" charset="0"/>
                <a:cs typeface="Arial" pitchFamily="34" charset="0"/>
              </a:rPr>
              <a:t>, entre autres,  dans l’apprentissage du</a:t>
            </a:r>
            <a:r>
              <a:rPr lang="fr-FR" sz="1600" dirty="0" smtClean="0">
                <a:solidFill>
                  <a:srgbClr val="000000"/>
                </a:solidFill>
                <a:latin typeface="+mj-lt"/>
                <a:ea typeface="Calibri" pitchFamily="34" charset="0"/>
                <a:cs typeface="Arial" pitchFamily="34" charset="0"/>
              </a:rPr>
              <a:t> </a:t>
            </a:r>
            <a:r>
              <a:rPr lang="fr-FR" sz="1600" dirty="0" smtClean="0">
                <a:latin typeface="+mj-lt"/>
                <a:ea typeface="Calibri" pitchFamily="34" charset="0"/>
                <a:cs typeface="Arial" pitchFamily="34" charset="0"/>
              </a:rPr>
              <a:t>langage </a:t>
            </a:r>
            <a:r>
              <a:rPr lang="fr-FR" sz="1600" dirty="0" smtClean="0">
                <a:solidFill>
                  <a:srgbClr val="000000"/>
                </a:solidFill>
                <a:latin typeface="+mj-lt"/>
                <a:ea typeface="Calibri" pitchFamily="34" charset="0"/>
                <a:cs typeface="Arial" pitchFamily="34" charset="0"/>
              </a:rPr>
              <a:t>Java, par une formation complémentaire </a:t>
            </a:r>
            <a:r>
              <a:rPr lang="fr-FR" sz="1600" dirty="0" smtClean="0">
                <a:latin typeface="+mj-lt"/>
                <a:ea typeface="Calibri" pitchFamily="34" charset="0"/>
                <a:cs typeface="Arial" pitchFamily="34" charset="0"/>
              </a:rPr>
              <a:t>spécifique</a:t>
            </a:r>
            <a:endParaRPr lang="fr-FR" sz="1600" dirty="0">
              <a:latin typeface="+mj-lt"/>
            </a:endParaRPr>
          </a:p>
        </p:txBody>
      </p:sp>
      <p:pic>
        <p:nvPicPr>
          <p:cNvPr id="32770" name="Picture 2" descr="Fichier:Java Logo.svg"/>
          <p:cNvPicPr>
            <a:picLocks noChangeAspect="1" noChangeArrowheads="1"/>
          </p:cNvPicPr>
          <p:nvPr/>
        </p:nvPicPr>
        <p:blipFill>
          <a:blip r:embed="rId5"/>
          <a:srcRect/>
          <a:stretch>
            <a:fillRect/>
          </a:stretch>
        </p:blipFill>
        <p:spPr bwMode="auto">
          <a:xfrm>
            <a:off x="4286248" y="3857628"/>
            <a:ext cx="1113669" cy="207170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Photos </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endParaRPr lang="fr-FR" dirty="0" smtClean="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30722" name="AutoShape 2" descr="Aperçu de l’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0724" name="AutoShape 4" descr="Aperçu de l’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30726" name="Picture 6" descr="Master gestion de l’environnement parcours économie et gestion de l’environnement et développement durable"/>
          <p:cNvPicPr>
            <a:picLocks noChangeAspect="1" noChangeArrowheads="1"/>
          </p:cNvPicPr>
          <p:nvPr/>
        </p:nvPicPr>
        <p:blipFill>
          <a:blip r:embed="rId4"/>
          <a:srcRect/>
          <a:stretch>
            <a:fillRect/>
          </a:stretch>
        </p:blipFill>
        <p:spPr bwMode="auto">
          <a:xfrm>
            <a:off x="1428728" y="1357298"/>
            <a:ext cx="3524250" cy="2343151"/>
          </a:xfrm>
          <a:prstGeom prst="rect">
            <a:avLst/>
          </a:prstGeom>
          <a:noFill/>
        </p:spPr>
      </p:pic>
      <p:pic>
        <p:nvPicPr>
          <p:cNvPr id="30728" name="Picture 8" descr="https://www.lafactory.ma/wp-content/uploads/2018/11/Environnement-1-696x400.jpg"/>
          <p:cNvPicPr>
            <a:picLocks noChangeAspect="1" noChangeArrowheads="1"/>
          </p:cNvPicPr>
          <p:nvPr/>
        </p:nvPicPr>
        <p:blipFill>
          <a:blip r:embed="rId5"/>
          <a:srcRect/>
          <a:stretch>
            <a:fillRect/>
          </a:stretch>
        </p:blipFill>
        <p:spPr bwMode="auto">
          <a:xfrm>
            <a:off x="2928926" y="3714752"/>
            <a:ext cx="4572032" cy="262760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Jacques LEMOINE –Arinfo – Promotion Novembre 2021 - Avril 2022</a:t>
            </a:r>
            <a:endParaRPr lang="fr-FR"/>
          </a:p>
        </p:txBody>
      </p:sp>
      <p:sp>
        <p:nvSpPr>
          <p:cNvPr id="33796" name="AutoShape 4" descr="Aperçu de l’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33797" name="Picture 5" descr="E:\images pour des genialy\oral.png"/>
          <p:cNvPicPr>
            <a:picLocks noChangeAspect="1" noChangeArrowheads="1"/>
          </p:cNvPicPr>
          <p:nvPr/>
        </p:nvPicPr>
        <p:blipFill>
          <a:blip r:embed="rId2"/>
          <a:srcRect/>
          <a:stretch>
            <a:fillRect/>
          </a:stretch>
        </p:blipFill>
        <p:spPr bwMode="auto">
          <a:xfrm>
            <a:off x="4929190" y="2071678"/>
            <a:ext cx="2781300" cy="2838450"/>
          </a:xfrm>
          <a:prstGeom prst="rect">
            <a:avLst/>
          </a:prstGeom>
          <a:noFill/>
        </p:spPr>
      </p:pic>
      <p:pic>
        <p:nvPicPr>
          <p:cNvPr id="6" name="docs-internal-guid-1244b781-7fff-9023-c97c-7793fd1d6120" descr="Cahier des charges CRM : 35 questions pour vous aider à le rédiger | ATEJA"/>
          <p:cNvPicPr/>
          <p:nvPr/>
        </p:nvPicPr>
        <p:blipFill>
          <a:blip r:embed="rId3" cstate="print"/>
          <a:srcRect/>
          <a:stretch>
            <a:fillRect/>
          </a:stretch>
        </p:blipFill>
        <p:spPr bwMode="auto">
          <a:xfrm>
            <a:off x="1691640" y="3214686"/>
            <a:ext cx="2308856" cy="2293373"/>
          </a:xfrm>
          <a:prstGeom prst="rect">
            <a:avLst/>
          </a:prstGeom>
          <a:noFill/>
          <a:ln w="9525">
            <a:noFill/>
            <a:miter lim="800000"/>
            <a:headEnd/>
            <a:tailEnd/>
          </a:ln>
        </p:spPr>
      </p:pic>
      <p:pic>
        <p:nvPicPr>
          <p:cNvPr id="7" name="docs-internal-guid-e039076f-7fff-d3ea-0e96-56d20d9e32f0" descr="Fichier:Discussion.png — Wikipédia"/>
          <p:cNvPicPr/>
          <p:nvPr/>
        </p:nvPicPr>
        <p:blipFill>
          <a:blip r:embed="rId4"/>
          <a:srcRect/>
          <a:stretch>
            <a:fillRect/>
          </a:stretch>
        </p:blipFill>
        <p:spPr bwMode="auto">
          <a:xfrm>
            <a:off x="1285852" y="1"/>
            <a:ext cx="2643206" cy="22145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4678" y="285728"/>
            <a:ext cx="3786214" cy="1143000"/>
          </a:xfrm>
          <a:solidFill>
            <a:srgbClr val="C65806"/>
          </a:solidFill>
        </p:spPr>
        <p:txBody>
          <a:bodyPr/>
          <a:lstStyle/>
          <a:p>
            <a:pPr algn="ctr"/>
            <a:r>
              <a:rPr lang="fr-FR" dirty="0" smtClean="0"/>
              <a:t>Je me </a:t>
            </a:r>
            <a:r>
              <a:rPr lang="fr-FR" sz="4000" dirty="0" smtClean="0"/>
              <a:t>présente</a:t>
            </a:r>
            <a:endParaRPr lang="fr-FR" sz="4000" dirty="0"/>
          </a:p>
        </p:txBody>
      </p:sp>
      <p:sp>
        <p:nvSpPr>
          <p:cNvPr id="3" name="Espace réservé du contenu 2"/>
          <p:cNvSpPr>
            <a:spLocks noGrp="1"/>
          </p:cNvSpPr>
          <p:nvPr>
            <p:ph idx="1"/>
          </p:nvPr>
        </p:nvSpPr>
        <p:spPr>
          <a:xfrm>
            <a:off x="1428728" y="1714488"/>
            <a:ext cx="7498080" cy="4800600"/>
          </a:xfrm>
        </p:spPr>
        <p:txBody>
          <a:bodyPr>
            <a:normAutofit fontScale="70000" lnSpcReduction="20000"/>
          </a:bodyPr>
          <a:lstStyle/>
          <a:p>
            <a:pPr fontAlgn="base">
              <a:buNone/>
            </a:pPr>
            <a:r>
              <a:rPr lang="fr-FR" dirty="0" smtClean="0"/>
              <a:t>    Jacques Lemoine 57 ans</a:t>
            </a:r>
          </a:p>
          <a:p>
            <a:pPr fontAlgn="base">
              <a:buNone/>
            </a:pPr>
            <a:r>
              <a:rPr lang="fr-FR" dirty="0" smtClean="0"/>
              <a:t/>
            </a:r>
            <a:br>
              <a:rPr lang="fr-FR" dirty="0" smtClean="0"/>
            </a:br>
            <a:r>
              <a:rPr lang="fr-FR" dirty="0" smtClean="0">
                <a:solidFill>
                  <a:srgbClr val="92D050"/>
                </a:solidFill>
              </a:rPr>
              <a:t>Mon parcours professionnel</a:t>
            </a:r>
            <a:r>
              <a:rPr lang="fr-FR" dirty="0" smtClean="0"/>
              <a:t/>
            </a:r>
            <a:br>
              <a:rPr lang="fr-FR" dirty="0" smtClean="0"/>
            </a:br>
            <a:r>
              <a:rPr lang="fr-FR" dirty="0" smtClean="0"/>
              <a:t>DUT GE II Nantes </a:t>
            </a:r>
            <a:br>
              <a:rPr lang="fr-FR" dirty="0" smtClean="0"/>
            </a:br>
            <a:r>
              <a:rPr lang="fr-FR" dirty="0" smtClean="0"/>
              <a:t>Développeur informatique 20 ans sur site </a:t>
            </a:r>
          </a:p>
          <a:p>
            <a:pPr fontAlgn="base">
              <a:buNone/>
            </a:pPr>
            <a:r>
              <a:rPr lang="fr-FR" dirty="0" smtClean="0"/>
              <a:t>	Technicien de maintenance informatique itinérant 9  ans</a:t>
            </a:r>
          </a:p>
          <a:p>
            <a:pPr fontAlgn="base">
              <a:buNone/>
            </a:pPr>
            <a:endParaRPr lang="fr-FR" dirty="0" smtClean="0"/>
          </a:p>
          <a:p>
            <a:pPr fontAlgn="base">
              <a:buNone/>
            </a:pPr>
            <a:r>
              <a:rPr lang="fr-FR" dirty="0" smtClean="0"/>
              <a:t/>
            </a:r>
            <a:br>
              <a:rPr lang="fr-FR" dirty="0" smtClean="0"/>
            </a:br>
            <a:r>
              <a:rPr lang="fr-FR" dirty="0" smtClean="0"/>
              <a:t>Un projet de remise à niveau professionnelle suite à un licenciement économique</a:t>
            </a:r>
            <a:br>
              <a:rPr lang="fr-FR" dirty="0" smtClean="0"/>
            </a:br>
            <a:r>
              <a:rPr lang="fr-FR" dirty="0" smtClean="0"/>
              <a:t> </a:t>
            </a:r>
          </a:p>
          <a:p>
            <a:pPr fontAlgn="base">
              <a:buNone/>
            </a:pPr>
            <a:r>
              <a:rPr lang="fr-FR" dirty="0" smtClean="0"/>
              <a:t>	Afin de pouvoir revenir à mon métier de base en élargissant mes compétences au web et m’ouvrir de nouvelles possibilités d’embauche, vers un secteur porteur tout en pouvant utiliser mon savoir-faire acquis</a:t>
            </a:r>
          </a:p>
          <a:p>
            <a:pPr>
              <a:buNone/>
            </a:pPr>
            <a:endParaRPr lang="fr-FR" dirty="0"/>
          </a:p>
        </p:txBody>
      </p:sp>
      <p:sp>
        <p:nvSpPr>
          <p:cNvPr id="4" name="Espace réservé du pied de page 3"/>
          <p:cNvSpPr>
            <a:spLocks noGrp="1"/>
          </p:cNvSpPr>
          <p:nvPr>
            <p:ph type="ftr" sz="quarter" idx="11"/>
          </p:nvPr>
        </p:nvSpPr>
        <p:spPr>
          <a:xfrm>
            <a:off x="3124200" y="6305550"/>
            <a:ext cx="4464000" cy="476250"/>
          </a:xfrm>
        </p:spPr>
        <p:txBody>
          <a:bodyPr/>
          <a:lstStyle/>
          <a:p>
            <a:r>
              <a:rPr lang="fr-FR" dirty="0" smtClean="0"/>
              <a:t>Jacques LEMOINE –</a:t>
            </a:r>
            <a:r>
              <a:rPr lang="fr-FR" dirty="0" err="1" smtClean="0"/>
              <a:t>Arinfo</a:t>
            </a:r>
            <a:r>
              <a:rPr lang="fr-FR" dirty="0" smtClean="0"/>
              <a:t> – Promotion Novembre 2021 - Avril 2022</a:t>
            </a:r>
            <a:endParaRPr lang="fr-FR" dirty="0"/>
          </a:p>
        </p:txBody>
      </p:sp>
      <p:pic>
        <p:nvPicPr>
          <p:cNvPr id="5" name="Image 4" descr="logo_PaulGreen_2a.jpeg"/>
          <p:cNvPicPr/>
          <p:nvPr/>
        </p:nvPicPr>
        <p:blipFill>
          <a:blip r:embed="rId2" cstate="print"/>
          <a:stretch>
            <a:fillRect/>
          </a:stretch>
        </p:blipFill>
        <p:spPr>
          <a:xfrm>
            <a:off x="1071538" y="0"/>
            <a:ext cx="1643074" cy="1643074"/>
          </a:xfrm>
          <a:prstGeom prst="rect">
            <a:avLst/>
          </a:prstGeom>
        </p:spPr>
      </p:pic>
      <p:pic>
        <p:nvPicPr>
          <p:cNvPr id="6" name="image2.png"/>
          <p:cNvPicPr/>
          <p:nvPr/>
        </p:nvPicPr>
        <p:blipFill>
          <a:blip r:embed="rId3"/>
          <a:srcRect/>
          <a:stretch>
            <a:fillRect/>
          </a:stretch>
        </p:blipFill>
        <p:spPr>
          <a:xfrm>
            <a:off x="7000892" y="428604"/>
            <a:ext cx="952500" cy="866775"/>
          </a:xfrm>
          <a:prstGeom prst="rect">
            <a:avLst/>
          </a:prstGeom>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Jacques LEMOINE –Arinfo – Promotion Novembre 2021 - Avril 2022</a:t>
            </a:r>
            <a:endParaRPr lang="fr-FR"/>
          </a:p>
        </p:txBody>
      </p:sp>
      <p:pic>
        <p:nvPicPr>
          <p:cNvPr id="3" name="Image 2" descr="1651000212772.jpg"/>
          <p:cNvPicPr>
            <a:picLocks noChangeAspect="1"/>
          </p:cNvPicPr>
          <p:nvPr/>
        </p:nvPicPr>
        <p:blipFill>
          <a:blip r:embed="rId2" cstate="print"/>
          <a:stretch>
            <a:fillRect/>
          </a:stretch>
        </p:blipFill>
        <p:spPr>
          <a:xfrm>
            <a:off x="1928794" y="571480"/>
            <a:ext cx="3428992" cy="2571744"/>
          </a:xfrm>
          <a:prstGeom prst="rect">
            <a:avLst/>
          </a:prstGeom>
        </p:spPr>
      </p:pic>
      <p:pic>
        <p:nvPicPr>
          <p:cNvPr id="4" name="Image 3" descr="1651000212836.jpg"/>
          <p:cNvPicPr>
            <a:picLocks noChangeAspect="1"/>
          </p:cNvPicPr>
          <p:nvPr/>
        </p:nvPicPr>
        <p:blipFill>
          <a:blip r:embed="rId3" cstate="print"/>
          <a:stretch>
            <a:fillRect/>
          </a:stretch>
        </p:blipFill>
        <p:spPr>
          <a:xfrm>
            <a:off x="2285984" y="3571876"/>
            <a:ext cx="3905245" cy="2928934"/>
          </a:xfrm>
          <a:prstGeom prst="rect">
            <a:avLst/>
          </a:prstGeom>
        </p:spPr>
      </p:pic>
      <p:pic>
        <p:nvPicPr>
          <p:cNvPr id="5" name="Picture 2" descr="Rapport d'évaluation - Université Paul-Valéry Montpellier 3"/>
          <p:cNvPicPr>
            <a:picLocks noChangeAspect="1" noChangeArrowheads="1"/>
          </p:cNvPicPr>
          <p:nvPr/>
        </p:nvPicPr>
        <p:blipFill>
          <a:blip r:embed="rId4"/>
          <a:srcRect/>
          <a:stretch>
            <a:fillRect/>
          </a:stretch>
        </p:blipFill>
        <p:spPr bwMode="auto">
          <a:xfrm>
            <a:off x="6072198" y="0"/>
            <a:ext cx="2085975" cy="1914525"/>
          </a:xfrm>
          <a:prstGeom prst="rect">
            <a:avLst/>
          </a:prstGeom>
          <a:noFill/>
        </p:spPr>
      </p:pic>
      <p:pic>
        <p:nvPicPr>
          <p:cNvPr id="6" name="Picture 10" descr="biologie écologie université Montpellier"/>
          <p:cNvPicPr>
            <a:picLocks noChangeAspect="1" noChangeArrowheads="1"/>
          </p:cNvPicPr>
          <p:nvPr/>
        </p:nvPicPr>
        <p:blipFill>
          <a:blip r:embed="rId5"/>
          <a:srcRect/>
          <a:stretch>
            <a:fillRect/>
          </a:stretch>
        </p:blipFill>
        <p:spPr bwMode="auto">
          <a:xfrm>
            <a:off x="6643702" y="2143116"/>
            <a:ext cx="1905000" cy="1905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fontScale="90000"/>
          </a:bodyPr>
          <a:lstStyle/>
          <a:p>
            <a:pPr algn="ctr"/>
            <a:r>
              <a:rPr lang="fr-FR" dirty="0" smtClean="0"/>
              <a:t>Présentation du site</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b="1" dirty="0" smtClean="0"/>
              <a:t>Mettre une copie d’écran de son site </a:t>
            </a:r>
          </a:p>
          <a:p>
            <a:pPr>
              <a:buNone/>
            </a:pPr>
            <a:r>
              <a:rPr lang="fr-FR" b="1" dirty="0" smtClean="0"/>
              <a:t>+ LIEN hypertexte</a:t>
            </a:r>
            <a:endParaRPr lang="fr-FR" dirty="0" smtClean="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728" y="1714488"/>
            <a:ext cx="7498080" cy="4800600"/>
          </a:xfrm>
        </p:spPr>
        <p:txBody>
          <a:bodyPr>
            <a:normAutofit fontScale="70000" lnSpcReduction="20000"/>
          </a:bodyPr>
          <a:lstStyle/>
          <a:p>
            <a:pPr fontAlgn="base"/>
            <a:r>
              <a:rPr lang="fr-FR" dirty="0" smtClean="0"/>
              <a:t>Présentation du projet, cahier des charges.</a:t>
            </a:r>
          </a:p>
          <a:p>
            <a:pPr fontAlgn="base"/>
            <a:r>
              <a:rPr lang="fr-FR" dirty="0" smtClean="0"/>
              <a:t>Gestion du projet</a:t>
            </a:r>
          </a:p>
          <a:p>
            <a:pPr fontAlgn="base"/>
            <a:r>
              <a:rPr lang="fr-FR" dirty="0" smtClean="0"/>
              <a:t>Conception et codage des composants </a:t>
            </a:r>
            <a:r>
              <a:rPr lang="fr-FR" i="1" dirty="0" smtClean="0"/>
              <a:t>front-end </a:t>
            </a:r>
            <a:r>
              <a:rPr lang="fr-FR" dirty="0" smtClean="0"/>
              <a:t>et des composants </a:t>
            </a:r>
            <a:r>
              <a:rPr lang="fr-FR" i="1" dirty="0" smtClean="0"/>
              <a:t>back-end </a:t>
            </a:r>
            <a:endParaRPr lang="fr-FR" dirty="0" smtClean="0"/>
          </a:p>
          <a:p>
            <a:pPr fontAlgn="base"/>
            <a:r>
              <a:rPr lang="fr-FR" dirty="0" smtClean="0"/>
              <a:t>Présentation des éléments les plus significatifs de l’interface de l’application </a:t>
            </a:r>
          </a:p>
          <a:p>
            <a:pPr fontAlgn="base"/>
            <a:r>
              <a:rPr lang="fr-FR" dirty="0" smtClean="0"/>
              <a:t>Présentation du jeu d’essai de la fonctionnalité la plus représentative (données en entrée, données attendues, données obtenues) et analyse des écarts éventuels </a:t>
            </a:r>
          </a:p>
          <a:p>
            <a:pPr fontAlgn="base"/>
            <a:r>
              <a:rPr lang="fr-FR" dirty="0" smtClean="0"/>
              <a:t>Présentation d’un exemple de recherche effectuée à partir de site anglophone</a:t>
            </a:r>
          </a:p>
          <a:p>
            <a:pPr fontAlgn="base"/>
            <a:r>
              <a:rPr lang="fr-FR" dirty="0" smtClean="0"/>
              <a:t>Présentation du site </a:t>
            </a:r>
          </a:p>
          <a:p>
            <a:pPr fontAlgn="base"/>
            <a:r>
              <a:rPr lang="fr-FR" dirty="0" smtClean="0"/>
              <a:t>Synthèse et conclusion.</a:t>
            </a:r>
          </a:p>
          <a:p>
            <a:endParaRPr lang="fr-FR" dirty="0"/>
          </a:p>
        </p:txBody>
      </p:sp>
      <p:sp>
        <p:nvSpPr>
          <p:cNvPr id="5" name="Espace réservé du pied de page 4"/>
          <p:cNvSpPr>
            <a:spLocks noGrp="1"/>
          </p:cNvSpPr>
          <p:nvPr>
            <p:ph type="ftr" sz="quarter" idx="11"/>
          </p:nvPr>
        </p:nvSpPr>
        <p:spPr/>
        <p:txBody>
          <a:bodyPr/>
          <a:lstStyle/>
          <a:p>
            <a:r>
              <a:rPr lang="fr-FR" smtClean="0"/>
              <a:t>Jacques LEMOINE –Arinfo – Promotion Novembre 2021 - Avril 2022</a:t>
            </a:r>
            <a:endParaRPr lang="fr-FR"/>
          </a:p>
        </p:txBody>
      </p:sp>
      <p:pic>
        <p:nvPicPr>
          <p:cNvPr id="6" name="Image 5" descr="logo_PaulGreen_2a.jpeg"/>
          <p:cNvPicPr/>
          <p:nvPr/>
        </p:nvPicPr>
        <p:blipFill>
          <a:blip r:embed="rId2" cstate="print"/>
          <a:stretch>
            <a:fillRect/>
          </a:stretch>
        </p:blipFill>
        <p:spPr>
          <a:xfrm>
            <a:off x="1214414" y="0"/>
            <a:ext cx="1643074" cy="1643074"/>
          </a:xfrm>
          <a:prstGeom prst="rect">
            <a:avLst/>
          </a:prstGeom>
        </p:spPr>
      </p:pic>
      <p:sp>
        <p:nvSpPr>
          <p:cNvPr id="8" name="Titre 1"/>
          <p:cNvSpPr>
            <a:spLocks noGrp="1"/>
          </p:cNvSpPr>
          <p:nvPr>
            <p:ph type="title"/>
          </p:nvPr>
        </p:nvSpPr>
        <p:spPr>
          <a:xfrm>
            <a:off x="3214678" y="285728"/>
            <a:ext cx="3786214" cy="1143000"/>
          </a:xfrm>
          <a:solidFill>
            <a:srgbClr val="C65806"/>
          </a:solidFill>
        </p:spPr>
        <p:txBody>
          <a:bodyPr>
            <a:normAutofit/>
          </a:bodyPr>
          <a:lstStyle/>
          <a:p>
            <a:r>
              <a:rPr lang="fr-FR" sz="4000" dirty="0" smtClean="0"/>
              <a:t>Sommaire</a:t>
            </a:r>
            <a:endParaRPr lang="fr-FR" sz="4000" dirty="0"/>
          </a:p>
        </p:txBody>
      </p:sp>
      <p:pic>
        <p:nvPicPr>
          <p:cNvPr id="9" name="image2.png"/>
          <p:cNvPicPr/>
          <p:nvPr/>
        </p:nvPicPr>
        <p:blipFill>
          <a:blip r:embed="rId3"/>
          <a:srcRect/>
          <a:stretch>
            <a:fillRect/>
          </a:stretch>
        </p:blipFill>
        <p:spPr>
          <a:xfrm>
            <a:off x="7000892" y="428604"/>
            <a:ext cx="952500" cy="866775"/>
          </a:xfrm>
          <a:prstGeom prst="rect">
            <a:avLst/>
          </a:prstGeo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fontScale="90000"/>
          </a:bodyPr>
          <a:lstStyle/>
          <a:p>
            <a:pPr algn="ctr"/>
            <a:r>
              <a:rPr lang="fr-FR" dirty="0" smtClean="0"/>
              <a:t>Contexte et </a:t>
            </a:r>
            <a:br>
              <a:rPr lang="fr-FR" dirty="0" smtClean="0"/>
            </a:br>
            <a:r>
              <a:rPr lang="fr-FR" dirty="0" smtClean="0"/>
              <a:t>cahier </a:t>
            </a:r>
            <a:r>
              <a:rPr lang="fr-FR" sz="4400" dirty="0" smtClean="0"/>
              <a:t>des</a:t>
            </a:r>
            <a:r>
              <a:rPr lang="fr-FR" dirty="0" smtClean="0"/>
              <a:t> charges</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fontAlgn="base">
              <a:buNone/>
            </a:pPr>
            <a:r>
              <a:rPr lang="fr-FR" b="1" dirty="0" smtClean="0"/>
              <a:t>	</a:t>
            </a:r>
            <a:r>
              <a:rPr lang="fr-FR" sz="2800" b="1" dirty="0" smtClean="0"/>
              <a:t>Contexte </a:t>
            </a:r>
            <a:r>
              <a:rPr lang="fr-FR" b="1" dirty="0" smtClean="0"/>
              <a:t>:</a:t>
            </a:r>
          </a:p>
          <a:p>
            <a:r>
              <a:rPr lang="fr-FR" sz="2200" dirty="0" smtClean="0"/>
              <a:t>L’idée de ce projet est née après une discussion avec ma fille étudiante en master GE à l’université Paul Valéry de Montpellier 3 qui évoque le problème d’une association  d’étudiants qui mène des projets environnementaux et qui renseigne sur le MASTER GE qui manque de visibilité et de notoriété auprès de la communauté universitaire.</a:t>
            </a:r>
          </a:p>
          <a:p>
            <a:r>
              <a:rPr lang="fr-FR" sz="2400" dirty="0" smtClean="0"/>
              <a:t>Cette démarche s’inscrit dans l’idée de moderniser l’image de l’association , d’attirer de nouveaux adhérents, d’augmenter la visibilité du Master et de pérenniser les supports dans le temps.</a:t>
            </a:r>
          </a:p>
          <a:p>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fontScale="90000"/>
          </a:bodyPr>
          <a:lstStyle/>
          <a:p>
            <a:pPr algn="ctr"/>
            <a:r>
              <a:rPr lang="fr-FR" dirty="0" smtClean="0"/>
              <a:t>Contexte et </a:t>
            </a:r>
            <a:br>
              <a:rPr lang="fr-FR" dirty="0" smtClean="0"/>
            </a:br>
            <a:r>
              <a:rPr lang="fr-FR" dirty="0" smtClean="0"/>
              <a:t>cahier </a:t>
            </a:r>
            <a:r>
              <a:rPr lang="fr-FR" sz="4400" dirty="0" smtClean="0"/>
              <a:t>des</a:t>
            </a:r>
            <a:r>
              <a:rPr lang="fr-FR" dirty="0" smtClean="0"/>
              <a:t> charges</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fontAlgn="base">
              <a:buNone/>
            </a:pPr>
            <a:r>
              <a:rPr lang="fr-FR" b="1" dirty="0" smtClean="0"/>
              <a:t>	Cahier des charges </a:t>
            </a:r>
          </a:p>
          <a:p>
            <a:endParaRPr lang="fr-FR" sz="2400" dirty="0" smtClean="0"/>
          </a:p>
          <a:p>
            <a:r>
              <a:rPr lang="fr-FR" sz="2400" dirty="0" smtClean="0"/>
              <a:t>Deux principales rubriques :</a:t>
            </a:r>
            <a:br>
              <a:rPr lang="fr-FR" sz="2400" dirty="0" smtClean="0"/>
            </a:br>
            <a:r>
              <a:rPr lang="fr-FR" sz="2400" dirty="0" smtClean="0"/>
              <a:t>- Présentation de l’association</a:t>
            </a:r>
          </a:p>
          <a:p>
            <a:pPr>
              <a:buNone/>
            </a:pPr>
            <a:r>
              <a:rPr lang="fr-FR" sz="2400" dirty="0" smtClean="0"/>
              <a:t>	- Présentation du Master</a:t>
            </a:r>
          </a:p>
          <a:p>
            <a:r>
              <a:rPr lang="fr-FR" sz="2400" dirty="0" smtClean="0"/>
              <a:t>Présentation des partenaires</a:t>
            </a:r>
          </a:p>
          <a:p>
            <a:r>
              <a:rPr lang="fr-FR" sz="2400" dirty="0" smtClean="0"/>
              <a:t>Une rubrique actualité</a:t>
            </a:r>
            <a:br>
              <a:rPr lang="fr-FR" sz="2400" dirty="0" smtClean="0"/>
            </a:br>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800" b="1" dirty="0" smtClean="0"/>
              <a:t>Pour le choix de la typographie </a:t>
            </a:r>
            <a:r>
              <a:rPr lang="fr-FR" b="1" dirty="0" smtClean="0"/>
              <a:t>:</a:t>
            </a:r>
            <a:endParaRPr lang="fr-FR" dirty="0" smtClean="0"/>
          </a:p>
          <a:p>
            <a:r>
              <a:rPr lang="fr-FR" sz="2200" dirty="0" smtClean="0"/>
              <a:t>L’étude du logotype m’a servi de référence pour choisir la typographie du site pour le texte et pour les titres en me rapprochant des polices utilisées par les étudiants à l’origine de la refonte du logo.</a:t>
            </a:r>
          </a:p>
          <a:p>
            <a:pPr fontAlgn="base">
              <a:buNone/>
            </a:pPr>
            <a:r>
              <a:rPr lang="fr-FR" sz="2000" b="1" u="sng" dirty="0" smtClean="0"/>
              <a:t>Pour le texte</a:t>
            </a:r>
            <a:r>
              <a:rPr lang="fr-FR" sz="2000" b="1" dirty="0" smtClean="0"/>
              <a:t>		</a:t>
            </a:r>
            <a:r>
              <a:rPr lang="fr-FR" sz="2000" b="1" u="sng" dirty="0" smtClean="0"/>
              <a:t>Pour les titres</a:t>
            </a:r>
            <a:endParaRPr lang="fr-FR" sz="2000" b="1" dirty="0" smtClean="0"/>
          </a:p>
          <a:p>
            <a:pPr>
              <a:buNone/>
            </a:pPr>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52.jpg" descr="0-Typo-Trebuchet.JPG"/>
          <p:cNvPicPr/>
          <p:nvPr/>
        </p:nvPicPr>
        <p:blipFill>
          <a:blip r:embed="rId4"/>
          <a:srcRect/>
          <a:stretch>
            <a:fillRect/>
          </a:stretch>
        </p:blipFill>
        <p:spPr>
          <a:xfrm>
            <a:off x="1785918" y="4000504"/>
            <a:ext cx="2447925" cy="2228850"/>
          </a:xfrm>
          <a:prstGeom prst="rect">
            <a:avLst/>
          </a:prstGeom>
          <a:ln/>
        </p:spPr>
      </p:pic>
      <p:pic>
        <p:nvPicPr>
          <p:cNvPr id="11" name="image50.jpg" descr="0-Typo-Gelasio.JPG"/>
          <p:cNvPicPr/>
          <p:nvPr/>
        </p:nvPicPr>
        <p:blipFill>
          <a:blip r:embed="rId5"/>
          <a:srcRect/>
          <a:stretch>
            <a:fillRect/>
          </a:stretch>
        </p:blipFill>
        <p:spPr>
          <a:xfrm>
            <a:off x="4286248" y="4000504"/>
            <a:ext cx="2447925" cy="2228850"/>
          </a:xfrm>
          <a:prstGeom prst="rect">
            <a:avLst/>
          </a:prstGeom>
          <a:ln/>
        </p:spPr>
      </p:pic>
      <p:pic>
        <p:nvPicPr>
          <p:cNvPr id="12" name="image79.jpg" descr="0-Typo-Parisienne.JPG"/>
          <p:cNvPicPr/>
          <p:nvPr/>
        </p:nvPicPr>
        <p:blipFill>
          <a:blip r:embed="rId6"/>
          <a:srcRect/>
          <a:stretch>
            <a:fillRect/>
          </a:stretch>
        </p:blipFill>
        <p:spPr>
          <a:xfrm>
            <a:off x="6715125" y="3929066"/>
            <a:ext cx="2428875" cy="2495550"/>
          </a:xfrm>
          <a:prstGeom prst="rect">
            <a:avLst/>
          </a:prstGeom>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800" b="1" dirty="0" smtClean="0"/>
              <a:t>Pour le choix des couleurs </a:t>
            </a:r>
            <a:r>
              <a:rPr lang="fr-FR" b="1" dirty="0" smtClean="0"/>
              <a:t>:</a:t>
            </a:r>
            <a:endParaRPr lang="fr-FR" dirty="0" smtClean="0"/>
          </a:p>
          <a:p>
            <a:pPr>
              <a:buNone/>
            </a:pPr>
            <a:r>
              <a:rPr lang="fr-FR" sz="2200" dirty="0" smtClean="0"/>
              <a:t>Un dégradé de couleur peut être effectué en partant de ces couleurs principales rappelant les thématiques de l’environnement (nature, eau)</a:t>
            </a:r>
          </a:p>
          <a:p>
            <a:pPr>
              <a:buNone/>
            </a:pPr>
            <a:endParaRPr lang="fr-FR" sz="2200" dirty="0"/>
          </a:p>
        </p:txBody>
      </p:sp>
      <p:sp>
        <p:nvSpPr>
          <p:cNvPr id="4" name="Espace réservé du pied de page 3"/>
          <p:cNvSpPr>
            <a:spLocks noGrp="1"/>
          </p:cNvSpPr>
          <p:nvPr>
            <p:ph type="ftr" sz="quarter" idx="11"/>
          </p:nvPr>
        </p:nvSpPr>
        <p:spPr/>
        <p:txBody>
          <a:bodyPr/>
          <a:lstStyle/>
          <a:p>
            <a:r>
              <a:rPr lang="fr-FR" smtClean="0"/>
              <a:t>Jacques LEMOINE –Arinfo – Promotion Novembre 2021 - Avril 2022</a:t>
            </a:r>
            <a:endParaRPr lang="fr-FR"/>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56.jpg" descr="12-#92d3ff.JPG"/>
          <p:cNvPicPr/>
          <p:nvPr/>
        </p:nvPicPr>
        <p:blipFill>
          <a:blip r:embed="rId4"/>
          <a:srcRect/>
          <a:stretch>
            <a:fillRect/>
          </a:stretch>
        </p:blipFill>
        <p:spPr>
          <a:xfrm>
            <a:off x="1500166" y="3357562"/>
            <a:ext cx="1533525" cy="3762375"/>
          </a:xfrm>
          <a:prstGeom prst="rect">
            <a:avLst/>
          </a:prstGeom>
          <a:ln/>
        </p:spPr>
      </p:pic>
      <p:pic>
        <p:nvPicPr>
          <p:cNvPr id="14" name="image25.jpg" descr="15-#26671d.JPG"/>
          <p:cNvPicPr/>
          <p:nvPr/>
        </p:nvPicPr>
        <p:blipFill>
          <a:blip r:embed="rId5"/>
          <a:srcRect/>
          <a:stretch>
            <a:fillRect/>
          </a:stretch>
        </p:blipFill>
        <p:spPr>
          <a:xfrm>
            <a:off x="3143240" y="3357562"/>
            <a:ext cx="1609725" cy="3895725"/>
          </a:xfrm>
          <a:prstGeom prst="rect">
            <a:avLst/>
          </a:prstGeom>
          <a:ln/>
        </p:spPr>
      </p:pic>
      <p:pic>
        <p:nvPicPr>
          <p:cNvPr id="15" name="image81.jpg" descr="13-#bfcb29.JPG"/>
          <p:cNvPicPr/>
          <p:nvPr/>
        </p:nvPicPr>
        <p:blipFill>
          <a:blip r:embed="rId6"/>
          <a:srcRect/>
          <a:stretch>
            <a:fillRect/>
          </a:stretch>
        </p:blipFill>
        <p:spPr>
          <a:xfrm>
            <a:off x="4857752" y="3357562"/>
            <a:ext cx="1619250" cy="3895725"/>
          </a:xfrm>
          <a:prstGeom prst="rect">
            <a:avLst/>
          </a:prstGeom>
          <a:ln/>
        </p:spPr>
      </p:pic>
      <p:pic>
        <p:nvPicPr>
          <p:cNvPr id="16" name="image72.jpg" descr="14-#77b447.JPG"/>
          <p:cNvPicPr/>
          <p:nvPr/>
        </p:nvPicPr>
        <p:blipFill>
          <a:blip r:embed="rId7"/>
          <a:srcRect/>
          <a:stretch>
            <a:fillRect/>
          </a:stretch>
        </p:blipFill>
        <p:spPr>
          <a:xfrm>
            <a:off x="6572264" y="3357562"/>
            <a:ext cx="1628775" cy="3895725"/>
          </a:xfrm>
          <a:prstGeom prst="rect">
            <a:avLst/>
          </a:prstGeo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fontAlgn="base">
              <a:buNone/>
            </a:pPr>
            <a:r>
              <a:rPr lang="fr-FR" b="1" dirty="0" smtClean="0"/>
              <a:t>	</a:t>
            </a:r>
            <a:r>
              <a:rPr lang="fr-FR" dirty="0" err="1" smtClean="0"/>
              <a:t>Wireframe</a:t>
            </a:r>
            <a:endParaRPr lang="fr-FR" dirty="0" smtClean="0"/>
          </a:p>
          <a:p>
            <a:r>
              <a:rPr lang="fr-FR" dirty="0" smtClean="0"/>
              <a:t>Réalisation d’une maquette avec Adobe XD</a:t>
            </a:r>
          </a:p>
          <a:p>
            <a:pPr>
              <a:buNone/>
            </a:pPr>
            <a:endParaRPr lang="fr-FR" dirty="0" smtClean="0"/>
          </a:p>
          <a:p>
            <a:pPr>
              <a:buNone/>
            </a:pPr>
            <a:endParaRPr lang="fr-FR" dirty="0" smtClean="0"/>
          </a:p>
          <a:p>
            <a:pPr>
              <a:buNone/>
            </a:pPr>
            <a:endParaRPr lang="fr-FR" sz="2200" dirty="0"/>
          </a:p>
        </p:txBody>
      </p:sp>
      <p:sp>
        <p:nvSpPr>
          <p:cNvPr id="4" name="Espace réservé du pied de page 3"/>
          <p:cNvSpPr>
            <a:spLocks noGrp="1"/>
          </p:cNvSpPr>
          <p:nvPr>
            <p:ph type="ftr" sz="quarter" idx="11"/>
          </p:nvPr>
        </p:nvSpPr>
        <p:spPr>
          <a:xfrm>
            <a:off x="1857356" y="6305550"/>
            <a:ext cx="6753244"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35.png" descr="17-Wireframes.PC.drawio.png"/>
          <p:cNvPicPr/>
          <p:nvPr/>
        </p:nvPicPr>
        <p:blipFill>
          <a:blip r:embed="rId4" cstate="print"/>
          <a:srcRect/>
          <a:stretch>
            <a:fillRect/>
          </a:stretch>
        </p:blipFill>
        <p:spPr>
          <a:xfrm>
            <a:off x="1214414" y="428604"/>
            <a:ext cx="1771650" cy="7210425"/>
          </a:xfrm>
          <a:prstGeom prst="rect">
            <a:avLst/>
          </a:prstGeom>
          <a:ln/>
        </p:spPr>
      </p:pic>
      <p:pic>
        <p:nvPicPr>
          <p:cNvPr id="18" name="image40.png" descr="18-Wireframes.Responsive.drawio.png"/>
          <p:cNvPicPr/>
          <p:nvPr/>
        </p:nvPicPr>
        <p:blipFill>
          <a:blip r:embed="rId5"/>
          <a:srcRect/>
          <a:stretch>
            <a:fillRect/>
          </a:stretch>
        </p:blipFill>
        <p:spPr>
          <a:xfrm>
            <a:off x="6143636" y="-1000156"/>
            <a:ext cx="1638300" cy="8734425"/>
          </a:xfrm>
          <a:prstGeom prst="rect">
            <a:avLst/>
          </a:prstGeom>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2857488" y="285728"/>
            <a:ext cx="4857784" cy="1143000"/>
          </a:xfrm>
          <a:prstGeom prst="rect">
            <a:avLst/>
          </a:prstGeom>
          <a:solidFill>
            <a:srgbClr val="C65806"/>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2" name="Titre 1"/>
          <p:cNvSpPr>
            <a:spLocks noGrp="1"/>
          </p:cNvSpPr>
          <p:nvPr>
            <p:ph type="title"/>
          </p:nvPr>
        </p:nvSpPr>
        <p:spPr>
          <a:xfrm>
            <a:off x="2857488" y="285728"/>
            <a:ext cx="4500594" cy="1143000"/>
          </a:xfrm>
        </p:spPr>
        <p:txBody>
          <a:bodyPr>
            <a:normAutofit/>
          </a:bodyPr>
          <a:lstStyle/>
          <a:p>
            <a:pPr algn="ctr"/>
            <a:r>
              <a:rPr lang="fr-FR" dirty="0" smtClean="0"/>
              <a:t>Gestion de projet</a:t>
            </a:r>
            <a:endParaRPr lang="fr-FR" dirty="0"/>
          </a:p>
        </p:txBody>
      </p:sp>
      <p:sp>
        <p:nvSpPr>
          <p:cNvPr id="3" name="Espace réservé du contenu 2"/>
          <p:cNvSpPr>
            <a:spLocks noGrp="1"/>
          </p:cNvSpPr>
          <p:nvPr>
            <p:ph idx="1"/>
          </p:nvPr>
        </p:nvSpPr>
        <p:spPr>
          <a:xfrm>
            <a:off x="1500166" y="1714488"/>
            <a:ext cx="7498080" cy="4800600"/>
          </a:xfrm>
        </p:spPr>
        <p:txBody>
          <a:bodyPr>
            <a:normAutofit/>
          </a:bodyPr>
          <a:lstStyle/>
          <a:p>
            <a:pPr>
              <a:buNone/>
            </a:pPr>
            <a:r>
              <a:rPr lang="fr-FR" b="1" dirty="0" smtClean="0"/>
              <a:t>	</a:t>
            </a:r>
            <a:r>
              <a:rPr lang="fr-FR" sz="2800" b="1" dirty="0" smtClean="0"/>
              <a:t>Arborescence du site</a:t>
            </a:r>
            <a:endParaRPr lang="fr-FR" dirty="0" smtClean="0"/>
          </a:p>
          <a:p>
            <a:pPr>
              <a:buNone/>
            </a:pPr>
            <a:endParaRPr lang="fr-FR" sz="2200" dirty="0"/>
          </a:p>
        </p:txBody>
      </p:sp>
      <p:sp>
        <p:nvSpPr>
          <p:cNvPr id="4" name="Espace réservé du pied de page 3"/>
          <p:cNvSpPr>
            <a:spLocks noGrp="1"/>
          </p:cNvSpPr>
          <p:nvPr>
            <p:ph type="ftr" sz="quarter" idx="11"/>
          </p:nvPr>
        </p:nvSpPr>
        <p:spPr>
          <a:xfrm>
            <a:off x="1928794" y="6305550"/>
            <a:ext cx="6681806" cy="476250"/>
          </a:xfrm>
        </p:spPr>
        <p:txBody>
          <a:bodyPr/>
          <a:lstStyle/>
          <a:p>
            <a:r>
              <a:rPr lang="fr-FR" sz="1400" dirty="0" smtClean="0"/>
              <a:t>Jacques LEMOINE –</a:t>
            </a:r>
            <a:r>
              <a:rPr lang="fr-FR" sz="1400" dirty="0" err="1" smtClean="0"/>
              <a:t>Arinfo</a:t>
            </a:r>
            <a:r>
              <a:rPr lang="fr-FR" sz="1400" dirty="0" smtClean="0"/>
              <a:t> – Promotion Novembre 2021 - Avril 2022</a:t>
            </a:r>
            <a:endParaRPr lang="fr-FR" sz="1400" dirty="0"/>
          </a:p>
        </p:txBody>
      </p:sp>
      <p:pic>
        <p:nvPicPr>
          <p:cNvPr id="5" name="Image 4" descr="logo_PaulGreen_2a.jpeg"/>
          <p:cNvPicPr/>
          <p:nvPr/>
        </p:nvPicPr>
        <p:blipFill>
          <a:blip r:embed="rId2" cstate="print"/>
          <a:stretch>
            <a:fillRect/>
          </a:stretch>
        </p:blipFill>
        <p:spPr>
          <a:xfrm>
            <a:off x="1000100" y="0"/>
            <a:ext cx="1643074" cy="1643074"/>
          </a:xfrm>
          <a:prstGeom prst="rect">
            <a:avLst/>
          </a:prstGeom>
        </p:spPr>
      </p:pic>
      <p:pic>
        <p:nvPicPr>
          <p:cNvPr id="7" name="image2.png"/>
          <p:cNvPicPr/>
          <p:nvPr/>
        </p:nvPicPr>
        <p:blipFill>
          <a:blip r:embed="rId3"/>
          <a:srcRect/>
          <a:stretch>
            <a:fillRect/>
          </a:stretch>
        </p:blipFill>
        <p:spPr>
          <a:xfrm>
            <a:off x="7786710" y="428604"/>
            <a:ext cx="952500" cy="866775"/>
          </a:xfrm>
          <a:prstGeom prst="rect">
            <a:avLst/>
          </a:prstGeom>
          <a:ln/>
        </p:spPr>
      </p:pic>
      <p:sp>
        <p:nvSpPr>
          <p:cNvPr id="8" name="Flèche droite 7"/>
          <p:cNvSpPr/>
          <p:nvPr/>
        </p:nvSpPr>
        <p:spPr>
          <a:xfrm>
            <a:off x="1214414" y="1857364"/>
            <a:ext cx="571504" cy="357190"/>
          </a:xfrm>
          <a:prstGeom prst="rightArrow">
            <a:avLst/>
          </a:prstGeom>
          <a:solidFill>
            <a:schemeClr val="accent4"/>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265</TotalTime>
  <Words>685</Words>
  <Application>Microsoft Office PowerPoint</Application>
  <PresentationFormat>Affichage à l'écran (4:3)</PresentationFormat>
  <Paragraphs>92</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Solstice</vt:lpstr>
      <vt:lpstr>L'association PAUL Green</vt:lpstr>
      <vt:lpstr>Je me présente</vt:lpstr>
      <vt:lpstr>Sommaire</vt:lpstr>
      <vt:lpstr>Contexte et  cahier des charges</vt:lpstr>
      <vt:lpstr>Contexte et  cahier des charges</vt:lpstr>
      <vt:lpstr>Gestion de projet</vt:lpstr>
      <vt:lpstr>Gestion de projet</vt:lpstr>
      <vt:lpstr>Gestion de projet</vt:lpstr>
      <vt:lpstr>Gestion de projet</vt:lpstr>
      <vt:lpstr>Gestion de projet</vt:lpstr>
      <vt:lpstr>Gestion de projet</vt:lpstr>
      <vt:lpstr>Gestion de projet</vt:lpstr>
      <vt:lpstr>Gestion de projet</vt:lpstr>
      <vt:lpstr>Gestion de projet</vt:lpstr>
      <vt:lpstr>Conception Front-end</vt:lpstr>
      <vt:lpstr>Synthèse et Conclusion</vt:lpstr>
      <vt:lpstr>Conclusion</vt:lpstr>
      <vt:lpstr>Photos </vt:lpstr>
      <vt:lpstr>Diapositive 19</vt:lpstr>
      <vt:lpstr>Diapositive 20</vt:lpstr>
      <vt:lpstr>Présentation du site</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 lemoine</dc:creator>
  <cp:lastModifiedBy>m lemoine</cp:lastModifiedBy>
  <cp:revision>39</cp:revision>
  <dcterms:created xsi:type="dcterms:W3CDTF">2022-04-23T14:31:18Z</dcterms:created>
  <dcterms:modified xsi:type="dcterms:W3CDTF">2022-04-26T19:47:52Z</dcterms:modified>
</cp:coreProperties>
</file>