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58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43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image" Target="../media/image29.jpe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3DD92-9F27-4AF3-813B-B5261619014E}" type="datetimeFigureOut">
              <a:rPr lang="fr-FR" smtClean="0"/>
              <a:t>26/04/2022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0AB572-7352-4D09-A6CC-2794387F5F96}"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p>
            <a:fld id="{73392AF4-EFA3-4C15-AD36-2EE234262E1C}" type="datetime1">
              <a:rPr lang="fr-FR" smtClean="0"/>
              <a:t>26/04/2022</a:t>
            </a:fld>
            <a:endParaRPr lang="fr-FR"/>
          </a:p>
        </p:txBody>
      </p:sp>
      <p:sp>
        <p:nvSpPr>
          <p:cNvPr id="20" name="Espace réservé du pied de page 19"/>
          <p:cNvSpPr>
            <a:spLocks noGrp="1"/>
          </p:cNvSpPr>
          <p:nvPr>
            <p:ph type="ftr" sz="quarter" idx="11"/>
          </p:nvPr>
        </p:nvSpPr>
        <p:spPr/>
        <p:txBody>
          <a:bodyPr/>
          <a:lstStyle/>
          <a:p>
            <a:r>
              <a:rPr lang="fr-FR" smtClean="0"/>
              <a:t>Jacques LEMOINE –Arinfo – Promotion Novembre 2021 - Avril 2022</a:t>
            </a:r>
            <a:endParaRPr lang="fr-FR"/>
          </a:p>
        </p:txBody>
      </p:sp>
      <p:sp>
        <p:nvSpPr>
          <p:cNvPr id="10" name="Espace réservé du numéro de diapositive 9"/>
          <p:cNvSpPr>
            <a:spLocks noGrp="1"/>
          </p:cNvSpPr>
          <p:nvPr>
            <p:ph type="sldNum" sz="quarter" idx="12"/>
          </p:nvPr>
        </p:nvSpPr>
        <p:spPr/>
        <p:txBody>
          <a:bodyPr/>
          <a:lstStyle/>
          <a:p>
            <a:fld id="{5780601A-1CED-45F7-A451-A2385C792580}" type="slidenum">
              <a:rPr lang="fr-FR" smtClean="0"/>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F03CE53-ECD2-4E2D-9342-D035846EFB1A}" type="datetime1">
              <a:rPr lang="fr-FR" smtClean="0"/>
              <a:t>26/04/2022</a:t>
            </a:fld>
            <a:endParaRPr lang="fr-FR"/>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F0EDC5C-D9B8-4AFA-9021-2BBCB187F325}" type="datetime1">
              <a:rPr lang="fr-FR" smtClean="0"/>
              <a:t>26/04/2022</a:t>
            </a:fld>
            <a:endParaRPr lang="fr-FR"/>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E54E41F-A0E9-494D-AC25-7D97453954F1}" type="datetime1">
              <a:rPr lang="fr-FR" smtClean="0"/>
              <a:t>26/04/2022</a:t>
            </a:fld>
            <a:endParaRPr lang="fr-FR"/>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EDE61E34-53A1-4A47-8981-04DDB1F1A0DE}" type="datetime1">
              <a:rPr lang="fr-FR" smtClean="0"/>
              <a:t>26/04/2022</a:t>
            </a:fld>
            <a:endParaRPr lang="fr-FR"/>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p>
            <a:fld id="{5780601A-1CED-45F7-A451-A2385C792580}"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17D0F5A-A062-4495-87CA-678425BC11FB}" type="datetime1">
              <a:rPr lang="fr-FR" smtClean="0"/>
              <a:t>26/04/2022</a:t>
            </a:fld>
            <a:endParaRPr lang="fr-FR"/>
          </a:p>
        </p:txBody>
      </p:sp>
      <p:sp>
        <p:nvSpPr>
          <p:cNvPr id="6" name="Espace réservé du pied de page 5"/>
          <p:cNvSpPr>
            <a:spLocks noGrp="1"/>
          </p:cNvSpPr>
          <p:nvPr>
            <p:ph type="ftr" sz="quarter" idx="11"/>
          </p:nvPr>
        </p:nvSpPr>
        <p:spPr/>
        <p:txBody>
          <a:bodyPr/>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BF0B571-9BC5-4D45-BC0A-7C979A3E27F1}" type="datetime1">
              <a:rPr lang="fr-FR" smtClean="0"/>
              <a:t>26/04/2022</a:t>
            </a:fld>
            <a:endParaRPr lang="fr-FR"/>
          </a:p>
        </p:txBody>
      </p:sp>
      <p:sp>
        <p:nvSpPr>
          <p:cNvPr id="8" name="Espace réservé du pied de page 7"/>
          <p:cNvSpPr>
            <a:spLocks noGrp="1"/>
          </p:cNvSpPr>
          <p:nvPr>
            <p:ph type="ftr" sz="quarter" idx="11"/>
          </p:nvPr>
        </p:nvSpPr>
        <p:spPr/>
        <p:txBody>
          <a:bodyPr/>
          <a:lstStyle/>
          <a:p>
            <a:r>
              <a:rPr lang="fr-FR" smtClean="0"/>
              <a:t>Jacques LEMOINE –Arinfo – Promotion Novembre 2021 - Avril 2022</a:t>
            </a:r>
            <a:endParaRPr lang="fr-FR"/>
          </a:p>
        </p:txBody>
      </p:sp>
      <p:sp>
        <p:nvSpPr>
          <p:cNvPr id="9" name="Espace réservé du numéro de diapositive 8"/>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FA9A55F5-3799-4BD7-B0A6-75A5FC051C03}" type="datetime1">
              <a:rPr lang="fr-FR" smtClean="0"/>
              <a:t>26/04/2022</a:t>
            </a:fld>
            <a:endParaRPr lang="fr-FR"/>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sp>
        <p:nvSpPr>
          <p:cNvPr id="5" name="Espace réservé du numéro de diapositive 4"/>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1870D7F8-E848-4998-A93B-2281E1B917C5}" type="datetime1">
              <a:rPr lang="fr-FR" smtClean="0"/>
              <a:t>26/04/2022</a:t>
            </a:fld>
            <a:endParaRPr lang="fr-FR"/>
          </a:p>
        </p:txBody>
      </p:sp>
      <p:sp>
        <p:nvSpPr>
          <p:cNvPr id="3" name="Espace réservé du pied de page 2"/>
          <p:cNvSpPr>
            <a:spLocks noGrp="1"/>
          </p:cNvSpPr>
          <p:nvPr>
            <p:ph type="ftr" sz="quarter" idx="11"/>
          </p:nvPr>
        </p:nvSpPr>
        <p:spPr/>
        <p:txBody>
          <a:bodyPr/>
          <a:lstStyle/>
          <a:p>
            <a:r>
              <a:rPr lang="fr-FR" smtClean="0"/>
              <a:t>Jacques LEMOINE –Arinfo – Promotion Novembre 2021 - Avril 2022</a:t>
            </a:r>
            <a:endParaRPr lang="fr-FR"/>
          </a:p>
        </p:txBody>
      </p:sp>
      <p:sp>
        <p:nvSpPr>
          <p:cNvPr id="4" name="Espace réservé du numéro de diapositive 3"/>
          <p:cNvSpPr>
            <a:spLocks noGrp="1"/>
          </p:cNvSpPr>
          <p:nvPr>
            <p:ph type="sldNum" sz="quarter" idx="12"/>
          </p:nvPr>
        </p:nvSpPr>
        <p:spPr/>
        <p:txBody>
          <a:bodyPr/>
          <a:lstStyle/>
          <a:p>
            <a:fld id="{5780601A-1CED-45F7-A451-A2385C792580}"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7A83D58-F497-4C11-9887-991EFF5C67CF}" type="datetime1">
              <a:rPr lang="fr-FR" smtClean="0"/>
              <a:t>26/04/2022</a:t>
            </a:fld>
            <a:endParaRPr lang="fr-FR"/>
          </a:p>
        </p:txBody>
      </p:sp>
      <p:sp>
        <p:nvSpPr>
          <p:cNvPr id="6" name="Espace réservé du pied de page 5"/>
          <p:cNvSpPr>
            <a:spLocks noGrp="1"/>
          </p:cNvSpPr>
          <p:nvPr>
            <p:ph type="ftr" sz="quarter" idx="11"/>
          </p:nvPr>
        </p:nvSpPr>
        <p:spPr/>
        <p:txBody>
          <a:bodyPr/>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p>
            <a:fld id="{5780601A-1CED-45F7-A451-A2385C79258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229D86BF-04B6-4172-8FC0-57E40292CAC4}" type="datetime1">
              <a:rPr lang="fr-FR" smtClean="0"/>
              <a:t>26/04/2022</a:t>
            </a:fld>
            <a:endParaRPr lang="fr-FR"/>
          </a:p>
        </p:txBody>
      </p:sp>
      <p:sp>
        <p:nvSpPr>
          <p:cNvPr id="6" name="Espace réservé du pied de page 5"/>
          <p:cNvSpPr>
            <a:spLocks noGrp="1"/>
          </p:cNvSpPr>
          <p:nvPr>
            <p:ph type="ftr" sz="quarter" idx="11"/>
          </p:nvPr>
        </p:nvSpPr>
        <p:spPr/>
        <p:txBody>
          <a:bodyPr/>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p>
            <a:fld id="{5780601A-1CED-45F7-A451-A2385C792580}"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duotone>
              <a:schemeClr val="accent4">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37FFE8B-46B8-48F0-92A7-D9133214D04C}" type="datetime1">
              <a:rPr lang="fr-FR" smtClean="0"/>
              <a:t>26/04/2022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fr-FR" smtClean="0"/>
              <a:t>Jacques LEMOINE –Arinfo – Promotion Novembre 2021 - Avril 2022</a:t>
            </a:r>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80601A-1CED-45F7-A451-A2385C792580}"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jpeg"/><Relationship Id="rId7" Type="http://schemas.openxmlformats.org/officeDocument/2006/relationships/image" Target="../media/image26.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jpeg"/><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jpe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referRelativeResize="0">
            <a:picLocks noChangeAspect="1"/>
          </p:cNvPicPr>
          <p:nvPr/>
        </p:nvPicPr>
        <p:blipFill>
          <a:blip r:embed="rId2">
            <a:lum bright="10000"/>
          </a:blip>
          <a:stretch>
            <a:fillRect/>
          </a:stretch>
        </p:blipFill>
        <p:spPr bwMode="auto">
          <a:xfrm>
            <a:off x="3000364" y="1071546"/>
            <a:ext cx="4629150" cy="5143500"/>
          </a:xfrm>
          <a:prstGeom prst="flowChartProcess">
            <a:avLst/>
          </a:prstGeom>
          <a:noFill/>
          <a:ln w="9525">
            <a:noFill/>
            <a:miter lim="800000"/>
            <a:headEnd/>
            <a:tailEnd/>
          </a:ln>
          <a:effectLst>
            <a:softEdge rad="12700"/>
          </a:effectLst>
        </p:spPr>
      </p:pic>
      <p:sp>
        <p:nvSpPr>
          <p:cNvPr id="2" name="Titre 1"/>
          <p:cNvSpPr>
            <a:spLocks noGrp="1"/>
          </p:cNvSpPr>
          <p:nvPr>
            <p:ph type="ctrTitle"/>
          </p:nvPr>
        </p:nvSpPr>
        <p:spPr>
          <a:xfrm>
            <a:off x="1737360" y="0"/>
            <a:ext cx="7406640" cy="1115018"/>
          </a:xfrm>
        </p:spPr>
        <p:txBody>
          <a:bodyPr/>
          <a:lstStyle/>
          <a:p>
            <a:r>
              <a:rPr lang="fr-FR" dirty="0" smtClean="0"/>
              <a:t>L'association </a:t>
            </a:r>
            <a:r>
              <a:rPr lang="fr-FR" b="1" dirty="0" smtClean="0"/>
              <a:t>PAUL</a:t>
            </a:r>
            <a:r>
              <a:rPr lang="fr-FR" dirty="0" smtClean="0"/>
              <a:t> </a:t>
            </a:r>
            <a:r>
              <a:rPr lang="fr-FR" b="1" dirty="0" smtClean="0">
                <a:solidFill>
                  <a:schemeClr val="accent4">
                    <a:lumMod val="75000"/>
                  </a:schemeClr>
                </a:solidFill>
              </a:rPr>
              <a:t>Green</a:t>
            </a:r>
            <a:endParaRPr lang="fr-FR" dirty="0">
              <a:solidFill>
                <a:schemeClr val="accent4">
                  <a:lumMod val="75000"/>
                </a:schemeClr>
              </a:solidFill>
            </a:endParaRPr>
          </a:p>
        </p:txBody>
      </p:sp>
      <p:pic>
        <p:nvPicPr>
          <p:cNvPr id="4" name="Image 3" descr="logo_PaulGreen_2a.jpeg"/>
          <p:cNvPicPr/>
          <p:nvPr/>
        </p:nvPicPr>
        <p:blipFill>
          <a:blip r:embed="rId3"/>
          <a:stretch>
            <a:fillRect/>
          </a:stretch>
        </p:blipFill>
        <p:spPr>
          <a:xfrm>
            <a:off x="2071670" y="2071678"/>
            <a:ext cx="1844675" cy="2076450"/>
          </a:xfrm>
          <a:prstGeom prst="rect">
            <a:avLst/>
          </a:prstGeom>
        </p:spPr>
      </p:pic>
      <p:sp>
        <p:nvSpPr>
          <p:cNvPr id="6" name="Espace réservé du pied de page 5"/>
          <p:cNvSpPr>
            <a:spLocks noGrp="1"/>
          </p:cNvSpPr>
          <p:nvPr>
            <p:ph type="ftr" sz="quarter" idx="11"/>
          </p:nvPr>
        </p:nvSpPr>
        <p:spPr>
          <a:xfrm>
            <a:off x="2000232" y="6305550"/>
            <a:ext cx="6610368" cy="476250"/>
          </a:xfrm>
        </p:spPr>
        <p:txBody>
          <a:bodyPr/>
          <a:lstStyle/>
          <a:p>
            <a:pPr algn="ctr"/>
            <a:r>
              <a:rPr lang="fr-FR" sz="1600" b="1" dirty="0" smtClean="0"/>
              <a:t>Jacques LEMOINE –</a:t>
            </a:r>
            <a:r>
              <a:rPr lang="fr-FR" sz="1600" b="1" dirty="0" err="1" smtClean="0"/>
              <a:t>Arinfo</a:t>
            </a:r>
            <a:r>
              <a:rPr lang="fr-FR" sz="1600" b="1" dirty="0" smtClean="0"/>
              <a:t> – Promotion Novembre 2021 - Avril 2022</a:t>
            </a:r>
            <a:endParaRPr lang="fr-FR" sz="16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484784"/>
            <a:ext cx="7498080" cy="5030304"/>
          </a:xfrm>
        </p:spPr>
        <p:txBody>
          <a:bodyPr>
            <a:normAutofit/>
          </a:bodyPr>
          <a:lstStyle/>
          <a:p>
            <a:pPr>
              <a:buNone/>
            </a:pPr>
            <a:r>
              <a:rPr lang="fr-FR" b="1" dirty="0" smtClean="0"/>
              <a:t>	</a:t>
            </a:r>
            <a:r>
              <a:rPr lang="fr-FR" sz="2800" b="1" dirty="0" smtClean="0"/>
              <a:t>Diagramme MCD</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812360" y="388149"/>
            <a:ext cx="952500" cy="866775"/>
          </a:xfrm>
          <a:prstGeom prst="rect">
            <a:avLst/>
          </a:prstGeom>
          <a:ln/>
        </p:spPr>
      </p:pic>
      <p:sp>
        <p:nvSpPr>
          <p:cNvPr id="8" name="Flèche droite 7"/>
          <p:cNvSpPr/>
          <p:nvPr/>
        </p:nvSpPr>
        <p:spPr>
          <a:xfrm>
            <a:off x="1214414" y="1623218"/>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74.jpg" descr="C:\Data\@Jacques\formation projet paul green\01-MCD-v0.JPG"/>
          <p:cNvPicPr/>
          <p:nvPr/>
        </p:nvPicPr>
        <p:blipFill>
          <a:blip r:embed="rId4"/>
          <a:srcRect/>
          <a:stretch>
            <a:fillRect/>
          </a:stretch>
        </p:blipFill>
        <p:spPr>
          <a:xfrm>
            <a:off x="1071538" y="2075122"/>
            <a:ext cx="7926708" cy="4378214"/>
          </a:xfrm>
          <a:prstGeom prst="rect">
            <a:avLst/>
          </a:prstGeo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484784"/>
            <a:ext cx="7498080" cy="5030304"/>
          </a:xfrm>
        </p:spPr>
        <p:txBody>
          <a:bodyPr>
            <a:normAutofit/>
          </a:bodyPr>
          <a:lstStyle/>
          <a:p>
            <a:pPr>
              <a:buNone/>
            </a:pPr>
            <a:r>
              <a:rPr lang="fr-FR" b="1" dirty="0" smtClean="0"/>
              <a:t>	</a:t>
            </a:r>
            <a:r>
              <a:rPr lang="fr-FR" sz="2800" b="1" dirty="0" smtClean="0"/>
              <a:t>Diagramme MLD</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45746" y="285728"/>
            <a:ext cx="952500" cy="866775"/>
          </a:xfrm>
          <a:prstGeom prst="rect">
            <a:avLst/>
          </a:prstGeom>
          <a:ln/>
        </p:spPr>
      </p:pic>
      <p:sp>
        <p:nvSpPr>
          <p:cNvPr id="8" name="Flèche droite 7"/>
          <p:cNvSpPr/>
          <p:nvPr/>
        </p:nvSpPr>
        <p:spPr>
          <a:xfrm>
            <a:off x="1229605" y="1641743"/>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41.jpg" descr="C:\Data\@Jacques\formation projet paul green\03-MLD-v0.JPG"/>
          <p:cNvPicPr/>
          <p:nvPr/>
        </p:nvPicPr>
        <p:blipFill>
          <a:blip r:embed="rId4"/>
          <a:srcRect/>
          <a:stretch>
            <a:fillRect/>
          </a:stretch>
        </p:blipFill>
        <p:spPr>
          <a:xfrm>
            <a:off x="1052647" y="2060848"/>
            <a:ext cx="7945599" cy="4454240"/>
          </a:xfrm>
          <a:prstGeom prst="rect">
            <a:avLst/>
          </a:prstGeom>
          <a:ln/>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9524" y="2219139"/>
            <a:ext cx="5575310" cy="40521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1800" y="252000"/>
            <a:ext cx="5040000" cy="720000"/>
          </a:xfrm>
          <a:solidFill>
            <a:srgbClr val="C65806"/>
          </a:solidFill>
        </p:spPr>
        <p:txBody>
          <a:bodyPr>
            <a:normAutofit fontScale="90000"/>
          </a:bodyPr>
          <a:lstStyle/>
          <a:p>
            <a:pPr algn="ctr"/>
            <a:r>
              <a:rPr lang="fr-FR" sz="3900" dirty="0" smtClean="0"/>
              <a:t>Gestion</a:t>
            </a:r>
            <a:r>
              <a:rPr lang="fr-FR" dirty="0" smtClean="0"/>
              <a:t> de projet</a:t>
            </a:r>
            <a:endParaRPr lang="fr-FR" dirty="0"/>
          </a:p>
        </p:txBody>
      </p:sp>
      <p:sp>
        <p:nvSpPr>
          <p:cNvPr id="3" name="Espace réservé du contenu 2"/>
          <p:cNvSpPr>
            <a:spLocks noGrp="1"/>
          </p:cNvSpPr>
          <p:nvPr>
            <p:ph idx="1"/>
          </p:nvPr>
        </p:nvSpPr>
        <p:spPr>
          <a:xfrm>
            <a:off x="1493488" y="1521603"/>
            <a:ext cx="7498080" cy="4812510"/>
          </a:xfrm>
        </p:spPr>
        <p:txBody>
          <a:bodyPr>
            <a:normAutofit/>
          </a:bodyPr>
          <a:lstStyle/>
          <a:p>
            <a:pPr>
              <a:buNone/>
            </a:pPr>
            <a:r>
              <a:rPr lang="fr-FR" b="1" dirty="0" smtClean="0"/>
              <a:t>	</a:t>
            </a:r>
            <a:r>
              <a:rPr lang="fr-FR" sz="2800" b="1" dirty="0" smtClean="0"/>
              <a:t>Diagramme d’utilisation</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39068" y="252390"/>
            <a:ext cx="952500" cy="866775"/>
          </a:xfrm>
          <a:prstGeom prst="rect">
            <a:avLst/>
          </a:prstGeom>
          <a:ln/>
        </p:spPr>
      </p:pic>
      <p:sp>
        <p:nvSpPr>
          <p:cNvPr id="8" name="Flèche droite 7"/>
          <p:cNvSpPr/>
          <p:nvPr/>
        </p:nvSpPr>
        <p:spPr>
          <a:xfrm>
            <a:off x="1207736" y="1665698"/>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816" y="2022888"/>
            <a:ext cx="4114800" cy="45493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a:bodyPr>
          <a:lstStyle/>
          <a:p>
            <a:pPr algn="ctr"/>
            <a:r>
              <a:rPr lang="fr-FR" sz="3900" dirty="0" smtClean="0"/>
              <a:t>Gestion de projet</a:t>
            </a:r>
            <a:endParaRPr lang="fr-FR" sz="3900" dirty="0"/>
          </a:p>
        </p:txBody>
      </p:sp>
      <p:sp>
        <p:nvSpPr>
          <p:cNvPr id="3" name="Espace réservé du contenu 2"/>
          <p:cNvSpPr>
            <a:spLocks noGrp="1"/>
          </p:cNvSpPr>
          <p:nvPr>
            <p:ph idx="1"/>
          </p:nvPr>
        </p:nvSpPr>
        <p:spPr>
          <a:xfrm>
            <a:off x="1500166" y="1484784"/>
            <a:ext cx="7498080" cy="5030304"/>
          </a:xfrm>
        </p:spPr>
        <p:txBody>
          <a:bodyPr>
            <a:normAutofit/>
          </a:bodyPr>
          <a:lstStyle/>
          <a:p>
            <a:pPr>
              <a:buNone/>
            </a:pPr>
            <a:r>
              <a:rPr lang="fr-FR" b="1" dirty="0" smtClean="0"/>
              <a:t>	 </a:t>
            </a:r>
            <a:r>
              <a:rPr lang="fr-FR" sz="2400" b="1" dirty="0" smtClean="0"/>
              <a:t>Diagramme D’activité Connexion </a:t>
            </a:r>
            <a:r>
              <a:rPr lang="fr-FR" sz="2800" b="1" dirty="0" smtClean="0"/>
              <a:t>Utilisateur</a:t>
            </a:r>
            <a:endParaRPr lang="fr-FR" sz="2800" dirty="0" smtClean="0"/>
          </a:p>
          <a:p>
            <a:pPr>
              <a:buNone/>
            </a:pP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948595" y="257969"/>
            <a:ext cx="952500" cy="866775"/>
          </a:xfrm>
          <a:prstGeom prst="rect">
            <a:avLst/>
          </a:prstGeom>
          <a:ln/>
        </p:spPr>
      </p:pic>
      <p:sp>
        <p:nvSpPr>
          <p:cNvPr id="8" name="Flèche droite 7"/>
          <p:cNvSpPr/>
          <p:nvPr/>
        </p:nvSpPr>
        <p:spPr>
          <a:xfrm>
            <a:off x="1214414" y="164592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27.jpg" descr="C:\Data\@Jacques\formation projet paul green\06-Diagrammes d’activités Connexion Utilisateur-v0.JPG"/>
          <p:cNvPicPr/>
          <p:nvPr/>
        </p:nvPicPr>
        <p:blipFill>
          <a:blip r:embed="rId4"/>
          <a:srcRect/>
          <a:stretch>
            <a:fillRect/>
          </a:stretch>
        </p:blipFill>
        <p:spPr>
          <a:xfrm>
            <a:off x="2071670" y="2003114"/>
            <a:ext cx="5876925" cy="4511974"/>
          </a:xfrm>
          <a:prstGeom prst="rect">
            <a:avLst/>
          </a:prstGeo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12000" y="1434452"/>
            <a:ext cx="7498080" cy="4878148"/>
          </a:xfrm>
        </p:spPr>
        <p:txBody>
          <a:bodyPr>
            <a:normAutofit/>
          </a:bodyPr>
          <a:lstStyle/>
          <a:p>
            <a:pPr>
              <a:buNone/>
            </a:pPr>
            <a:r>
              <a:rPr lang="fr-FR" b="1" dirty="0" smtClean="0"/>
              <a:t>	</a:t>
            </a:r>
            <a:r>
              <a:rPr lang="fr-FR" sz="2400" b="1" dirty="0" smtClean="0"/>
              <a:t> Diagramme </a:t>
            </a:r>
            <a:r>
              <a:rPr lang="fr-FR" sz="2400" b="1" dirty="0" smtClean="0"/>
              <a:t>d’</a:t>
            </a:r>
            <a:r>
              <a:rPr lang="fr-FR" sz="2400" b="1" dirty="0" err="1" smtClean="0"/>
              <a:t>activite</a:t>
            </a:r>
            <a:r>
              <a:rPr lang="fr-FR" sz="2400" b="1" dirty="0" smtClean="0"/>
              <a:t> </a:t>
            </a:r>
            <a:r>
              <a:rPr lang="fr-FR" sz="2400" b="1" dirty="0" smtClean="0"/>
              <a:t>Modification De Contenu</a:t>
            </a:r>
            <a:endParaRPr lang="fr-FR" sz="2400"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34266" y="167656"/>
            <a:ext cx="952500" cy="866775"/>
          </a:xfrm>
          <a:prstGeom prst="rect">
            <a:avLst/>
          </a:prstGeom>
          <a:ln/>
        </p:spPr>
      </p:pic>
      <p:sp>
        <p:nvSpPr>
          <p:cNvPr id="8" name="Flèche droite 7"/>
          <p:cNvSpPr/>
          <p:nvPr/>
        </p:nvSpPr>
        <p:spPr>
          <a:xfrm>
            <a:off x="1220461" y="1612073"/>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8.jpg" descr="C:\Data\@Jacques\formation projet paul green\07-Diagrammes d’activités Modification d'un contenu-v0.JPG"/>
          <p:cNvPicPr/>
          <p:nvPr/>
        </p:nvPicPr>
        <p:blipFill>
          <a:blip r:embed="rId4"/>
          <a:srcRect/>
          <a:stretch>
            <a:fillRect/>
          </a:stretch>
        </p:blipFill>
        <p:spPr>
          <a:xfrm>
            <a:off x="2428860" y="2043095"/>
            <a:ext cx="4838700" cy="4471994"/>
          </a:xfrm>
          <a:prstGeom prst="rect">
            <a:avLst/>
          </a:prstGeo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776" y="4313183"/>
            <a:ext cx="1562380" cy="1039693"/>
          </a:xfrm>
          <a:prstGeom prst="rect">
            <a:avLst/>
          </a:prstGeom>
        </p:spPr>
      </p:pic>
      <p:pic>
        <p:nvPicPr>
          <p:cNvPr id="19" name="image67.jpg"/>
          <p:cNvPicPr/>
          <p:nvPr/>
        </p:nvPicPr>
        <p:blipFill>
          <a:blip r:embed="rId3"/>
          <a:srcRect/>
          <a:stretch>
            <a:fillRect/>
          </a:stretch>
        </p:blipFill>
        <p:spPr>
          <a:xfrm>
            <a:off x="2066464" y="5885339"/>
            <a:ext cx="834608" cy="400272"/>
          </a:xfrm>
          <a:prstGeom prst="rect">
            <a:avLst/>
          </a:prstGeom>
          <a:ln/>
        </p:spPr>
      </p:pic>
      <p:sp>
        <p:nvSpPr>
          <p:cNvPr id="2" name="Titre 1"/>
          <p:cNvSpPr>
            <a:spLocks noGrp="1"/>
          </p:cNvSpPr>
          <p:nvPr>
            <p:ph type="title"/>
          </p:nvPr>
        </p:nvSpPr>
        <p:spPr>
          <a:xfrm>
            <a:off x="2772000" y="252000"/>
            <a:ext cx="5040559" cy="720000"/>
          </a:xfrm>
          <a:solidFill>
            <a:srgbClr val="C65806"/>
          </a:solidFill>
        </p:spPr>
        <p:txBody>
          <a:bodyPr>
            <a:normAutofit fontScale="90000"/>
          </a:bodyPr>
          <a:lstStyle/>
          <a:p>
            <a:pPr algn="ctr"/>
            <a:r>
              <a:rPr lang="fr-FR" dirty="0" smtClean="0"/>
              <a:t>Conception Front-end</a:t>
            </a:r>
            <a:endParaRPr lang="fr-FR"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4" cstate="print"/>
          <a:stretch>
            <a:fillRect/>
          </a:stretch>
        </p:blipFill>
        <p:spPr>
          <a:xfrm>
            <a:off x="1000100" y="0"/>
            <a:ext cx="1643074" cy="1643074"/>
          </a:xfrm>
          <a:prstGeom prst="rect">
            <a:avLst/>
          </a:prstGeom>
        </p:spPr>
      </p:pic>
      <p:pic>
        <p:nvPicPr>
          <p:cNvPr id="7" name="image2.png"/>
          <p:cNvPicPr/>
          <p:nvPr/>
        </p:nvPicPr>
        <p:blipFill>
          <a:blip r:embed="rId5"/>
          <a:srcRect/>
          <a:stretch>
            <a:fillRect/>
          </a:stretch>
        </p:blipFill>
        <p:spPr>
          <a:xfrm>
            <a:off x="8028384" y="228579"/>
            <a:ext cx="952500" cy="866775"/>
          </a:xfrm>
          <a:prstGeom prst="rect">
            <a:avLst/>
          </a:prstGeom>
          <a:ln/>
        </p:spPr>
      </p:pic>
      <p:sp>
        <p:nvSpPr>
          <p:cNvPr id="8" name="Flèche droite 7"/>
          <p:cNvSpPr/>
          <p:nvPr/>
        </p:nvSpPr>
        <p:spPr>
          <a:xfrm>
            <a:off x="1357290" y="1617211"/>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143108" y="1571612"/>
            <a:ext cx="4572000" cy="584775"/>
          </a:xfrm>
          <a:prstGeom prst="rect">
            <a:avLst/>
          </a:prstGeom>
        </p:spPr>
        <p:txBody>
          <a:bodyPr>
            <a:spAutoFit/>
          </a:bodyPr>
          <a:lstStyle/>
          <a:p>
            <a:r>
              <a:rPr lang="fr-FR" sz="1600" b="1" dirty="0"/>
              <a:t>Front-End </a:t>
            </a:r>
            <a:endParaRPr lang="fr-FR" sz="1600" dirty="0"/>
          </a:p>
          <a:p>
            <a:pPr>
              <a:buNone/>
            </a:pPr>
            <a:endParaRPr lang="fr-FR" sz="1600" dirty="0"/>
          </a:p>
        </p:txBody>
      </p:sp>
      <p:pic>
        <p:nvPicPr>
          <p:cNvPr id="16" name="image20.png" descr="twbs/bootstrap-icons - Packagist"/>
          <p:cNvPicPr/>
          <p:nvPr/>
        </p:nvPicPr>
        <p:blipFill>
          <a:blip r:embed="rId6"/>
          <a:srcRect/>
          <a:stretch>
            <a:fillRect/>
          </a:stretch>
        </p:blipFill>
        <p:spPr>
          <a:xfrm>
            <a:off x="1413326" y="2109714"/>
            <a:ext cx="971550" cy="809625"/>
          </a:xfrm>
          <a:prstGeom prst="rect">
            <a:avLst/>
          </a:prstGeom>
          <a:ln/>
        </p:spPr>
      </p:pic>
      <p:pic>
        <p:nvPicPr>
          <p:cNvPr id="17" name="image82.jpg"/>
          <p:cNvPicPr/>
          <p:nvPr/>
        </p:nvPicPr>
        <p:blipFill>
          <a:blip r:embed="rId7"/>
          <a:srcRect/>
          <a:stretch>
            <a:fillRect/>
          </a:stretch>
        </p:blipFill>
        <p:spPr>
          <a:xfrm>
            <a:off x="1287033" y="3179874"/>
            <a:ext cx="1224136" cy="741455"/>
          </a:xfrm>
          <a:prstGeom prst="rect">
            <a:avLst/>
          </a:prstGeom>
          <a:ln/>
        </p:spPr>
      </p:pic>
      <p:pic>
        <p:nvPicPr>
          <p:cNvPr id="18" name="image43.png"/>
          <p:cNvPicPr/>
          <p:nvPr/>
        </p:nvPicPr>
        <p:blipFill>
          <a:blip r:embed="rId8"/>
          <a:srcRect/>
          <a:stretch>
            <a:fillRect/>
          </a:stretch>
        </p:blipFill>
        <p:spPr>
          <a:xfrm>
            <a:off x="1217762" y="5058718"/>
            <a:ext cx="1089650" cy="930404"/>
          </a:xfrm>
          <a:prstGeom prst="rect">
            <a:avLst/>
          </a:prstGeom>
          <a:ln/>
        </p:spPr>
      </p:pic>
      <p:sp>
        <p:nvSpPr>
          <p:cNvPr id="20" name="Google Shape;299;p17"/>
          <p:cNvSpPr txBox="1"/>
          <p:nvPr/>
        </p:nvSpPr>
        <p:spPr>
          <a:xfrm>
            <a:off x="2840958" y="1974401"/>
            <a:ext cx="6051522" cy="4505912"/>
          </a:xfrm>
          <a:prstGeom prst="rect">
            <a:avLst/>
          </a:prstGeom>
          <a:noFill/>
          <a:ln>
            <a:noFill/>
          </a:ln>
        </p:spPr>
        <p:txBody>
          <a:bodyPr spcFirstLastPara="1" wrap="square" lIns="91425" tIns="45700" rIns="91425" bIns="45700" anchor="t" anchorCtr="0">
            <a:normAutofit/>
          </a:bodyPr>
          <a:lstStyle/>
          <a:p>
            <a:pPr marR="0" lvl="0" algn="l" rtl="0">
              <a:spcBef>
                <a:spcPts val="1000"/>
              </a:spcBef>
              <a:spcAft>
                <a:spcPts val="0"/>
              </a:spcAft>
              <a:buClr>
                <a:schemeClr val="accent1"/>
              </a:buClr>
              <a:buSzPts val="1800"/>
            </a:pPr>
            <a:r>
              <a:rPr lang="fr-FR" sz="1800" dirty="0" smtClean="0">
                <a:latin typeface="+mj-lt"/>
                <a:ea typeface="Spartan"/>
                <a:cs typeface="Spartan"/>
                <a:sym typeface="Spartan"/>
              </a:rPr>
              <a:t>Le framework </a:t>
            </a:r>
            <a:r>
              <a:rPr lang="fr-FR" sz="1800" dirty="0">
                <a:latin typeface="+mj-lt"/>
                <a:ea typeface="Spartan"/>
                <a:cs typeface="Spartan"/>
                <a:sym typeface="Spartan"/>
              </a:rPr>
              <a:t>Bootstrap 5 </a:t>
            </a:r>
            <a:r>
              <a:rPr lang="fr-FR" sz="1800" dirty="0" smtClean="0">
                <a:latin typeface="+mj-lt"/>
                <a:ea typeface="Spartan"/>
                <a:cs typeface="Spartan"/>
                <a:sym typeface="Spartan"/>
              </a:rPr>
              <a:t>pour ses </a:t>
            </a:r>
            <a:r>
              <a:rPr lang="fr-FR" sz="1800" dirty="0">
                <a:latin typeface="+mj-lt"/>
                <a:ea typeface="Spartan"/>
                <a:cs typeface="Spartan"/>
                <a:sym typeface="Spartan"/>
              </a:rPr>
              <a:t>menus Burger et son côté </a:t>
            </a:r>
            <a:r>
              <a:rPr lang="fr-FR" sz="1800" dirty="0" smtClean="0">
                <a:latin typeface="+mj-lt"/>
                <a:ea typeface="Spartan"/>
                <a:cs typeface="Spartan"/>
                <a:sym typeface="Spartan"/>
              </a:rPr>
              <a:t>responsive, </a:t>
            </a:r>
            <a:endParaRPr dirty="0">
              <a:latin typeface="+mj-lt"/>
            </a:endParaRPr>
          </a:p>
          <a:p>
            <a:pPr marL="342900" marR="0" lvl="0" indent="-228600" algn="l" rtl="0">
              <a:spcBef>
                <a:spcPts val="1000"/>
              </a:spcBef>
              <a:spcAft>
                <a:spcPts val="0"/>
              </a:spcAft>
              <a:buClr>
                <a:schemeClr val="accent1"/>
              </a:buClr>
              <a:buSzPts val="1800"/>
              <a:buFont typeface="Noto Sans Symbols"/>
              <a:buNone/>
            </a:pPr>
            <a:endParaRPr sz="1800" dirty="0">
              <a:latin typeface="+mj-lt"/>
              <a:ea typeface="Spartan"/>
              <a:cs typeface="Spartan"/>
              <a:sym typeface="Spartan"/>
            </a:endParaRPr>
          </a:p>
          <a:p>
            <a:pPr marR="0" lvl="0" algn="l" rtl="0">
              <a:spcBef>
                <a:spcPts val="1000"/>
              </a:spcBef>
              <a:spcAft>
                <a:spcPts val="0"/>
              </a:spcAft>
              <a:buClr>
                <a:schemeClr val="accent1"/>
              </a:buClr>
              <a:buSzPts val="1800"/>
            </a:pPr>
            <a:r>
              <a:rPr lang="fr-FR" sz="1800" dirty="0">
                <a:latin typeface="+mj-lt"/>
                <a:ea typeface="Spartan"/>
                <a:cs typeface="Spartan"/>
                <a:sym typeface="Spartan"/>
              </a:rPr>
              <a:t>Utilisation du  SAAS pour compiler mes CSS</a:t>
            </a:r>
            <a:endParaRPr dirty="0">
              <a:latin typeface="+mj-lt"/>
            </a:endParaRPr>
          </a:p>
          <a:p>
            <a:pPr marL="342900" marR="0" lvl="0" indent="-228600" algn="l" rtl="0">
              <a:spcBef>
                <a:spcPts val="1000"/>
              </a:spcBef>
              <a:spcAft>
                <a:spcPts val="0"/>
              </a:spcAft>
              <a:buClr>
                <a:schemeClr val="accent1"/>
              </a:buClr>
              <a:buSzPts val="1800"/>
              <a:buFont typeface="Noto Sans Symbols"/>
              <a:buNone/>
            </a:pPr>
            <a:endParaRPr sz="1800" dirty="0">
              <a:latin typeface="+mj-lt"/>
              <a:ea typeface="Spartan"/>
              <a:cs typeface="Spartan"/>
              <a:sym typeface="Spartan"/>
            </a:endParaRPr>
          </a:p>
          <a:p>
            <a:pPr marR="0" lvl="0" algn="l" rtl="0">
              <a:spcBef>
                <a:spcPts val="1000"/>
              </a:spcBef>
              <a:spcAft>
                <a:spcPts val="0"/>
              </a:spcAft>
              <a:buClr>
                <a:schemeClr val="accent1"/>
              </a:buClr>
              <a:buSzPts val="1800"/>
            </a:pPr>
            <a:r>
              <a:rPr lang="fr-FR" sz="1800" dirty="0">
                <a:latin typeface="+mj-lt"/>
                <a:ea typeface="Spartan"/>
                <a:cs typeface="Spartan"/>
                <a:sym typeface="Spartan"/>
              </a:rPr>
              <a:t>Utilisation de Google Fonts pour les </a:t>
            </a:r>
            <a:r>
              <a:rPr lang="fr-FR" sz="1800" dirty="0" smtClean="0">
                <a:latin typeface="+mj-lt"/>
                <a:ea typeface="Spartan"/>
                <a:cs typeface="Spartan"/>
                <a:sym typeface="Spartan"/>
              </a:rPr>
              <a:t>p</a:t>
            </a:r>
            <a:r>
              <a:rPr lang="fr-FR" dirty="0" smtClean="0">
                <a:latin typeface="+mj-lt"/>
                <a:ea typeface="Spartan"/>
                <a:cs typeface="Spartan"/>
                <a:sym typeface="Spartan"/>
              </a:rPr>
              <a:t>olices</a:t>
            </a:r>
          </a:p>
          <a:p>
            <a:pPr marR="0" lvl="0" algn="l" rtl="0">
              <a:spcBef>
                <a:spcPts val="1000"/>
              </a:spcBef>
              <a:spcAft>
                <a:spcPts val="0"/>
              </a:spcAft>
              <a:buClr>
                <a:schemeClr val="accent1"/>
              </a:buClr>
              <a:buSzPts val="1800"/>
            </a:pPr>
            <a:r>
              <a:rPr lang="fr-FR" dirty="0" smtClean="0">
                <a:latin typeface="+mj-lt"/>
                <a:sym typeface="Spartan"/>
              </a:rPr>
              <a:t>Et de Font </a:t>
            </a:r>
            <a:r>
              <a:rPr lang="fr-FR" dirty="0" err="1" smtClean="0">
                <a:latin typeface="+mj-lt"/>
                <a:sym typeface="Spartan"/>
              </a:rPr>
              <a:t>Awesome</a:t>
            </a:r>
            <a:r>
              <a:rPr lang="fr-FR" dirty="0" smtClean="0">
                <a:latin typeface="+mj-lt"/>
                <a:sym typeface="Spartan"/>
              </a:rPr>
              <a:t> pour les icones</a:t>
            </a:r>
            <a:endParaRPr dirty="0">
              <a:latin typeface="+mj-lt"/>
            </a:endParaRPr>
          </a:p>
          <a:p>
            <a:pPr marL="342900" marR="0" lvl="0" indent="-228600" algn="l" rtl="0">
              <a:spcBef>
                <a:spcPts val="1000"/>
              </a:spcBef>
              <a:spcAft>
                <a:spcPts val="0"/>
              </a:spcAft>
              <a:buClr>
                <a:schemeClr val="accent1"/>
              </a:buClr>
              <a:buSzPts val="1800"/>
              <a:buFont typeface="Noto Sans Symbols"/>
              <a:buNone/>
            </a:pPr>
            <a:endParaRPr sz="1800" dirty="0">
              <a:latin typeface="+mj-lt"/>
              <a:ea typeface="Spartan"/>
              <a:cs typeface="Spartan"/>
              <a:sym typeface="Spartan"/>
            </a:endParaRPr>
          </a:p>
          <a:p>
            <a:pPr marL="0" marR="0" lvl="0" indent="0" algn="l" rtl="0">
              <a:spcBef>
                <a:spcPts val="1000"/>
              </a:spcBef>
              <a:spcAft>
                <a:spcPts val="0"/>
              </a:spcAft>
              <a:buClr>
                <a:schemeClr val="accent1"/>
              </a:buClr>
              <a:buSzPts val="1800"/>
              <a:buFont typeface="Noto Sans Symbols"/>
              <a:buNone/>
            </a:pPr>
            <a:r>
              <a:rPr lang="fr-FR" sz="1800" dirty="0" smtClean="0">
                <a:latin typeface="+mj-lt"/>
                <a:ea typeface="Spartan"/>
                <a:cs typeface="Spartan"/>
                <a:sym typeface="Spartan"/>
              </a:rPr>
              <a:t>Utilisation </a:t>
            </a:r>
            <a:r>
              <a:rPr lang="fr-FR" sz="1800" dirty="0">
                <a:latin typeface="+mj-lt"/>
                <a:ea typeface="Spartan"/>
                <a:cs typeface="Spartan"/>
                <a:sym typeface="Spartan"/>
              </a:rPr>
              <a:t>du </a:t>
            </a:r>
            <a:r>
              <a:rPr lang="fr-FR" dirty="0" smtClean="0">
                <a:latin typeface="+mj-lt"/>
                <a:ea typeface="Spartan"/>
                <a:cs typeface="Spartan"/>
                <a:sym typeface="Spartan"/>
              </a:rPr>
              <a:t>J</a:t>
            </a:r>
            <a:r>
              <a:rPr lang="fr-FR" sz="1800" dirty="0" smtClean="0">
                <a:latin typeface="+mj-lt"/>
                <a:ea typeface="Spartan"/>
                <a:cs typeface="Spartan"/>
                <a:sym typeface="Spartan"/>
              </a:rPr>
              <a:t>avaScript </a:t>
            </a:r>
            <a:r>
              <a:rPr lang="fr-FR" sz="1800" dirty="0">
                <a:latin typeface="+mj-lt"/>
                <a:ea typeface="Spartan"/>
                <a:cs typeface="Spartan"/>
                <a:sym typeface="Spartan"/>
              </a:rPr>
              <a:t>et sa bibliothèque </a:t>
            </a:r>
            <a:r>
              <a:rPr lang="fr-FR" sz="1800" dirty="0" smtClean="0">
                <a:latin typeface="+mj-lt"/>
                <a:ea typeface="Spartan"/>
                <a:cs typeface="Spartan"/>
                <a:sym typeface="Spartan"/>
              </a:rPr>
              <a:t>jQuery, associé à du Ajax </a:t>
            </a:r>
            <a:r>
              <a:rPr lang="fr-FR" sz="1800" dirty="0">
                <a:latin typeface="+mj-lt"/>
                <a:ea typeface="Spartan"/>
                <a:cs typeface="Spartan"/>
                <a:sym typeface="Spartan"/>
              </a:rPr>
              <a:t>pour </a:t>
            </a:r>
            <a:r>
              <a:rPr lang="fr-FR" dirty="0" smtClean="0">
                <a:latin typeface="+mj-lt"/>
                <a:ea typeface="Spartan"/>
                <a:cs typeface="Spartan"/>
                <a:sym typeface="Spartan"/>
              </a:rPr>
              <a:t>quelques effets, dans </a:t>
            </a:r>
            <a:r>
              <a:rPr lang="fr-FR" dirty="0" err="1" smtClean="0">
                <a:latin typeface="+mj-lt"/>
                <a:ea typeface="Spartan"/>
                <a:cs typeface="Spartan"/>
                <a:sym typeface="Spartan"/>
              </a:rPr>
              <a:t>upload</a:t>
            </a:r>
            <a:r>
              <a:rPr lang="fr-FR" dirty="0" smtClean="0">
                <a:latin typeface="+mj-lt"/>
                <a:ea typeface="Spartan"/>
                <a:cs typeface="Spartan"/>
                <a:sym typeface="Spartan"/>
              </a:rPr>
              <a:t> d’images multiples,…</a:t>
            </a:r>
            <a:endParaRPr dirty="0">
              <a:latin typeface="+mj-lt"/>
            </a:endParaRPr>
          </a:p>
          <a:p>
            <a:pPr marL="0" marR="0" lvl="0" indent="0" algn="l" rtl="0">
              <a:spcBef>
                <a:spcPts val="1000"/>
              </a:spcBef>
              <a:spcAft>
                <a:spcPts val="0"/>
              </a:spcAft>
              <a:buClr>
                <a:schemeClr val="accent1"/>
              </a:buClr>
              <a:buSzPts val="1800"/>
              <a:buFont typeface="Noto Sans Symbols"/>
              <a:buNone/>
            </a:pPr>
            <a:endParaRPr sz="1800" dirty="0">
              <a:solidFill>
                <a:srgbClr val="3F3F3F"/>
              </a:solidFill>
              <a:latin typeface="Spartan"/>
              <a:ea typeface="Spartan"/>
              <a:cs typeface="Spartan"/>
              <a:sym typeface="Spartan"/>
            </a:endParaRPr>
          </a:p>
        </p:txBody>
      </p:sp>
      <p:pic>
        <p:nvPicPr>
          <p:cNvPr id="9" name="Imag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9632" y="4252656"/>
            <a:ext cx="778614" cy="77861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logo_PaulGreen_2a.jpeg"/>
          <p:cNvPicPr/>
          <p:nvPr/>
        </p:nvPicPr>
        <p:blipFill>
          <a:blip r:embed="rId3" cstate="print"/>
          <a:stretch>
            <a:fillRect/>
          </a:stretch>
        </p:blipFill>
        <p:spPr>
          <a:xfrm>
            <a:off x="1000100" y="0"/>
            <a:ext cx="1643074" cy="1643074"/>
          </a:xfrm>
          <a:prstGeom prst="rect">
            <a:avLst/>
          </a:prstGeom>
        </p:spPr>
      </p:pic>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504640"/>
            <a:ext cx="7498080" cy="549612"/>
          </a:xfrm>
        </p:spPr>
        <p:txBody>
          <a:bodyPr>
            <a:normAutofit lnSpcReduction="10000"/>
          </a:bodyPr>
          <a:lstStyle/>
          <a:p>
            <a:pPr>
              <a:buNone/>
            </a:pPr>
            <a:r>
              <a:rPr lang="fr-FR" b="1" dirty="0" smtClean="0"/>
              <a:t>	</a:t>
            </a:r>
            <a:r>
              <a:rPr lang="fr-FR" sz="2800" b="1" dirty="0" smtClean="0"/>
              <a:t>Back End</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7" name="image2.png"/>
          <p:cNvPicPr/>
          <p:nvPr/>
        </p:nvPicPr>
        <p:blipFill>
          <a:blip r:embed="rId4"/>
          <a:srcRect/>
          <a:stretch>
            <a:fillRect/>
          </a:stretch>
        </p:blipFill>
        <p:spPr>
          <a:xfrm>
            <a:off x="8045746" y="171953"/>
            <a:ext cx="952500" cy="866775"/>
          </a:xfrm>
          <a:prstGeom prst="rect">
            <a:avLst/>
          </a:prstGeom>
          <a:ln/>
        </p:spPr>
      </p:pic>
      <p:sp>
        <p:nvSpPr>
          <p:cNvPr id="8" name="Flèche droite 7"/>
          <p:cNvSpPr/>
          <p:nvPr/>
        </p:nvSpPr>
        <p:spPr>
          <a:xfrm>
            <a:off x="1256707" y="1615778"/>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Google Shape;328;p20"/>
          <p:cNvPicPr preferRelativeResize="0"/>
          <p:nvPr/>
        </p:nvPicPr>
        <p:blipFill rotWithShape="1">
          <a:blip r:embed="rId5">
            <a:alphaModFix/>
          </a:blip>
          <a:srcRect/>
          <a:stretch/>
        </p:blipFill>
        <p:spPr>
          <a:xfrm>
            <a:off x="1910558" y="5429230"/>
            <a:ext cx="1206733" cy="712100"/>
          </a:xfrm>
          <a:prstGeom prst="rect">
            <a:avLst/>
          </a:prstGeom>
          <a:noFill/>
          <a:ln>
            <a:noFill/>
          </a:ln>
        </p:spPr>
      </p:pic>
      <p:pic>
        <p:nvPicPr>
          <p:cNvPr id="2067" name="image5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2010" y="2227465"/>
            <a:ext cx="6191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image39.png" descr="logo-twi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1066" y="2362827"/>
            <a:ext cx="111442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65" name="image5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8696" y="3266409"/>
            <a:ext cx="973137" cy="533400"/>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10.png"/>
          <p:cNvPicPr/>
          <p:nvPr/>
        </p:nvPicPr>
        <p:blipFill>
          <a:blip r:embed="rId9" cstate="print"/>
          <a:srcRect/>
          <a:stretch>
            <a:fillRect/>
          </a:stretch>
        </p:blipFill>
        <p:spPr>
          <a:xfrm>
            <a:off x="1240153" y="5055675"/>
            <a:ext cx="1038225" cy="778510"/>
          </a:xfrm>
          <a:prstGeom prst="rect">
            <a:avLst/>
          </a:prstGeom>
          <a:ln/>
        </p:spPr>
      </p:pic>
      <p:sp>
        <p:nvSpPr>
          <p:cNvPr id="35" name="Google Shape;323;p20"/>
          <p:cNvSpPr txBox="1"/>
          <p:nvPr/>
        </p:nvSpPr>
        <p:spPr>
          <a:xfrm>
            <a:off x="3333248" y="2126186"/>
            <a:ext cx="5563104" cy="4354127"/>
          </a:xfrm>
          <a:prstGeom prst="rect">
            <a:avLst/>
          </a:prstGeom>
          <a:noFill/>
          <a:ln>
            <a:noFill/>
          </a:ln>
        </p:spPr>
        <p:txBody>
          <a:bodyPr spcFirstLastPara="1" wrap="square" lIns="91425" tIns="45700" rIns="91425" bIns="45700" anchor="t" anchorCtr="0">
            <a:normAutofit/>
          </a:bodyPr>
          <a:lstStyle/>
          <a:p>
            <a:pPr lvl="0">
              <a:spcBef>
                <a:spcPts val="1000"/>
              </a:spcBef>
              <a:buClr>
                <a:schemeClr val="accent1"/>
              </a:buClr>
              <a:buSzPts val="1800"/>
            </a:pPr>
            <a:r>
              <a:rPr lang="fr-FR" sz="1800" dirty="0" smtClean="0">
                <a:latin typeface="Gill Sans MT (Corps)"/>
                <a:ea typeface="Spartan"/>
                <a:cs typeface="Spartan"/>
                <a:sym typeface="Spartan"/>
              </a:rPr>
              <a:t>Le </a:t>
            </a:r>
            <a:r>
              <a:rPr lang="fr-FR" sz="1800" dirty="0" err="1">
                <a:latin typeface="Gill Sans MT (Corps)"/>
                <a:ea typeface="Spartan"/>
                <a:cs typeface="Spartan"/>
                <a:sym typeface="Spartan"/>
              </a:rPr>
              <a:t>frameworks</a:t>
            </a:r>
            <a:r>
              <a:rPr lang="fr-FR" sz="1800" dirty="0">
                <a:latin typeface="Gill Sans MT (Corps)"/>
                <a:ea typeface="Spartan"/>
                <a:cs typeface="Spartan"/>
                <a:sym typeface="Spartan"/>
              </a:rPr>
              <a:t> Symfony 5.4 , un MVC </a:t>
            </a:r>
            <a:r>
              <a:rPr lang="fr-FR" dirty="0">
                <a:latin typeface="Gill Sans MT (Corps)"/>
              </a:rPr>
              <a:t>(</a:t>
            </a:r>
            <a:r>
              <a:rPr lang="fr-FR" dirty="0" smtClean="0">
                <a:latin typeface="Gill Sans MT (Corps)"/>
              </a:rPr>
              <a:t>Model-</a:t>
            </a:r>
            <a:r>
              <a:rPr lang="fr-FR" dirty="0" err="1" smtClean="0">
                <a:latin typeface="Gill Sans MT (Corps)"/>
              </a:rPr>
              <a:t>View</a:t>
            </a:r>
            <a:r>
              <a:rPr lang="fr-FR" dirty="0" smtClean="0">
                <a:latin typeface="Gill Sans MT (Corps)"/>
              </a:rPr>
              <a:t>-Controller) </a:t>
            </a:r>
            <a:r>
              <a:rPr lang="fr-FR" sz="1800" dirty="0" smtClean="0">
                <a:latin typeface="Gill Sans MT (Corps)"/>
                <a:ea typeface="Spartan"/>
                <a:cs typeface="Spartan"/>
                <a:sym typeface="Spartan"/>
              </a:rPr>
              <a:t>open-source </a:t>
            </a:r>
            <a:r>
              <a:rPr lang="fr-FR" sz="1800" dirty="0">
                <a:latin typeface="Gill Sans MT (Corps)"/>
                <a:ea typeface="Spartan"/>
                <a:cs typeface="Spartan"/>
                <a:sym typeface="Spartan"/>
              </a:rPr>
              <a:t>basé sur le langage </a:t>
            </a:r>
            <a:r>
              <a:rPr lang="fr-FR" sz="1800" dirty="0" smtClean="0">
                <a:latin typeface="Gill Sans MT (Corps)"/>
                <a:ea typeface="Spartan"/>
                <a:cs typeface="Spartan"/>
                <a:sym typeface="Spartan"/>
              </a:rPr>
              <a:t>PHP, et utilisant du TWIG (moteur de </a:t>
            </a:r>
            <a:r>
              <a:rPr lang="fr-FR" sz="1800" dirty="0" err="1" smtClean="0">
                <a:latin typeface="Gill Sans MT (Corps)"/>
                <a:ea typeface="Spartan"/>
                <a:cs typeface="Spartan"/>
                <a:sym typeface="Spartan"/>
              </a:rPr>
              <a:t>Templating</a:t>
            </a:r>
            <a:r>
              <a:rPr lang="fr-FR" sz="1800" dirty="0" smtClean="0">
                <a:latin typeface="Gill Sans MT (Corps)"/>
                <a:ea typeface="Spartan"/>
                <a:cs typeface="Spartan"/>
                <a:sym typeface="Spartan"/>
              </a:rPr>
              <a:t>),</a:t>
            </a:r>
            <a:endParaRPr dirty="0">
              <a:latin typeface="Gill Sans MT (Corps)"/>
            </a:endParaRPr>
          </a:p>
          <a:p>
            <a:pPr marL="342900" marR="0" lvl="0" indent="-228600" algn="l" rtl="0">
              <a:spcBef>
                <a:spcPts val="1000"/>
              </a:spcBef>
              <a:spcAft>
                <a:spcPts val="0"/>
              </a:spcAft>
              <a:buClr>
                <a:schemeClr val="accent1"/>
              </a:buClr>
              <a:buSzPts val="1800"/>
              <a:buFont typeface="Noto Sans Symbols"/>
              <a:buNone/>
            </a:pPr>
            <a:endParaRPr lang="fr-FR" sz="1800" dirty="0" smtClean="0">
              <a:latin typeface="Gill Sans MT (Corps)"/>
              <a:ea typeface="Spartan"/>
              <a:cs typeface="Spartan"/>
              <a:sym typeface="Spartan"/>
            </a:endParaRPr>
          </a:p>
          <a:p>
            <a:pPr marL="342900" marR="0" lvl="0" indent="-228600" algn="l" rtl="0">
              <a:spcBef>
                <a:spcPts val="1000"/>
              </a:spcBef>
              <a:spcAft>
                <a:spcPts val="0"/>
              </a:spcAft>
              <a:buClr>
                <a:schemeClr val="accent1"/>
              </a:buClr>
              <a:buSzPts val="1800"/>
              <a:buFont typeface="Noto Sans Symbols"/>
              <a:buNone/>
            </a:pPr>
            <a:endParaRPr lang="fr-FR" sz="1800" dirty="0" smtClean="0">
              <a:latin typeface="Gill Sans MT (Corps)"/>
              <a:ea typeface="Spartan"/>
              <a:cs typeface="Spartan"/>
              <a:sym typeface="Spartan"/>
            </a:endParaRPr>
          </a:p>
          <a:p>
            <a:pPr marL="342900" marR="0" lvl="0" indent="-228600" algn="l" rtl="0">
              <a:spcBef>
                <a:spcPts val="1000"/>
              </a:spcBef>
              <a:spcAft>
                <a:spcPts val="0"/>
              </a:spcAft>
              <a:buClr>
                <a:schemeClr val="accent1"/>
              </a:buClr>
              <a:buSzPts val="1800"/>
              <a:buFont typeface="Noto Sans Symbols"/>
              <a:buNone/>
            </a:pPr>
            <a:endParaRPr sz="1800" dirty="0">
              <a:latin typeface="Gill Sans MT (Corps)"/>
              <a:ea typeface="Spartan"/>
              <a:cs typeface="Spartan"/>
              <a:sym typeface="Spartan"/>
            </a:endParaRPr>
          </a:p>
          <a:p>
            <a:pPr marR="0" lvl="0" algn="l" rtl="0">
              <a:spcBef>
                <a:spcPts val="1000"/>
              </a:spcBef>
              <a:spcAft>
                <a:spcPts val="0"/>
              </a:spcAft>
              <a:buClr>
                <a:schemeClr val="accent1"/>
              </a:buClr>
              <a:buSzPts val="1800"/>
            </a:pPr>
            <a:r>
              <a:rPr lang="fr-FR" sz="1800" dirty="0">
                <a:latin typeface="Gill Sans MT (Corps)"/>
                <a:ea typeface="Spartan"/>
                <a:cs typeface="Spartan"/>
                <a:sym typeface="Spartan"/>
              </a:rPr>
              <a:t>Un serveur local </a:t>
            </a:r>
            <a:r>
              <a:rPr lang="fr-FR" sz="1800" dirty="0" err="1">
                <a:latin typeface="Gill Sans MT (Corps)"/>
                <a:ea typeface="Spartan"/>
                <a:cs typeface="Spartan"/>
                <a:sym typeface="Spartan"/>
              </a:rPr>
              <a:t>Wamp</a:t>
            </a:r>
            <a:r>
              <a:rPr lang="fr-FR" sz="1800" dirty="0">
                <a:latin typeface="Gill Sans MT (Corps)"/>
                <a:ea typeface="Spartan"/>
                <a:cs typeface="Spartan"/>
                <a:sym typeface="Spartan"/>
              </a:rPr>
              <a:t>, </a:t>
            </a:r>
            <a:endParaRPr dirty="0">
              <a:latin typeface="Gill Sans MT (Corps)"/>
            </a:endParaRPr>
          </a:p>
          <a:p>
            <a:pPr marL="342900" marR="0" lvl="0" indent="-228600" algn="l" rtl="0">
              <a:spcBef>
                <a:spcPts val="1000"/>
              </a:spcBef>
              <a:spcAft>
                <a:spcPts val="0"/>
              </a:spcAft>
              <a:buClr>
                <a:schemeClr val="accent1"/>
              </a:buClr>
              <a:buSzPts val="1800"/>
              <a:buFont typeface="Noto Sans Symbols"/>
              <a:buNone/>
            </a:pPr>
            <a:endParaRPr lang="fr-FR" sz="1800" dirty="0" smtClean="0">
              <a:latin typeface="Gill Sans MT (Corps)"/>
              <a:ea typeface="Spartan"/>
              <a:cs typeface="Spartan"/>
              <a:sym typeface="Spartan"/>
            </a:endParaRPr>
          </a:p>
          <a:p>
            <a:pPr marL="342900" marR="0" lvl="0" indent="-228600" algn="l" rtl="0">
              <a:spcBef>
                <a:spcPts val="1000"/>
              </a:spcBef>
              <a:spcAft>
                <a:spcPts val="0"/>
              </a:spcAft>
              <a:buClr>
                <a:schemeClr val="accent1"/>
              </a:buClr>
              <a:buSzPts val="1800"/>
              <a:buFont typeface="Noto Sans Symbols"/>
              <a:buNone/>
            </a:pPr>
            <a:endParaRPr sz="1800" dirty="0">
              <a:latin typeface="Gill Sans MT (Corps)"/>
              <a:ea typeface="Spartan"/>
              <a:cs typeface="Spartan"/>
              <a:sym typeface="Spartan"/>
            </a:endParaRPr>
          </a:p>
          <a:p>
            <a:pPr marR="0" lvl="0" algn="l" rtl="0">
              <a:spcBef>
                <a:spcPts val="1000"/>
              </a:spcBef>
              <a:spcAft>
                <a:spcPts val="0"/>
              </a:spcAft>
              <a:buClr>
                <a:schemeClr val="accent1"/>
              </a:buClr>
              <a:buSzPts val="1800"/>
            </a:pPr>
            <a:r>
              <a:rPr lang="fr-FR" sz="1800" dirty="0">
                <a:latin typeface="Gill Sans MT (Corps)"/>
                <a:ea typeface="Spartan"/>
                <a:cs typeface="Spartan"/>
                <a:sym typeface="Spartan"/>
              </a:rPr>
              <a:t>Base de donnée avec </a:t>
            </a:r>
            <a:r>
              <a:rPr lang="fr-FR" sz="1800" dirty="0" smtClean="0">
                <a:latin typeface="Gill Sans MT (Corps)"/>
                <a:ea typeface="Spartan"/>
                <a:cs typeface="Spartan"/>
                <a:sym typeface="Spartan"/>
              </a:rPr>
              <a:t>MySQL </a:t>
            </a:r>
            <a:r>
              <a:rPr lang="fr-FR" sz="1800" dirty="0">
                <a:latin typeface="Gill Sans MT (Corps)"/>
                <a:ea typeface="Spartan"/>
                <a:cs typeface="Spartan"/>
                <a:sym typeface="Spartan"/>
              </a:rPr>
              <a:t>couplé à </a:t>
            </a:r>
            <a:r>
              <a:rPr lang="fr-FR" dirty="0" err="1" smtClean="0">
                <a:latin typeface="Gill Sans MT (Corps)"/>
                <a:ea typeface="Spartan"/>
                <a:cs typeface="Spartan"/>
                <a:sym typeface="Spartan"/>
              </a:rPr>
              <a:t>p</a:t>
            </a:r>
            <a:r>
              <a:rPr lang="fr-FR" sz="1800" dirty="0" err="1" smtClean="0">
                <a:latin typeface="Gill Sans MT (Corps)"/>
                <a:ea typeface="Spartan"/>
                <a:cs typeface="Spartan"/>
                <a:sym typeface="Spartan"/>
              </a:rPr>
              <a:t>hpMy</a:t>
            </a:r>
            <a:r>
              <a:rPr lang="fr-FR" sz="1800" dirty="0" smtClean="0">
                <a:latin typeface="Gill Sans MT (Corps)"/>
                <a:ea typeface="Spartan"/>
                <a:cs typeface="Spartan"/>
                <a:sym typeface="Spartan"/>
              </a:rPr>
              <a:t> </a:t>
            </a:r>
            <a:r>
              <a:rPr lang="fr-FR" sz="1800" dirty="0">
                <a:latin typeface="Gill Sans MT (Corps)"/>
                <a:ea typeface="Spartan"/>
                <a:cs typeface="Spartan"/>
                <a:sym typeface="Spartan"/>
              </a:rPr>
              <a:t>Admin</a:t>
            </a:r>
            <a:endParaRPr dirty="0">
              <a:latin typeface="Gill Sans MT (Corps)"/>
            </a:endParaRPr>
          </a:p>
          <a:p>
            <a:pPr marL="0" marR="0" lvl="0" indent="0" algn="l" rtl="0">
              <a:spcBef>
                <a:spcPts val="1000"/>
              </a:spcBef>
              <a:spcAft>
                <a:spcPts val="0"/>
              </a:spcAft>
              <a:buClr>
                <a:schemeClr val="accent1"/>
              </a:buClr>
              <a:buSzPts val="1800"/>
              <a:buFont typeface="Noto Sans Symbols"/>
              <a:buNone/>
            </a:pPr>
            <a:endParaRPr sz="1800" dirty="0">
              <a:solidFill>
                <a:srgbClr val="3F3F3F"/>
              </a:solidFill>
              <a:latin typeface="Spartan"/>
              <a:ea typeface="Spartan"/>
              <a:cs typeface="Spartan"/>
              <a:sym typeface="Spartan"/>
            </a:endParaRPr>
          </a:p>
        </p:txBody>
      </p:sp>
      <p:pic>
        <p:nvPicPr>
          <p:cNvPr id="36" name="image71.png"/>
          <p:cNvPicPr/>
          <p:nvPr/>
        </p:nvPicPr>
        <p:blipFill>
          <a:blip r:embed="rId10" cstate="print"/>
          <a:srcRect/>
          <a:stretch>
            <a:fillRect/>
          </a:stretch>
        </p:blipFill>
        <p:spPr>
          <a:xfrm>
            <a:off x="1679235" y="4176358"/>
            <a:ext cx="685800" cy="685800"/>
          </a:xfrm>
          <a:prstGeom prst="rect">
            <a:avLst/>
          </a:prstGeo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Je me </a:t>
            </a:r>
            <a:r>
              <a:rPr lang="fr-FR" sz="4000" dirty="0" smtClean="0"/>
              <a:t>présente</a:t>
            </a:r>
            <a:endParaRPr lang="fr-FR" sz="4000" dirty="0"/>
          </a:p>
        </p:txBody>
      </p:sp>
      <p:sp>
        <p:nvSpPr>
          <p:cNvPr id="3" name="Espace réservé du contenu 2"/>
          <p:cNvSpPr>
            <a:spLocks noGrp="1"/>
          </p:cNvSpPr>
          <p:nvPr>
            <p:ph idx="1"/>
          </p:nvPr>
        </p:nvSpPr>
        <p:spPr>
          <a:xfrm>
            <a:off x="1428728" y="1714488"/>
            <a:ext cx="7498080" cy="4800600"/>
          </a:xfrm>
        </p:spPr>
        <p:txBody>
          <a:bodyPr>
            <a:normAutofit fontScale="70000" lnSpcReduction="20000"/>
          </a:bodyPr>
          <a:lstStyle/>
          <a:p>
            <a:pPr fontAlgn="base">
              <a:buNone/>
            </a:pPr>
            <a:r>
              <a:rPr lang="fr-FR" dirty="0" smtClean="0"/>
              <a:t>    Jacques Lemoine 57 ans</a:t>
            </a:r>
          </a:p>
          <a:p>
            <a:pPr fontAlgn="base">
              <a:buNone/>
            </a:pPr>
            <a:r>
              <a:rPr lang="fr-FR" dirty="0" smtClean="0"/>
              <a:t/>
            </a:r>
            <a:br>
              <a:rPr lang="fr-FR" dirty="0" smtClean="0"/>
            </a:br>
            <a:r>
              <a:rPr lang="fr-FR" dirty="0" smtClean="0">
                <a:solidFill>
                  <a:srgbClr val="92D050"/>
                </a:solidFill>
              </a:rPr>
              <a:t>Mon parcours professionnel</a:t>
            </a:r>
            <a:r>
              <a:rPr lang="fr-FR" dirty="0" smtClean="0"/>
              <a:t/>
            </a:r>
            <a:br>
              <a:rPr lang="fr-FR" dirty="0" smtClean="0"/>
            </a:br>
            <a:r>
              <a:rPr lang="fr-FR" dirty="0" smtClean="0"/>
              <a:t>DUT </a:t>
            </a:r>
            <a:r>
              <a:rPr lang="fr-FR" dirty="0" smtClean="0"/>
              <a:t>Génie Electrique &amp; Informatique Industrielle à </a:t>
            </a:r>
            <a:r>
              <a:rPr lang="fr-FR" dirty="0" smtClean="0"/>
              <a:t>Nantes </a:t>
            </a:r>
            <a:br>
              <a:rPr lang="fr-FR" dirty="0" smtClean="0"/>
            </a:br>
            <a:r>
              <a:rPr lang="fr-FR" dirty="0" smtClean="0"/>
              <a:t>Développeur informatique 20 ans sur </a:t>
            </a:r>
            <a:r>
              <a:rPr lang="fr-FR" dirty="0" smtClean="0"/>
              <a:t>site</a:t>
            </a:r>
            <a:endParaRPr lang="fr-FR" dirty="0" smtClean="0"/>
          </a:p>
          <a:p>
            <a:pPr fontAlgn="base">
              <a:buNone/>
            </a:pPr>
            <a:r>
              <a:rPr lang="fr-FR" dirty="0" smtClean="0"/>
              <a:t>	Technicien de maintenance informatique itinérant 9  ans</a:t>
            </a:r>
          </a:p>
          <a:p>
            <a:pPr fontAlgn="base">
              <a:buNone/>
            </a:pPr>
            <a:endParaRPr lang="fr-FR" dirty="0" smtClean="0"/>
          </a:p>
          <a:p>
            <a:pPr fontAlgn="base">
              <a:buNone/>
            </a:pPr>
            <a:r>
              <a:rPr lang="fr-FR" dirty="0" smtClean="0"/>
              <a:t/>
            </a:r>
            <a:br>
              <a:rPr lang="fr-FR" dirty="0" smtClean="0"/>
            </a:br>
            <a:r>
              <a:rPr lang="fr-FR" dirty="0" smtClean="0"/>
              <a:t>Un projet de remise à niveau professionnelle suite à un licenciement économique</a:t>
            </a:r>
            <a:br>
              <a:rPr lang="fr-FR" dirty="0" smtClean="0"/>
            </a:br>
            <a:r>
              <a:rPr lang="fr-FR" dirty="0" smtClean="0"/>
              <a:t> </a:t>
            </a:r>
          </a:p>
          <a:p>
            <a:pPr fontAlgn="base">
              <a:buNone/>
            </a:pPr>
            <a:r>
              <a:rPr lang="fr-FR" dirty="0" smtClean="0"/>
              <a:t>	Afin de pouvoir revenir à mon métier de base en élargissant mes compétences au web et m’ouvrir de nouvelles possibilités d’embauche, vers un secteur porteur tout en pouvant utiliser mon savoir-faire acquis</a:t>
            </a:r>
          </a:p>
          <a:p>
            <a:pPr>
              <a:buNone/>
            </a:pPr>
            <a:endParaRPr lang="fr-FR" dirty="0"/>
          </a:p>
        </p:txBody>
      </p:sp>
      <p:sp>
        <p:nvSpPr>
          <p:cNvPr id="4" name="Espace réservé du pied de page 3"/>
          <p:cNvSpPr>
            <a:spLocks noGrp="1"/>
          </p:cNvSpPr>
          <p:nvPr>
            <p:ph type="ftr" sz="quarter" idx="11"/>
          </p:nvPr>
        </p:nvSpPr>
        <p:spPr>
          <a:xfrm>
            <a:off x="3124200" y="6305550"/>
            <a:ext cx="4464000" cy="476250"/>
          </a:xfrm>
        </p:spPr>
        <p:txBody>
          <a:bodyPr/>
          <a:lstStyle/>
          <a:p>
            <a:r>
              <a:rPr lang="fr-FR" dirty="0" smtClean="0"/>
              <a:t>Jacques LEMOINE –</a:t>
            </a:r>
            <a:r>
              <a:rPr lang="fr-FR" dirty="0" err="1" smtClean="0"/>
              <a:t>Arinfo</a:t>
            </a:r>
            <a:r>
              <a:rPr lang="fr-FR" dirty="0" smtClean="0"/>
              <a:t> – Promotion Novembre 2021 - Avril 2022</a:t>
            </a:r>
            <a:endParaRPr lang="fr-FR" dirty="0"/>
          </a:p>
        </p:txBody>
      </p:sp>
      <p:pic>
        <p:nvPicPr>
          <p:cNvPr id="5" name="Image 4" descr="logo_PaulGreen_2a.jpeg"/>
          <p:cNvPicPr/>
          <p:nvPr/>
        </p:nvPicPr>
        <p:blipFill>
          <a:blip r:embed="rId2" cstate="print"/>
          <a:stretch>
            <a:fillRect/>
          </a:stretch>
        </p:blipFill>
        <p:spPr>
          <a:xfrm>
            <a:off x="1071538" y="0"/>
            <a:ext cx="1643074" cy="1643074"/>
          </a:xfrm>
          <a:prstGeom prst="rect">
            <a:avLst/>
          </a:prstGeom>
        </p:spPr>
      </p:pic>
      <p:pic>
        <p:nvPicPr>
          <p:cNvPr id="6" name="image2.png"/>
          <p:cNvPicPr/>
          <p:nvPr/>
        </p:nvPicPr>
        <p:blipFill>
          <a:blip r:embed="rId3"/>
          <a:srcRect/>
          <a:stretch>
            <a:fillRect/>
          </a:stretch>
        </p:blipFill>
        <p:spPr>
          <a:xfrm>
            <a:off x="7974308" y="260648"/>
            <a:ext cx="952500" cy="866775"/>
          </a:xfrm>
          <a:prstGeom prst="rect">
            <a:avLst/>
          </a:prstGeo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728" y="1714488"/>
            <a:ext cx="7498080" cy="4800600"/>
          </a:xfrm>
        </p:spPr>
        <p:txBody>
          <a:bodyPr>
            <a:normAutofit fontScale="70000" lnSpcReduction="20000"/>
          </a:bodyPr>
          <a:lstStyle/>
          <a:p>
            <a:pPr fontAlgn="base"/>
            <a:r>
              <a:rPr lang="fr-FR" dirty="0" smtClean="0"/>
              <a:t>Présentation du projet, cahier des charges.</a:t>
            </a:r>
          </a:p>
          <a:p>
            <a:pPr fontAlgn="base"/>
            <a:r>
              <a:rPr lang="fr-FR" dirty="0" smtClean="0"/>
              <a:t>Gestion du projet</a:t>
            </a:r>
          </a:p>
          <a:p>
            <a:pPr fontAlgn="base"/>
            <a:r>
              <a:rPr lang="fr-FR" dirty="0" smtClean="0"/>
              <a:t>Conception et codage des composants </a:t>
            </a:r>
            <a:r>
              <a:rPr lang="fr-FR" i="1" dirty="0" smtClean="0"/>
              <a:t>front-end </a:t>
            </a:r>
            <a:r>
              <a:rPr lang="fr-FR" dirty="0" smtClean="0"/>
              <a:t>et des composants </a:t>
            </a:r>
            <a:r>
              <a:rPr lang="fr-FR" i="1" dirty="0" smtClean="0"/>
              <a:t>back-end </a:t>
            </a:r>
            <a:endParaRPr lang="fr-FR" dirty="0" smtClean="0"/>
          </a:p>
          <a:p>
            <a:pPr fontAlgn="base"/>
            <a:r>
              <a:rPr lang="fr-FR" dirty="0" smtClean="0"/>
              <a:t>Présentation des éléments les plus significatifs de l’interface de l’application </a:t>
            </a:r>
          </a:p>
          <a:p>
            <a:pPr fontAlgn="base"/>
            <a:r>
              <a:rPr lang="fr-FR" dirty="0" smtClean="0"/>
              <a:t>Présentation du jeu d’essai de la fonctionnalité la plus représentative (données en entrée, données attendues, données obtenues) et analyse des écarts éventuels </a:t>
            </a:r>
          </a:p>
          <a:p>
            <a:pPr fontAlgn="base"/>
            <a:r>
              <a:rPr lang="fr-FR" dirty="0" smtClean="0"/>
              <a:t>Présentation d’un exemple de recherche effectuée à partir de site anglophone</a:t>
            </a:r>
          </a:p>
          <a:p>
            <a:pPr fontAlgn="base"/>
            <a:r>
              <a:rPr lang="fr-FR" dirty="0" smtClean="0"/>
              <a:t>Présentation du site </a:t>
            </a:r>
          </a:p>
          <a:p>
            <a:pPr fontAlgn="base"/>
            <a:r>
              <a:rPr lang="fr-FR" dirty="0" smtClean="0"/>
              <a:t>Synthèse et conclusion.</a:t>
            </a:r>
          </a:p>
          <a:p>
            <a:endParaRPr lang="fr-FR" dirty="0"/>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pic>
        <p:nvPicPr>
          <p:cNvPr id="6" name="Image 5" descr="logo_PaulGreen_2a.jpeg"/>
          <p:cNvPicPr/>
          <p:nvPr/>
        </p:nvPicPr>
        <p:blipFill>
          <a:blip r:embed="rId2" cstate="print"/>
          <a:stretch>
            <a:fillRect/>
          </a:stretch>
        </p:blipFill>
        <p:spPr>
          <a:xfrm>
            <a:off x="1124474" y="0"/>
            <a:ext cx="1643074" cy="1643074"/>
          </a:xfrm>
          <a:prstGeom prst="rect">
            <a:avLst/>
          </a:prstGeom>
        </p:spPr>
      </p:pic>
      <p:sp>
        <p:nvSpPr>
          <p:cNvPr id="8" name="Titre 1"/>
          <p:cNvSpPr>
            <a:spLocks noGrp="1"/>
          </p:cNvSpPr>
          <p:nvPr>
            <p:ph type="title"/>
          </p:nvPr>
        </p:nvSpPr>
        <p:spPr>
          <a:xfrm>
            <a:off x="2772000" y="252000"/>
            <a:ext cx="5040000" cy="720000"/>
          </a:xfrm>
          <a:solidFill>
            <a:srgbClr val="C65806"/>
          </a:solidFill>
        </p:spPr>
        <p:txBody>
          <a:bodyPr>
            <a:normAutofit/>
          </a:bodyPr>
          <a:lstStyle/>
          <a:p>
            <a:pPr algn="ctr"/>
            <a:r>
              <a:rPr lang="fr-FR" sz="4000" dirty="0" smtClean="0"/>
              <a:t>Sommaire</a:t>
            </a:r>
            <a:endParaRPr lang="fr-FR" sz="4000" dirty="0"/>
          </a:p>
        </p:txBody>
      </p:sp>
      <p:pic>
        <p:nvPicPr>
          <p:cNvPr id="9" name="image2.png"/>
          <p:cNvPicPr/>
          <p:nvPr/>
        </p:nvPicPr>
        <p:blipFill>
          <a:blip r:embed="rId3"/>
          <a:srcRect/>
          <a:stretch>
            <a:fillRect/>
          </a:stretch>
        </p:blipFill>
        <p:spPr>
          <a:xfrm>
            <a:off x="8006260" y="203270"/>
            <a:ext cx="952500" cy="866775"/>
          </a:xfrm>
          <a:prstGeom prst="rect">
            <a:avLst/>
          </a:prstGeo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1143000"/>
          </a:xfrm>
          <a:solidFill>
            <a:srgbClr val="C65806"/>
          </a:solidFill>
        </p:spPr>
        <p:txBody>
          <a:bodyPr>
            <a:normAutofit fontScale="90000"/>
          </a:bodyPr>
          <a:lstStyle/>
          <a:p>
            <a:pPr algn="ctr"/>
            <a:r>
              <a:rPr lang="fr-FR" dirty="0" smtClean="0"/>
              <a:t>Contexte et </a:t>
            </a:r>
            <a:br>
              <a:rPr lang="fr-FR" dirty="0" smtClean="0"/>
            </a:br>
            <a:r>
              <a:rPr lang="fr-FR" dirty="0" smtClean="0"/>
              <a:t>cahier </a:t>
            </a:r>
            <a:r>
              <a:rPr lang="fr-FR" sz="4400" dirty="0" smtClean="0"/>
              <a:t>des</a:t>
            </a:r>
            <a:r>
              <a:rPr lang="fr-FR" dirty="0" smtClean="0"/>
              <a:t> charges</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fontAlgn="base">
              <a:buNone/>
            </a:pPr>
            <a:r>
              <a:rPr lang="fr-FR" b="1" dirty="0" smtClean="0"/>
              <a:t>	</a:t>
            </a:r>
            <a:r>
              <a:rPr lang="fr-FR" sz="2800" b="1" dirty="0" smtClean="0"/>
              <a:t>Contexte </a:t>
            </a:r>
            <a:r>
              <a:rPr lang="fr-FR" b="1" dirty="0" smtClean="0"/>
              <a:t>:</a:t>
            </a:r>
          </a:p>
          <a:p>
            <a:r>
              <a:rPr lang="fr-FR" sz="2200" dirty="0" smtClean="0"/>
              <a:t>L’idée de ce projet est née après une discussion avec ma fille étudiante en master GE à l’université Paul Valéry de Montpellier 3 qui évoque le problème d’une association  d’étudiants qui mène des projets environnementaux et qui renseigne sur le MASTER GE qui manque de visibilité et de notoriété auprès de la communauté universitaire.</a:t>
            </a:r>
          </a:p>
          <a:p>
            <a:r>
              <a:rPr lang="fr-FR" sz="2400" dirty="0" smtClean="0"/>
              <a:t>Cette démarche s’inscrit dans l’idée de moderniser l’image de l’association , d’attirer de nouveaux adhérents, d’augmenter la visibilité du </a:t>
            </a:r>
            <a:r>
              <a:rPr lang="fr-FR" sz="2400" dirty="0" smtClean="0"/>
              <a:t>Master, de l’association </a:t>
            </a:r>
            <a:r>
              <a:rPr lang="fr-FR" sz="2400" dirty="0" smtClean="0"/>
              <a:t>et de pérenniser les supports dans le temps.</a:t>
            </a:r>
          </a:p>
          <a:p>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45746" y="280012"/>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1143000"/>
          </a:xfrm>
          <a:solidFill>
            <a:srgbClr val="C65806"/>
          </a:solidFill>
        </p:spPr>
        <p:txBody>
          <a:bodyPr>
            <a:normAutofit fontScale="90000"/>
          </a:bodyPr>
          <a:lstStyle/>
          <a:p>
            <a:pPr algn="ctr"/>
            <a:r>
              <a:rPr lang="fr-FR" dirty="0" smtClean="0"/>
              <a:t>Contexte et </a:t>
            </a:r>
            <a:br>
              <a:rPr lang="fr-FR" dirty="0" smtClean="0"/>
            </a:br>
            <a:r>
              <a:rPr lang="fr-FR" dirty="0" smtClean="0"/>
              <a:t>cahier </a:t>
            </a:r>
            <a:r>
              <a:rPr lang="fr-FR" sz="4400" dirty="0" smtClean="0"/>
              <a:t>des</a:t>
            </a:r>
            <a:r>
              <a:rPr lang="fr-FR" dirty="0" smtClean="0"/>
              <a:t> charges</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fontAlgn="base">
              <a:buNone/>
            </a:pPr>
            <a:r>
              <a:rPr lang="fr-FR" b="1" dirty="0" smtClean="0"/>
              <a:t>	Cahier des charges </a:t>
            </a:r>
          </a:p>
          <a:p>
            <a:endParaRPr lang="fr-FR" sz="2400" dirty="0" smtClean="0"/>
          </a:p>
          <a:p>
            <a:r>
              <a:rPr lang="fr-FR" sz="2400" dirty="0" smtClean="0"/>
              <a:t>Deux principales rubriques :</a:t>
            </a:r>
            <a:br>
              <a:rPr lang="fr-FR" sz="2400" dirty="0" smtClean="0"/>
            </a:br>
            <a:r>
              <a:rPr lang="fr-FR" sz="2400" dirty="0" smtClean="0"/>
              <a:t>- Présentation de l’association</a:t>
            </a:r>
          </a:p>
          <a:p>
            <a:pPr>
              <a:buNone/>
            </a:pPr>
            <a:r>
              <a:rPr lang="fr-FR" sz="2400" dirty="0" smtClean="0"/>
              <a:t>	- Présentation du Master</a:t>
            </a:r>
          </a:p>
          <a:p>
            <a:r>
              <a:rPr lang="fr-FR" sz="2400" dirty="0" smtClean="0"/>
              <a:t>Présentation des partenaires</a:t>
            </a:r>
          </a:p>
          <a:p>
            <a:r>
              <a:rPr lang="fr-FR" sz="2400" dirty="0" smtClean="0"/>
              <a:t>Une rubrique actualité</a:t>
            </a:r>
            <a:br>
              <a:rPr lang="fr-FR" sz="2400" dirty="0" smtClean="0"/>
            </a:b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956376" y="30495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Pour le choix de la typographie </a:t>
            </a:r>
            <a:r>
              <a:rPr lang="fr-FR" b="1" dirty="0" smtClean="0"/>
              <a:t>:</a:t>
            </a:r>
            <a:endParaRPr lang="fr-FR" dirty="0" smtClean="0"/>
          </a:p>
          <a:p>
            <a:r>
              <a:rPr lang="fr-FR" sz="2200" dirty="0" smtClean="0"/>
              <a:t>L’étude du </a:t>
            </a:r>
            <a:r>
              <a:rPr lang="fr-FR" sz="2200" dirty="0" smtClean="0"/>
              <a:t>logo </a:t>
            </a:r>
            <a:r>
              <a:rPr lang="fr-FR" sz="2200" dirty="0" smtClean="0"/>
              <a:t>m’a servi de référence pour choisir la typographie du site pour le texte et pour les titres en me rapprochant des polices utilisées par les étudiants à l’origine de la refonte du logo.</a:t>
            </a:r>
          </a:p>
          <a:p>
            <a:pPr fontAlgn="base">
              <a:buNone/>
            </a:pPr>
            <a:r>
              <a:rPr lang="fr-FR" sz="2000" b="1" u="sng" dirty="0" smtClean="0"/>
              <a:t>Pour le texte</a:t>
            </a:r>
            <a:r>
              <a:rPr lang="fr-FR" sz="2000" b="1" dirty="0" smtClean="0"/>
              <a:t>		</a:t>
            </a:r>
            <a:r>
              <a:rPr lang="fr-FR" sz="2000" b="1" u="sng" dirty="0" smtClean="0"/>
              <a:t>Pour les titres</a:t>
            </a:r>
            <a:endParaRPr lang="fr-FR" sz="2000" b="1" dirty="0" smtClean="0"/>
          </a:p>
          <a:p>
            <a:pPr>
              <a:buNone/>
            </a:pP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928370" y="180708"/>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52.jpg" descr="0-Typo-Trebuchet.JPG"/>
          <p:cNvPicPr/>
          <p:nvPr/>
        </p:nvPicPr>
        <p:blipFill>
          <a:blip r:embed="rId4"/>
          <a:srcRect/>
          <a:stretch>
            <a:fillRect/>
          </a:stretch>
        </p:blipFill>
        <p:spPr>
          <a:xfrm>
            <a:off x="1785918" y="4000504"/>
            <a:ext cx="2447925" cy="2228850"/>
          </a:xfrm>
          <a:prstGeom prst="rect">
            <a:avLst/>
          </a:prstGeom>
          <a:ln/>
        </p:spPr>
      </p:pic>
      <p:pic>
        <p:nvPicPr>
          <p:cNvPr id="11" name="image50.jpg" descr="0-Typo-Gelasio.JPG"/>
          <p:cNvPicPr/>
          <p:nvPr/>
        </p:nvPicPr>
        <p:blipFill>
          <a:blip r:embed="rId5"/>
          <a:srcRect/>
          <a:stretch>
            <a:fillRect/>
          </a:stretch>
        </p:blipFill>
        <p:spPr>
          <a:xfrm>
            <a:off x="4286248" y="4000504"/>
            <a:ext cx="2447925" cy="2228850"/>
          </a:xfrm>
          <a:prstGeom prst="rect">
            <a:avLst/>
          </a:prstGeom>
          <a:ln/>
        </p:spPr>
      </p:pic>
      <p:pic>
        <p:nvPicPr>
          <p:cNvPr id="12" name="image79.jpg" descr="0-Typo-Parisienne.JPG"/>
          <p:cNvPicPr/>
          <p:nvPr/>
        </p:nvPicPr>
        <p:blipFill>
          <a:blip r:embed="rId6"/>
          <a:srcRect/>
          <a:stretch>
            <a:fillRect/>
          </a:stretch>
        </p:blipFill>
        <p:spPr>
          <a:xfrm>
            <a:off x="6715125" y="3929066"/>
            <a:ext cx="2428875" cy="2495550"/>
          </a:xfrm>
          <a:prstGeom prst="rect">
            <a:avLst/>
          </a:prstGeo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56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619098" y="1484784"/>
            <a:ext cx="7498080" cy="4885068"/>
          </a:xfrm>
        </p:spPr>
        <p:txBody>
          <a:bodyPr>
            <a:normAutofit/>
          </a:bodyPr>
          <a:lstStyle/>
          <a:p>
            <a:pPr>
              <a:buNone/>
            </a:pPr>
            <a:r>
              <a:rPr lang="fr-FR" b="1" dirty="0" smtClean="0"/>
              <a:t>	</a:t>
            </a:r>
            <a:r>
              <a:rPr lang="fr-FR" sz="2800" b="1" dirty="0" smtClean="0"/>
              <a:t>Pour le choix des couleurs </a:t>
            </a:r>
            <a:r>
              <a:rPr lang="fr-FR" b="1" dirty="0" smtClean="0"/>
              <a:t>:</a:t>
            </a:r>
            <a:endParaRPr lang="fr-FR" dirty="0" smtClean="0"/>
          </a:p>
          <a:p>
            <a:pPr>
              <a:buNone/>
            </a:pPr>
            <a:r>
              <a:rPr lang="fr-FR" sz="2200" dirty="0" smtClean="0"/>
              <a:t>Un dégradé de couleur peut être effectué en partant de ces couleurs principales rappelant les thématiques de l’environnement (nature, eau</a:t>
            </a:r>
            <a:r>
              <a:rPr lang="fr-FR" sz="2200" dirty="0" smtClean="0"/>
              <a:t>) et du logo.</a:t>
            </a:r>
            <a:endParaRPr lang="fr-FR" sz="2200" dirty="0" smtClean="0"/>
          </a:p>
          <a:p>
            <a:pPr>
              <a:buNone/>
            </a:pP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884368" y="259558"/>
            <a:ext cx="952500" cy="866775"/>
          </a:xfrm>
          <a:prstGeom prst="rect">
            <a:avLst/>
          </a:prstGeom>
          <a:ln/>
        </p:spPr>
      </p:pic>
      <p:sp>
        <p:nvSpPr>
          <p:cNvPr id="8" name="Flèche droite 7"/>
          <p:cNvSpPr/>
          <p:nvPr/>
        </p:nvSpPr>
        <p:spPr>
          <a:xfrm>
            <a:off x="1333346" y="1685333"/>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56.jpg" descr="12-#92d3ff.JPG"/>
          <p:cNvPicPr/>
          <p:nvPr/>
        </p:nvPicPr>
        <p:blipFill>
          <a:blip r:embed="rId4"/>
          <a:srcRect/>
          <a:stretch>
            <a:fillRect/>
          </a:stretch>
        </p:blipFill>
        <p:spPr>
          <a:xfrm>
            <a:off x="1500166" y="3357562"/>
            <a:ext cx="1533525" cy="3762375"/>
          </a:xfrm>
          <a:prstGeom prst="rect">
            <a:avLst/>
          </a:prstGeom>
          <a:ln/>
        </p:spPr>
      </p:pic>
      <p:pic>
        <p:nvPicPr>
          <p:cNvPr id="14" name="image25.jpg" descr="15-#26671d.JPG"/>
          <p:cNvPicPr/>
          <p:nvPr/>
        </p:nvPicPr>
        <p:blipFill>
          <a:blip r:embed="rId5"/>
          <a:srcRect/>
          <a:stretch>
            <a:fillRect/>
          </a:stretch>
        </p:blipFill>
        <p:spPr>
          <a:xfrm>
            <a:off x="3143240" y="3357562"/>
            <a:ext cx="1609725" cy="3895725"/>
          </a:xfrm>
          <a:prstGeom prst="rect">
            <a:avLst/>
          </a:prstGeom>
          <a:ln/>
        </p:spPr>
      </p:pic>
      <p:pic>
        <p:nvPicPr>
          <p:cNvPr id="15" name="image81.jpg" descr="13-#bfcb29.JPG"/>
          <p:cNvPicPr/>
          <p:nvPr/>
        </p:nvPicPr>
        <p:blipFill>
          <a:blip r:embed="rId6"/>
          <a:srcRect/>
          <a:stretch>
            <a:fillRect/>
          </a:stretch>
        </p:blipFill>
        <p:spPr>
          <a:xfrm>
            <a:off x="4857752" y="3357562"/>
            <a:ext cx="1619250" cy="3895725"/>
          </a:xfrm>
          <a:prstGeom prst="rect">
            <a:avLst/>
          </a:prstGeom>
          <a:ln/>
        </p:spPr>
      </p:pic>
      <p:pic>
        <p:nvPicPr>
          <p:cNvPr id="16" name="image72.jpg" descr="14-#77b447.JPG"/>
          <p:cNvPicPr/>
          <p:nvPr/>
        </p:nvPicPr>
        <p:blipFill>
          <a:blip r:embed="rId7"/>
          <a:srcRect/>
          <a:stretch>
            <a:fillRect/>
          </a:stretch>
        </p:blipFill>
        <p:spPr>
          <a:xfrm>
            <a:off x="6572264" y="3357562"/>
            <a:ext cx="1628775" cy="3895725"/>
          </a:xfrm>
          <a:prstGeom prst="rect">
            <a:avLst/>
          </a:prstGeo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3995936" y="1479347"/>
            <a:ext cx="3155911" cy="4800600"/>
          </a:xfrm>
        </p:spPr>
        <p:txBody>
          <a:bodyPr>
            <a:normAutofit/>
          </a:bodyPr>
          <a:lstStyle/>
          <a:p>
            <a:pPr fontAlgn="base">
              <a:buNone/>
            </a:pPr>
            <a:r>
              <a:rPr lang="fr-FR" b="1" dirty="0" smtClean="0"/>
              <a:t>	</a:t>
            </a:r>
            <a:r>
              <a:rPr lang="fr-FR" dirty="0" err="1" smtClean="0"/>
              <a:t>Wireframe</a:t>
            </a:r>
            <a:endParaRPr lang="fr-FR" dirty="0" smtClean="0"/>
          </a:p>
          <a:p>
            <a:r>
              <a:rPr lang="fr-FR" dirty="0" smtClean="0"/>
              <a:t>Réalisation d’une maquette avec </a:t>
            </a:r>
            <a:r>
              <a:rPr lang="fr-FR" dirty="0" smtClean="0"/>
              <a:t>draw.io</a:t>
            </a:r>
            <a:endParaRPr lang="fr-FR" dirty="0" smtClean="0"/>
          </a:p>
          <a:p>
            <a:pPr>
              <a:buNone/>
            </a:pPr>
            <a:endParaRPr lang="fr-FR" dirty="0" smtClean="0"/>
          </a:p>
          <a:p>
            <a:pPr>
              <a:buNone/>
            </a:pPr>
            <a:endParaRPr lang="fr-FR" dirty="0" smtClean="0"/>
          </a:p>
          <a:p>
            <a:pPr>
              <a:buNone/>
            </a:pPr>
            <a:endParaRPr lang="fr-FR" sz="2200" dirty="0"/>
          </a:p>
        </p:txBody>
      </p:sp>
      <p:sp>
        <p:nvSpPr>
          <p:cNvPr id="4" name="Espace réservé du pied de page 3"/>
          <p:cNvSpPr>
            <a:spLocks noGrp="1"/>
          </p:cNvSpPr>
          <p:nvPr>
            <p:ph type="ftr" sz="quarter" idx="11"/>
          </p:nvPr>
        </p:nvSpPr>
        <p:spPr>
          <a:xfrm>
            <a:off x="1857356" y="6305550"/>
            <a:ext cx="6753244"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59415" y="176627"/>
            <a:ext cx="952500" cy="866775"/>
          </a:xfrm>
          <a:prstGeom prst="rect">
            <a:avLst/>
          </a:prstGeom>
          <a:ln/>
        </p:spPr>
      </p:pic>
      <p:sp>
        <p:nvSpPr>
          <p:cNvPr id="8" name="Flèche droite 7"/>
          <p:cNvSpPr/>
          <p:nvPr/>
        </p:nvSpPr>
        <p:spPr>
          <a:xfrm>
            <a:off x="3797506" y="1629382"/>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35.png" descr="17-Wireframes.PC.drawio.png"/>
          <p:cNvPicPr/>
          <p:nvPr/>
        </p:nvPicPr>
        <p:blipFill>
          <a:blip r:embed="rId4" cstate="print"/>
          <a:srcRect/>
          <a:stretch>
            <a:fillRect/>
          </a:stretch>
        </p:blipFill>
        <p:spPr>
          <a:xfrm>
            <a:off x="1140020" y="1486134"/>
            <a:ext cx="2999932" cy="7210425"/>
          </a:xfrm>
          <a:prstGeom prst="rect">
            <a:avLst/>
          </a:prstGeom>
          <a:ln/>
        </p:spPr>
      </p:pic>
      <p:pic>
        <p:nvPicPr>
          <p:cNvPr id="18" name="image40.png" descr="18-Wireframes.Responsive.drawio.png"/>
          <p:cNvPicPr/>
          <p:nvPr/>
        </p:nvPicPr>
        <p:blipFill>
          <a:blip r:embed="rId5"/>
          <a:srcRect/>
          <a:stretch>
            <a:fillRect/>
          </a:stretch>
        </p:blipFill>
        <p:spPr>
          <a:xfrm>
            <a:off x="7262033" y="1109827"/>
            <a:ext cx="1638300" cy="8734425"/>
          </a:xfrm>
          <a:prstGeom prst="rect">
            <a:avLst/>
          </a:prstGeo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2000" y="252000"/>
            <a:ext cx="5040000" cy="720000"/>
          </a:xfrm>
          <a:solidFill>
            <a:srgbClr val="C65806"/>
          </a:solidFill>
        </p:spPr>
        <p:txBody>
          <a:bodyPr>
            <a:normAutofit fontScale="90000"/>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484784"/>
            <a:ext cx="7498080" cy="5030304"/>
          </a:xfrm>
        </p:spPr>
        <p:txBody>
          <a:bodyPr>
            <a:normAutofit/>
          </a:bodyPr>
          <a:lstStyle/>
          <a:p>
            <a:pPr>
              <a:buNone/>
            </a:pPr>
            <a:r>
              <a:rPr lang="fr-FR" b="1" dirty="0" smtClean="0"/>
              <a:t>	</a:t>
            </a:r>
            <a:r>
              <a:rPr lang="fr-FR" sz="2800" b="1" dirty="0" smtClean="0"/>
              <a:t>Arborescence du site</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8045746" y="237433"/>
            <a:ext cx="952500" cy="866775"/>
          </a:xfrm>
          <a:prstGeom prst="rect">
            <a:avLst/>
          </a:prstGeom>
          <a:ln/>
        </p:spPr>
      </p:pic>
      <p:sp>
        <p:nvSpPr>
          <p:cNvPr id="8" name="Flèche droite 7"/>
          <p:cNvSpPr/>
          <p:nvPr/>
        </p:nvSpPr>
        <p:spPr>
          <a:xfrm>
            <a:off x="1214414" y="164307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393" y="2324100"/>
            <a:ext cx="6686550" cy="45339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638</TotalTime>
  <Words>341</Words>
  <Application>Microsoft Office PowerPoint</Application>
  <PresentationFormat>Affichage à l'écran (4:3)</PresentationFormat>
  <Paragraphs>87</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Calibri</vt:lpstr>
      <vt:lpstr>Gill Sans MT</vt:lpstr>
      <vt:lpstr>Gill Sans MT (Corps)</vt:lpstr>
      <vt:lpstr>Noto Sans Symbols</vt:lpstr>
      <vt:lpstr>Spartan</vt:lpstr>
      <vt:lpstr>Verdana</vt:lpstr>
      <vt:lpstr>Wingdings 2</vt:lpstr>
      <vt:lpstr>Solstice</vt:lpstr>
      <vt:lpstr>L'association PAUL Green</vt:lpstr>
      <vt:lpstr>Je me présente</vt:lpstr>
      <vt:lpstr>Sommaire</vt:lpstr>
      <vt:lpstr>Contexte et  cahier des charges</vt:lpstr>
      <vt:lpstr>Contexte et  cahier des charges</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Conception Front-end</vt:lpstr>
      <vt:lpstr>Gestion de projet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 lemoine</dc:creator>
  <cp:lastModifiedBy>Utilisateur Windows</cp:lastModifiedBy>
  <cp:revision>73</cp:revision>
  <dcterms:created xsi:type="dcterms:W3CDTF">2022-04-23T14:31:18Z</dcterms:created>
  <dcterms:modified xsi:type="dcterms:W3CDTF">2022-04-26T14:55:17Z</dcterms:modified>
</cp:coreProperties>
</file>