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80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DD92-9F27-4AF3-813B-B5261619014E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AB572-7352-4D09-A6CC-2794387F5F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AF4-EFA3-4C15-AD36-2EE234262E1C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CE53-ECD2-4E2D-9342-D035846EFB1A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DC5C-D9B8-4AFA-9021-2BBCB187F325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E41F-A0E9-494D-AC25-7D97453954F1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E34-53A1-4A47-8981-04DDB1F1A0DE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0F5A-A062-4495-87CA-678425BC11FB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571-9BC5-4D45-BC0A-7C979A3E27F1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55F5-3799-4BD7-B0A6-75A5FC051C03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7F8-E848-4998-A93B-2281E1B917C5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3D58-F497-4C11-9887-991EFF5C67CF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86BF-04B6-4172-8FC0-57E40292CAC4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37FFE8B-46B8-48F0-92A7-D9133214D04C}" type="datetime1">
              <a:rPr lang="fr-FR" smtClean="0"/>
              <a:pPr/>
              <a:t>26/04/2022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80601A-1CED-45F7-A451-A2385C7925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30.jpeg"/><Relationship Id="rId4" Type="http://schemas.openxmlformats.org/officeDocument/2006/relationships/image" Target="../media/image5.jpe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lemoine.asnprojets.fr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 preferRelativeResize="0"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 bwMode="auto">
          <a:xfrm>
            <a:off x="3000364" y="1071546"/>
            <a:ext cx="4629150" cy="51435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37360" y="0"/>
            <a:ext cx="7406640" cy="1115018"/>
          </a:xfrm>
        </p:spPr>
        <p:txBody>
          <a:bodyPr/>
          <a:lstStyle/>
          <a:p>
            <a:r>
              <a:rPr lang="fr-FR" dirty="0" smtClean="0"/>
              <a:t>L'association </a:t>
            </a:r>
            <a:r>
              <a:rPr lang="fr-FR" b="1" dirty="0" smtClean="0"/>
              <a:t>PAUL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Green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Image 3" descr="logo_PaulGreen_2a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1670" y="2071678"/>
            <a:ext cx="1844675" cy="2076450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000232" y="6305550"/>
            <a:ext cx="6610368" cy="476250"/>
          </a:xfrm>
        </p:spPr>
        <p:txBody>
          <a:bodyPr/>
          <a:lstStyle/>
          <a:p>
            <a:pPr algn="ctr"/>
            <a:r>
              <a:rPr lang="fr-FR" sz="1600" b="1" dirty="0" smtClean="0"/>
              <a:t>Jacques LEMOINE –</a:t>
            </a:r>
            <a:r>
              <a:rPr lang="fr-FR" sz="1600" b="1" dirty="0" err="1" smtClean="0"/>
              <a:t>Arinfo</a:t>
            </a:r>
            <a:r>
              <a:rPr lang="fr-FR" sz="1600" b="1" dirty="0" smtClean="0"/>
              <a:t> – Promotion Novembre 2021 - Avril 2022</a:t>
            </a:r>
            <a:endParaRPr lang="fr-F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484784"/>
            <a:ext cx="7498080" cy="5030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Diagramme MCD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812360" y="388149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623218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74.jpg" descr="C:\Data\@Jacques\formation projet paul green\01-MCD-v0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071538" y="2075122"/>
            <a:ext cx="7926708" cy="437821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484784"/>
            <a:ext cx="7498080" cy="5030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Diagramme MLD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285728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29605" y="1641743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41.jpg" descr="C:\Data\@Jacques\formation projet paul green\03-MLD-v0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052647" y="2060848"/>
            <a:ext cx="7945599" cy="4454240"/>
          </a:xfrm>
          <a:prstGeom prst="rect">
            <a:avLst/>
          </a:prstGeom>
          <a:ln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24" y="2219139"/>
            <a:ext cx="5575310" cy="4052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18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sz="3900" dirty="0" smtClean="0"/>
              <a:t>Gestion</a:t>
            </a:r>
            <a:r>
              <a:rPr lang="fr-FR" dirty="0" smtClean="0"/>
              <a:t>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93488" y="1521603"/>
            <a:ext cx="7498080" cy="4812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Diagramme d’utilisation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39068" y="252390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07736" y="1665698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22888"/>
            <a:ext cx="4114800" cy="4549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/>
          </a:bodyPr>
          <a:lstStyle/>
          <a:p>
            <a:pPr algn="ctr"/>
            <a:r>
              <a:rPr lang="fr-FR" sz="3900" dirty="0" smtClean="0"/>
              <a:t>Gestion de projet</a:t>
            </a:r>
            <a:endParaRPr lang="fr-FR" sz="39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484784"/>
            <a:ext cx="7498080" cy="5030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 </a:t>
            </a:r>
            <a:r>
              <a:rPr lang="fr-FR" sz="2400" b="1" dirty="0" smtClean="0"/>
              <a:t>Diagramme D’activité Connexion </a:t>
            </a:r>
            <a:r>
              <a:rPr lang="fr-FR" sz="2800" b="1" dirty="0" smtClean="0"/>
              <a:t>Utilisateur</a:t>
            </a: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48595" y="257969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64592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27.jpg" descr="C:\Data\@Jacques\formation projet paul green\06-Diagrammes d’activités Connexion Utilisateur-v0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071670" y="2003114"/>
            <a:ext cx="5876925" cy="451197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12000" y="1434452"/>
            <a:ext cx="7498080" cy="4878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400" b="1" dirty="0" smtClean="0"/>
              <a:t> Diagramme d’activité Modification de Contenu</a:t>
            </a:r>
            <a:endParaRPr lang="fr-FR" sz="2400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34266" y="167656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20461" y="1612073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8.jpg" descr="C:\Data\@Jacques\formation projet paul green\07-Diagrammes d’activités Modification d'un contenu-v0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428860" y="2043095"/>
            <a:ext cx="4838700" cy="447199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76" y="4313183"/>
            <a:ext cx="1562380" cy="1039693"/>
          </a:xfrm>
          <a:prstGeom prst="rect">
            <a:avLst/>
          </a:prstGeom>
        </p:spPr>
      </p:pic>
      <p:pic>
        <p:nvPicPr>
          <p:cNvPr id="19" name="image67.jp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066464" y="5885339"/>
            <a:ext cx="834608" cy="400272"/>
          </a:xfrm>
          <a:prstGeom prst="rect">
            <a:avLst/>
          </a:prstGeom>
          <a:ln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559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Front-end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028384" y="228579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357290" y="1617211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43108" y="150017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 smtClean="0"/>
              <a:t>Front-end </a:t>
            </a:r>
            <a:endParaRPr lang="fr-FR" sz="2400" dirty="0"/>
          </a:p>
          <a:p>
            <a:pPr>
              <a:buNone/>
            </a:pPr>
            <a:endParaRPr lang="fr-FR" sz="1600" dirty="0"/>
          </a:p>
        </p:txBody>
      </p:sp>
      <p:pic>
        <p:nvPicPr>
          <p:cNvPr id="16" name="image20.png" descr="twbs/bootstrap-icons - Packagist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413326" y="2109714"/>
            <a:ext cx="971550" cy="809625"/>
          </a:xfrm>
          <a:prstGeom prst="rect">
            <a:avLst/>
          </a:prstGeom>
          <a:ln/>
        </p:spPr>
      </p:pic>
      <p:pic>
        <p:nvPicPr>
          <p:cNvPr id="17" name="image82.jpg"/>
          <p:cNvPicPr/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287033" y="3179874"/>
            <a:ext cx="1224136" cy="741455"/>
          </a:xfrm>
          <a:prstGeom prst="rect">
            <a:avLst/>
          </a:prstGeom>
          <a:ln/>
        </p:spPr>
      </p:pic>
      <p:pic>
        <p:nvPicPr>
          <p:cNvPr id="18" name="image43.png"/>
          <p:cNvPicPr/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217762" y="5058718"/>
            <a:ext cx="1089650" cy="930404"/>
          </a:xfrm>
          <a:prstGeom prst="rect">
            <a:avLst/>
          </a:prstGeom>
          <a:ln/>
        </p:spPr>
      </p:pic>
      <p:sp>
        <p:nvSpPr>
          <p:cNvPr id="20" name="Google Shape;299;p17"/>
          <p:cNvSpPr txBox="1"/>
          <p:nvPr/>
        </p:nvSpPr>
        <p:spPr>
          <a:xfrm>
            <a:off x="2840958" y="1974401"/>
            <a:ext cx="6051522" cy="450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Le framework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Bootstrap 5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pour ses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menus Burger et son côté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responsive</a:t>
            </a:r>
            <a:endParaRPr dirty="0">
              <a:latin typeface="+mj-lt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latin typeface="+mj-lt"/>
              <a:ea typeface="Spartan"/>
              <a:cs typeface="Spartan"/>
              <a:sym typeface="Spartan"/>
            </a:endParaRP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Utilisation du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SASS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pour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compiler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mes CSS</a:t>
            </a:r>
            <a:endParaRPr dirty="0">
              <a:latin typeface="+mj-lt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latin typeface="+mj-lt"/>
              <a:ea typeface="Spartan"/>
              <a:cs typeface="Spartan"/>
              <a:sym typeface="Spartan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endParaRPr lang="fr-FR" sz="1800" dirty="0" smtClean="0">
              <a:latin typeface="+mj-lt"/>
              <a:ea typeface="Spartan"/>
              <a:cs typeface="Spartan"/>
              <a:sym typeface="Spartan"/>
            </a:endParaRPr>
          </a:p>
          <a:p>
            <a:pPr marR="0" lvl="0" algn="l" rtl="0"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Utilisation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de Google Fonts pour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les</a:t>
            </a:r>
          </a:p>
          <a:p>
            <a:pPr marR="0" lvl="0" algn="l" rtl="0"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p</a:t>
            </a:r>
            <a:r>
              <a:rPr lang="fr-FR" dirty="0" smtClean="0">
                <a:latin typeface="+mj-lt"/>
                <a:ea typeface="Spartan"/>
                <a:cs typeface="Spartan"/>
                <a:sym typeface="Spartan"/>
              </a:rPr>
              <a:t>olices</a:t>
            </a:r>
          </a:p>
          <a:p>
            <a:pPr marR="0" lvl="0" algn="l" rtl="0"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dirty="0" smtClean="0">
                <a:latin typeface="+mj-lt"/>
                <a:sym typeface="Spartan"/>
              </a:rPr>
              <a:t>Et de Font </a:t>
            </a:r>
            <a:r>
              <a:rPr lang="fr-FR" dirty="0" err="1" smtClean="0">
                <a:latin typeface="+mj-lt"/>
                <a:sym typeface="Spartan"/>
              </a:rPr>
              <a:t>Awesome</a:t>
            </a:r>
            <a:r>
              <a:rPr lang="fr-FR" dirty="0" smtClean="0">
                <a:latin typeface="+mj-lt"/>
                <a:sym typeface="Spartan"/>
              </a:rPr>
              <a:t> pour les icônes</a:t>
            </a:r>
            <a:endParaRPr dirty="0">
              <a:latin typeface="+mj-lt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latin typeface="+mj-lt"/>
              <a:ea typeface="Spartan"/>
              <a:cs typeface="Spartan"/>
              <a:sym typeface="Spart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Utilisation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du </a:t>
            </a:r>
            <a:r>
              <a:rPr lang="fr-FR" dirty="0" smtClean="0">
                <a:latin typeface="+mj-lt"/>
                <a:ea typeface="Spartan"/>
                <a:cs typeface="Spartan"/>
                <a:sym typeface="Spartan"/>
              </a:rPr>
              <a:t>J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avaScript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et sa bibliothèque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jQuery, associé à du Ajax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pour </a:t>
            </a:r>
            <a:r>
              <a:rPr lang="fr-FR" dirty="0" smtClean="0">
                <a:latin typeface="+mj-lt"/>
                <a:ea typeface="Spartan"/>
                <a:cs typeface="Spartan"/>
                <a:sym typeface="Spartan"/>
              </a:rPr>
              <a:t>quelques effets, dans </a:t>
            </a:r>
            <a:r>
              <a:rPr lang="fr-FR" dirty="0" err="1" smtClean="0">
                <a:latin typeface="+mj-lt"/>
                <a:ea typeface="Spartan"/>
                <a:cs typeface="Spartan"/>
                <a:sym typeface="Spartan"/>
              </a:rPr>
              <a:t>upload</a:t>
            </a:r>
            <a:r>
              <a:rPr lang="fr-FR" dirty="0" smtClean="0">
                <a:latin typeface="+mj-lt"/>
                <a:ea typeface="Spartan"/>
                <a:cs typeface="Spartan"/>
                <a:sym typeface="Spartan"/>
              </a:rPr>
              <a:t> d’images multiples,…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rgbClr val="3F3F3F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2656"/>
            <a:ext cx="778614" cy="778614"/>
          </a:xfrm>
          <a:prstGeom prst="rect">
            <a:avLst/>
          </a:prstGeom>
        </p:spPr>
      </p:pic>
      <p:pic>
        <p:nvPicPr>
          <p:cNvPr id="21" name="Image 20" descr="P09-Captur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6216" y="2485467"/>
            <a:ext cx="2444696" cy="2696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Back-end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504640"/>
            <a:ext cx="7498080" cy="5496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Back-end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56707" y="1615778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oogle Shape;328;p20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1910558" y="5429230"/>
            <a:ext cx="1206733" cy="7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image5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10" y="2227465"/>
            <a:ext cx="619125" cy="752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image39.png" descr="logo-tw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66" y="2362827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image5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96" y="3266409"/>
            <a:ext cx="973137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10.png"/>
          <p:cNvPicPr/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240153" y="5055675"/>
            <a:ext cx="1038225" cy="778510"/>
          </a:xfrm>
          <a:prstGeom prst="rect">
            <a:avLst/>
          </a:prstGeom>
          <a:ln/>
        </p:spPr>
      </p:pic>
      <p:sp>
        <p:nvSpPr>
          <p:cNvPr id="35" name="Google Shape;323;p20"/>
          <p:cNvSpPr txBox="1"/>
          <p:nvPr/>
        </p:nvSpPr>
        <p:spPr>
          <a:xfrm>
            <a:off x="3333248" y="2126186"/>
            <a:ext cx="5563104" cy="435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Le </a:t>
            </a:r>
            <a:r>
              <a:rPr lang="fr-FR" sz="1800" dirty="0" err="1">
                <a:latin typeface="+mj-lt"/>
                <a:ea typeface="Spartan"/>
                <a:cs typeface="Spartan"/>
                <a:sym typeface="Spartan"/>
              </a:rPr>
              <a:t>frameworks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 Symfony 5.4 , un MVC </a:t>
            </a:r>
            <a:r>
              <a:rPr lang="fr-FR" dirty="0">
                <a:latin typeface="+mj-lt"/>
              </a:rPr>
              <a:t>(</a:t>
            </a:r>
            <a:r>
              <a:rPr lang="fr-FR" dirty="0" smtClean="0">
                <a:latin typeface="+mj-lt"/>
              </a:rPr>
              <a:t>Model-</a:t>
            </a:r>
            <a:r>
              <a:rPr lang="fr-FR" dirty="0" err="1" smtClean="0">
                <a:latin typeface="+mj-lt"/>
              </a:rPr>
              <a:t>View</a:t>
            </a:r>
            <a:r>
              <a:rPr lang="fr-FR" dirty="0" smtClean="0">
                <a:latin typeface="+mj-lt"/>
              </a:rPr>
              <a:t>-Controller)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open-source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basé sur le langage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PHP, et utilisant du TWIG (moteur de </a:t>
            </a:r>
            <a:r>
              <a:rPr lang="fr-FR" sz="1800" dirty="0" err="1" smtClean="0">
                <a:latin typeface="+mj-lt"/>
                <a:ea typeface="Spartan"/>
                <a:cs typeface="Spartan"/>
                <a:sym typeface="Spartan"/>
              </a:rPr>
              <a:t>Templating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),</a:t>
            </a:r>
            <a:endParaRPr dirty="0">
              <a:latin typeface="+mj-lt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lang="fr-FR" sz="1800" dirty="0" smtClean="0">
              <a:latin typeface="+mj-lt"/>
              <a:ea typeface="Spartan"/>
              <a:cs typeface="Spartan"/>
              <a:sym typeface="Spartan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lang="fr-FR" sz="1800" dirty="0" smtClean="0">
              <a:latin typeface="+mj-lt"/>
              <a:ea typeface="Spartan"/>
              <a:cs typeface="Spartan"/>
              <a:sym typeface="Spartan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latin typeface="+mj-lt"/>
              <a:ea typeface="Spartan"/>
              <a:cs typeface="Spartan"/>
              <a:sym typeface="Spartan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Un serveur local </a:t>
            </a:r>
            <a:r>
              <a:rPr lang="fr-FR" sz="1800" dirty="0" err="1">
                <a:latin typeface="+mj-lt"/>
                <a:ea typeface="Spartan"/>
                <a:cs typeface="Spartan"/>
                <a:sym typeface="Spartan"/>
              </a:rPr>
              <a:t>Wamp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, </a:t>
            </a:r>
            <a:endParaRPr dirty="0">
              <a:latin typeface="+mj-lt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lang="fr-FR" sz="1800" dirty="0" smtClean="0">
              <a:latin typeface="+mj-lt"/>
              <a:ea typeface="Spartan"/>
              <a:cs typeface="Spartan"/>
              <a:sym typeface="Spartan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latin typeface="+mj-lt"/>
              <a:ea typeface="Spartan"/>
              <a:cs typeface="Spartan"/>
              <a:sym typeface="Spartan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Base de donnée avec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MySQL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couplé à </a:t>
            </a:r>
            <a:r>
              <a:rPr lang="fr-FR" dirty="0" err="1" smtClean="0">
                <a:latin typeface="+mj-lt"/>
                <a:ea typeface="Spartan"/>
                <a:cs typeface="Spartan"/>
                <a:sym typeface="Spartan"/>
              </a:rPr>
              <a:t>p</a:t>
            </a:r>
            <a:r>
              <a:rPr lang="fr-FR" sz="1800" dirty="0" err="1" smtClean="0">
                <a:latin typeface="+mj-lt"/>
                <a:ea typeface="Spartan"/>
                <a:cs typeface="Spartan"/>
                <a:sym typeface="Spartan"/>
              </a:rPr>
              <a:t>hpMy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Admin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rgbClr val="3F3F3F"/>
              </a:solidFill>
              <a:latin typeface="+mj-lt"/>
              <a:ea typeface="Spartan"/>
              <a:cs typeface="Spartan"/>
              <a:sym typeface="Spartan"/>
            </a:endParaRPr>
          </a:p>
        </p:txBody>
      </p:sp>
      <p:pic>
        <p:nvPicPr>
          <p:cNvPr id="36" name="image71.png"/>
          <p:cNvPicPr/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1679235" y="4176358"/>
            <a:ext cx="685800" cy="6858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Back-end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5920" y="1484784"/>
            <a:ext cx="7498080" cy="5496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 smtClean="0">
                <a:latin typeface="+mj-lt"/>
              </a:rPr>
              <a:t>	</a:t>
            </a:r>
            <a:r>
              <a:rPr lang="fr-FR" b="1" dirty="0" smtClean="0">
                <a:latin typeface="+mj-lt"/>
              </a:rPr>
              <a:t>La </a:t>
            </a:r>
            <a:r>
              <a:rPr lang="fr-FR" sz="2800" b="1" dirty="0" smtClean="0">
                <a:latin typeface="+mj-lt"/>
              </a:rPr>
              <a:t>Base de données</a:t>
            </a:r>
            <a:endParaRPr lang="fr-FR" dirty="0" smtClean="0">
              <a:latin typeface="+mj-lt"/>
            </a:endParaRPr>
          </a:p>
          <a:p>
            <a:pPr>
              <a:buNone/>
            </a:pPr>
            <a:endParaRPr lang="fr-FR" sz="2200" dirty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>
                <a:latin typeface="+mj-lt"/>
              </a:rPr>
              <a:t>Jacques LEMOINE –</a:t>
            </a:r>
            <a:r>
              <a:rPr lang="fr-FR" sz="1400" dirty="0" err="1" smtClean="0">
                <a:latin typeface="+mj-lt"/>
              </a:rPr>
              <a:t>Arinfo</a:t>
            </a:r>
            <a:r>
              <a:rPr lang="fr-FR" sz="1400" dirty="0" smtClean="0">
                <a:latin typeface="+mj-lt"/>
              </a:rPr>
              <a:t> – Promotion Novembre 2021 - Avril 2022</a:t>
            </a:r>
            <a:endParaRPr lang="fr-FR" sz="1400" dirty="0">
              <a:latin typeface="+mj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sp>
        <p:nvSpPr>
          <p:cNvPr id="35" name="Google Shape;323;p20"/>
          <p:cNvSpPr txBox="1"/>
          <p:nvPr/>
        </p:nvSpPr>
        <p:spPr>
          <a:xfrm>
            <a:off x="1187624" y="1988840"/>
            <a:ext cx="7708728" cy="870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La création et la gestion de la base de donnée se fait par l’intermédiaire de Doctrine qui nous permet de manipuler les données.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rgbClr val="3F3F3F"/>
              </a:solidFill>
              <a:latin typeface="+mj-lt"/>
              <a:ea typeface="Spartan"/>
              <a:cs typeface="Spartan"/>
              <a:sym typeface="Spart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5616" y="2852936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Création de la Base </a:t>
            </a: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de données </a:t>
            </a:r>
            <a:endParaRPr lang="fr-FR" dirty="0">
              <a:latin typeface="+mj-lt"/>
              <a:ea typeface="Spartan"/>
              <a:cs typeface="Spartan"/>
              <a:sym typeface="Spart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5656" y="3284984"/>
            <a:ext cx="4572000" cy="36933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dirty="0" err="1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php</a:t>
            </a:r>
            <a:r>
              <a:rPr lang="fr-FR" dirty="0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bin</a:t>
            </a:r>
            <a:r>
              <a:rPr lang="fr-FR" dirty="0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/console </a:t>
            </a:r>
            <a:r>
              <a:rPr lang="fr-FR" dirty="0" err="1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doctrine:database:create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5616" y="371703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Création </a:t>
            </a: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des </a:t>
            </a: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entités</a:t>
            </a:r>
            <a:endParaRPr lang="fr-FR" dirty="0">
              <a:latin typeface="+mj-lt"/>
              <a:ea typeface="Spartan"/>
              <a:cs typeface="Spartan"/>
              <a:sym typeface="Spart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664" y="4077072"/>
            <a:ext cx="4572000" cy="36933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dirty="0" err="1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php</a:t>
            </a:r>
            <a:r>
              <a:rPr lang="fr-FR" dirty="0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bin</a:t>
            </a:r>
            <a:r>
              <a:rPr lang="fr-FR" dirty="0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/console </a:t>
            </a:r>
            <a:r>
              <a:rPr lang="fr-FR" dirty="0" err="1" smtClean="0">
                <a:solidFill>
                  <a:schemeClr val="bg1"/>
                </a:solidFill>
                <a:latin typeface="+mj-lt"/>
                <a:ea typeface="Spartan"/>
                <a:cs typeface="Spartan"/>
                <a:sym typeface="Spartan"/>
              </a:rPr>
              <a:t>make:entity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15616" y="4581128"/>
            <a:ext cx="8028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Puis la migration afin de créer les entités dans la base de données</a:t>
            </a:r>
            <a:endParaRPr lang="fr-FR" dirty="0">
              <a:latin typeface="+mj-lt"/>
              <a:ea typeface="Spartan"/>
              <a:cs typeface="Spartan"/>
              <a:sym typeface="Spart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75656" y="5013176"/>
            <a:ext cx="4572000" cy="36933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dirty="0" err="1" smtClean="0">
                <a:solidFill>
                  <a:schemeClr val="bg1"/>
                </a:solidFill>
                <a:latin typeface="+mj-lt"/>
              </a:rPr>
              <a:t>php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bin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/console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make:migration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5656" y="5517232"/>
            <a:ext cx="4572000" cy="36933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dirty="0" err="1" smtClean="0">
                <a:solidFill>
                  <a:schemeClr val="bg1"/>
                </a:solidFill>
              </a:rPr>
              <a:t>php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bin</a:t>
            </a:r>
            <a:r>
              <a:rPr lang="fr-FR" dirty="0" smtClean="0">
                <a:solidFill>
                  <a:schemeClr val="bg1"/>
                </a:solidFill>
              </a:rPr>
              <a:t>/console </a:t>
            </a:r>
            <a:r>
              <a:rPr lang="fr-FR" dirty="0" err="1" smtClean="0">
                <a:solidFill>
                  <a:schemeClr val="bg1"/>
                </a:solidFill>
              </a:rPr>
              <a:t>doctrine:migrations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  <a:r>
              <a:rPr lang="fr-FR" dirty="0" err="1" smtClean="0">
                <a:solidFill>
                  <a:schemeClr val="bg1"/>
                </a:solidFill>
              </a:rPr>
              <a:t>migrate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Back-end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pic>
        <p:nvPicPr>
          <p:cNvPr id="20" name="Image 19" descr="P00-entity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1412776"/>
            <a:ext cx="5930929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Back-end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pic>
        <p:nvPicPr>
          <p:cNvPr id="10" name="Image 9" descr="p01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1484784"/>
            <a:ext cx="6626074" cy="4923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Je me </a:t>
            </a:r>
            <a:r>
              <a:rPr lang="fr-FR" sz="4000" dirty="0" smtClean="0"/>
              <a:t>présente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714488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fr-FR" dirty="0" smtClean="0"/>
              <a:t>    Jacques Lemoine 57 ans</a:t>
            </a:r>
          </a:p>
          <a:p>
            <a:pPr fontAlgn="base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92D050"/>
                </a:solidFill>
              </a:rPr>
              <a:t>Mon parcours professionnel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DUT Génie Electrique &amp; Informatique Industrielle à Nantes </a:t>
            </a:r>
            <a:br>
              <a:rPr lang="fr-FR" dirty="0" smtClean="0"/>
            </a:br>
            <a:r>
              <a:rPr lang="fr-FR" dirty="0" smtClean="0"/>
              <a:t>Développeur informatique 20 ans sur site</a:t>
            </a:r>
          </a:p>
          <a:p>
            <a:pPr fontAlgn="base">
              <a:buNone/>
            </a:pPr>
            <a:r>
              <a:rPr lang="fr-FR" dirty="0" smtClean="0"/>
              <a:t>	Technicien de maintenance informatique itinérant 9  ans</a:t>
            </a:r>
          </a:p>
          <a:p>
            <a:pPr fontAlgn="base">
              <a:buNone/>
            </a:pPr>
            <a:endParaRPr lang="fr-FR" dirty="0" smtClean="0"/>
          </a:p>
          <a:p>
            <a:pPr fontAlgn="base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 projet de remise à niveau professionnelle suite à un licenciement économique</a:t>
            </a:r>
            <a:br>
              <a:rPr lang="fr-FR" dirty="0" smtClean="0"/>
            </a:br>
            <a:r>
              <a:rPr lang="fr-FR" dirty="0" smtClean="0"/>
              <a:t> </a:t>
            </a:r>
          </a:p>
          <a:p>
            <a:pPr fontAlgn="base">
              <a:buNone/>
            </a:pPr>
            <a:r>
              <a:rPr lang="fr-FR" dirty="0" smtClean="0"/>
              <a:t>	Afin de pouvoir revenir à mon métier de base en élargissant mes compétences au web et m’ouvrir de nouvelles possibilités d’embauche, vers un secteur porteur tout en pouvant utiliser mon savoir-faire acquis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538" y="0"/>
            <a:ext cx="1643074" cy="1643074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74308" y="260648"/>
            <a:ext cx="952500" cy="866775"/>
          </a:xfrm>
          <a:prstGeom prst="rect">
            <a:avLst/>
          </a:prstGeom>
          <a:ln/>
        </p:spPr>
      </p:pic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00100" y="6500834"/>
            <a:ext cx="8143900" cy="280966"/>
          </a:xfrm>
        </p:spPr>
        <p:txBody>
          <a:bodyPr/>
          <a:lstStyle/>
          <a:p>
            <a:pPr algn="ctr"/>
            <a:r>
              <a:rPr lang="fr-FR" dirty="0" smtClean="0"/>
              <a:t>Jacques LEMOINE –</a:t>
            </a:r>
            <a:r>
              <a:rPr lang="fr-FR" dirty="0" err="1" smtClean="0"/>
              <a:t>Arinfo</a:t>
            </a:r>
            <a:r>
              <a:rPr lang="fr-FR" dirty="0" smtClean="0"/>
              <a:t> – Promotion Novembre 2021 - Avril 2022</a:t>
            </a:r>
            <a:endParaRPr lang="fr-FR" dirty="0"/>
          </a:p>
        </p:txBody>
      </p:sp>
      <p:pic>
        <p:nvPicPr>
          <p:cNvPr id="8" name="Picture 5" descr="E:\images pour des genialy\or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124744"/>
            <a:ext cx="1237851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Back-end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sp>
        <p:nvSpPr>
          <p:cNvPr id="9" name="Rectangle 8"/>
          <p:cNvSpPr/>
          <p:nvPr/>
        </p:nvSpPr>
        <p:spPr>
          <a:xfrm>
            <a:off x="1115616" y="1772816"/>
            <a:ext cx="8028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Puis la manipulation des données se fait par le CRUD (</a:t>
            </a:r>
            <a:r>
              <a:rPr lang="fr-FR" sz="2000" dirty="0" err="1" smtClean="0">
                <a:latin typeface="+mj-lt"/>
                <a:ea typeface="Spartan"/>
                <a:cs typeface="Spartan"/>
                <a:sym typeface="Spartan"/>
              </a:rPr>
              <a:t>Created</a:t>
            </a: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, Read, Update, </a:t>
            </a:r>
            <a:r>
              <a:rPr lang="fr-FR" sz="2000" dirty="0" err="1" smtClean="0">
                <a:latin typeface="+mj-lt"/>
                <a:ea typeface="Spartan"/>
                <a:cs typeface="Spartan"/>
                <a:sym typeface="Spartan"/>
              </a:rPr>
              <a:t>Delete</a:t>
            </a: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) à partir d’une entité.</a:t>
            </a:r>
            <a:endParaRPr lang="fr-FR" dirty="0">
              <a:latin typeface="+mj-lt"/>
              <a:ea typeface="Spartan"/>
              <a:cs typeface="Spartan"/>
              <a:sym typeface="Spart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5656" y="2492896"/>
            <a:ext cx="4572000" cy="36933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dirty="0" err="1" smtClean="0">
                <a:solidFill>
                  <a:schemeClr val="bg1"/>
                </a:solidFill>
                <a:latin typeface="+mj-lt"/>
              </a:rPr>
              <a:t>php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bin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/console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make:crud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5616" y="2924944"/>
            <a:ext cx="8028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La commande nous génère les formulaires suivants, ainsi que des méthodes dans le </a:t>
            </a:r>
            <a:r>
              <a:rPr lang="fr-FR" sz="2000" dirty="0" err="1" smtClean="0">
                <a:latin typeface="+mj-lt"/>
                <a:ea typeface="Spartan"/>
                <a:cs typeface="Spartan"/>
                <a:sym typeface="Spartan"/>
              </a:rPr>
              <a:t>controller</a:t>
            </a: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, le </a:t>
            </a:r>
            <a:r>
              <a:rPr lang="fr-FR" sz="2000" dirty="0" err="1" smtClean="0">
                <a:latin typeface="+mj-lt"/>
                <a:ea typeface="Spartan"/>
                <a:cs typeface="Spartan"/>
                <a:sym typeface="Spartan"/>
              </a:rPr>
              <a:t>form</a:t>
            </a:r>
            <a:r>
              <a:rPr lang="fr-FR" sz="2000" dirty="0" smtClean="0">
                <a:latin typeface="+mj-lt"/>
                <a:ea typeface="Spartan"/>
                <a:cs typeface="Spartan"/>
                <a:sym typeface="Spartan"/>
              </a:rPr>
              <a:t> :</a:t>
            </a:r>
            <a:endParaRPr lang="fr-FR" dirty="0">
              <a:latin typeface="+mj-lt"/>
              <a:ea typeface="Spartan"/>
              <a:cs typeface="Spartan"/>
              <a:sym typeface="Spartan"/>
            </a:endParaRPr>
          </a:p>
        </p:txBody>
      </p:sp>
      <p:pic>
        <p:nvPicPr>
          <p:cNvPr id="14" name="Image 13" descr="P02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3861048"/>
            <a:ext cx="26098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Back-end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pic>
        <p:nvPicPr>
          <p:cNvPr id="10" name="Image 9" descr="P03-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1484784"/>
            <a:ext cx="642937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Back-end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sp>
        <p:nvSpPr>
          <p:cNvPr id="8" name="Google Shape;346;p23"/>
          <p:cNvSpPr txBox="1"/>
          <p:nvPr/>
        </p:nvSpPr>
        <p:spPr>
          <a:xfrm>
            <a:off x="1187625" y="1628800"/>
            <a:ext cx="7956376" cy="3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Les Rôles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Définition des rôles : </a:t>
            </a: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ADMIN,  GE, OTHER, USER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fr-FR" sz="1600" dirty="0" smtClean="0">
                <a:latin typeface="+mj-lt"/>
                <a:ea typeface="Spartan"/>
                <a:cs typeface="Spartan"/>
                <a:sym typeface="Spartan"/>
              </a:rPr>
              <a:t>Les GE, OTHER et USER ont accès en visualisation aux informations suivantes :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fr-FR" sz="1600" dirty="0" smtClean="0">
                <a:latin typeface="+mj-lt"/>
                <a:ea typeface="Spartan"/>
                <a:cs typeface="Spartan"/>
                <a:sym typeface="Spartan"/>
              </a:rPr>
              <a:t>     </a:t>
            </a:r>
            <a:r>
              <a:rPr lang="fr-FR" sz="1600" dirty="0" smtClean="0">
                <a:latin typeface="+mj-lt"/>
                <a:ea typeface="Spartan"/>
                <a:cs typeface="Spartan"/>
                <a:sym typeface="Spartan"/>
              </a:rPr>
              <a:t>GE : correspondant aux étudiants du Master GE, ont accès à l’ensemble des données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fr-FR" sz="1600" dirty="0" smtClean="0">
                <a:latin typeface="+mj-lt"/>
                <a:ea typeface="Spartan"/>
                <a:cs typeface="Spartan"/>
                <a:sym typeface="Spartan"/>
              </a:rPr>
              <a:t>    OTHER: sont limité aux présentations et à la partie Master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fr-FR" sz="1600" dirty="0" smtClean="0">
                <a:latin typeface="+mj-lt"/>
                <a:ea typeface="Spartan"/>
                <a:cs typeface="Spartan"/>
                <a:sym typeface="Spartan"/>
              </a:rPr>
              <a:t>    USER : limité aux présentations,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fr-FR" sz="1600" dirty="0" smtClean="0">
                <a:latin typeface="+mj-lt"/>
                <a:ea typeface="Spartan"/>
                <a:cs typeface="Spartan"/>
                <a:sym typeface="Spartan"/>
              </a:rPr>
              <a:t>Les visiteurs sans connexion n’</a:t>
            </a:r>
            <a:r>
              <a:rPr lang="fr-FR" sz="1600" dirty="0" err="1" smtClean="0">
                <a:latin typeface="+mj-lt"/>
                <a:ea typeface="Spartan"/>
                <a:cs typeface="Spartan"/>
                <a:sym typeface="Spartan"/>
              </a:rPr>
              <a:t>accédent</a:t>
            </a:r>
            <a:r>
              <a:rPr lang="fr-FR" sz="1600" dirty="0" smtClean="0">
                <a:latin typeface="+mj-lt"/>
                <a:ea typeface="Spartan"/>
                <a:cs typeface="Spartan"/>
                <a:sym typeface="Spartan"/>
              </a:rPr>
              <a:t> qu’à la page d’accueil</a:t>
            </a:r>
            <a:r>
              <a:rPr lang="fr-FR" sz="1600" dirty="0">
                <a:latin typeface="+mj-lt"/>
                <a:ea typeface="Spartan"/>
                <a:cs typeface="Spartan"/>
                <a:sym typeface="Spartan"/>
              </a:rPr>
              <a:t/>
            </a:r>
            <a:br>
              <a:rPr lang="fr-FR" sz="1600" dirty="0">
                <a:latin typeface="+mj-lt"/>
                <a:ea typeface="Spartan"/>
                <a:cs typeface="Spartan"/>
                <a:sym typeface="Spartan"/>
              </a:rPr>
            </a:br>
            <a:endParaRPr lang="fr-FR" sz="1600" dirty="0" smtClean="0">
              <a:latin typeface="+mj-lt"/>
              <a:ea typeface="Spartan"/>
              <a:cs typeface="Spartan"/>
              <a:sym typeface="Spartan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fr-FR" sz="1800" dirty="0" smtClean="0">
                <a:latin typeface="+mj-lt"/>
                <a:ea typeface="Spartan"/>
                <a:cs typeface="Spartan"/>
                <a:sym typeface="Spartan"/>
              </a:rPr>
              <a:t>Utilisation 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de la méthode  « @</a:t>
            </a:r>
            <a:r>
              <a:rPr lang="fr-FR" sz="1800" dirty="0" err="1">
                <a:latin typeface="+mj-lt"/>
                <a:ea typeface="Spartan"/>
                <a:cs typeface="Spartan"/>
                <a:sym typeface="Spartan"/>
              </a:rPr>
              <a:t>isGranted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 » dans le </a:t>
            </a:r>
            <a:r>
              <a:rPr lang="fr-FR" sz="1800" dirty="0" err="1">
                <a:latin typeface="+mj-lt"/>
                <a:ea typeface="Spartan"/>
                <a:cs typeface="Spartan"/>
                <a:sym typeface="Spartan"/>
              </a:rPr>
              <a:t>controller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> et les </a:t>
            </a:r>
            <a:r>
              <a:rPr lang="fr-FR" sz="1800" dirty="0" err="1">
                <a:latin typeface="+mj-lt"/>
                <a:ea typeface="Spartan"/>
                <a:cs typeface="Spartan"/>
                <a:sym typeface="Spartan"/>
              </a:rPr>
              <a:t>templates</a:t>
            </a:r>
            <a:r>
              <a:rPr lang="fr-FR" sz="1800" dirty="0">
                <a:latin typeface="+mj-lt"/>
                <a:ea typeface="Spartan"/>
                <a:cs typeface="Spartan"/>
                <a:sym typeface="Spartan"/>
              </a:rPr>
              <a:t/>
            </a:r>
            <a:br>
              <a:rPr lang="fr-FR" sz="1800" dirty="0">
                <a:latin typeface="+mj-lt"/>
                <a:ea typeface="Spartan"/>
                <a:cs typeface="Spartan"/>
                <a:sym typeface="Spartan"/>
              </a:rPr>
            </a:br>
            <a:r>
              <a:rPr lang="fr-FR" sz="1600" dirty="0">
                <a:latin typeface="+mj-lt"/>
                <a:ea typeface="Spartan"/>
                <a:cs typeface="Spartan"/>
                <a:sym typeface="Spartan"/>
              </a:rPr>
              <a:t>afin d’afficher ou non certaines informations ou de limiter certains accès en fonction du rôle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latin typeface="+mj-lt"/>
              <a:ea typeface="Spartan"/>
              <a:cs typeface="Spartan"/>
              <a:sym typeface="Spart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latin typeface="+mj-lt"/>
              <a:ea typeface="Spartan"/>
              <a:cs typeface="Spartan"/>
              <a:sym typeface="Spartan"/>
            </a:endParaRPr>
          </a:p>
        </p:txBody>
      </p:sp>
      <p:pic>
        <p:nvPicPr>
          <p:cNvPr id="11" name="Image 10" descr="P04-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085184"/>
            <a:ext cx="9144000" cy="1353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Back-end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pic>
        <p:nvPicPr>
          <p:cNvPr id="8" name="Image 7" descr="P05-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1628800"/>
            <a:ext cx="6624736" cy="453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Présentation Interface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pic>
        <p:nvPicPr>
          <p:cNvPr id="9" name="Image 8" descr="P06-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556792"/>
            <a:ext cx="9144000" cy="4131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Présentation Interface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pic>
        <p:nvPicPr>
          <p:cNvPr id="8" name="Image 7" descr="P07-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1412776"/>
            <a:ext cx="7200800" cy="502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Synthèse et 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56376" y="188640"/>
            <a:ext cx="952500" cy="866775"/>
          </a:xfrm>
          <a:prstGeom prst="rect">
            <a:avLst/>
          </a:prstGeom>
          <a:ln/>
        </p:spPr>
      </p:pic>
      <p:pic>
        <p:nvPicPr>
          <p:cNvPr id="1026" name="Picture 2" descr="recruter-developpeur-web-alternance - Alternance Professionnel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365104"/>
            <a:ext cx="2000232" cy="207253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8728" y="1244071"/>
            <a:ext cx="750099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Ce projet a été pour moi une expérience enrichissante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Il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m’a permis </a:t>
            </a:r>
            <a:r>
              <a:rPr lang="fr-FR" dirty="0" smtClean="0">
                <a:solidFill>
                  <a:srgbClr val="000000"/>
                </a:solidFill>
                <a:latin typeface="+mj-lt"/>
                <a:ea typeface="Calibri" pitchFamily="34" charset="0"/>
                <a:cs typeface="Arial" pitchFamily="34" charset="0"/>
              </a:rPr>
              <a:t>d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’appliquer d’une façon concrète les connaissances théoriques et pratiques de la formation à la réalisation d’un site réel dans sa globalité, de   maîtriser chaque étape de production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et de mieux appréhender les métiers du web et surtout celui de développeur web et web mobile.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J’ai pris conscience des difficultés et des contraintes de la conception d’un site  et j'ai pris un réel plaisir à rechercher des solutions et des améliorations nécessaires. J’ai aussi appris qu’il faut faire preuve de  flexibilité afin de s’adapter à toutes les demandes des clients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pour satisfaire à ses exigences.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Il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a fallu faire face à quelques difficultés comme la collecte des données auprès des étudiants peu disponibles et pas assez précis sur leur demande et un contenu très dense.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475656" y="4725144"/>
            <a:ext cx="50006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Le  site est opérationnel mais va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continuer à évoluer vers une livraison définitive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après la formation. J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 me suis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 engagé auprès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 de l’association à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leur apporter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d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es améliorations et fonctionnalités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plus développées.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7" grpId="0"/>
      <p:bldP spid="10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56376" y="260648"/>
            <a:ext cx="952500" cy="866775"/>
          </a:xfrm>
          <a:prstGeom prst="rect">
            <a:avLst/>
          </a:prstGeom>
          <a:ln/>
        </p:spPr>
      </p:pic>
      <p:pic>
        <p:nvPicPr>
          <p:cNvPr id="1026" name="Picture 2" descr="recruter-developpeur-web-alternance - Alternance Professionnel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05064"/>
            <a:ext cx="1847719" cy="1914505"/>
          </a:xfrm>
          <a:prstGeom prst="rect">
            <a:avLst/>
          </a:prstGeom>
          <a:noFill/>
        </p:spPr>
      </p:pic>
      <p:sp>
        <p:nvSpPr>
          <p:cNvPr id="11" name="Espace réservé du contenu 10"/>
          <p:cNvSpPr txBox="1">
            <a:spLocks noGrp="1"/>
          </p:cNvSpPr>
          <p:nvPr>
            <p:ph idx="1"/>
          </p:nvPr>
        </p:nvSpPr>
        <p:spPr>
          <a:xfrm>
            <a:off x="1428728" y="2071678"/>
            <a:ext cx="749808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000000"/>
                </a:solidFill>
                <a:latin typeface="+mj-lt"/>
                <a:ea typeface="Calibri" pitchFamily="34" charset="0"/>
                <a:cs typeface="Arial" pitchFamily="34" charset="0"/>
              </a:rPr>
              <a:t>Alors que j’arrive à l’issue de ma formation, je suis à la recherche d’un emploi, tout en continuant à me former de manière personnelle. </a:t>
            </a:r>
            <a:br>
              <a:rPr lang="fr-FR" sz="1800" dirty="0" smtClean="0">
                <a:solidFill>
                  <a:srgbClr val="000000"/>
                </a:solidFill>
                <a:latin typeface="+mj-lt"/>
                <a:ea typeface="Calibri" pitchFamily="34" charset="0"/>
                <a:cs typeface="Arial" pitchFamily="34" charset="0"/>
              </a:rPr>
            </a:br>
            <a:endParaRPr lang="fr-FR" sz="1800" dirty="0" smtClean="0">
              <a:solidFill>
                <a:srgbClr val="000000"/>
              </a:solidFill>
              <a:latin typeface="+mj-lt"/>
              <a:ea typeface="Calibri" pitchFamily="34" charset="0"/>
              <a:cs typeface="Arial" pitchFamily="34" charset="0"/>
            </a:endParaRPr>
          </a:p>
          <a:p>
            <a:r>
              <a:rPr lang="fr-FR" sz="1800" dirty="0" smtClean="0">
                <a:solidFill>
                  <a:srgbClr val="000000"/>
                </a:solidFill>
                <a:latin typeface="+mj-lt"/>
                <a:ea typeface="Calibri" pitchFamily="34" charset="0"/>
                <a:cs typeface="Arial" pitchFamily="34" charset="0"/>
              </a:rPr>
              <a:t>J’ai notamment la volonté et l’espoir d’approfondir mes connaissances</a:t>
            </a:r>
            <a:r>
              <a:rPr lang="fr-FR" sz="1800" dirty="0" smtClean="0">
                <a:latin typeface="+mj-lt"/>
                <a:ea typeface="Calibri" pitchFamily="34" charset="0"/>
                <a:cs typeface="Arial" pitchFamily="34" charset="0"/>
              </a:rPr>
              <a:t>, entre autres,  dans l’apprentissage du</a:t>
            </a:r>
            <a:r>
              <a:rPr lang="fr-FR" sz="1800" dirty="0" smtClean="0">
                <a:solidFill>
                  <a:srgbClr val="000000"/>
                </a:solidFill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lang="fr-FR" sz="1800" dirty="0" smtClean="0">
                <a:latin typeface="+mj-lt"/>
                <a:ea typeface="Calibri" pitchFamily="34" charset="0"/>
                <a:cs typeface="Arial" pitchFamily="34" charset="0"/>
              </a:rPr>
              <a:t>langage </a:t>
            </a:r>
            <a:r>
              <a:rPr lang="fr-FR" sz="1800" dirty="0" smtClean="0">
                <a:solidFill>
                  <a:srgbClr val="000000"/>
                </a:solidFill>
                <a:latin typeface="+mj-lt"/>
                <a:ea typeface="Calibri" pitchFamily="34" charset="0"/>
                <a:cs typeface="Arial" pitchFamily="34" charset="0"/>
              </a:rPr>
              <a:t>Java, par une formation complémentaire </a:t>
            </a:r>
            <a:r>
              <a:rPr lang="fr-FR" sz="1800" dirty="0" smtClean="0">
                <a:latin typeface="+mj-lt"/>
                <a:ea typeface="Calibri" pitchFamily="34" charset="0"/>
                <a:cs typeface="Arial" pitchFamily="34" charset="0"/>
              </a:rPr>
              <a:t>spécifique</a:t>
            </a:r>
            <a:endParaRPr lang="fr-FR" sz="1800" dirty="0">
              <a:latin typeface="+mj-lt"/>
            </a:endParaRPr>
          </a:p>
        </p:txBody>
      </p:sp>
      <p:pic>
        <p:nvPicPr>
          <p:cNvPr id="32770" name="Picture 2" descr="Fichier:Java Logo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221088"/>
            <a:ext cx="803999" cy="1495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Photos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884368" y="260648"/>
            <a:ext cx="952500" cy="866775"/>
          </a:xfrm>
          <a:prstGeom prst="rect">
            <a:avLst/>
          </a:prstGeom>
          <a:ln/>
        </p:spPr>
      </p:pic>
      <p:sp>
        <p:nvSpPr>
          <p:cNvPr id="30722" name="AutoShape 2" descr="Aperçu de l’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24" name="AutoShape 4" descr="Aperçu de l’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26" name="Picture 6" descr="Master gestion de l’environnement parcours économie et gestion de l’environnement et développement dur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1357298"/>
            <a:ext cx="3524250" cy="2343151"/>
          </a:xfrm>
          <a:prstGeom prst="rect">
            <a:avLst/>
          </a:prstGeom>
          <a:noFill/>
        </p:spPr>
      </p:pic>
      <p:pic>
        <p:nvPicPr>
          <p:cNvPr id="30728" name="Picture 8" descr="https://www.lafactory.ma/wp-content/uploads/2018/11/Environnement-1-696x4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3714752"/>
            <a:ext cx="4572032" cy="26276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33796" name="AutoShape 4" descr="Aperçu de l’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3797" name="Picture 5" descr="E:\images pour des genialy\or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071678"/>
            <a:ext cx="2781300" cy="2838450"/>
          </a:xfrm>
          <a:prstGeom prst="rect">
            <a:avLst/>
          </a:prstGeom>
          <a:noFill/>
        </p:spPr>
      </p:pic>
      <p:pic>
        <p:nvPicPr>
          <p:cNvPr id="6" name="docs-internal-guid-1244b781-7fff-9023-c97c-7793fd1d6120" descr="Cahier des charges CRM : 35 questions pour vous aider à le rédiger | ATEJ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40" y="3214686"/>
            <a:ext cx="2308856" cy="229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docs-internal-guid-e039076f-7fff-d3ea-0e96-56d20d9e32f0" descr="Fichier:Discussion.png — Wikipédia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1"/>
            <a:ext cx="2643206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714488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fr-FR" dirty="0" smtClean="0"/>
              <a:t>Présentation du projet, cahier des charges.</a:t>
            </a:r>
          </a:p>
          <a:p>
            <a:pPr fontAlgn="base"/>
            <a:r>
              <a:rPr lang="fr-FR" dirty="0" smtClean="0"/>
              <a:t>Gestion du projet</a:t>
            </a:r>
          </a:p>
          <a:p>
            <a:pPr fontAlgn="base"/>
            <a:r>
              <a:rPr lang="fr-FR" dirty="0" smtClean="0"/>
              <a:t>Conception et codage des composants </a:t>
            </a:r>
            <a:r>
              <a:rPr lang="fr-FR" i="1" dirty="0" smtClean="0"/>
              <a:t>front-end </a:t>
            </a:r>
            <a:r>
              <a:rPr lang="fr-FR" dirty="0" smtClean="0"/>
              <a:t>et des composants </a:t>
            </a:r>
            <a:r>
              <a:rPr lang="fr-FR" i="1" dirty="0" smtClean="0"/>
              <a:t>back-end </a:t>
            </a:r>
            <a:endParaRPr lang="fr-FR" dirty="0" smtClean="0"/>
          </a:p>
          <a:p>
            <a:pPr fontAlgn="base"/>
            <a:r>
              <a:rPr lang="fr-FR" dirty="0" smtClean="0"/>
              <a:t>Présentation des éléments les plus significatifs de l’interface de l’application </a:t>
            </a:r>
          </a:p>
          <a:p>
            <a:pPr fontAlgn="base"/>
            <a:r>
              <a:rPr lang="fr-FR" dirty="0" smtClean="0"/>
              <a:t>Présentation du jeu d’essai de la fonctionnalité la plus représentative (données en entrée, données attendues, données obtenues) et analyse des écarts éventuels </a:t>
            </a:r>
          </a:p>
          <a:p>
            <a:pPr fontAlgn="base"/>
            <a:r>
              <a:rPr lang="fr-FR" dirty="0" smtClean="0"/>
              <a:t>Présentation d’un exemple de recherche effectuée à partir de site anglophone</a:t>
            </a:r>
          </a:p>
          <a:p>
            <a:pPr fontAlgn="base"/>
            <a:r>
              <a:rPr lang="fr-FR" dirty="0" smtClean="0"/>
              <a:t>Présentation du site </a:t>
            </a:r>
          </a:p>
          <a:p>
            <a:pPr fontAlgn="base"/>
            <a:r>
              <a:rPr lang="fr-FR" dirty="0" smtClean="0"/>
              <a:t>Synthèse et conclusion.</a:t>
            </a:r>
          </a:p>
          <a:p>
            <a:endParaRPr lang="fr-FR" dirty="0"/>
          </a:p>
        </p:txBody>
      </p:sp>
      <p:pic>
        <p:nvPicPr>
          <p:cNvPr id="6" name="Image 5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474" y="0"/>
            <a:ext cx="1643074" cy="164307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Sommaire</a:t>
            </a:r>
            <a:endParaRPr lang="fr-FR" sz="4000" dirty="0"/>
          </a:p>
        </p:txBody>
      </p:sp>
      <p:pic>
        <p:nvPicPr>
          <p:cNvPr id="9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06260" y="203270"/>
            <a:ext cx="952500" cy="866775"/>
          </a:xfrm>
          <a:prstGeom prst="rect">
            <a:avLst/>
          </a:prstGeom>
          <a:ln/>
        </p:spPr>
      </p:pic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00100" y="6500834"/>
            <a:ext cx="8143900" cy="280966"/>
          </a:xfrm>
        </p:spPr>
        <p:txBody>
          <a:bodyPr/>
          <a:lstStyle/>
          <a:p>
            <a:pPr algn="ctr"/>
            <a:r>
              <a:rPr lang="fr-FR" dirty="0" smtClean="0"/>
              <a:t>Jacques LEMOINE –</a:t>
            </a:r>
            <a:r>
              <a:rPr lang="fr-FR" dirty="0" err="1" smtClean="0"/>
              <a:t>Arinfo</a:t>
            </a:r>
            <a:r>
              <a:rPr lang="fr-FR" dirty="0" smtClean="0"/>
              <a:t> – Promotion Novembre 2021 - Avril 2022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pic>
        <p:nvPicPr>
          <p:cNvPr id="3" name="Image 2" descr="165100021277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88640"/>
            <a:ext cx="3428992" cy="2571744"/>
          </a:xfrm>
          <a:prstGeom prst="rect">
            <a:avLst/>
          </a:prstGeom>
        </p:spPr>
      </p:pic>
      <p:pic>
        <p:nvPicPr>
          <p:cNvPr id="4" name="Image 3" descr="16510002128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2996952"/>
            <a:ext cx="3905245" cy="2928934"/>
          </a:xfrm>
          <a:prstGeom prst="rect">
            <a:avLst/>
          </a:prstGeom>
        </p:spPr>
      </p:pic>
      <p:pic>
        <p:nvPicPr>
          <p:cNvPr id="5" name="Picture 2" descr="Rapport d'évaluation - Université Paul-Valéry Montpellier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04664"/>
            <a:ext cx="2085975" cy="1914525"/>
          </a:xfrm>
          <a:prstGeom prst="rect">
            <a:avLst/>
          </a:prstGeom>
          <a:noFill/>
        </p:spPr>
      </p:pic>
      <p:pic>
        <p:nvPicPr>
          <p:cNvPr id="6" name="Picture 10" descr="biologie écologie université Montpelli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996952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Présentation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6343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b="1" dirty="0" smtClean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B0F0"/>
                </a:solidFill>
                <a:hlinkClick r:id="rId3"/>
              </a:rPr>
              <a:t>Association Paul Green</a:t>
            </a:r>
            <a:endParaRPr lang="fr-FR" dirty="0" smtClean="0">
              <a:solidFill>
                <a:srgbClr val="00B0F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pic>
        <p:nvPicPr>
          <p:cNvPr id="8" name="Image 7" descr="P08-Captu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700808"/>
            <a:ext cx="9144000" cy="4650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sp>
        <p:nvSpPr>
          <p:cNvPr id="9" name="Espace réservé du contenu 10"/>
          <p:cNvSpPr txBox="1">
            <a:spLocks noGrp="1"/>
          </p:cNvSpPr>
          <p:nvPr>
            <p:ph idx="1"/>
          </p:nvPr>
        </p:nvSpPr>
        <p:spPr>
          <a:xfrm>
            <a:off x="1403648" y="1628800"/>
            <a:ext cx="74980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800" dirty="0" smtClean="0">
                <a:latin typeface="+mj-lt"/>
              </a:rPr>
              <a:t>J’avais besoin de générer le Bureau de l’association dans un ordre précis.</a:t>
            </a:r>
          </a:p>
          <a:p>
            <a:pPr>
              <a:buNone/>
            </a:pPr>
            <a:r>
              <a:rPr lang="fr-FR" sz="1800" dirty="0" smtClean="0">
                <a:latin typeface="+mj-lt"/>
              </a:rPr>
              <a:t>Dans le </a:t>
            </a:r>
            <a:r>
              <a:rPr lang="fr-FR" sz="1800" dirty="0" err="1" smtClean="0">
                <a:latin typeface="+mj-lt"/>
              </a:rPr>
              <a:t>repository</a:t>
            </a:r>
            <a:r>
              <a:rPr lang="fr-FR" sz="1800" dirty="0" smtClean="0">
                <a:latin typeface="+mj-lt"/>
              </a:rPr>
              <a:t>, </a:t>
            </a:r>
            <a:r>
              <a:rPr lang="fr-FR" sz="1800" dirty="0" err="1" smtClean="0">
                <a:latin typeface="+mj-lt"/>
              </a:rPr>
              <a:t>users</a:t>
            </a:r>
            <a:r>
              <a:rPr lang="fr-FR" sz="1800" dirty="0" smtClean="0">
                <a:latin typeface="+mj-lt"/>
              </a:rPr>
              <a:t> j’ai installé cette méthode</a:t>
            </a:r>
            <a:endParaRPr lang="fr-FR" sz="1800" dirty="0">
              <a:latin typeface="+mj-lt"/>
            </a:endParaRPr>
          </a:p>
        </p:txBody>
      </p:sp>
      <p:pic>
        <p:nvPicPr>
          <p:cNvPr id="10" name="Image 9" descr="P10-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2492896"/>
            <a:ext cx="57912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81328"/>
            <a:ext cx="8100392" cy="400472"/>
          </a:xfrm>
        </p:spPr>
        <p:txBody>
          <a:bodyPr/>
          <a:lstStyle/>
          <a:p>
            <a:pPr algn="ctr"/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171953"/>
            <a:ext cx="952500" cy="866775"/>
          </a:xfrm>
          <a:prstGeom prst="rect">
            <a:avLst/>
          </a:prstGeom>
          <a:ln/>
        </p:spPr>
      </p:pic>
      <p:pic>
        <p:nvPicPr>
          <p:cNvPr id="11" name="Image 10" descr="P11-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1484784"/>
            <a:ext cx="6120929" cy="4941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1143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Contexte et </a:t>
            </a:r>
            <a:br>
              <a:rPr lang="fr-FR" dirty="0" smtClean="0"/>
            </a:br>
            <a:r>
              <a:rPr lang="fr-FR" dirty="0" smtClean="0"/>
              <a:t>cahier </a:t>
            </a:r>
            <a:r>
              <a:rPr lang="fr-FR" sz="4400" dirty="0" smtClean="0"/>
              <a:t>des</a:t>
            </a:r>
            <a:r>
              <a:rPr lang="fr-FR" dirty="0" smtClean="0"/>
              <a:t>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Contexte </a:t>
            </a:r>
            <a:r>
              <a:rPr lang="fr-FR" b="1" dirty="0" smtClean="0"/>
              <a:t>:</a:t>
            </a:r>
          </a:p>
          <a:p>
            <a:pPr algn="just"/>
            <a:r>
              <a:rPr lang="fr-FR" sz="2200" dirty="0" smtClean="0"/>
              <a:t>L’idée de ce projet est née après une discussion avec ma fille étudiante en master GE à l’université de Montpellier qui m’évoque le problème de manque de visibilité auprès de la communauté universitaire de l’association d’étudiants Paul Green qui mène des projets environnementaux.</a:t>
            </a:r>
          </a:p>
          <a:p>
            <a:pPr algn="just"/>
            <a:r>
              <a:rPr lang="fr-FR" sz="2200" dirty="0" smtClean="0"/>
              <a:t>Cette démarche s’inscrit dans l’idée de moderniser l’image de l’association , d’attirer de nouveaux adhérents, d’augmenter la visibilité du Master, de l’association et de pérenniser les supports de projets dans le temps.</a:t>
            </a:r>
          </a:p>
          <a:p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00100" y="6500834"/>
            <a:ext cx="8143900" cy="280966"/>
          </a:xfrm>
        </p:spPr>
        <p:txBody>
          <a:bodyPr/>
          <a:lstStyle/>
          <a:p>
            <a:pPr algn="ctr"/>
            <a:r>
              <a:rPr lang="fr-FR" dirty="0" smtClean="0"/>
              <a:t>Jacques LEMOINE –</a:t>
            </a:r>
            <a:r>
              <a:rPr lang="fr-FR" dirty="0" err="1" smtClean="0"/>
              <a:t>Arinfo</a:t>
            </a:r>
            <a:r>
              <a:rPr lang="fr-FR" dirty="0" smtClean="0"/>
              <a:t> – Promotion Novembre 2021 - Avril 2022</a:t>
            </a:r>
            <a:endParaRPr lang="fr-FR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45746" y="280012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1143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Contexte et </a:t>
            </a:r>
            <a:br>
              <a:rPr lang="fr-FR" dirty="0" smtClean="0"/>
            </a:br>
            <a:r>
              <a:rPr lang="fr-FR" dirty="0" smtClean="0"/>
              <a:t>cahier </a:t>
            </a:r>
            <a:r>
              <a:rPr lang="fr-FR" sz="4400" dirty="0" smtClean="0"/>
              <a:t>des</a:t>
            </a:r>
            <a:r>
              <a:rPr lang="fr-FR" dirty="0" smtClean="0"/>
              <a:t>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fr-FR" b="1" dirty="0" smtClean="0"/>
              <a:t>	Cahier des charges </a:t>
            </a:r>
          </a:p>
          <a:p>
            <a:endParaRPr lang="fr-FR" sz="2400" dirty="0" smtClean="0"/>
          </a:p>
          <a:p>
            <a:r>
              <a:rPr lang="fr-FR" sz="2400" dirty="0" smtClean="0"/>
              <a:t>Deux principales rubriques :</a:t>
            </a:r>
            <a:br>
              <a:rPr lang="fr-FR" sz="2400" dirty="0" smtClean="0"/>
            </a:br>
            <a:r>
              <a:rPr lang="fr-FR" sz="2400" dirty="0" smtClean="0"/>
              <a:t>- </a:t>
            </a:r>
            <a:r>
              <a:rPr lang="fr-FR" sz="2400" b="1" dirty="0" smtClean="0"/>
              <a:t>Présentation de l’association </a:t>
            </a:r>
            <a:r>
              <a:rPr lang="fr-FR" sz="2400" dirty="0" smtClean="0"/>
              <a:t>et de ses actions, des propositions de stage, le bureau, un journal de l’environnement…</a:t>
            </a:r>
          </a:p>
          <a:p>
            <a:pPr>
              <a:buNone/>
            </a:pPr>
            <a:r>
              <a:rPr lang="fr-FR" sz="2400" dirty="0" smtClean="0"/>
              <a:t>	- </a:t>
            </a:r>
            <a:r>
              <a:rPr lang="fr-FR" sz="2400" b="1" dirty="0" smtClean="0"/>
              <a:t>Présentation du Master GE </a:t>
            </a:r>
            <a:r>
              <a:rPr lang="fr-FR" sz="2400" dirty="0" smtClean="0"/>
              <a:t>de ses projets et des sorties pédagogiques …</a:t>
            </a:r>
          </a:p>
          <a:p>
            <a:pPr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2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56376" y="30495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00100" y="6500834"/>
            <a:ext cx="8143900" cy="280966"/>
          </a:xfrm>
        </p:spPr>
        <p:txBody>
          <a:bodyPr/>
          <a:lstStyle/>
          <a:p>
            <a:pPr algn="ctr"/>
            <a:r>
              <a:rPr lang="fr-FR" dirty="0" smtClean="0"/>
              <a:t>Jacques LEMOINE –</a:t>
            </a:r>
            <a:r>
              <a:rPr lang="fr-FR" dirty="0" err="1" smtClean="0"/>
              <a:t>Arinfo</a:t>
            </a:r>
            <a:r>
              <a:rPr lang="fr-FR" dirty="0" smtClean="0"/>
              <a:t> – Promotion Novembre 2021 - Avril 2022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Pour le choix de la typographie </a:t>
            </a:r>
            <a:r>
              <a:rPr lang="fr-FR" b="1" dirty="0" smtClean="0"/>
              <a:t>:</a:t>
            </a:r>
            <a:endParaRPr lang="fr-FR" dirty="0" smtClean="0"/>
          </a:p>
          <a:p>
            <a:r>
              <a:rPr lang="fr-FR" sz="2200" dirty="0" smtClean="0"/>
              <a:t>L’étude du logo m’a servi de référence pour choisir la typographie du site.</a:t>
            </a:r>
          </a:p>
          <a:p>
            <a:pPr>
              <a:buNone/>
            </a:pPr>
            <a:endParaRPr lang="fr-FR" sz="2200" dirty="0" smtClean="0"/>
          </a:p>
          <a:p>
            <a:pPr fontAlgn="base">
              <a:buNone/>
            </a:pPr>
            <a:r>
              <a:rPr lang="fr-FR" sz="2000" b="1" u="sng" dirty="0" smtClean="0"/>
              <a:t>Pour le texte</a:t>
            </a:r>
            <a:r>
              <a:rPr lang="fr-FR" sz="2000" b="1" dirty="0" smtClean="0"/>
              <a:t>			</a:t>
            </a:r>
            <a:r>
              <a:rPr lang="fr-FR" sz="2000" b="1" u="sng" dirty="0" smtClean="0"/>
              <a:t>Pour </a:t>
            </a:r>
            <a:r>
              <a:rPr lang="fr-FR" sz="2000" b="1" u="sng" dirty="0" smtClean="0"/>
              <a:t>les titres</a:t>
            </a:r>
            <a:endParaRPr lang="fr-FR" sz="2000" b="1" dirty="0" smtClean="0"/>
          </a:p>
          <a:p>
            <a:pPr>
              <a:buNone/>
            </a:pPr>
            <a:endParaRPr lang="fr-FR" sz="22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28370" y="180708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52.jpg" descr="0-Typo-Trebuchet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259632" y="4005064"/>
            <a:ext cx="2447925" cy="2228850"/>
          </a:xfrm>
          <a:prstGeom prst="rect">
            <a:avLst/>
          </a:prstGeom>
          <a:ln/>
        </p:spPr>
      </p:pic>
      <p:pic>
        <p:nvPicPr>
          <p:cNvPr id="11" name="image50.jpg" descr="0-Typo-Gelasio.JP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3851920" y="4005064"/>
            <a:ext cx="2447925" cy="2228850"/>
          </a:xfrm>
          <a:prstGeom prst="rect">
            <a:avLst/>
          </a:prstGeom>
          <a:ln/>
        </p:spPr>
      </p:pic>
      <p:pic>
        <p:nvPicPr>
          <p:cNvPr id="12" name="image79.jpg" descr="0-Typo-Parisienne.JPG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6372200" y="4005064"/>
            <a:ext cx="2357422" cy="221457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56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9098" y="1484784"/>
            <a:ext cx="7498080" cy="15870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Pour le choix des couleurs </a:t>
            </a:r>
            <a:r>
              <a:rPr lang="fr-FR" b="1" dirty="0" smtClean="0"/>
              <a:t>:</a:t>
            </a:r>
            <a:endParaRPr lang="fr-FR" dirty="0" smtClean="0"/>
          </a:p>
          <a:p>
            <a:pPr>
              <a:buNone/>
            </a:pPr>
            <a:r>
              <a:rPr lang="fr-FR" sz="2200" dirty="0" smtClean="0"/>
              <a:t>Des couleurs principales rappelant les thématiques de l’environnement (nature, eau) et du logo.</a:t>
            </a:r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Jacques LEMOINE –</a:t>
            </a:r>
            <a:r>
              <a:rPr lang="fr-FR" dirty="0" err="1" smtClean="0"/>
              <a:t>Arinfo</a:t>
            </a:r>
            <a:r>
              <a:rPr lang="fr-FR" dirty="0" smtClean="0"/>
              <a:t> – Promotion Novembre 2021 - Avril 2022</a:t>
            </a:r>
            <a:endParaRPr lang="fr-FR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884368" y="259558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333346" y="1685333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56.jpg" descr="12-#92d3ff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500166" y="2857496"/>
            <a:ext cx="1500197" cy="3429024"/>
          </a:xfrm>
          <a:prstGeom prst="rect">
            <a:avLst/>
          </a:prstGeom>
          <a:ln/>
        </p:spPr>
      </p:pic>
      <p:pic>
        <p:nvPicPr>
          <p:cNvPr id="14" name="image25.jpg" descr="15-#26671d.JP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3214678" y="2857496"/>
            <a:ext cx="1643073" cy="3500461"/>
          </a:xfrm>
          <a:prstGeom prst="rect">
            <a:avLst/>
          </a:prstGeom>
          <a:ln/>
        </p:spPr>
      </p:pic>
      <p:pic>
        <p:nvPicPr>
          <p:cNvPr id="15" name="image81.jpg" descr="13-#bfcb29.JPG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4929190" y="2857496"/>
            <a:ext cx="1500198" cy="3500461"/>
          </a:xfrm>
          <a:prstGeom prst="rect">
            <a:avLst/>
          </a:prstGeom>
          <a:ln/>
        </p:spPr>
      </p:pic>
      <p:pic>
        <p:nvPicPr>
          <p:cNvPr id="16" name="image72.jpg" descr="14-#77b447.JPG"/>
          <p:cNvPicPr/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572264" y="2857497"/>
            <a:ext cx="1700213" cy="350046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86116" y="1000108"/>
            <a:ext cx="3929090" cy="500066"/>
          </a:xfrm>
        </p:spPr>
        <p:txBody>
          <a:bodyPr>
            <a:normAutofit fontScale="92500"/>
          </a:bodyPr>
          <a:lstStyle/>
          <a:p>
            <a:pPr fontAlgn="base">
              <a:buNone/>
            </a:pPr>
            <a:r>
              <a:rPr lang="fr-FR" sz="2800" b="1" dirty="0" err="1" smtClean="0"/>
              <a:t>Wireframe</a:t>
            </a:r>
            <a:r>
              <a:rPr lang="fr-FR" sz="2800" b="1" dirty="0" smtClean="0"/>
              <a:t>/maquettage 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59415" y="176627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2643174" y="1071546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35.png" descr="17-Wireframes.PC.drawio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285852" y="1500174"/>
            <a:ext cx="4000528" cy="7067549"/>
          </a:xfrm>
          <a:prstGeom prst="rect">
            <a:avLst/>
          </a:prstGeom>
          <a:ln/>
        </p:spPr>
      </p:pic>
      <p:pic>
        <p:nvPicPr>
          <p:cNvPr id="18" name="image40.png" descr="18-Wireframes.Responsive.drawio.pn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7215206" y="1071546"/>
            <a:ext cx="1638300" cy="8734425"/>
          </a:xfrm>
          <a:prstGeom prst="rect">
            <a:avLst/>
          </a:prstGeom>
          <a:ln/>
        </p:spPr>
      </p:pic>
      <p:sp>
        <p:nvSpPr>
          <p:cNvPr id="10" name="ZoneTexte 9"/>
          <p:cNvSpPr txBox="1"/>
          <p:nvPr/>
        </p:nvSpPr>
        <p:spPr>
          <a:xfrm>
            <a:off x="5357818" y="321468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Avec Draw.io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1785926"/>
            <a:ext cx="6686550" cy="45339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2000" y="252000"/>
            <a:ext cx="5040000" cy="720000"/>
          </a:xfrm>
          <a:solidFill>
            <a:srgbClr val="C65806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484784"/>
            <a:ext cx="7498080" cy="5030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Arborescence du site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045746" y="237433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64307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835</TotalTime>
  <Words>936</Words>
  <Application>Microsoft Office PowerPoint</Application>
  <PresentationFormat>Affichage à l'écran (4:3)</PresentationFormat>
  <Paragraphs>150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Solstice</vt:lpstr>
      <vt:lpstr>L'association PAUL Green</vt:lpstr>
      <vt:lpstr>Je me présente</vt:lpstr>
      <vt:lpstr>Sommaire</vt:lpstr>
      <vt:lpstr>Contexte et  cahier des charges</vt:lpstr>
      <vt:lpstr>Contexte et  cahier des charges</vt:lpstr>
      <vt:lpstr>Gestion de projet</vt:lpstr>
      <vt:lpstr>Gestion de projet</vt:lpstr>
      <vt:lpstr>Gestion de projet</vt:lpstr>
      <vt:lpstr>Gestion de projet</vt:lpstr>
      <vt:lpstr>Gestion de projet</vt:lpstr>
      <vt:lpstr>Gestion de projet</vt:lpstr>
      <vt:lpstr>Gestion de projet</vt:lpstr>
      <vt:lpstr>Gestion de projet</vt:lpstr>
      <vt:lpstr>Gestion de projet</vt:lpstr>
      <vt:lpstr>Conception Front-end</vt:lpstr>
      <vt:lpstr>Conception Back-end</vt:lpstr>
      <vt:lpstr>Conception Back-end</vt:lpstr>
      <vt:lpstr>Conception Back-end</vt:lpstr>
      <vt:lpstr>Conception Back-end</vt:lpstr>
      <vt:lpstr>Conception Back-end</vt:lpstr>
      <vt:lpstr>Conception Back-end</vt:lpstr>
      <vt:lpstr>Conception Back-end</vt:lpstr>
      <vt:lpstr>Conception Back-end</vt:lpstr>
      <vt:lpstr>Présentation Interface</vt:lpstr>
      <vt:lpstr>Présentation Interface</vt:lpstr>
      <vt:lpstr>Synthèse et Conclusion</vt:lpstr>
      <vt:lpstr>Conclusion</vt:lpstr>
      <vt:lpstr>Photos </vt:lpstr>
      <vt:lpstr>Diapositive 29</vt:lpstr>
      <vt:lpstr>Diapositive 30</vt:lpstr>
      <vt:lpstr>Présentation du site</vt:lpstr>
      <vt:lpstr>Fonctionnalité</vt:lpstr>
      <vt:lpstr>Fonctionnalité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 lemoine</dc:creator>
  <cp:lastModifiedBy>m lemoine</cp:lastModifiedBy>
  <cp:revision>117</cp:revision>
  <dcterms:created xsi:type="dcterms:W3CDTF">2022-04-23T14:31:18Z</dcterms:created>
  <dcterms:modified xsi:type="dcterms:W3CDTF">2022-04-26T20:57:43Z</dcterms:modified>
</cp:coreProperties>
</file>