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DD92-9F27-4AF3-813B-B5261619014E}" type="datetimeFigureOut">
              <a:rPr lang="fr-FR" smtClean="0"/>
              <a:t>23/04/2022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AB572-7352-4D09-A6CC-2794387F5F9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92AF4-EFA3-4C15-AD36-2EE234262E1C}" type="datetime1">
              <a:rPr lang="fr-FR" smtClean="0"/>
              <a:t>23/04/2022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3CE53-ECD2-4E2D-9342-D035846EFB1A}" type="datetime1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0EDC5C-D9B8-4AFA-9021-2BBCB187F325}" type="datetime1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4E41F-A0E9-494D-AC25-7D97453954F1}" type="datetime1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61E34-53A1-4A47-8981-04DDB1F1A0DE}" type="datetime1">
              <a:rPr lang="fr-FR" smtClean="0"/>
              <a:t>23/04/2022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D0F5A-A062-4495-87CA-678425BC11FB}" type="datetime1">
              <a:rPr lang="fr-FR" smtClean="0"/>
              <a:t>23/04/2022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0B571-9BC5-4D45-BC0A-7C979A3E27F1}" type="datetime1">
              <a:rPr lang="fr-FR" smtClean="0"/>
              <a:t>23/04/2022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A55F5-3799-4BD7-B0A6-75A5FC051C03}" type="datetime1">
              <a:rPr lang="fr-FR" smtClean="0"/>
              <a:t>23/04/2022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0D7F8-E848-4998-A93B-2281E1B917C5}" type="datetime1">
              <a:rPr lang="fr-FR" smtClean="0"/>
              <a:t>23/04/2022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83D58-F497-4C11-9887-991EFF5C67CF}" type="datetime1">
              <a:rPr lang="fr-FR" smtClean="0"/>
              <a:t>23/04/2022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D86BF-04B6-4172-8FC0-57E40292CAC4}" type="datetime1">
              <a:rPr lang="fr-FR" smtClean="0"/>
              <a:t>23/04/2022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7FFE8B-46B8-48F0-92A7-D9133214D04C}" type="datetime1">
              <a:rPr lang="fr-FR" smtClean="0"/>
              <a:t>23/04/2022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80601A-1CED-45F7-A451-A2385C792580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 preferRelativeResize="0">
            <a:picLocks noChangeAspect="1"/>
          </p:cNvPicPr>
          <p:nvPr/>
        </p:nvPicPr>
        <p:blipFill>
          <a:blip r:embed="rId2">
            <a:lum bright="10000"/>
          </a:blip>
          <a:stretch>
            <a:fillRect/>
          </a:stretch>
        </p:blipFill>
        <p:spPr bwMode="auto">
          <a:xfrm>
            <a:off x="3000364" y="1071546"/>
            <a:ext cx="4629150" cy="51435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37360" y="0"/>
            <a:ext cx="7406640" cy="1115018"/>
          </a:xfrm>
        </p:spPr>
        <p:txBody>
          <a:bodyPr/>
          <a:lstStyle/>
          <a:p>
            <a:r>
              <a:rPr lang="fr-FR" dirty="0" smtClean="0"/>
              <a:t>L'association </a:t>
            </a:r>
            <a:r>
              <a:rPr lang="fr-FR" b="1" dirty="0" smtClean="0"/>
              <a:t>PAUL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Green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 3" descr="logo_PaulGreen_2a.jpeg"/>
          <p:cNvPicPr/>
          <p:nvPr/>
        </p:nvPicPr>
        <p:blipFill>
          <a:blip r:embed="rId3"/>
          <a:stretch>
            <a:fillRect/>
          </a:stretch>
        </p:blipFill>
        <p:spPr>
          <a:xfrm>
            <a:off x="2071670" y="2071678"/>
            <a:ext cx="1844675" cy="2076450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000232" y="6305550"/>
            <a:ext cx="6610368" cy="476250"/>
          </a:xfrm>
        </p:spPr>
        <p:txBody>
          <a:bodyPr/>
          <a:lstStyle/>
          <a:p>
            <a:pPr algn="ctr"/>
            <a:r>
              <a:rPr lang="fr-FR" sz="1600" b="1" dirty="0" smtClean="0"/>
              <a:t>Jacques LEMOINE –</a:t>
            </a:r>
            <a:r>
              <a:rPr lang="fr-FR" sz="1600" b="1" dirty="0" err="1" smtClean="0"/>
              <a:t>Arinfo</a:t>
            </a:r>
            <a:r>
              <a:rPr lang="fr-FR" sz="1600" b="1" dirty="0" smtClean="0"/>
              <a:t> – Promotion Novembre 2021 - Avril 2022</a:t>
            </a:r>
            <a:endParaRPr lang="fr-F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Diagramme MCD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74.jpg" descr="C:\Data\@Jacques\formation projet paul green\01-MCD-v0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1538" y="2643182"/>
            <a:ext cx="7229475" cy="33147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Diagramme MLD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41.jpg" descr="C:\Data\@Jacques\formation projet paul green\03-MLD-v0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43042" y="2500306"/>
            <a:ext cx="7115175" cy="32766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Diagramme d’utilisation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23.jpg" descr="C:\Data\@Jacques\formation projet paul green\05-Use Case Diagram-v0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928794" y="2357430"/>
            <a:ext cx="6638290" cy="416198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b="1" dirty="0" smtClean="0"/>
              <a:t> </a:t>
            </a:r>
            <a:r>
              <a:rPr lang="fr-FR" sz="2400" b="1" dirty="0" smtClean="0"/>
              <a:t>Diagramme </a:t>
            </a:r>
            <a:r>
              <a:rPr lang="fr-FR" sz="2400" b="1" dirty="0" smtClean="0"/>
              <a:t>D’activité </a:t>
            </a:r>
            <a:r>
              <a:rPr lang="fr-FR" sz="2400" b="1" dirty="0" smtClean="0"/>
              <a:t>Connexion </a:t>
            </a:r>
            <a:r>
              <a:rPr lang="fr-FR" sz="2800" b="1" dirty="0" smtClean="0"/>
              <a:t>Utilisateur</a:t>
            </a: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27.jpg" descr="C:\Data\@Jacques\formation projet paul green\06-Diagrammes d’activités Connexion Utilisateur-v0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71670" y="2343150"/>
            <a:ext cx="5876925" cy="451485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400" b="1" dirty="0" smtClean="0"/>
              <a:t> Diagramme D’</a:t>
            </a:r>
            <a:r>
              <a:rPr lang="fr-FR" sz="2400" b="1" dirty="0" err="1" smtClean="0"/>
              <a:t>activite</a:t>
            </a:r>
            <a:r>
              <a:rPr lang="fr-FR" sz="2400" b="1" dirty="0" smtClean="0"/>
              <a:t> Modification De Contenu</a:t>
            </a:r>
            <a:endParaRPr lang="fr-FR" sz="2400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8.jpg" descr="C:\Data\@Jacques\formation projet paul green\07-Diagrammes d’activités Modification d'un contenu-v0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28860" y="2428868"/>
            <a:ext cx="4838700" cy="65436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714612" y="285728"/>
            <a:ext cx="5000660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4612" y="285728"/>
            <a:ext cx="50006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</a:t>
            </a:r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85852" y="1643050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928794" y="2000239"/>
          <a:ext cx="6715172" cy="4474037"/>
        </p:xfrm>
        <a:graphic>
          <a:graphicData uri="http://schemas.openxmlformats.org/drawingml/2006/table">
            <a:tbl>
              <a:tblPr/>
              <a:tblGrid>
                <a:gridCol w="1312570"/>
                <a:gridCol w="5402602"/>
              </a:tblGrid>
              <a:tr h="1643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J’ai utilisé le </a:t>
                      </a:r>
                      <a:r>
                        <a:rPr lang="fr-FR" sz="1100" dirty="0" err="1">
                          <a:latin typeface="Arial"/>
                          <a:ea typeface="Arial"/>
                          <a:cs typeface="Times New Roman"/>
                        </a:rPr>
                        <a:t>framework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HTML </a:t>
                      </a:r>
                      <a:r>
                        <a:rPr lang="fr-FR" sz="1100" b="1" dirty="0" err="1">
                          <a:latin typeface="Arial"/>
                          <a:ea typeface="Arial"/>
                          <a:cs typeface="Times New Roman"/>
                        </a:rPr>
                        <a:t>Bootstrap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lors de la conception de la maquette du site en </a:t>
                      </a:r>
                      <a:r>
                        <a:rPr lang="fr-FR" sz="1100" dirty="0" smtClean="0">
                          <a:latin typeface="Arial"/>
                          <a:ea typeface="Arial"/>
                          <a:cs typeface="Times New Roman"/>
                        </a:rPr>
                        <a:t>HTML/</a:t>
                      </a:r>
                      <a:r>
                        <a:rPr lang="fr-FR" sz="1100" dirty="0" err="1" smtClean="0">
                          <a:latin typeface="Arial"/>
                          <a:ea typeface="Arial"/>
                          <a:cs typeface="Times New Roman"/>
                        </a:rPr>
                        <a:t>CSS.Bootstrap</a:t>
                      </a:r>
                      <a:r>
                        <a:rPr lang="fr-FR" sz="1100" dirty="0" smtClean="0"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est une collection d’outils utiles à la création du design de sites et d’applications web. C’est un ensemble qui contient des codes HTML et CSS, des </a:t>
                      </a:r>
                      <a:r>
                        <a:rPr lang="fr-FR" sz="1100" b="1" dirty="0">
                          <a:latin typeface="Arial"/>
                          <a:ea typeface="Arial"/>
                          <a:cs typeface="Times New Roman"/>
                        </a:rPr>
                        <a:t>formulaires, boutons, outils de navigation et autres éléments interactifs et également 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une bibliothèque d’icône, ainsi que des extensions JavaScript en option. Son système de </a:t>
                      </a:r>
                      <a:r>
                        <a:rPr lang="fr-FR" sz="1100" dirty="0" err="1">
                          <a:latin typeface="Arial"/>
                          <a:ea typeface="Arial"/>
                          <a:cs typeface="Times New Roman"/>
                        </a:rPr>
                        <a:t>Grid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est particulièrement efficace.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Le préprocesseur CSS (</a:t>
                      </a:r>
                      <a:r>
                        <a:rPr lang="fr-FR" sz="1100" dirty="0" err="1">
                          <a:latin typeface="Arial"/>
                          <a:ea typeface="Arial"/>
                          <a:cs typeface="Times New Roman"/>
                        </a:rPr>
                        <a:t>Cascading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Style </a:t>
                      </a:r>
                      <a:r>
                        <a:rPr lang="fr-FR" sz="1100" dirty="0" err="1">
                          <a:latin typeface="Arial"/>
                          <a:ea typeface="Arial"/>
                          <a:cs typeface="Times New Roman"/>
                        </a:rPr>
                        <a:t>Sheet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)</a:t>
                      </a:r>
                      <a:r>
                        <a:rPr lang="fr-FR" sz="1100" dirty="0">
                          <a:solidFill>
                            <a:srgbClr val="673B13"/>
                          </a:solidFill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fr-FR" sz="1100" b="1" dirty="0" err="1">
                          <a:latin typeface="Arial"/>
                          <a:ea typeface="Arial"/>
                          <a:cs typeface="Times New Roman"/>
                        </a:rPr>
                        <a:t>Sass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, m’a permis d’organiser et de construire mon CSS plus aisément, de faciliter les mises à jour en cas de modification du code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Pour les effets dynamiques du site j’ai utilisé le langage JavaScript et sa bibliothèque « </a:t>
                      </a:r>
                      <a:r>
                        <a:rPr lang="fr-FR" sz="1100" dirty="0" err="1">
                          <a:latin typeface="Arial"/>
                          <a:ea typeface="Arial"/>
                          <a:cs typeface="Times New Roman"/>
                        </a:rPr>
                        <a:t>jQuery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fr-FR" sz="1100" dirty="0" smtClean="0">
                          <a:latin typeface="Arial"/>
                          <a:ea typeface="Arial"/>
                          <a:cs typeface="Times New Roman"/>
                        </a:rPr>
                        <a:t>».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Arial"/>
                          <a:ea typeface="Arial"/>
                          <a:cs typeface="Times New Roman"/>
                        </a:rPr>
                        <a:t>Ajax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pour </a:t>
                      </a:r>
                      <a:r>
                        <a:rPr lang="fr-FR" sz="1100" dirty="0" err="1">
                          <a:latin typeface="Arial"/>
                          <a:ea typeface="Arial"/>
                          <a:cs typeface="Times New Roman"/>
                        </a:rPr>
                        <a:t>Asynchronous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JavaScript and XML, correspond à un groupe de méthodes et de moyens visant à permettre d'établir une communication asynchrone entre le navigateur et le serveur. </a:t>
                      </a:r>
                      <a:r>
                        <a:rPr lang="fr-FR" sz="1100" b="1" dirty="0">
                          <a:latin typeface="Arial"/>
                          <a:ea typeface="Arial"/>
                          <a:cs typeface="Times New Roman"/>
                        </a:rPr>
                        <a:t>Ajax</a:t>
                      </a:r>
                      <a:r>
                        <a:rPr lang="fr-FR" sz="1100" dirty="0">
                          <a:latin typeface="Arial"/>
                          <a:ea typeface="Arial"/>
                          <a:cs typeface="Times New Roman"/>
                        </a:rPr>
                        <a:t> permet d'effectuer des modifications parcellaires sur une page web, sans recharger l'ensemble de la page internet.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48129" marB="48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image20.png" descr="twbs/bootstrap-icons - Packagis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8" y="600075"/>
            <a:ext cx="971550" cy="806450"/>
          </a:xfrm>
          <a:prstGeom prst="rect">
            <a:avLst/>
          </a:prstGeom>
          <a:noFill/>
        </p:spPr>
      </p:pic>
      <p:pic>
        <p:nvPicPr>
          <p:cNvPr id="3075" name="image8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625" y="85725"/>
            <a:ext cx="1038225" cy="582613"/>
          </a:xfrm>
          <a:prstGeom prst="rect">
            <a:avLst/>
          </a:prstGeom>
          <a:noFill/>
        </p:spPr>
      </p:pic>
      <p:pic>
        <p:nvPicPr>
          <p:cNvPr id="3074" name="image4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25" y="47625"/>
            <a:ext cx="971550" cy="838200"/>
          </a:xfrm>
          <a:prstGeom prst="rect">
            <a:avLst/>
          </a:prstGeom>
          <a:noFill/>
        </p:spPr>
      </p:pic>
      <p:pic>
        <p:nvPicPr>
          <p:cNvPr id="3073" name="image6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625" y="304800"/>
            <a:ext cx="1190625" cy="5969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143108" y="157161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b="1" dirty="0"/>
              <a:t>Front-End </a:t>
            </a:r>
            <a:endParaRPr lang="fr-FR" sz="1600" dirty="0"/>
          </a:p>
          <a:p>
            <a:pPr>
              <a:buNone/>
            </a:pPr>
            <a:endParaRPr lang="fr-FR" sz="1600" dirty="0"/>
          </a:p>
        </p:txBody>
      </p:sp>
      <p:pic>
        <p:nvPicPr>
          <p:cNvPr id="16" name="image20.png" descr="twbs/bootstrap-icons - Packagist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43108" y="2500306"/>
            <a:ext cx="971550" cy="809625"/>
          </a:xfrm>
          <a:prstGeom prst="rect">
            <a:avLst/>
          </a:prstGeom>
          <a:ln/>
        </p:spPr>
      </p:pic>
      <p:pic>
        <p:nvPicPr>
          <p:cNvPr id="17" name="image82.jp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143108" y="3786190"/>
            <a:ext cx="1038225" cy="581025"/>
          </a:xfrm>
          <a:prstGeom prst="rect">
            <a:avLst/>
          </a:prstGeom>
          <a:ln/>
        </p:spPr>
      </p:pic>
      <p:pic>
        <p:nvPicPr>
          <p:cNvPr id="18" name="image43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214546" y="4572008"/>
            <a:ext cx="828674" cy="714380"/>
          </a:xfrm>
          <a:prstGeom prst="rect">
            <a:avLst/>
          </a:prstGeom>
          <a:ln/>
        </p:spPr>
      </p:pic>
      <p:pic>
        <p:nvPicPr>
          <p:cNvPr id="19" name="image67.jp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928794" y="5715016"/>
            <a:ext cx="1190625" cy="6000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Arborescence du site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678" y="285728"/>
            <a:ext cx="3786214" cy="1143000"/>
          </a:xfrm>
          <a:solidFill>
            <a:srgbClr val="C65806"/>
          </a:solidFill>
        </p:spPr>
        <p:txBody>
          <a:bodyPr/>
          <a:lstStyle/>
          <a:p>
            <a:pPr algn="ctr"/>
            <a:r>
              <a:rPr lang="fr-FR" dirty="0" smtClean="0"/>
              <a:t>Je me </a:t>
            </a:r>
            <a:r>
              <a:rPr lang="fr-FR" sz="4000" dirty="0" smtClean="0"/>
              <a:t>présente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71448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fr-FR" dirty="0" smtClean="0"/>
              <a:t>    Jacques Lemoine 57 ans</a:t>
            </a:r>
            <a:endParaRPr lang="fr-FR" dirty="0" smtClean="0"/>
          </a:p>
          <a:p>
            <a:pPr fontAlgn="base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92D050"/>
                </a:solidFill>
              </a:rPr>
              <a:t>Mon parcours professionnel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DUT GE II Nantes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Développeur informatique 20 ans sur site </a:t>
            </a:r>
          </a:p>
          <a:p>
            <a:pPr fontAlgn="base">
              <a:buNone/>
            </a:pPr>
            <a:r>
              <a:rPr lang="fr-FR" dirty="0" smtClean="0"/>
              <a:t>	Technicien de maintenance informatique itinérant 9  ans</a:t>
            </a:r>
            <a:endParaRPr lang="fr-FR" dirty="0" smtClean="0"/>
          </a:p>
          <a:p>
            <a:pPr fontAlgn="base">
              <a:buNone/>
            </a:pPr>
            <a:endParaRPr lang="fr-FR" dirty="0" smtClean="0"/>
          </a:p>
          <a:p>
            <a:pPr fontAlgn="base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 projet de </a:t>
            </a:r>
            <a:r>
              <a:rPr lang="fr-FR" dirty="0" smtClean="0"/>
              <a:t>remise à niveau professionnelle suite à un licenciement économique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 smtClean="0"/>
          </a:p>
          <a:p>
            <a:pPr fontAlgn="base">
              <a:buNone/>
            </a:pPr>
            <a:r>
              <a:rPr lang="fr-FR" dirty="0" smtClean="0"/>
              <a:t>	Afin </a:t>
            </a:r>
            <a:r>
              <a:rPr lang="fr-FR" dirty="0" smtClean="0"/>
              <a:t>de pouvoir </a:t>
            </a:r>
            <a:r>
              <a:rPr lang="fr-FR" dirty="0" smtClean="0"/>
              <a:t>revenir à mon métier de base en élargissant mes compétences au web et m’ouvrir </a:t>
            </a:r>
            <a:r>
              <a:rPr lang="fr-FR" dirty="0" smtClean="0"/>
              <a:t>de </a:t>
            </a:r>
            <a:r>
              <a:rPr lang="fr-FR" dirty="0" smtClean="0"/>
              <a:t>nouvelles possibilités d’embauche, vers un secteur porteur tout </a:t>
            </a:r>
            <a:r>
              <a:rPr lang="fr-FR" dirty="0" smtClean="0"/>
              <a:t>en pouvant utiliser mon </a:t>
            </a:r>
            <a:r>
              <a:rPr lang="fr-FR" dirty="0" smtClean="0"/>
              <a:t>savoir-faire </a:t>
            </a:r>
            <a:r>
              <a:rPr lang="fr-FR" dirty="0" smtClean="0"/>
              <a:t>acquis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05550"/>
            <a:ext cx="4464000" cy="476250"/>
          </a:xfrm>
        </p:spPr>
        <p:txBody>
          <a:bodyPr/>
          <a:lstStyle/>
          <a:p>
            <a:r>
              <a:rPr lang="fr-FR" dirty="0" smtClean="0"/>
              <a:t>Jacques LEMOINE –</a:t>
            </a:r>
            <a:r>
              <a:rPr lang="fr-FR" dirty="0" err="1" smtClean="0"/>
              <a:t>Arinfo</a:t>
            </a:r>
            <a:r>
              <a:rPr lang="fr-FR" dirty="0" smtClean="0"/>
              <a:t> – Promotion Novembre 2021 - Avril 2022</a:t>
            </a:r>
            <a:endParaRPr lang="fr-FR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538" y="0"/>
            <a:ext cx="1643074" cy="1643074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00892" y="428604"/>
            <a:ext cx="952500" cy="8667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71448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fr-FR" dirty="0" smtClean="0"/>
              <a:t>Présentation du projet, cahier des charges.</a:t>
            </a:r>
          </a:p>
          <a:p>
            <a:pPr fontAlgn="base"/>
            <a:r>
              <a:rPr lang="fr-FR" dirty="0" smtClean="0"/>
              <a:t>Gestion du projet</a:t>
            </a:r>
          </a:p>
          <a:p>
            <a:pPr fontAlgn="base"/>
            <a:r>
              <a:rPr lang="fr-FR" dirty="0" smtClean="0"/>
              <a:t>Conception et codage des composants </a:t>
            </a:r>
            <a:r>
              <a:rPr lang="fr-FR" i="1" dirty="0" smtClean="0"/>
              <a:t>front-end </a:t>
            </a:r>
            <a:r>
              <a:rPr lang="fr-FR" dirty="0" smtClean="0"/>
              <a:t>et des composants </a:t>
            </a:r>
            <a:r>
              <a:rPr lang="fr-FR" i="1" dirty="0" smtClean="0"/>
              <a:t>back-end </a:t>
            </a:r>
            <a:endParaRPr lang="fr-FR" dirty="0" smtClean="0"/>
          </a:p>
          <a:p>
            <a:pPr fontAlgn="base"/>
            <a:r>
              <a:rPr lang="fr-FR" dirty="0" smtClean="0"/>
              <a:t>Présentation des éléments les plus significatifs de l’interface de l’application </a:t>
            </a:r>
          </a:p>
          <a:p>
            <a:pPr fontAlgn="base"/>
            <a:r>
              <a:rPr lang="fr-FR" dirty="0" smtClean="0"/>
              <a:t>Présentation du jeu d’essai de la fonctionnalité la plus représentative (données en entrée, données attendues, données obtenues) et analyse des écarts éventuels </a:t>
            </a:r>
          </a:p>
          <a:p>
            <a:pPr fontAlgn="base"/>
            <a:r>
              <a:rPr lang="fr-FR" dirty="0" smtClean="0"/>
              <a:t>Présentation d’un exemple de recherche effectuée à partir de site anglophone</a:t>
            </a:r>
          </a:p>
          <a:p>
            <a:pPr fontAlgn="base"/>
            <a:r>
              <a:rPr lang="fr-FR" dirty="0" smtClean="0"/>
              <a:t>Présentation du site </a:t>
            </a:r>
          </a:p>
          <a:p>
            <a:pPr fontAlgn="base"/>
            <a:r>
              <a:rPr lang="fr-FR" dirty="0" smtClean="0"/>
              <a:t>Synthèse et conclusion.</a:t>
            </a:r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pic>
        <p:nvPicPr>
          <p:cNvPr id="6" name="Image 5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14" y="0"/>
            <a:ext cx="1643074" cy="164307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214678" y="285728"/>
            <a:ext cx="3786214" cy="1143000"/>
          </a:xfrm>
          <a:solidFill>
            <a:srgbClr val="C65806"/>
          </a:solidFill>
        </p:spPr>
        <p:txBody>
          <a:bodyPr>
            <a:normAutofit/>
          </a:bodyPr>
          <a:lstStyle/>
          <a:p>
            <a:r>
              <a:rPr lang="fr-FR" sz="4000" dirty="0" smtClean="0"/>
              <a:t>Sommaire</a:t>
            </a:r>
            <a:endParaRPr lang="fr-FR" sz="4000" dirty="0"/>
          </a:p>
        </p:txBody>
      </p:sp>
      <p:pic>
        <p:nvPicPr>
          <p:cNvPr id="9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00892" y="428604"/>
            <a:ext cx="952500" cy="8667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Contexte et </a:t>
            </a:r>
            <a:br>
              <a:rPr lang="fr-FR" dirty="0" smtClean="0"/>
            </a:br>
            <a:r>
              <a:rPr lang="fr-FR" dirty="0" smtClean="0"/>
              <a:t>cahier </a:t>
            </a:r>
            <a:r>
              <a:rPr lang="fr-FR" sz="4400" dirty="0" smtClean="0"/>
              <a:t>des</a:t>
            </a:r>
            <a:r>
              <a:rPr lang="fr-FR" dirty="0" smtClean="0"/>
              <a:t>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Contexte </a:t>
            </a:r>
            <a:r>
              <a:rPr lang="fr-FR" b="1" dirty="0" smtClean="0"/>
              <a:t>:</a:t>
            </a:r>
          </a:p>
          <a:p>
            <a:r>
              <a:rPr lang="fr-FR" sz="2200" dirty="0" smtClean="0"/>
              <a:t>L’idée </a:t>
            </a:r>
            <a:r>
              <a:rPr lang="fr-FR" sz="2200" dirty="0" smtClean="0"/>
              <a:t>de ce projet est née après une discussion avec ma fille étudiante en </a:t>
            </a:r>
            <a:r>
              <a:rPr lang="fr-FR" sz="2200" dirty="0" smtClean="0"/>
              <a:t>master GE à </a:t>
            </a:r>
            <a:r>
              <a:rPr lang="fr-FR" sz="2200" dirty="0" smtClean="0"/>
              <a:t>l’université Paul Valéry de Montpellier 3 qui </a:t>
            </a:r>
            <a:r>
              <a:rPr lang="fr-FR" sz="2200" dirty="0" smtClean="0"/>
              <a:t>évoque le problème d’une association  </a:t>
            </a:r>
            <a:r>
              <a:rPr lang="fr-FR" sz="2200" dirty="0" smtClean="0"/>
              <a:t>d’étudiants </a:t>
            </a:r>
            <a:r>
              <a:rPr lang="fr-FR" sz="2200" dirty="0" smtClean="0"/>
              <a:t>qui mène des projets environnementaux et qui renseigne sur le MASTER GE qui manque de visibilité et de notoriété auprès </a:t>
            </a:r>
            <a:r>
              <a:rPr lang="fr-FR" sz="2200" dirty="0" smtClean="0"/>
              <a:t>de la </a:t>
            </a:r>
            <a:r>
              <a:rPr lang="fr-FR" sz="2200" dirty="0" smtClean="0"/>
              <a:t>communauté universitaire.</a:t>
            </a:r>
          </a:p>
          <a:p>
            <a:r>
              <a:rPr lang="fr-FR" sz="2400" dirty="0" smtClean="0"/>
              <a:t>Cette démarche s’inscrit </a:t>
            </a:r>
            <a:r>
              <a:rPr lang="fr-FR" sz="2400" dirty="0" smtClean="0"/>
              <a:t>dans </a:t>
            </a:r>
            <a:r>
              <a:rPr lang="fr-FR" sz="2400" dirty="0" smtClean="0"/>
              <a:t>l’idée de moderniser l’image de l’association , d’attirer de nouveaux adhérents, d’augmenter la visibilité du Master et de pérenniser les supports dans le temps.</a:t>
            </a:r>
          </a:p>
          <a:p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Contexte et </a:t>
            </a:r>
            <a:br>
              <a:rPr lang="fr-FR" dirty="0" smtClean="0"/>
            </a:br>
            <a:r>
              <a:rPr lang="fr-FR" dirty="0" smtClean="0"/>
              <a:t>cahier </a:t>
            </a:r>
            <a:r>
              <a:rPr lang="fr-FR" sz="4400" dirty="0" smtClean="0"/>
              <a:t>des</a:t>
            </a:r>
            <a:r>
              <a:rPr lang="fr-FR" dirty="0" smtClean="0"/>
              <a:t>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fr-FR" b="1" dirty="0" smtClean="0"/>
              <a:t>	Cahier des charges </a:t>
            </a:r>
            <a:endParaRPr lang="fr-FR" b="1" dirty="0" smtClean="0"/>
          </a:p>
          <a:p>
            <a:endParaRPr lang="fr-FR" sz="2400" dirty="0" smtClean="0"/>
          </a:p>
          <a:p>
            <a:r>
              <a:rPr lang="fr-FR" sz="2400" dirty="0" smtClean="0"/>
              <a:t>Deux principales </a:t>
            </a:r>
            <a:r>
              <a:rPr lang="fr-FR" sz="2400" dirty="0" smtClean="0"/>
              <a:t>rubriques </a:t>
            </a:r>
            <a:r>
              <a:rPr lang="fr-FR" sz="2400" dirty="0" smtClean="0"/>
              <a:t>:</a:t>
            </a:r>
            <a:br>
              <a:rPr lang="fr-FR" sz="2400" dirty="0" smtClean="0"/>
            </a:br>
            <a:r>
              <a:rPr lang="fr-FR" sz="2400" dirty="0" smtClean="0"/>
              <a:t>- Présentation de </a:t>
            </a:r>
            <a:r>
              <a:rPr lang="fr-FR" sz="2400" dirty="0" smtClean="0"/>
              <a:t>l’association</a:t>
            </a:r>
          </a:p>
          <a:p>
            <a:pPr>
              <a:buNone/>
            </a:pPr>
            <a:r>
              <a:rPr lang="fr-FR" sz="2400" dirty="0" smtClean="0"/>
              <a:t>	- Présentation du Master</a:t>
            </a:r>
            <a:endParaRPr lang="fr-FR" sz="2400" dirty="0" smtClean="0"/>
          </a:p>
          <a:p>
            <a:r>
              <a:rPr lang="fr-FR" sz="2400" dirty="0" smtClean="0"/>
              <a:t>Présentation des partenaires</a:t>
            </a:r>
          </a:p>
          <a:p>
            <a:r>
              <a:rPr lang="fr-FR" sz="2400" dirty="0" smtClean="0"/>
              <a:t>Une rubrique actualité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Pour le choix de la typographie </a:t>
            </a:r>
            <a:r>
              <a:rPr lang="fr-FR" b="1" dirty="0" smtClean="0"/>
              <a:t>:</a:t>
            </a:r>
            <a:endParaRPr lang="fr-FR" dirty="0" smtClean="0"/>
          </a:p>
          <a:p>
            <a:r>
              <a:rPr lang="fr-FR" sz="2200" dirty="0" smtClean="0"/>
              <a:t>L’étude du logotype m’a servi de référence pour choisir la typographie du site pour le texte et pour les titres en me rapprochant des polices utilisées par les étudiants à l’origine de la refonte du logo</a:t>
            </a:r>
            <a:r>
              <a:rPr lang="fr-FR" sz="2200" dirty="0" smtClean="0"/>
              <a:t>.</a:t>
            </a:r>
            <a:endParaRPr lang="fr-FR" sz="2200" dirty="0" smtClean="0"/>
          </a:p>
          <a:p>
            <a:pPr fontAlgn="base">
              <a:buNone/>
            </a:pPr>
            <a:r>
              <a:rPr lang="fr-FR" sz="2000" b="1" u="sng" dirty="0" smtClean="0"/>
              <a:t>Pour le </a:t>
            </a:r>
            <a:r>
              <a:rPr lang="fr-FR" sz="2000" b="1" u="sng" dirty="0" smtClean="0"/>
              <a:t>texte</a:t>
            </a:r>
            <a:r>
              <a:rPr lang="fr-FR" sz="2000" b="1" dirty="0" smtClean="0"/>
              <a:t>		</a:t>
            </a:r>
            <a:r>
              <a:rPr lang="fr-FR" sz="2000" b="1" u="sng" dirty="0" smtClean="0"/>
              <a:t>Pour </a:t>
            </a:r>
            <a:r>
              <a:rPr lang="fr-FR" sz="2000" b="1" u="sng" dirty="0" smtClean="0"/>
              <a:t>les titres</a:t>
            </a:r>
            <a:endParaRPr lang="fr-FR" sz="2000" b="1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52.jpg" descr="0-Typo-Trebuchet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85918" y="4000504"/>
            <a:ext cx="2447925" cy="2228850"/>
          </a:xfrm>
          <a:prstGeom prst="rect">
            <a:avLst/>
          </a:prstGeom>
          <a:ln/>
        </p:spPr>
      </p:pic>
      <p:pic>
        <p:nvPicPr>
          <p:cNvPr id="11" name="image50.jpg" descr="0-Typo-Gelasio.JP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86248" y="4000504"/>
            <a:ext cx="2447925" cy="2228850"/>
          </a:xfrm>
          <a:prstGeom prst="rect">
            <a:avLst/>
          </a:prstGeom>
          <a:ln/>
        </p:spPr>
      </p:pic>
      <p:pic>
        <p:nvPicPr>
          <p:cNvPr id="12" name="image79.jpg" descr="0-Typo-Parisienne.JP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715125" y="3929066"/>
            <a:ext cx="2428875" cy="249555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Pour le choix </a:t>
            </a:r>
            <a:r>
              <a:rPr lang="fr-FR" sz="2800" b="1" dirty="0" smtClean="0"/>
              <a:t>des couleurs </a:t>
            </a:r>
            <a:r>
              <a:rPr lang="fr-FR" b="1" dirty="0" smtClean="0"/>
              <a:t>:</a:t>
            </a:r>
            <a:endParaRPr lang="fr-FR" dirty="0" smtClean="0"/>
          </a:p>
          <a:p>
            <a:pPr>
              <a:buNone/>
            </a:pPr>
            <a:r>
              <a:rPr lang="fr-FR" sz="2200" dirty="0" smtClean="0"/>
              <a:t>Un dégradé de couleur peut être effectué en partant de ces couleurs principales rappelant les thématiques de l’environnement (nature, eau)</a:t>
            </a:r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Jacques LEMOINE –Arinfo – Promotion Novembre 2021 - Avril 2022</a:t>
            </a:r>
            <a:endParaRPr lang="fr-FR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56.jpg" descr="12-#92d3ff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00166" y="3357562"/>
            <a:ext cx="1533525" cy="3762375"/>
          </a:xfrm>
          <a:prstGeom prst="rect">
            <a:avLst/>
          </a:prstGeom>
          <a:ln/>
        </p:spPr>
      </p:pic>
      <p:pic>
        <p:nvPicPr>
          <p:cNvPr id="14" name="image25.jpg" descr="15-#26671d.JP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143240" y="3357562"/>
            <a:ext cx="1609725" cy="3895725"/>
          </a:xfrm>
          <a:prstGeom prst="rect">
            <a:avLst/>
          </a:prstGeom>
          <a:ln/>
        </p:spPr>
      </p:pic>
      <p:pic>
        <p:nvPicPr>
          <p:cNvPr id="15" name="image81.jpg" descr="13-#bfcb29.JP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857752" y="3357562"/>
            <a:ext cx="1619250" cy="3895725"/>
          </a:xfrm>
          <a:prstGeom prst="rect">
            <a:avLst/>
          </a:prstGeom>
          <a:ln/>
        </p:spPr>
      </p:pic>
      <p:pic>
        <p:nvPicPr>
          <p:cNvPr id="16" name="image72.jpg" descr="14-#77b447.JP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6572264" y="3357562"/>
            <a:ext cx="1628775" cy="389572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fr-FR" b="1" dirty="0" smtClean="0"/>
              <a:t>	</a:t>
            </a:r>
            <a:r>
              <a:rPr lang="fr-FR" dirty="0" err="1" smtClean="0"/>
              <a:t>Wireframe</a:t>
            </a:r>
            <a:endParaRPr lang="fr-FR" dirty="0" smtClean="0"/>
          </a:p>
          <a:p>
            <a:r>
              <a:rPr lang="fr-FR" dirty="0" smtClean="0"/>
              <a:t>Réalisation d’une maquette avec Adobe </a:t>
            </a:r>
            <a:r>
              <a:rPr lang="fr-FR" dirty="0" smtClean="0"/>
              <a:t>XD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857356" y="6305550"/>
            <a:ext cx="6753244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35.png" descr="17-Wireframes.PC.drawio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14414" y="428604"/>
            <a:ext cx="1771650" cy="7210425"/>
          </a:xfrm>
          <a:prstGeom prst="rect">
            <a:avLst/>
          </a:prstGeom>
          <a:ln/>
        </p:spPr>
      </p:pic>
      <p:pic>
        <p:nvPicPr>
          <p:cNvPr id="18" name="image40.png" descr="18-Wireframes.Responsive.drawio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143636" y="-1000156"/>
            <a:ext cx="1638300" cy="873442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857488" y="285728"/>
            <a:ext cx="4857784" cy="1143000"/>
          </a:xfrm>
          <a:prstGeom prst="rect">
            <a:avLst/>
          </a:prstGeom>
          <a:solidFill>
            <a:srgbClr val="C65806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4500594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	</a:t>
            </a:r>
            <a:r>
              <a:rPr lang="fr-FR" sz="2800" b="1" dirty="0" smtClean="0"/>
              <a:t>Arborescence du site</a:t>
            </a:r>
            <a:endParaRPr lang="fr-FR" dirty="0" smtClean="0"/>
          </a:p>
          <a:p>
            <a:pPr>
              <a:buNone/>
            </a:pP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28794" y="6305550"/>
            <a:ext cx="6681806" cy="476250"/>
          </a:xfrm>
        </p:spPr>
        <p:txBody>
          <a:bodyPr/>
          <a:lstStyle/>
          <a:p>
            <a:r>
              <a:rPr lang="fr-FR" sz="1400" dirty="0" smtClean="0"/>
              <a:t>Jacques LEMOINE –</a:t>
            </a:r>
            <a:r>
              <a:rPr lang="fr-FR" sz="1400" dirty="0" err="1" smtClean="0"/>
              <a:t>Arinfo</a:t>
            </a:r>
            <a:r>
              <a:rPr lang="fr-FR" sz="1400" dirty="0" smtClean="0"/>
              <a:t> – Promotion Novembre 2021 - Avril 2022</a:t>
            </a:r>
            <a:endParaRPr lang="fr-FR" sz="1400" dirty="0"/>
          </a:p>
        </p:txBody>
      </p:sp>
      <p:pic>
        <p:nvPicPr>
          <p:cNvPr id="5" name="Image 4" descr="logo_PaulGreen_2a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0"/>
            <a:ext cx="1643074" cy="1643074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86710" y="428604"/>
            <a:ext cx="952500" cy="866775"/>
          </a:xfrm>
          <a:prstGeom prst="rect">
            <a:avLst/>
          </a:prstGeom>
          <a:ln/>
        </p:spPr>
      </p:pic>
      <p:sp>
        <p:nvSpPr>
          <p:cNvPr id="8" name="Flèche droite 7"/>
          <p:cNvSpPr/>
          <p:nvPr/>
        </p:nvSpPr>
        <p:spPr>
          <a:xfrm>
            <a:off x="1214414" y="1857364"/>
            <a:ext cx="571504" cy="35719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</TotalTime>
  <Words>423</Words>
  <Application>Microsoft Office PowerPoint</Application>
  <PresentationFormat>Affichage à l'écran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Solstice</vt:lpstr>
      <vt:lpstr>L'association PAUL Green</vt:lpstr>
      <vt:lpstr>Je me présente</vt:lpstr>
      <vt:lpstr>Sommaire</vt:lpstr>
      <vt:lpstr>Contexte et  cahier des charges</vt:lpstr>
      <vt:lpstr>Contexte et  cahier des charges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Gestion de projet</vt:lpstr>
      <vt:lpstr>Conception Front-end</vt:lpstr>
      <vt:lpstr>Gestion de projet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 lemoine</dc:creator>
  <cp:lastModifiedBy>m lemoine</cp:lastModifiedBy>
  <cp:revision>25</cp:revision>
  <dcterms:created xsi:type="dcterms:W3CDTF">2022-04-23T14:31:18Z</dcterms:created>
  <dcterms:modified xsi:type="dcterms:W3CDTF">2022-04-23T17:22:28Z</dcterms:modified>
</cp:coreProperties>
</file>