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5"/>
    <p:sldMasterId id="2147483695" r:id="rId6"/>
    <p:sldMasterId id="2147483696" r:id="rId7"/>
    <p:sldMasterId id="214748369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Lst>
  <p:sldSz cy="5143500" cx="9144000"/>
  <p:notesSz cx="6858000" cy="9144000"/>
  <p:embeddedFontLst>
    <p:embeddedFont>
      <p:font typeface="Montserrat"/>
      <p:regular r:id="rId64"/>
      <p:bold r:id="rId65"/>
      <p:italic r:id="rId66"/>
      <p:boldItalic r:id="rId67"/>
    </p:embeddedFont>
    <p:embeddedFont>
      <p:font typeface="Montserrat Light"/>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A814EE-7CA4-4630-AC3A-45B04CE1AFAD}">
  <a:tblStyle styleId="{61A814EE-7CA4-4630-AC3A-45B04CE1AFA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71" Type="http://schemas.openxmlformats.org/officeDocument/2006/relationships/font" Target="fonts/MontserratLight-boldItalic.fntdata"/><Relationship Id="rId70" Type="http://schemas.openxmlformats.org/officeDocument/2006/relationships/font" Target="fonts/MontserratLight-italic.fntdata"/><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font" Target="fonts/Montserrat-regular.fntdata"/><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font" Target="fonts/Montserrat-italic.fntdata"/><Relationship Id="rId21" Type="http://schemas.openxmlformats.org/officeDocument/2006/relationships/slide" Target="slides/slide12.xml"/><Relationship Id="rId65" Type="http://schemas.openxmlformats.org/officeDocument/2006/relationships/font" Target="fonts/Montserrat-bold.fntdata"/><Relationship Id="rId24" Type="http://schemas.openxmlformats.org/officeDocument/2006/relationships/slide" Target="slides/slide15.xml"/><Relationship Id="rId68" Type="http://schemas.openxmlformats.org/officeDocument/2006/relationships/font" Target="fonts/MontserratLight-regular.fntdata"/><Relationship Id="rId23" Type="http://schemas.openxmlformats.org/officeDocument/2006/relationships/slide" Target="slides/slide14.xml"/><Relationship Id="rId67" Type="http://schemas.openxmlformats.org/officeDocument/2006/relationships/font" Target="fonts/Montserrat-boldItalic.fntdata"/><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font" Target="fonts/MontserratLight-bold.fntdata"/><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f3607848d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df3607848d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f3607848d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df3607848d_2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fa594f86d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dfa594f86d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fa594f86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dfa594f86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fa594f8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dfa594f86d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fa594f8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dfa594f86d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fa594f86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dfa594f86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t>
            </a:r>
            <a:r>
              <a:rPr lang="en"/>
              <a:t>here are six types of errors: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strict - default response which raises a UnicodeDecodeError exception on failure</a:t>
            </a:r>
            <a:endParaRPr/>
          </a:p>
          <a:p>
            <a:pPr indent="0" lvl="0" marL="0" rtl="0" algn="l">
              <a:lnSpc>
                <a:spcPct val="100000"/>
              </a:lnSpc>
              <a:spcBef>
                <a:spcPts val="0"/>
              </a:spcBef>
              <a:spcAft>
                <a:spcPts val="0"/>
              </a:spcAft>
              <a:buSzPts val="1100"/>
              <a:buNone/>
            </a:pPr>
            <a:r>
              <a:rPr lang="en"/>
              <a:t>ignore - ignores the unencodable Unicode from the result</a:t>
            </a:r>
            <a:endParaRPr/>
          </a:p>
          <a:p>
            <a:pPr indent="0" lvl="0" marL="0" rtl="0" algn="l">
              <a:lnSpc>
                <a:spcPct val="100000"/>
              </a:lnSpc>
              <a:spcBef>
                <a:spcPts val="0"/>
              </a:spcBef>
              <a:spcAft>
                <a:spcPts val="0"/>
              </a:spcAft>
              <a:buSzPts val="1100"/>
              <a:buNone/>
            </a:pPr>
            <a:r>
              <a:rPr lang="en"/>
              <a:t>replace - replaces the unencodable Unicode to a question mark</a:t>
            </a:r>
            <a:endParaRPr/>
          </a:p>
          <a:p>
            <a:pPr indent="0" lvl="0" marL="0" rtl="0" algn="l">
              <a:lnSpc>
                <a:spcPct val="100000"/>
              </a:lnSpc>
              <a:spcBef>
                <a:spcPts val="0"/>
              </a:spcBef>
              <a:spcAft>
                <a:spcPts val="0"/>
              </a:spcAft>
              <a:buSzPts val="1100"/>
              <a:buNone/>
            </a:pPr>
            <a:r>
              <a:rPr lang="en"/>
              <a:t>xmlcharrefreplace - inserts XML character reference instead of unencodable Unicode</a:t>
            </a:r>
            <a:endParaRPr/>
          </a:p>
          <a:p>
            <a:pPr indent="0" lvl="0" marL="0" rtl="0" algn="l">
              <a:lnSpc>
                <a:spcPct val="100000"/>
              </a:lnSpc>
              <a:spcBef>
                <a:spcPts val="0"/>
              </a:spcBef>
              <a:spcAft>
                <a:spcPts val="0"/>
              </a:spcAft>
              <a:buSzPts val="1100"/>
              <a:buNone/>
            </a:pPr>
            <a:r>
              <a:rPr lang="en"/>
              <a:t>backslashreplace - inserts a \uNNNN espace sequence instead of unencodable Unicode</a:t>
            </a:r>
            <a:endParaRPr/>
          </a:p>
          <a:p>
            <a:pPr indent="0" lvl="0" marL="0" rtl="0" algn="l">
              <a:lnSpc>
                <a:spcPct val="100000"/>
              </a:lnSpc>
              <a:spcBef>
                <a:spcPts val="0"/>
              </a:spcBef>
              <a:spcAft>
                <a:spcPts val="0"/>
              </a:spcAft>
              <a:buSzPts val="1100"/>
              <a:buNone/>
            </a:pPr>
            <a:r>
              <a:rPr lang="en"/>
              <a:t>namereplace - inserts a \N{...} escape sequence instead of unencodable Unicode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f3607848d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df3607848d_2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f3607848d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df3607848d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f3607848d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df3607848d_2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fa594f86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dfa594f86d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f3607848d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df3607848d_2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df3607848d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df3607848d_2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f3607848d_2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df3607848d_2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fa594f86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dfa594f86d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Important.</a:t>
            </a:r>
            <a:r>
              <a:rPr lang="en"/>
              <a:t> The stride argument is also used to reverse strings. Notice that using [::1] returns a copy of the entire string and [::-1] returns a copy of the entire string in reverse order.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f3607848d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df3607848d_2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solidFill>
                  <a:schemeClr val="dk1"/>
                </a:solidFill>
              </a:rPr>
              <a:t>Python Trim String</a:t>
            </a:r>
            <a:endParaRPr sz="1300">
              <a:solidFill>
                <a:schemeClr val="dk1"/>
              </a:solidFill>
            </a:endParaRPr>
          </a:p>
          <a:p>
            <a:pPr indent="0" lvl="0" marL="0" rtl="0" algn="l">
              <a:lnSpc>
                <a:spcPct val="100000"/>
              </a:lnSpc>
              <a:spcBef>
                <a:spcPts val="0"/>
              </a:spcBef>
              <a:spcAft>
                <a:spcPts val="0"/>
              </a:spcAft>
              <a:buSzPts val="1100"/>
              <a:buNone/>
            </a:pPr>
            <a:r>
              <a:rPr lang="en" sz="1300">
                <a:solidFill>
                  <a:schemeClr val="dk1"/>
                </a:solidFill>
              </a:rPr>
              <a:t>strip(): returns a new string after removing any leading and trailing whitespaces including tabs (\t).</a:t>
            </a:r>
            <a:endParaRPr sz="1300">
              <a:solidFill>
                <a:schemeClr val="dk1"/>
              </a:solidFill>
            </a:endParaRPr>
          </a:p>
          <a:p>
            <a:pPr indent="0" lvl="0" marL="0" rtl="0" algn="l">
              <a:lnSpc>
                <a:spcPct val="100000"/>
              </a:lnSpc>
              <a:spcBef>
                <a:spcPts val="0"/>
              </a:spcBef>
              <a:spcAft>
                <a:spcPts val="0"/>
              </a:spcAft>
              <a:buSzPts val="1100"/>
              <a:buNone/>
            </a:pPr>
            <a:r>
              <a:rPr lang="en" sz="1300">
                <a:solidFill>
                  <a:schemeClr val="dk1"/>
                </a:solidFill>
              </a:rPr>
              <a:t>rstrip(): returns a new string with trailing whitespace removed. It’s easier to remember as removing white spaces from “right” side of the string.</a:t>
            </a:r>
            <a:endParaRPr sz="1300">
              <a:solidFill>
                <a:schemeClr val="dk1"/>
              </a:solidFill>
            </a:endParaRPr>
          </a:p>
          <a:p>
            <a:pPr indent="0" lvl="0" marL="0" rtl="0" algn="l">
              <a:lnSpc>
                <a:spcPct val="100000"/>
              </a:lnSpc>
              <a:spcBef>
                <a:spcPts val="0"/>
              </a:spcBef>
              <a:spcAft>
                <a:spcPts val="0"/>
              </a:spcAft>
              <a:buSzPts val="1100"/>
              <a:buNone/>
            </a:pPr>
            <a:r>
              <a:rPr lang="en" sz="1300">
                <a:solidFill>
                  <a:schemeClr val="dk1"/>
                </a:solidFill>
              </a:rPr>
              <a:t>lstrip(): returns a new string with leading whitespace removed, or removing whitespaces from the “left” side of the string.</a:t>
            </a:r>
            <a:endParaRPr sz="13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fa594f86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dfa594f86d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df3607848d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df3607848d_2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dfa594f86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dfa594f86d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17a75246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117a752466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Notice that the arguments are defined using % and a letter that can be d (decimal) or s (string).</a:t>
            </a:r>
            <a:endParaRPr/>
          </a:p>
          <a:p>
            <a:pPr indent="0" lvl="0" marL="0" rtl="0" algn="l">
              <a:lnSpc>
                <a:spcPct val="100000"/>
              </a:lnSpc>
              <a:spcBef>
                <a:spcPts val="0"/>
              </a:spcBef>
              <a:spcAft>
                <a:spcPts val="0"/>
              </a:spcAft>
              <a:buSzPts val="1100"/>
              <a:buNone/>
            </a:pPr>
            <a:r>
              <a:rPr lang="en"/>
              <a:t>Separating</a:t>
            </a:r>
            <a:r>
              <a:rPr lang="en"/>
              <a:t> the pattern from the values helps keeping a more readable code.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17a752466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117a752466d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17a752466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117a752466d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f3607848d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df3607848d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17a752466d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117a752466d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17a752466d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g117a752466d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17a752466d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g117a752466d_1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F-strings provide the most </a:t>
            </a:r>
            <a:r>
              <a:rPr lang="en"/>
              <a:t>succinct, readable and flexible interface to string formatting.</a:t>
            </a:r>
            <a:endParaRPr/>
          </a:p>
          <a:p>
            <a:pPr indent="0" lvl="0" marL="0" rtl="0" algn="l">
              <a:lnSpc>
                <a:spcPct val="100000"/>
              </a:lnSpc>
              <a:spcBef>
                <a:spcPts val="0"/>
              </a:spcBef>
              <a:spcAft>
                <a:spcPts val="0"/>
              </a:spcAft>
              <a:buSzPts val="1100"/>
              <a:buNone/>
            </a:pPr>
            <a:r>
              <a:rPr lang="en"/>
              <a:t>There are particular cases where the format method may be preferable. F-strings are evaluated on definition, so if the pattern needs to be stored in a different place to be reused multiple times with multiple values, it may be preferable to use the format method as this only evaluates the formatting when calling the method and not when defining the pattern.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df47cd9631_1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gdf47cd9631_13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e4b3fa53d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e4b3fa53d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df3607848d_2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df3607848d_2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df3607848d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gdf3607848d_2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df3607848d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gdf3607848d_2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df3607848d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gdf3607848d_2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dfa594f86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gdfa594f86d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f3607848d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df3607848d_2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sz="1300">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dfa594f86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gdfa594f86d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dfa594f86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gdfa594f86d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dfa594f86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gdfa594f86d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df47cd9631_1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gdf47cd9631_13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df3607848d_2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gdf3607848d_2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df3607848d_2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gdf3607848d_2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df3607848d_2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gdf3607848d_2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dfa594f86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5" name="Google Shape;725;gdfa594f86d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dfa594f86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gdfa594f86d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dfa594f86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gdfa594f86d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f3607848d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df3607848d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dfa594f86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gdfa594f86d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df47cd9631_1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7" name="Google Shape;757;gdf47cd9631_13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df3607848d_2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gdf3607848d_2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df3607848d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1" name="Google Shape;771;gdf3607848d_2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def43480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def43480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f3607848d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df3607848d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solidFill>
                <a:srgbClr val="273239"/>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f3607848d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df3607848d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f3607848d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df3607848d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f3607848d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df3607848d_2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0" y="0"/>
            <a:ext cx="9144000" cy="1017600"/>
          </a:xfrm>
          <a:prstGeom prst="rect">
            <a:avLst/>
          </a:prstGeom>
          <a:solidFill>
            <a:srgbClr val="0054E6"/>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2800"/>
              <a:buNone/>
              <a:defRPr>
                <a:solidFill>
                  <a:srgbClr val="FFFFFF"/>
                </a:solidFill>
              </a:defRPr>
            </a:lvl1pPr>
            <a:lvl2pPr lvl="1" algn="l">
              <a:lnSpc>
                <a:spcPct val="100000"/>
              </a:lnSpc>
              <a:spcBef>
                <a:spcPts val="0"/>
              </a:spcBef>
              <a:spcAft>
                <a:spcPts val="0"/>
              </a:spcAft>
              <a:buClr>
                <a:srgbClr val="FFFFFF"/>
              </a:buClr>
              <a:buSzPts val="2800"/>
              <a:buNone/>
              <a:defRPr>
                <a:solidFill>
                  <a:srgbClr val="FFFFFF"/>
                </a:solidFill>
              </a:defRPr>
            </a:lvl2pPr>
            <a:lvl3pPr lvl="2" algn="l">
              <a:lnSpc>
                <a:spcPct val="100000"/>
              </a:lnSpc>
              <a:spcBef>
                <a:spcPts val="0"/>
              </a:spcBef>
              <a:spcAft>
                <a:spcPts val="0"/>
              </a:spcAft>
              <a:buClr>
                <a:srgbClr val="FFFFFF"/>
              </a:buClr>
              <a:buSzPts val="2800"/>
              <a:buNone/>
              <a:defRPr>
                <a:solidFill>
                  <a:srgbClr val="FFFFFF"/>
                </a:solidFill>
              </a:defRPr>
            </a:lvl3pPr>
            <a:lvl4pPr lvl="3" algn="l">
              <a:lnSpc>
                <a:spcPct val="100000"/>
              </a:lnSpc>
              <a:spcBef>
                <a:spcPts val="0"/>
              </a:spcBef>
              <a:spcAft>
                <a:spcPts val="0"/>
              </a:spcAft>
              <a:buClr>
                <a:srgbClr val="FFFFFF"/>
              </a:buClr>
              <a:buSzPts val="2800"/>
              <a:buNone/>
              <a:defRPr>
                <a:solidFill>
                  <a:srgbClr val="FFFFFF"/>
                </a:solidFill>
              </a:defRPr>
            </a:lvl4pPr>
            <a:lvl5pPr lvl="4" algn="l">
              <a:lnSpc>
                <a:spcPct val="100000"/>
              </a:lnSpc>
              <a:spcBef>
                <a:spcPts val="0"/>
              </a:spcBef>
              <a:spcAft>
                <a:spcPts val="0"/>
              </a:spcAft>
              <a:buClr>
                <a:srgbClr val="FFFFFF"/>
              </a:buClr>
              <a:buSzPts val="2800"/>
              <a:buNone/>
              <a:defRPr>
                <a:solidFill>
                  <a:srgbClr val="FFFFFF"/>
                </a:solidFill>
              </a:defRPr>
            </a:lvl5pPr>
            <a:lvl6pPr lvl="5" algn="l">
              <a:lnSpc>
                <a:spcPct val="100000"/>
              </a:lnSpc>
              <a:spcBef>
                <a:spcPts val="0"/>
              </a:spcBef>
              <a:spcAft>
                <a:spcPts val="0"/>
              </a:spcAft>
              <a:buClr>
                <a:srgbClr val="FFFFFF"/>
              </a:buClr>
              <a:buSzPts val="2800"/>
              <a:buNone/>
              <a:defRPr>
                <a:solidFill>
                  <a:srgbClr val="FFFFFF"/>
                </a:solidFill>
              </a:defRPr>
            </a:lvl6pPr>
            <a:lvl7pPr lvl="6" algn="l">
              <a:lnSpc>
                <a:spcPct val="100000"/>
              </a:lnSpc>
              <a:spcBef>
                <a:spcPts val="0"/>
              </a:spcBef>
              <a:spcAft>
                <a:spcPts val="0"/>
              </a:spcAft>
              <a:buClr>
                <a:srgbClr val="FFFFFF"/>
              </a:buClr>
              <a:buSzPts val="2800"/>
              <a:buNone/>
              <a:defRPr>
                <a:solidFill>
                  <a:srgbClr val="FFFFFF"/>
                </a:solidFill>
              </a:defRPr>
            </a:lvl7pPr>
            <a:lvl8pPr lvl="7" algn="l">
              <a:lnSpc>
                <a:spcPct val="100000"/>
              </a:lnSpc>
              <a:spcBef>
                <a:spcPts val="0"/>
              </a:spcBef>
              <a:spcAft>
                <a:spcPts val="0"/>
              </a:spcAft>
              <a:buClr>
                <a:srgbClr val="FFFFFF"/>
              </a:buClr>
              <a:buSzPts val="2800"/>
              <a:buNone/>
              <a:defRPr>
                <a:solidFill>
                  <a:srgbClr val="FFFFFF"/>
                </a:solidFill>
              </a:defRPr>
            </a:lvl8pPr>
            <a:lvl9pPr lvl="8" algn="l">
              <a:lnSpc>
                <a:spcPct val="100000"/>
              </a:lnSpc>
              <a:spcBef>
                <a:spcPts val="0"/>
              </a:spcBef>
              <a:spcAft>
                <a:spcPts val="0"/>
              </a:spcAft>
              <a:buClr>
                <a:srgbClr val="FFFFFF"/>
              </a:buClr>
              <a:buSzPts val="2800"/>
              <a:buNone/>
              <a:defRPr>
                <a:solidFill>
                  <a:srgbClr val="FFFFFF"/>
                </a:solidFill>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54E6"/>
        </a:solidFill>
      </p:bgPr>
    </p:bg>
    <p:spTree>
      <p:nvGrpSpPr>
        <p:cNvPr id="58" name="Shape 58"/>
        <p:cNvGrpSpPr/>
        <p:nvPr/>
      </p:nvGrpSpPr>
      <p:grpSpPr>
        <a:xfrm>
          <a:off x="0" y="0"/>
          <a:ext cx="0" cy="0"/>
          <a:chOff x="0" y="0"/>
          <a:chExt cx="0" cy="0"/>
        </a:xfrm>
      </p:grpSpPr>
      <p:sp>
        <p:nvSpPr>
          <p:cNvPr id="59" name="Google Shape;59;p15"/>
          <p:cNvSpPr txBox="1"/>
          <p:nvPr>
            <p:ph type="ctrTitle"/>
          </p:nvPr>
        </p:nvSpPr>
        <p:spPr>
          <a:xfrm>
            <a:off x="311700" y="-17425"/>
            <a:ext cx="8520600" cy="178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200"/>
              <a:buNone/>
              <a:defRPr sz="4200">
                <a:solidFill>
                  <a:srgbClr val="FFFFFF"/>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sp>
        <p:nvSpPr>
          <p:cNvPr id="60" name="Google Shape;60;p15"/>
          <p:cNvSpPr txBox="1"/>
          <p:nvPr>
            <p:ph idx="1" type="subTitle"/>
          </p:nvPr>
        </p:nvSpPr>
        <p:spPr>
          <a:xfrm>
            <a:off x="311700" y="14625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800"/>
              <a:buNone/>
              <a:defRPr sz="2800">
                <a:solidFill>
                  <a:srgbClr val="FFFFFF"/>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5"/>
          <p:cNvPicPr preferRelativeResize="0"/>
          <p:nvPr/>
        </p:nvPicPr>
        <p:blipFill rotWithShape="1">
          <a:blip r:embed="rId2">
            <a:alphaModFix/>
          </a:blip>
          <a:srcRect b="0" l="0" r="0" t="0"/>
          <a:stretch/>
        </p:blipFill>
        <p:spPr>
          <a:xfrm>
            <a:off x="2579475" y="2445900"/>
            <a:ext cx="3798045" cy="2697604"/>
          </a:xfrm>
          <a:prstGeom prst="rect">
            <a:avLst/>
          </a:prstGeom>
          <a:noFill/>
          <a:ln>
            <a:noFill/>
          </a:ln>
        </p:spPr>
      </p:pic>
      <p:pic>
        <p:nvPicPr>
          <p:cNvPr id="63" name="Google Shape;63;p15"/>
          <p:cNvPicPr preferRelativeResize="0"/>
          <p:nvPr/>
        </p:nvPicPr>
        <p:blipFill rotWithShape="1">
          <a:blip r:embed="rId3">
            <a:alphaModFix/>
          </a:blip>
          <a:srcRect b="17117" l="0" r="0" t="17117"/>
          <a:stretch/>
        </p:blipFill>
        <p:spPr>
          <a:xfrm>
            <a:off x="304000" y="4498675"/>
            <a:ext cx="1033400" cy="48016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7"/>
          <p:cNvSpPr txBox="1"/>
          <p:nvPr>
            <p:ph type="title"/>
          </p:nvPr>
        </p:nvSpPr>
        <p:spPr>
          <a:xfrm>
            <a:off x="0" y="0"/>
            <a:ext cx="9144000" cy="1017600"/>
          </a:xfrm>
          <a:prstGeom prst="rect">
            <a:avLst/>
          </a:prstGeom>
          <a:solidFill>
            <a:srgbClr val="0054E6"/>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2800"/>
              <a:buNone/>
              <a:defRPr>
                <a:solidFill>
                  <a:srgbClr val="FFFFFF"/>
                </a:solidFill>
              </a:defRPr>
            </a:lvl1pPr>
            <a:lvl2pPr lvl="1" algn="l">
              <a:lnSpc>
                <a:spcPct val="100000"/>
              </a:lnSpc>
              <a:spcBef>
                <a:spcPts val="0"/>
              </a:spcBef>
              <a:spcAft>
                <a:spcPts val="0"/>
              </a:spcAft>
              <a:buClr>
                <a:srgbClr val="FFFFFF"/>
              </a:buClr>
              <a:buSzPts val="2800"/>
              <a:buNone/>
              <a:defRPr>
                <a:solidFill>
                  <a:srgbClr val="FFFFFF"/>
                </a:solidFill>
              </a:defRPr>
            </a:lvl2pPr>
            <a:lvl3pPr lvl="2" algn="l">
              <a:lnSpc>
                <a:spcPct val="100000"/>
              </a:lnSpc>
              <a:spcBef>
                <a:spcPts val="0"/>
              </a:spcBef>
              <a:spcAft>
                <a:spcPts val="0"/>
              </a:spcAft>
              <a:buClr>
                <a:srgbClr val="FFFFFF"/>
              </a:buClr>
              <a:buSzPts val="2800"/>
              <a:buNone/>
              <a:defRPr>
                <a:solidFill>
                  <a:srgbClr val="FFFFFF"/>
                </a:solidFill>
              </a:defRPr>
            </a:lvl3pPr>
            <a:lvl4pPr lvl="3" algn="l">
              <a:lnSpc>
                <a:spcPct val="100000"/>
              </a:lnSpc>
              <a:spcBef>
                <a:spcPts val="0"/>
              </a:spcBef>
              <a:spcAft>
                <a:spcPts val="0"/>
              </a:spcAft>
              <a:buClr>
                <a:srgbClr val="FFFFFF"/>
              </a:buClr>
              <a:buSzPts val="2800"/>
              <a:buNone/>
              <a:defRPr>
                <a:solidFill>
                  <a:srgbClr val="FFFFFF"/>
                </a:solidFill>
              </a:defRPr>
            </a:lvl4pPr>
            <a:lvl5pPr lvl="4" algn="l">
              <a:lnSpc>
                <a:spcPct val="100000"/>
              </a:lnSpc>
              <a:spcBef>
                <a:spcPts val="0"/>
              </a:spcBef>
              <a:spcAft>
                <a:spcPts val="0"/>
              </a:spcAft>
              <a:buClr>
                <a:srgbClr val="FFFFFF"/>
              </a:buClr>
              <a:buSzPts val="2800"/>
              <a:buNone/>
              <a:defRPr>
                <a:solidFill>
                  <a:srgbClr val="FFFFFF"/>
                </a:solidFill>
              </a:defRPr>
            </a:lvl5pPr>
            <a:lvl6pPr lvl="5" algn="l">
              <a:lnSpc>
                <a:spcPct val="100000"/>
              </a:lnSpc>
              <a:spcBef>
                <a:spcPts val="0"/>
              </a:spcBef>
              <a:spcAft>
                <a:spcPts val="0"/>
              </a:spcAft>
              <a:buClr>
                <a:srgbClr val="FFFFFF"/>
              </a:buClr>
              <a:buSzPts val="2800"/>
              <a:buNone/>
              <a:defRPr>
                <a:solidFill>
                  <a:srgbClr val="FFFFFF"/>
                </a:solidFill>
              </a:defRPr>
            </a:lvl6pPr>
            <a:lvl7pPr lvl="6" algn="l">
              <a:lnSpc>
                <a:spcPct val="100000"/>
              </a:lnSpc>
              <a:spcBef>
                <a:spcPts val="0"/>
              </a:spcBef>
              <a:spcAft>
                <a:spcPts val="0"/>
              </a:spcAft>
              <a:buClr>
                <a:srgbClr val="FFFFFF"/>
              </a:buClr>
              <a:buSzPts val="2800"/>
              <a:buNone/>
              <a:defRPr>
                <a:solidFill>
                  <a:srgbClr val="FFFFFF"/>
                </a:solidFill>
              </a:defRPr>
            </a:lvl7pPr>
            <a:lvl8pPr lvl="7" algn="l">
              <a:lnSpc>
                <a:spcPct val="100000"/>
              </a:lnSpc>
              <a:spcBef>
                <a:spcPts val="0"/>
              </a:spcBef>
              <a:spcAft>
                <a:spcPts val="0"/>
              </a:spcAft>
              <a:buClr>
                <a:srgbClr val="FFFFFF"/>
              </a:buClr>
              <a:buSzPts val="2800"/>
              <a:buNone/>
              <a:defRPr>
                <a:solidFill>
                  <a:srgbClr val="FFFFFF"/>
                </a:solidFill>
              </a:defRPr>
            </a:lvl8pPr>
            <a:lvl9pPr lvl="8" algn="l">
              <a:lnSpc>
                <a:spcPct val="100000"/>
              </a:lnSpc>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8"/>
          <p:cNvSpPr txBox="1"/>
          <p:nvPr>
            <p:ph type="title"/>
          </p:nvPr>
        </p:nvSpPr>
        <p:spPr>
          <a:xfrm>
            <a:off x="0" y="0"/>
            <a:ext cx="9144000" cy="1017600"/>
          </a:xfrm>
          <a:prstGeom prst="rect">
            <a:avLst/>
          </a:prstGeom>
          <a:solidFill>
            <a:srgbClr val="0054E6"/>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2800"/>
              <a:buNone/>
              <a:defRPr>
                <a:solidFill>
                  <a:srgbClr val="FFFFFF"/>
                </a:solidFill>
              </a:defRPr>
            </a:lvl1pPr>
            <a:lvl2pPr lvl="1" algn="l">
              <a:lnSpc>
                <a:spcPct val="100000"/>
              </a:lnSpc>
              <a:spcBef>
                <a:spcPts val="0"/>
              </a:spcBef>
              <a:spcAft>
                <a:spcPts val="0"/>
              </a:spcAft>
              <a:buClr>
                <a:srgbClr val="FFFFFF"/>
              </a:buClr>
              <a:buSzPts val="2800"/>
              <a:buNone/>
              <a:defRPr>
                <a:solidFill>
                  <a:srgbClr val="FFFFFF"/>
                </a:solidFill>
              </a:defRPr>
            </a:lvl2pPr>
            <a:lvl3pPr lvl="2" algn="l">
              <a:lnSpc>
                <a:spcPct val="100000"/>
              </a:lnSpc>
              <a:spcBef>
                <a:spcPts val="0"/>
              </a:spcBef>
              <a:spcAft>
                <a:spcPts val="0"/>
              </a:spcAft>
              <a:buClr>
                <a:srgbClr val="FFFFFF"/>
              </a:buClr>
              <a:buSzPts val="2800"/>
              <a:buNone/>
              <a:defRPr>
                <a:solidFill>
                  <a:srgbClr val="FFFFFF"/>
                </a:solidFill>
              </a:defRPr>
            </a:lvl3pPr>
            <a:lvl4pPr lvl="3" algn="l">
              <a:lnSpc>
                <a:spcPct val="100000"/>
              </a:lnSpc>
              <a:spcBef>
                <a:spcPts val="0"/>
              </a:spcBef>
              <a:spcAft>
                <a:spcPts val="0"/>
              </a:spcAft>
              <a:buClr>
                <a:srgbClr val="FFFFFF"/>
              </a:buClr>
              <a:buSzPts val="2800"/>
              <a:buNone/>
              <a:defRPr>
                <a:solidFill>
                  <a:srgbClr val="FFFFFF"/>
                </a:solidFill>
              </a:defRPr>
            </a:lvl4pPr>
            <a:lvl5pPr lvl="4" algn="l">
              <a:lnSpc>
                <a:spcPct val="100000"/>
              </a:lnSpc>
              <a:spcBef>
                <a:spcPts val="0"/>
              </a:spcBef>
              <a:spcAft>
                <a:spcPts val="0"/>
              </a:spcAft>
              <a:buClr>
                <a:srgbClr val="FFFFFF"/>
              </a:buClr>
              <a:buSzPts val="2800"/>
              <a:buNone/>
              <a:defRPr>
                <a:solidFill>
                  <a:srgbClr val="FFFFFF"/>
                </a:solidFill>
              </a:defRPr>
            </a:lvl5pPr>
            <a:lvl6pPr lvl="5" algn="l">
              <a:lnSpc>
                <a:spcPct val="100000"/>
              </a:lnSpc>
              <a:spcBef>
                <a:spcPts val="0"/>
              </a:spcBef>
              <a:spcAft>
                <a:spcPts val="0"/>
              </a:spcAft>
              <a:buClr>
                <a:srgbClr val="FFFFFF"/>
              </a:buClr>
              <a:buSzPts val="2800"/>
              <a:buNone/>
              <a:defRPr>
                <a:solidFill>
                  <a:srgbClr val="FFFFFF"/>
                </a:solidFill>
              </a:defRPr>
            </a:lvl6pPr>
            <a:lvl7pPr lvl="6" algn="l">
              <a:lnSpc>
                <a:spcPct val="100000"/>
              </a:lnSpc>
              <a:spcBef>
                <a:spcPts val="0"/>
              </a:spcBef>
              <a:spcAft>
                <a:spcPts val="0"/>
              </a:spcAft>
              <a:buClr>
                <a:srgbClr val="FFFFFF"/>
              </a:buClr>
              <a:buSzPts val="2800"/>
              <a:buNone/>
              <a:defRPr>
                <a:solidFill>
                  <a:srgbClr val="FFFFFF"/>
                </a:solidFill>
              </a:defRPr>
            </a:lvl7pPr>
            <a:lvl8pPr lvl="7" algn="l">
              <a:lnSpc>
                <a:spcPct val="100000"/>
              </a:lnSpc>
              <a:spcBef>
                <a:spcPts val="0"/>
              </a:spcBef>
              <a:spcAft>
                <a:spcPts val="0"/>
              </a:spcAft>
              <a:buClr>
                <a:srgbClr val="FFFFFF"/>
              </a:buClr>
              <a:buSzPts val="2800"/>
              <a:buNone/>
              <a:defRPr>
                <a:solidFill>
                  <a:srgbClr val="FFFFFF"/>
                </a:solidFill>
              </a:defRPr>
            </a:lvl8pPr>
            <a:lvl9pPr lvl="8" algn="l">
              <a:lnSpc>
                <a:spcPct val="100000"/>
              </a:lnSpc>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0054E6"/>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4800"/>
              <a:buNone/>
              <a:defRPr sz="4800">
                <a:solidFill>
                  <a:srgbClr val="FFFFFF"/>
                </a:solidFill>
              </a:defRPr>
            </a:lvl2pPr>
            <a:lvl3pPr lvl="2" algn="l">
              <a:lnSpc>
                <a:spcPct val="100000"/>
              </a:lnSpc>
              <a:spcBef>
                <a:spcPts val="0"/>
              </a:spcBef>
              <a:spcAft>
                <a:spcPts val="0"/>
              </a:spcAft>
              <a:buClr>
                <a:srgbClr val="FFFFFF"/>
              </a:buClr>
              <a:buSzPts val="4800"/>
              <a:buNone/>
              <a:defRPr sz="4800">
                <a:solidFill>
                  <a:srgbClr val="FFFFFF"/>
                </a:solidFill>
              </a:defRPr>
            </a:lvl3pPr>
            <a:lvl4pPr lvl="3" algn="l">
              <a:lnSpc>
                <a:spcPct val="100000"/>
              </a:lnSpc>
              <a:spcBef>
                <a:spcPts val="0"/>
              </a:spcBef>
              <a:spcAft>
                <a:spcPts val="0"/>
              </a:spcAft>
              <a:buClr>
                <a:srgbClr val="FFFFFF"/>
              </a:buClr>
              <a:buSzPts val="4800"/>
              <a:buNone/>
              <a:defRPr sz="4800">
                <a:solidFill>
                  <a:srgbClr val="FFFFFF"/>
                </a:solidFill>
              </a:defRPr>
            </a:lvl4pPr>
            <a:lvl5pPr lvl="4" algn="l">
              <a:lnSpc>
                <a:spcPct val="100000"/>
              </a:lnSpc>
              <a:spcBef>
                <a:spcPts val="0"/>
              </a:spcBef>
              <a:spcAft>
                <a:spcPts val="0"/>
              </a:spcAft>
              <a:buClr>
                <a:srgbClr val="FFFFFF"/>
              </a:buClr>
              <a:buSzPts val="4800"/>
              <a:buNone/>
              <a:defRPr sz="4800">
                <a:solidFill>
                  <a:srgbClr val="FFFFFF"/>
                </a:solidFill>
              </a:defRPr>
            </a:lvl5pPr>
            <a:lvl6pPr lvl="5" algn="l">
              <a:lnSpc>
                <a:spcPct val="100000"/>
              </a:lnSpc>
              <a:spcBef>
                <a:spcPts val="0"/>
              </a:spcBef>
              <a:spcAft>
                <a:spcPts val="0"/>
              </a:spcAft>
              <a:buClr>
                <a:srgbClr val="FFFFFF"/>
              </a:buClr>
              <a:buSzPts val="4800"/>
              <a:buNone/>
              <a:defRPr sz="4800">
                <a:solidFill>
                  <a:srgbClr val="FFFFFF"/>
                </a:solidFill>
              </a:defRPr>
            </a:lvl6pPr>
            <a:lvl7pPr lvl="6" algn="l">
              <a:lnSpc>
                <a:spcPct val="100000"/>
              </a:lnSpc>
              <a:spcBef>
                <a:spcPts val="0"/>
              </a:spcBef>
              <a:spcAft>
                <a:spcPts val="0"/>
              </a:spcAft>
              <a:buClr>
                <a:srgbClr val="FFFFFF"/>
              </a:buClr>
              <a:buSzPts val="4800"/>
              <a:buNone/>
              <a:defRPr sz="4800">
                <a:solidFill>
                  <a:srgbClr val="FFFFFF"/>
                </a:solidFill>
              </a:defRPr>
            </a:lvl7pPr>
            <a:lvl8pPr lvl="7" algn="l">
              <a:lnSpc>
                <a:spcPct val="100000"/>
              </a:lnSpc>
              <a:spcBef>
                <a:spcPts val="0"/>
              </a:spcBef>
              <a:spcAft>
                <a:spcPts val="0"/>
              </a:spcAft>
              <a:buClr>
                <a:srgbClr val="FFFFFF"/>
              </a:buClr>
              <a:buSzPts val="4800"/>
              <a:buNone/>
              <a:defRPr sz="4800">
                <a:solidFill>
                  <a:srgbClr val="FFFFFF"/>
                </a:solidFill>
              </a:defRPr>
            </a:lvl8pPr>
            <a:lvl9pPr lvl="8" algn="l">
              <a:lnSpc>
                <a:spcPct val="100000"/>
              </a:lnSpc>
              <a:spcBef>
                <a:spcPts val="0"/>
              </a:spcBef>
              <a:spcAft>
                <a:spcPts val="0"/>
              </a:spcAft>
              <a:buClr>
                <a:srgbClr val="FFFFFF"/>
              </a:buClr>
              <a:buSzPts val="4800"/>
              <a:buNone/>
              <a:defRPr sz="4800">
                <a:solidFill>
                  <a:srgbClr val="FFFFFF"/>
                </a:solidFill>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2" name="Google Shape;82;p20"/>
          <p:cNvPicPr preferRelativeResize="0"/>
          <p:nvPr/>
        </p:nvPicPr>
        <p:blipFill rotWithShape="1">
          <a:blip r:embed="rId2">
            <a:alphaModFix/>
          </a:blip>
          <a:srcRect b="17117" l="0" r="0" t="17117"/>
          <a:stretch/>
        </p:blipFill>
        <p:spPr>
          <a:xfrm>
            <a:off x="304000" y="4498675"/>
            <a:ext cx="1033400" cy="4801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0" y="-125"/>
            <a:ext cx="4310700" cy="5143500"/>
          </a:xfrm>
          <a:prstGeom prst="rect">
            <a:avLst/>
          </a:prstGeom>
          <a:solidFill>
            <a:srgbClr val="005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1"/>
          <p:cNvSpPr txBox="1"/>
          <p:nvPr>
            <p:ph type="title"/>
          </p:nvPr>
        </p:nvSpPr>
        <p:spPr>
          <a:xfrm>
            <a:off x="265500" y="1233175"/>
            <a:ext cx="3915900" cy="148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4200"/>
              <a:buNone/>
              <a:defRPr sz="4200">
                <a:solidFill>
                  <a:srgbClr val="FFFFFF"/>
                </a:solidFill>
              </a:defRPr>
            </a:lvl1pPr>
            <a:lvl2pPr lvl="1" algn="l">
              <a:lnSpc>
                <a:spcPct val="100000"/>
              </a:lnSpc>
              <a:spcBef>
                <a:spcPts val="0"/>
              </a:spcBef>
              <a:spcAft>
                <a:spcPts val="0"/>
              </a:spcAft>
              <a:buClr>
                <a:srgbClr val="FFFFFF"/>
              </a:buClr>
              <a:buSzPts val="4200"/>
              <a:buNone/>
              <a:defRPr sz="4200">
                <a:solidFill>
                  <a:srgbClr val="FFFFFF"/>
                </a:solidFill>
              </a:defRPr>
            </a:lvl2pPr>
            <a:lvl3pPr lvl="2" algn="l">
              <a:lnSpc>
                <a:spcPct val="100000"/>
              </a:lnSpc>
              <a:spcBef>
                <a:spcPts val="0"/>
              </a:spcBef>
              <a:spcAft>
                <a:spcPts val="0"/>
              </a:spcAft>
              <a:buClr>
                <a:srgbClr val="FFFFFF"/>
              </a:buClr>
              <a:buSzPts val="4200"/>
              <a:buNone/>
              <a:defRPr sz="4200">
                <a:solidFill>
                  <a:srgbClr val="FFFFFF"/>
                </a:solidFill>
              </a:defRPr>
            </a:lvl3pPr>
            <a:lvl4pPr lvl="3" algn="l">
              <a:lnSpc>
                <a:spcPct val="100000"/>
              </a:lnSpc>
              <a:spcBef>
                <a:spcPts val="0"/>
              </a:spcBef>
              <a:spcAft>
                <a:spcPts val="0"/>
              </a:spcAft>
              <a:buClr>
                <a:srgbClr val="FFFFFF"/>
              </a:buClr>
              <a:buSzPts val="4200"/>
              <a:buNone/>
              <a:defRPr sz="4200">
                <a:solidFill>
                  <a:srgbClr val="FFFFFF"/>
                </a:solidFill>
              </a:defRPr>
            </a:lvl4pPr>
            <a:lvl5pPr lvl="4" algn="l">
              <a:lnSpc>
                <a:spcPct val="100000"/>
              </a:lnSpc>
              <a:spcBef>
                <a:spcPts val="0"/>
              </a:spcBef>
              <a:spcAft>
                <a:spcPts val="0"/>
              </a:spcAft>
              <a:buClr>
                <a:srgbClr val="FFFFFF"/>
              </a:buClr>
              <a:buSzPts val="4200"/>
              <a:buNone/>
              <a:defRPr sz="4200">
                <a:solidFill>
                  <a:srgbClr val="FFFFFF"/>
                </a:solidFill>
              </a:defRPr>
            </a:lvl5pPr>
            <a:lvl6pPr lvl="5" algn="l">
              <a:lnSpc>
                <a:spcPct val="100000"/>
              </a:lnSpc>
              <a:spcBef>
                <a:spcPts val="0"/>
              </a:spcBef>
              <a:spcAft>
                <a:spcPts val="0"/>
              </a:spcAft>
              <a:buClr>
                <a:srgbClr val="FFFFFF"/>
              </a:buClr>
              <a:buSzPts val="4200"/>
              <a:buNone/>
              <a:defRPr sz="4200">
                <a:solidFill>
                  <a:srgbClr val="FFFFFF"/>
                </a:solidFill>
              </a:defRPr>
            </a:lvl6pPr>
            <a:lvl7pPr lvl="6" algn="l">
              <a:lnSpc>
                <a:spcPct val="100000"/>
              </a:lnSpc>
              <a:spcBef>
                <a:spcPts val="0"/>
              </a:spcBef>
              <a:spcAft>
                <a:spcPts val="0"/>
              </a:spcAft>
              <a:buClr>
                <a:srgbClr val="FFFFFF"/>
              </a:buClr>
              <a:buSzPts val="4200"/>
              <a:buNone/>
              <a:defRPr sz="4200">
                <a:solidFill>
                  <a:srgbClr val="FFFFFF"/>
                </a:solidFill>
              </a:defRPr>
            </a:lvl7pPr>
            <a:lvl8pPr lvl="7" algn="l">
              <a:lnSpc>
                <a:spcPct val="100000"/>
              </a:lnSpc>
              <a:spcBef>
                <a:spcPts val="0"/>
              </a:spcBef>
              <a:spcAft>
                <a:spcPts val="0"/>
              </a:spcAft>
              <a:buClr>
                <a:srgbClr val="FFFFFF"/>
              </a:buClr>
              <a:buSzPts val="4200"/>
              <a:buNone/>
              <a:defRPr sz="4200">
                <a:solidFill>
                  <a:srgbClr val="FFFFFF"/>
                </a:solidFill>
              </a:defRPr>
            </a:lvl8pPr>
            <a:lvl9pPr lvl="8" algn="l">
              <a:lnSpc>
                <a:spcPct val="100000"/>
              </a:lnSpc>
              <a:spcBef>
                <a:spcPts val="0"/>
              </a:spcBef>
              <a:spcAft>
                <a:spcPts val="0"/>
              </a:spcAft>
              <a:buClr>
                <a:srgbClr val="FFFFFF"/>
              </a:buClr>
              <a:buSzPts val="4200"/>
              <a:buNone/>
              <a:defRPr sz="4200">
                <a:solidFill>
                  <a:srgbClr val="FFFFFF"/>
                </a:solidFill>
              </a:defRPr>
            </a:lvl9pPr>
          </a:lstStyle>
          <a:p/>
        </p:txBody>
      </p:sp>
      <p:sp>
        <p:nvSpPr>
          <p:cNvPr id="86" name="Google Shape;86;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100"/>
              <a:buNone/>
              <a:defRPr sz="2100">
                <a:solidFill>
                  <a:srgbClr val="FFFFFF"/>
                </a:solidFill>
              </a:defRPr>
            </a:lvl1pPr>
            <a:lvl2pPr lvl="1" algn="l">
              <a:lnSpc>
                <a:spcPct val="100000"/>
              </a:lnSpc>
              <a:spcBef>
                <a:spcPts val="0"/>
              </a:spcBef>
              <a:spcAft>
                <a:spcPts val="0"/>
              </a:spcAft>
              <a:buClr>
                <a:srgbClr val="FFFFFF"/>
              </a:buClr>
              <a:buSzPts val="2100"/>
              <a:buNone/>
              <a:defRPr sz="2100">
                <a:solidFill>
                  <a:srgbClr val="FFFFFF"/>
                </a:solidFill>
              </a:defRPr>
            </a:lvl2pPr>
            <a:lvl3pPr lvl="2" algn="l">
              <a:lnSpc>
                <a:spcPct val="100000"/>
              </a:lnSpc>
              <a:spcBef>
                <a:spcPts val="0"/>
              </a:spcBef>
              <a:spcAft>
                <a:spcPts val="0"/>
              </a:spcAft>
              <a:buClr>
                <a:srgbClr val="FFFFFF"/>
              </a:buClr>
              <a:buSzPts val="2100"/>
              <a:buNone/>
              <a:defRPr sz="2100">
                <a:solidFill>
                  <a:srgbClr val="FFFFFF"/>
                </a:solidFill>
              </a:defRPr>
            </a:lvl3pPr>
            <a:lvl4pPr lvl="3" algn="l">
              <a:lnSpc>
                <a:spcPct val="100000"/>
              </a:lnSpc>
              <a:spcBef>
                <a:spcPts val="0"/>
              </a:spcBef>
              <a:spcAft>
                <a:spcPts val="0"/>
              </a:spcAft>
              <a:buClr>
                <a:srgbClr val="FFFFFF"/>
              </a:buClr>
              <a:buSzPts val="2100"/>
              <a:buNone/>
              <a:defRPr sz="2100">
                <a:solidFill>
                  <a:srgbClr val="FFFFFF"/>
                </a:solidFill>
              </a:defRPr>
            </a:lvl4pPr>
            <a:lvl5pPr lvl="4" algn="l">
              <a:lnSpc>
                <a:spcPct val="100000"/>
              </a:lnSpc>
              <a:spcBef>
                <a:spcPts val="0"/>
              </a:spcBef>
              <a:spcAft>
                <a:spcPts val="0"/>
              </a:spcAft>
              <a:buClr>
                <a:srgbClr val="FFFFFF"/>
              </a:buClr>
              <a:buSzPts val="2100"/>
              <a:buNone/>
              <a:defRPr sz="2100">
                <a:solidFill>
                  <a:srgbClr val="FFFFFF"/>
                </a:solidFill>
              </a:defRPr>
            </a:lvl5pPr>
            <a:lvl6pPr lvl="5" algn="l">
              <a:lnSpc>
                <a:spcPct val="100000"/>
              </a:lnSpc>
              <a:spcBef>
                <a:spcPts val="0"/>
              </a:spcBef>
              <a:spcAft>
                <a:spcPts val="0"/>
              </a:spcAft>
              <a:buClr>
                <a:srgbClr val="FFFFFF"/>
              </a:buClr>
              <a:buSzPts val="2100"/>
              <a:buNone/>
              <a:defRPr sz="2100">
                <a:solidFill>
                  <a:srgbClr val="FFFFFF"/>
                </a:solidFill>
              </a:defRPr>
            </a:lvl6pPr>
            <a:lvl7pPr lvl="6" algn="l">
              <a:lnSpc>
                <a:spcPct val="100000"/>
              </a:lnSpc>
              <a:spcBef>
                <a:spcPts val="0"/>
              </a:spcBef>
              <a:spcAft>
                <a:spcPts val="0"/>
              </a:spcAft>
              <a:buClr>
                <a:srgbClr val="FFFFFF"/>
              </a:buClr>
              <a:buSzPts val="2100"/>
              <a:buNone/>
              <a:defRPr sz="2100">
                <a:solidFill>
                  <a:srgbClr val="FFFFFF"/>
                </a:solidFill>
              </a:defRPr>
            </a:lvl7pPr>
            <a:lvl8pPr lvl="7" algn="l">
              <a:lnSpc>
                <a:spcPct val="100000"/>
              </a:lnSpc>
              <a:spcBef>
                <a:spcPts val="0"/>
              </a:spcBef>
              <a:spcAft>
                <a:spcPts val="0"/>
              </a:spcAft>
              <a:buClr>
                <a:srgbClr val="FFFFFF"/>
              </a:buClr>
              <a:buSzPts val="2100"/>
              <a:buNone/>
              <a:defRPr sz="2100">
                <a:solidFill>
                  <a:srgbClr val="FFFFFF"/>
                </a:solidFill>
              </a:defRPr>
            </a:lvl8pPr>
            <a:lvl9pPr lvl="8" algn="l">
              <a:lnSpc>
                <a:spcPct val="100000"/>
              </a:lnSpc>
              <a:spcBef>
                <a:spcPts val="0"/>
              </a:spcBef>
              <a:spcAft>
                <a:spcPts val="0"/>
              </a:spcAft>
              <a:buClr>
                <a:srgbClr val="FFFFFF"/>
              </a:buClr>
              <a:buSzPts val="2100"/>
              <a:buNone/>
              <a:defRPr sz="2100">
                <a:solidFill>
                  <a:srgbClr val="FFFFFF"/>
                </a:solidFill>
              </a:defRPr>
            </a:lvl9pPr>
          </a:lstStyle>
          <a:p/>
        </p:txBody>
      </p:sp>
      <p:sp>
        <p:nvSpPr>
          <p:cNvPr id="87" name="Google Shape;87;p21"/>
          <p:cNvSpPr txBox="1"/>
          <p:nvPr>
            <p:ph idx="2" type="body"/>
          </p:nvPr>
        </p:nvSpPr>
        <p:spPr>
          <a:xfrm>
            <a:off x="4623500" y="724075"/>
            <a:ext cx="41529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21"/>
          <p:cNvPicPr preferRelativeResize="0"/>
          <p:nvPr/>
        </p:nvPicPr>
        <p:blipFill rotWithShape="1">
          <a:blip r:embed="rId2">
            <a:alphaModFix/>
          </a:blip>
          <a:srcRect b="17117" l="0" r="0" t="17117"/>
          <a:stretch/>
        </p:blipFill>
        <p:spPr>
          <a:xfrm>
            <a:off x="304000" y="4498675"/>
            <a:ext cx="1033400" cy="48016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0" name="Shape 90"/>
        <p:cNvGrpSpPr/>
        <p:nvPr/>
      </p:nvGrpSpPr>
      <p:grpSpPr>
        <a:xfrm>
          <a:off x="0" y="0"/>
          <a:ext cx="0" cy="0"/>
          <a:chOff x="0" y="0"/>
          <a:chExt cx="0" cy="0"/>
        </a:xfrm>
      </p:grpSpPr>
      <p:sp>
        <p:nvSpPr>
          <p:cNvPr id="91" name="Google Shape;91;p22"/>
          <p:cNvSpPr/>
          <p:nvPr/>
        </p:nvSpPr>
        <p:spPr>
          <a:xfrm>
            <a:off x="0" y="-125"/>
            <a:ext cx="2751600" cy="5143500"/>
          </a:xfrm>
          <a:prstGeom prst="rect">
            <a:avLst/>
          </a:prstGeom>
          <a:solidFill>
            <a:srgbClr val="005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2"/>
          <p:cNvSpPr txBox="1"/>
          <p:nvPr>
            <p:ph type="title"/>
          </p:nvPr>
        </p:nvSpPr>
        <p:spPr>
          <a:xfrm>
            <a:off x="36900" y="1080775"/>
            <a:ext cx="2443800" cy="227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93" name="Google Shape;93;p22"/>
          <p:cNvSpPr txBox="1"/>
          <p:nvPr>
            <p:ph idx="1" type="body"/>
          </p:nvPr>
        </p:nvSpPr>
        <p:spPr>
          <a:xfrm>
            <a:off x="3100925" y="724075"/>
            <a:ext cx="56757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4" name="Google Shape;9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5" name="Google Shape;95;p22"/>
          <p:cNvPicPr preferRelativeResize="0"/>
          <p:nvPr/>
        </p:nvPicPr>
        <p:blipFill rotWithShape="1">
          <a:blip r:embed="rId2">
            <a:alphaModFix/>
          </a:blip>
          <a:srcRect b="17117" l="0" r="0" t="17117"/>
          <a:stretch/>
        </p:blipFill>
        <p:spPr>
          <a:xfrm>
            <a:off x="304000" y="4498675"/>
            <a:ext cx="1033400" cy="48016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8" name="Google Shape;9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1" name="Google Shape;101;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2" name="Google Shape;10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9" name="Shape 109"/>
        <p:cNvGrpSpPr/>
        <p:nvPr/>
      </p:nvGrpSpPr>
      <p:grpSpPr>
        <a:xfrm>
          <a:off x="0" y="0"/>
          <a:ext cx="0" cy="0"/>
          <a:chOff x="0" y="0"/>
          <a:chExt cx="0" cy="0"/>
        </a:xfrm>
      </p:grpSpPr>
      <p:sp>
        <p:nvSpPr>
          <p:cNvPr id="110" name="Google Shape;110;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1" name="Google Shape;111;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2" name="Google Shape;11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 name="Shape 113"/>
        <p:cNvGrpSpPr/>
        <p:nvPr/>
      </p:nvGrpSpPr>
      <p:grpSpPr>
        <a:xfrm>
          <a:off x="0" y="0"/>
          <a:ext cx="0" cy="0"/>
          <a:chOff x="0" y="0"/>
          <a:chExt cx="0" cy="0"/>
        </a:xfrm>
      </p:grpSpPr>
      <p:sp>
        <p:nvSpPr>
          <p:cNvPr id="114" name="Google Shape;114;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5" name="Google Shape;115;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6" name="Google Shape;11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9" name="Google Shape;11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0" name="Shape 120"/>
        <p:cNvGrpSpPr/>
        <p:nvPr/>
      </p:nvGrpSpPr>
      <p:grpSpPr>
        <a:xfrm>
          <a:off x="0" y="0"/>
          <a:ext cx="0" cy="0"/>
          <a:chOff x="0" y="0"/>
          <a:chExt cx="0" cy="0"/>
        </a:xfrm>
      </p:grpSpPr>
      <p:sp>
        <p:nvSpPr>
          <p:cNvPr id="121" name="Google Shape;12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2" name="Google Shape;122;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3" name="Google Shape;123;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4" name="Google Shape;1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7" name="Google Shape;12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8" name="Shape 128"/>
        <p:cNvGrpSpPr/>
        <p:nvPr/>
      </p:nvGrpSpPr>
      <p:grpSpPr>
        <a:xfrm>
          <a:off x="0" y="0"/>
          <a:ext cx="0" cy="0"/>
          <a:chOff x="0" y="0"/>
          <a:chExt cx="0" cy="0"/>
        </a:xfrm>
      </p:grpSpPr>
      <p:sp>
        <p:nvSpPr>
          <p:cNvPr id="129" name="Google Shape;129;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0" name="Google Shape;130;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1" name="Google Shape;13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2" name="Shape 132"/>
        <p:cNvGrpSpPr/>
        <p:nvPr/>
      </p:nvGrpSpPr>
      <p:grpSpPr>
        <a:xfrm>
          <a:off x="0" y="0"/>
          <a:ext cx="0" cy="0"/>
          <a:chOff x="0" y="0"/>
          <a:chExt cx="0" cy="0"/>
        </a:xfrm>
      </p:grpSpPr>
      <p:sp>
        <p:nvSpPr>
          <p:cNvPr id="133" name="Google Shape;133;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4" name="Google Shape;13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 name="Shape 135"/>
        <p:cNvGrpSpPr/>
        <p:nvPr/>
      </p:nvGrpSpPr>
      <p:grpSpPr>
        <a:xfrm>
          <a:off x="0" y="0"/>
          <a:ext cx="0" cy="0"/>
          <a:chOff x="0" y="0"/>
          <a:chExt cx="0" cy="0"/>
        </a:xfrm>
      </p:grpSpPr>
      <p:sp>
        <p:nvSpPr>
          <p:cNvPr id="136" name="Google Shape;136;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8" name="Google Shape;138;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9" name="Google Shape;139;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0" name="Google Shape;14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1" name="Shape 141"/>
        <p:cNvGrpSpPr/>
        <p:nvPr/>
      </p:nvGrpSpPr>
      <p:grpSpPr>
        <a:xfrm>
          <a:off x="0" y="0"/>
          <a:ext cx="0" cy="0"/>
          <a:chOff x="0" y="0"/>
          <a:chExt cx="0" cy="0"/>
        </a:xfrm>
      </p:grpSpPr>
      <p:sp>
        <p:nvSpPr>
          <p:cNvPr id="142" name="Google Shape;142;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43" name="Google Shape;14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46" name="Google Shape;146;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47" name="Google Shape;14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 name="Shape 148"/>
        <p:cNvGrpSpPr/>
        <p:nvPr/>
      </p:nvGrpSpPr>
      <p:grpSpPr>
        <a:xfrm>
          <a:off x="0" y="0"/>
          <a:ext cx="0" cy="0"/>
          <a:chOff x="0" y="0"/>
          <a:chExt cx="0" cy="0"/>
        </a:xfrm>
      </p:grpSpPr>
      <p:sp>
        <p:nvSpPr>
          <p:cNvPr id="149" name="Google Shape;14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54E6"/>
        </a:solidFill>
      </p:bgPr>
    </p:bg>
    <p:spTree>
      <p:nvGrpSpPr>
        <p:cNvPr id="154" name="Shape 154"/>
        <p:cNvGrpSpPr/>
        <p:nvPr/>
      </p:nvGrpSpPr>
      <p:grpSpPr>
        <a:xfrm>
          <a:off x="0" y="0"/>
          <a:ext cx="0" cy="0"/>
          <a:chOff x="0" y="0"/>
          <a:chExt cx="0" cy="0"/>
        </a:xfrm>
      </p:grpSpPr>
      <p:sp>
        <p:nvSpPr>
          <p:cNvPr id="155" name="Google Shape;155;p39"/>
          <p:cNvSpPr txBox="1"/>
          <p:nvPr>
            <p:ph type="ctrTitle"/>
          </p:nvPr>
        </p:nvSpPr>
        <p:spPr>
          <a:xfrm>
            <a:off x="311700" y="-17425"/>
            <a:ext cx="8520600" cy="178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200"/>
              <a:buNone/>
              <a:defRPr sz="42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56" name="Google Shape;156;p39"/>
          <p:cNvSpPr txBox="1"/>
          <p:nvPr>
            <p:ph idx="1" type="subTitle"/>
          </p:nvPr>
        </p:nvSpPr>
        <p:spPr>
          <a:xfrm>
            <a:off x="311700" y="14625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2800">
                <a:solidFill>
                  <a:srgbClr val="FFFFFF"/>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57" name="Google Shape;157;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8" name="Google Shape;158;p39"/>
          <p:cNvPicPr preferRelativeResize="0"/>
          <p:nvPr/>
        </p:nvPicPr>
        <p:blipFill>
          <a:blip r:embed="rId2">
            <a:alphaModFix/>
          </a:blip>
          <a:stretch>
            <a:fillRect/>
          </a:stretch>
        </p:blipFill>
        <p:spPr>
          <a:xfrm>
            <a:off x="2579475" y="2445900"/>
            <a:ext cx="3798045" cy="2697604"/>
          </a:xfrm>
          <a:prstGeom prst="rect">
            <a:avLst/>
          </a:prstGeom>
          <a:noFill/>
          <a:ln>
            <a:noFill/>
          </a:ln>
        </p:spPr>
      </p:pic>
      <p:pic>
        <p:nvPicPr>
          <p:cNvPr id="159" name="Google Shape;159;p39"/>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0" name="Shape 160"/>
        <p:cNvGrpSpPr/>
        <p:nvPr/>
      </p:nvGrpSpPr>
      <p:grpSpPr>
        <a:xfrm>
          <a:off x="0" y="0"/>
          <a:ext cx="0" cy="0"/>
          <a:chOff x="0" y="0"/>
          <a:chExt cx="0" cy="0"/>
        </a:xfrm>
      </p:grpSpPr>
      <p:sp>
        <p:nvSpPr>
          <p:cNvPr id="161" name="Google Shape;161;p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 name="Google Shape;16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3" name="Shape 163"/>
        <p:cNvGrpSpPr/>
        <p:nvPr/>
      </p:nvGrpSpPr>
      <p:grpSpPr>
        <a:xfrm>
          <a:off x="0" y="0"/>
          <a:ext cx="0" cy="0"/>
          <a:chOff x="0" y="0"/>
          <a:chExt cx="0" cy="0"/>
        </a:xfrm>
      </p:grpSpPr>
      <p:sp>
        <p:nvSpPr>
          <p:cNvPr id="164" name="Google Shape;164;p41"/>
          <p:cNvSpPr txBox="1"/>
          <p:nvPr>
            <p:ph type="title"/>
          </p:nvPr>
        </p:nvSpPr>
        <p:spPr>
          <a:xfrm>
            <a:off x="0" y="0"/>
            <a:ext cx="9144000" cy="1017600"/>
          </a:xfrm>
          <a:prstGeom prst="rect">
            <a:avLst/>
          </a:prstGeom>
          <a:solidFill>
            <a:srgbClr val="0054E6"/>
          </a:solidFill>
        </p:spPr>
        <p:txBody>
          <a:bodyPr anchorCtr="0" anchor="ctr" bIns="91425" lIns="91425" spcFirstLastPara="1" rIns="91425" wrap="square" tIns="91425">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165" name="Google Shape;16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6" name="Google Shape;166;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7" name="Shape 167"/>
        <p:cNvGrpSpPr/>
        <p:nvPr/>
      </p:nvGrpSpPr>
      <p:grpSpPr>
        <a:xfrm>
          <a:off x="0" y="0"/>
          <a:ext cx="0" cy="0"/>
          <a:chOff x="0" y="0"/>
          <a:chExt cx="0" cy="0"/>
        </a:xfrm>
      </p:grpSpPr>
      <p:sp>
        <p:nvSpPr>
          <p:cNvPr id="168" name="Google Shape;168;p4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9" name="Google Shape;169;p4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0" name="Google Shape;170;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1" name="Google Shape;171;p42"/>
          <p:cNvSpPr txBox="1"/>
          <p:nvPr>
            <p:ph type="title"/>
          </p:nvPr>
        </p:nvSpPr>
        <p:spPr>
          <a:xfrm>
            <a:off x="0" y="0"/>
            <a:ext cx="9144000" cy="1017600"/>
          </a:xfrm>
          <a:prstGeom prst="rect">
            <a:avLst/>
          </a:prstGeom>
          <a:solidFill>
            <a:srgbClr val="0054E6"/>
          </a:solidFill>
        </p:spPr>
        <p:txBody>
          <a:bodyPr anchorCtr="0" anchor="ctr" bIns="91425" lIns="91425" spcFirstLastPara="1" rIns="91425" wrap="square" tIns="91425">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2" name="Shape 172"/>
        <p:cNvGrpSpPr/>
        <p:nvPr/>
      </p:nvGrpSpPr>
      <p:grpSpPr>
        <a:xfrm>
          <a:off x="0" y="0"/>
          <a:ext cx="0" cy="0"/>
          <a:chOff x="0" y="0"/>
          <a:chExt cx="0" cy="0"/>
        </a:xfrm>
      </p:grpSpPr>
      <p:sp>
        <p:nvSpPr>
          <p:cNvPr id="173" name="Google Shape;173;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43"/>
          <p:cNvSpPr txBox="1"/>
          <p:nvPr>
            <p:ph type="title"/>
          </p:nvPr>
        </p:nvSpPr>
        <p:spPr>
          <a:xfrm>
            <a:off x="0" y="0"/>
            <a:ext cx="9144000" cy="1017600"/>
          </a:xfrm>
          <a:prstGeom prst="rect">
            <a:avLst/>
          </a:prstGeom>
          <a:solidFill>
            <a:srgbClr val="0054E6"/>
          </a:solidFill>
        </p:spPr>
        <p:txBody>
          <a:bodyPr anchorCtr="0" anchor="ctr" bIns="91425" lIns="91425" spcFirstLastPara="1" rIns="91425" wrap="square" tIns="91425">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5" name="Shape 175"/>
        <p:cNvGrpSpPr/>
        <p:nvPr/>
      </p:nvGrpSpPr>
      <p:grpSpPr>
        <a:xfrm>
          <a:off x="0" y="0"/>
          <a:ext cx="0" cy="0"/>
          <a:chOff x="0" y="0"/>
          <a:chExt cx="0" cy="0"/>
        </a:xfrm>
      </p:grpSpPr>
      <p:sp>
        <p:nvSpPr>
          <p:cNvPr id="176" name="Google Shape;176;p4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7" name="Google Shape;177;p4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8" name="Google Shape;17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0054E6"/>
        </a:solidFill>
      </p:bgPr>
    </p:bg>
    <p:spTree>
      <p:nvGrpSpPr>
        <p:cNvPr id="179" name="Shape 179"/>
        <p:cNvGrpSpPr/>
        <p:nvPr/>
      </p:nvGrpSpPr>
      <p:grpSpPr>
        <a:xfrm>
          <a:off x="0" y="0"/>
          <a:ext cx="0" cy="0"/>
          <a:chOff x="0" y="0"/>
          <a:chExt cx="0" cy="0"/>
        </a:xfrm>
      </p:grpSpPr>
      <p:sp>
        <p:nvSpPr>
          <p:cNvPr id="180" name="Google Shape;180;p4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p:txBody>
      </p:sp>
      <p:sp>
        <p:nvSpPr>
          <p:cNvPr id="181" name="Google Shape;181;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82" name="Google Shape;182;p45"/>
          <p:cNvPicPr preferRelativeResize="0"/>
          <p:nvPr/>
        </p:nvPicPr>
        <p:blipFill rotWithShape="1">
          <a:blip r:embed="rId2">
            <a:alphaModFix/>
          </a:blip>
          <a:srcRect b="17118" l="0" r="0" t="17118"/>
          <a:stretch/>
        </p:blipFill>
        <p:spPr>
          <a:xfrm>
            <a:off x="304000" y="4498675"/>
            <a:ext cx="1033400" cy="480162"/>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3" name="Shape 183"/>
        <p:cNvGrpSpPr/>
        <p:nvPr/>
      </p:nvGrpSpPr>
      <p:grpSpPr>
        <a:xfrm>
          <a:off x="0" y="0"/>
          <a:ext cx="0" cy="0"/>
          <a:chOff x="0" y="0"/>
          <a:chExt cx="0" cy="0"/>
        </a:xfrm>
      </p:grpSpPr>
      <p:sp>
        <p:nvSpPr>
          <p:cNvPr id="184" name="Google Shape;184;p46"/>
          <p:cNvSpPr/>
          <p:nvPr/>
        </p:nvSpPr>
        <p:spPr>
          <a:xfrm>
            <a:off x="0" y="-125"/>
            <a:ext cx="4310700" cy="5143500"/>
          </a:xfrm>
          <a:prstGeom prst="rect">
            <a:avLst/>
          </a:prstGeom>
          <a:solidFill>
            <a:srgbClr val="005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6"/>
          <p:cNvSpPr txBox="1"/>
          <p:nvPr>
            <p:ph type="title"/>
          </p:nvPr>
        </p:nvSpPr>
        <p:spPr>
          <a:xfrm>
            <a:off x="265500" y="1233175"/>
            <a:ext cx="3915900" cy="1482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4200"/>
              <a:buNone/>
              <a:defRPr sz="4200">
                <a:solidFill>
                  <a:srgbClr val="FFFFFF"/>
                </a:solidFill>
              </a:defRPr>
            </a:lvl1pPr>
            <a:lvl2pPr lvl="1" rtl="0">
              <a:spcBef>
                <a:spcPts val="0"/>
              </a:spcBef>
              <a:spcAft>
                <a:spcPts val="0"/>
              </a:spcAft>
              <a:buClr>
                <a:srgbClr val="FFFFFF"/>
              </a:buClr>
              <a:buSzPts val="4200"/>
              <a:buNone/>
              <a:defRPr sz="4200">
                <a:solidFill>
                  <a:srgbClr val="FFFFFF"/>
                </a:solidFill>
              </a:defRPr>
            </a:lvl2pPr>
            <a:lvl3pPr lvl="2" rtl="0">
              <a:spcBef>
                <a:spcPts val="0"/>
              </a:spcBef>
              <a:spcAft>
                <a:spcPts val="0"/>
              </a:spcAft>
              <a:buClr>
                <a:srgbClr val="FFFFFF"/>
              </a:buClr>
              <a:buSzPts val="4200"/>
              <a:buNone/>
              <a:defRPr sz="4200">
                <a:solidFill>
                  <a:srgbClr val="FFFFFF"/>
                </a:solidFill>
              </a:defRPr>
            </a:lvl3pPr>
            <a:lvl4pPr lvl="3" rtl="0">
              <a:spcBef>
                <a:spcPts val="0"/>
              </a:spcBef>
              <a:spcAft>
                <a:spcPts val="0"/>
              </a:spcAft>
              <a:buClr>
                <a:srgbClr val="FFFFFF"/>
              </a:buClr>
              <a:buSzPts val="4200"/>
              <a:buNone/>
              <a:defRPr sz="4200">
                <a:solidFill>
                  <a:srgbClr val="FFFFFF"/>
                </a:solidFill>
              </a:defRPr>
            </a:lvl4pPr>
            <a:lvl5pPr lvl="4" rtl="0">
              <a:spcBef>
                <a:spcPts val="0"/>
              </a:spcBef>
              <a:spcAft>
                <a:spcPts val="0"/>
              </a:spcAft>
              <a:buClr>
                <a:srgbClr val="FFFFFF"/>
              </a:buClr>
              <a:buSzPts val="4200"/>
              <a:buNone/>
              <a:defRPr sz="4200">
                <a:solidFill>
                  <a:srgbClr val="FFFFFF"/>
                </a:solidFill>
              </a:defRPr>
            </a:lvl5pPr>
            <a:lvl6pPr lvl="5" rtl="0">
              <a:spcBef>
                <a:spcPts val="0"/>
              </a:spcBef>
              <a:spcAft>
                <a:spcPts val="0"/>
              </a:spcAft>
              <a:buClr>
                <a:srgbClr val="FFFFFF"/>
              </a:buClr>
              <a:buSzPts val="4200"/>
              <a:buNone/>
              <a:defRPr sz="4200">
                <a:solidFill>
                  <a:srgbClr val="FFFFFF"/>
                </a:solidFill>
              </a:defRPr>
            </a:lvl6pPr>
            <a:lvl7pPr lvl="6" rtl="0">
              <a:spcBef>
                <a:spcPts val="0"/>
              </a:spcBef>
              <a:spcAft>
                <a:spcPts val="0"/>
              </a:spcAft>
              <a:buClr>
                <a:srgbClr val="FFFFFF"/>
              </a:buClr>
              <a:buSzPts val="4200"/>
              <a:buNone/>
              <a:defRPr sz="4200">
                <a:solidFill>
                  <a:srgbClr val="FFFFFF"/>
                </a:solidFill>
              </a:defRPr>
            </a:lvl7pPr>
            <a:lvl8pPr lvl="7" rtl="0">
              <a:spcBef>
                <a:spcPts val="0"/>
              </a:spcBef>
              <a:spcAft>
                <a:spcPts val="0"/>
              </a:spcAft>
              <a:buClr>
                <a:srgbClr val="FFFFFF"/>
              </a:buClr>
              <a:buSzPts val="4200"/>
              <a:buNone/>
              <a:defRPr sz="4200">
                <a:solidFill>
                  <a:srgbClr val="FFFFFF"/>
                </a:solidFill>
              </a:defRPr>
            </a:lvl8pPr>
            <a:lvl9pPr lvl="8" rtl="0">
              <a:spcBef>
                <a:spcPts val="0"/>
              </a:spcBef>
              <a:spcAft>
                <a:spcPts val="0"/>
              </a:spcAft>
              <a:buClr>
                <a:srgbClr val="FFFFFF"/>
              </a:buClr>
              <a:buSzPts val="4200"/>
              <a:buNone/>
              <a:defRPr sz="4200">
                <a:solidFill>
                  <a:srgbClr val="FFFFFF"/>
                </a:solidFill>
              </a:defRPr>
            </a:lvl9pPr>
          </a:lstStyle>
          <a:p/>
        </p:txBody>
      </p:sp>
      <p:sp>
        <p:nvSpPr>
          <p:cNvPr id="186" name="Google Shape;186;p4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100"/>
              <a:buNone/>
              <a:defRPr sz="2100">
                <a:solidFill>
                  <a:srgbClr val="FFFFFF"/>
                </a:solidFill>
              </a:defRPr>
            </a:lvl1pPr>
            <a:lvl2pPr lvl="1" rtl="0">
              <a:lnSpc>
                <a:spcPct val="100000"/>
              </a:lnSpc>
              <a:spcBef>
                <a:spcPts val="0"/>
              </a:spcBef>
              <a:spcAft>
                <a:spcPts val="0"/>
              </a:spcAft>
              <a:buClr>
                <a:srgbClr val="FFFFFF"/>
              </a:buClr>
              <a:buSzPts val="2100"/>
              <a:buNone/>
              <a:defRPr sz="2100">
                <a:solidFill>
                  <a:srgbClr val="FFFFFF"/>
                </a:solidFill>
              </a:defRPr>
            </a:lvl2pPr>
            <a:lvl3pPr lvl="2" rtl="0">
              <a:lnSpc>
                <a:spcPct val="100000"/>
              </a:lnSpc>
              <a:spcBef>
                <a:spcPts val="0"/>
              </a:spcBef>
              <a:spcAft>
                <a:spcPts val="0"/>
              </a:spcAft>
              <a:buClr>
                <a:srgbClr val="FFFFFF"/>
              </a:buClr>
              <a:buSzPts val="2100"/>
              <a:buNone/>
              <a:defRPr sz="2100">
                <a:solidFill>
                  <a:srgbClr val="FFFFFF"/>
                </a:solidFill>
              </a:defRPr>
            </a:lvl3pPr>
            <a:lvl4pPr lvl="3" rtl="0">
              <a:lnSpc>
                <a:spcPct val="100000"/>
              </a:lnSpc>
              <a:spcBef>
                <a:spcPts val="0"/>
              </a:spcBef>
              <a:spcAft>
                <a:spcPts val="0"/>
              </a:spcAft>
              <a:buClr>
                <a:srgbClr val="FFFFFF"/>
              </a:buClr>
              <a:buSzPts val="2100"/>
              <a:buNone/>
              <a:defRPr sz="2100">
                <a:solidFill>
                  <a:srgbClr val="FFFFFF"/>
                </a:solidFill>
              </a:defRPr>
            </a:lvl4pPr>
            <a:lvl5pPr lvl="4" rtl="0">
              <a:lnSpc>
                <a:spcPct val="100000"/>
              </a:lnSpc>
              <a:spcBef>
                <a:spcPts val="0"/>
              </a:spcBef>
              <a:spcAft>
                <a:spcPts val="0"/>
              </a:spcAft>
              <a:buClr>
                <a:srgbClr val="FFFFFF"/>
              </a:buClr>
              <a:buSzPts val="2100"/>
              <a:buNone/>
              <a:defRPr sz="2100">
                <a:solidFill>
                  <a:srgbClr val="FFFFFF"/>
                </a:solidFill>
              </a:defRPr>
            </a:lvl5pPr>
            <a:lvl6pPr lvl="5" rtl="0">
              <a:lnSpc>
                <a:spcPct val="100000"/>
              </a:lnSpc>
              <a:spcBef>
                <a:spcPts val="0"/>
              </a:spcBef>
              <a:spcAft>
                <a:spcPts val="0"/>
              </a:spcAft>
              <a:buClr>
                <a:srgbClr val="FFFFFF"/>
              </a:buClr>
              <a:buSzPts val="2100"/>
              <a:buNone/>
              <a:defRPr sz="2100">
                <a:solidFill>
                  <a:srgbClr val="FFFFFF"/>
                </a:solidFill>
              </a:defRPr>
            </a:lvl6pPr>
            <a:lvl7pPr lvl="6" rtl="0">
              <a:lnSpc>
                <a:spcPct val="100000"/>
              </a:lnSpc>
              <a:spcBef>
                <a:spcPts val="0"/>
              </a:spcBef>
              <a:spcAft>
                <a:spcPts val="0"/>
              </a:spcAft>
              <a:buClr>
                <a:srgbClr val="FFFFFF"/>
              </a:buClr>
              <a:buSzPts val="2100"/>
              <a:buNone/>
              <a:defRPr sz="2100">
                <a:solidFill>
                  <a:srgbClr val="FFFFFF"/>
                </a:solidFill>
              </a:defRPr>
            </a:lvl7pPr>
            <a:lvl8pPr lvl="7" rtl="0">
              <a:lnSpc>
                <a:spcPct val="100000"/>
              </a:lnSpc>
              <a:spcBef>
                <a:spcPts val="0"/>
              </a:spcBef>
              <a:spcAft>
                <a:spcPts val="0"/>
              </a:spcAft>
              <a:buClr>
                <a:srgbClr val="FFFFFF"/>
              </a:buClr>
              <a:buSzPts val="2100"/>
              <a:buNone/>
              <a:defRPr sz="2100">
                <a:solidFill>
                  <a:srgbClr val="FFFFFF"/>
                </a:solidFill>
              </a:defRPr>
            </a:lvl8pPr>
            <a:lvl9pPr lvl="8" rtl="0">
              <a:lnSpc>
                <a:spcPct val="100000"/>
              </a:lnSpc>
              <a:spcBef>
                <a:spcPts val="0"/>
              </a:spcBef>
              <a:spcAft>
                <a:spcPts val="0"/>
              </a:spcAft>
              <a:buClr>
                <a:srgbClr val="FFFFFF"/>
              </a:buClr>
              <a:buSzPts val="2100"/>
              <a:buNone/>
              <a:defRPr sz="2100">
                <a:solidFill>
                  <a:srgbClr val="FFFFFF"/>
                </a:solidFill>
              </a:defRPr>
            </a:lvl9pPr>
          </a:lstStyle>
          <a:p/>
        </p:txBody>
      </p:sp>
      <p:sp>
        <p:nvSpPr>
          <p:cNvPr id="187" name="Google Shape;187;p46"/>
          <p:cNvSpPr txBox="1"/>
          <p:nvPr>
            <p:ph idx="2" type="body"/>
          </p:nvPr>
        </p:nvSpPr>
        <p:spPr>
          <a:xfrm>
            <a:off x="4623500" y="724075"/>
            <a:ext cx="41529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8" name="Google Shape;188;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89" name="Google Shape;189;p46"/>
          <p:cNvPicPr preferRelativeResize="0"/>
          <p:nvPr/>
        </p:nvPicPr>
        <p:blipFill rotWithShape="1">
          <a:blip r:embed="rId2">
            <a:alphaModFix/>
          </a:blip>
          <a:srcRect b="17118" l="0" r="0" t="17118"/>
          <a:stretch/>
        </p:blipFill>
        <p:spPr>
          <a:xfrm>
            <a:off x="304000" y="4498675"/>
            <a:ext cx="1033400" cy="480162"/>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90" name="Shape 190"/>
        <p:cNvGrpSpPr/>
        <p:nvPr/>
      </p:nvGrpSpPr>
      <p:grpSpPr>
        <a:xfrm>
          <a:off x="0" y="0"/>
          <a:ext cx="0" cy="0"/>
          <a:chOff x="0" y="0"/>
          <a:chExt cx="0" cy="0"/>
        </a:xfrm>
      </p:grpSpPr>
      <p:sp>
        <p:nvSpPr>
          <p:cNvPr id="191" name="Google Shape;191;p47"/>
          <p:cNvSpPr/>
          <p:nvPr/>
        </p:nvSpPr>
        <p:spPr>
          <a:xfrm>
            <a:off x="0" y="-125"/>
            <a:ext cx="2751600" cy="5143500"/>
          </a:xfrm>
          <a:prstGeom prst="rect">
            <a:avLst/>
          </a:prstGeom>
          <a:solidFill>
            <a:srgbClr val="005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7"/>
          <p:cNvSpPr txBox="1"/>
          <p:nvPr>
            <p:ph type="title"/>
          </p:nvPr>
        </p:nvSpPr>
        <p:spPr>
          <a:xfrm>
            <a:off x="36900" y="1080775"/>
            <a:ext cx="2443800" cy="2274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lgn="ctr">
              <a:spcBef>
                <a:spcPts val="0"/>
              </a:spcBef>
              <a:spcAft>
                <a:spcPts val="0"/>
              </a:spcAft>
              <a:buClr>
                <a:srgbClr val="FFFFFF"/>
              </a:buClr>
              <a:buSzPts val="3000"/>
              <a:buNone/>
              <a:defRPr sz="3000">
                <a:solidFill>
                  <a:srgbClr val="FFFFFF"/>
                </a:solidFill>
              </a:defRPr>
            </a:lvl2pPr>
            <a:lvl3pPr lvl="2" rtl="0" algn="ctr">
              <a:spcBef>
                <a:spcPts val="0"/>
              </a:spcBef>
              <a:spcAft>
                <a:spcPts val="0"/>
              </a:spcAft>
              <a:buClr>
                <a:srgbClr val="FFFFFF"/>
              </a:buClr>
              <a:buSzPts val="3000"/>
              <a:buNone/>
              <a:defRPr sz="3000">
                <a:solidFill>
                  <a:srgbClr val="FFFFFF"/>
                </a:solidFill>
              </a:defRPr>
            </a:lvl3pPr>
            <a:lvl4pPr lvl="3" rtl="0" algn="ctr">
              <a:spcBef>
                <a:spcPts val="0"/>
              </a:spcBef>
              <a:spcAft>
                <a:spcPts val="0"/>
              </a:spcAft>
              <a:buClr>
                <a:srgbClr val="FFFFFF"/>
              </a:buClr>
              <a:buSzPts val="3000"/>
              <a:buNone/>
              <a:defRPr sz="3000">
                <a:solidFill>
                  <a:srgbClr val="FFFFFF"/>
                </a:solidFill>
              </a:defRPr>
            </a:lvl4pPr>
            <a:lvl5pPr lvl="4" rtl="0" algn="ctr">
              <a:spcBef>
                <a:spcPts val="0"/>
              </a:spcBef>
              <a:spcAft>
                <a:spcPts val="0"/>
              </a:spcAft>
              <a:buClr>
                <a:srgbClr val="FFFFFF"/>
              </a:buClr>
              <a:buSzPts val="3000"/>
              <a:buNone/>
              <a:defRPr sz="3000">
                <a:solidFill>
                  <a:srgbClr val="FFFFFF"/>
                </a:solidFill>
              </a:defRPr>
            </a:lvl5pPr>
            <a:lvl6pPr lvl="5" rtl="0" algn="ctr">
              <a:spcBef>
                <a:spcPts val="0"/>
              </a:spcBef>
              <a:spcAft>
                <a:spcPts val="0"/>
              </a:spcAft>
              <a:buClr>
                <a:srgbClr val="FFFFFF"/>
              </a:buClr>
              <a:buSzPts val="3000"/>
              <a:buNone/>
              <a:defRPr sz="3000">
                <a:solidFill>
                  <a:srgbClr val="FFFFFF"/>
                </a:solidFill>
              </a:defRPr>
            </a:lvl6pPr>
            <a:lvl7pPr lvl="6" rtl="0" algn="ctr">
              <a:spcBef>
                <a:spcPts val="0"/>
              </a:spcBef>
              <a:spcAft>
                <a:spcPts val="0"/>
              </a:spcAft>
              <a:buClr>
                <a:srgbClr val="FFFFFF"/>
              </a:buClr>
              <a:buSzPts val="3000"/>
              <a:buNone/>
              <a:defRPr sz="3000">
                <a:solidFill>
                  <a:srgbClr val="FFFFFF"/>
                </a:solidFill>
              </a:defRPr>
            </a:lvl7pPr>
            <a:lvl8pPr lvl="7" rtl="0" algn="ctr">
              <a:spcBef>
                <a:spcPts val="0"/>
              </a:spcBef>
              <a:spcAft>
                <a:spcPts val="0"/>
              </a:spcAft>
              <a:buClr>
                <a:srgbClr val="FFFFFF"/>
              </a:buClr>
              <a:buSzPts val="3000"/>
              <a:buNone/>
              <a:defRPr sz="3000">
                <a:solidFill>
                  <a:srgbClr val="FFFFFF"/>
                </a:solidFill>
              </a:defRPr>
            </a:lvl8pPr>
            <a:lvl9pPr lvl="8" rtl="0" algn="ctr">
              <a:spcBef>
                <a:spcPts val="0"/>
              </a:spcBef>
              <a:spcAft>
                <a:spcPts val="0"/>
              </a:spcAft>
              <a:buClr>
                <a:srgbClr val="FFFFFF"/>
              </a:buClr>
              <a:buSzPts val="3000"/>
              <a:buNone/>
              <a:defRPr sz="3000">
                <a:solidFill>
                  <a:srgbClr val="FFFFFF"/>
                </a:solidFill>
              </a:defRPr>
            </a:lvl9pPr>
          </a:lstStyle>
          <a:p/>
        </p:txBody>
      </p:sp>
      <p:sp>
        <p:nvSpPr>
          <p:cNvPr id="193" name="Google Shape;193;p47"/>
          <p:cNvSpPr txBox="1"/>
          <p:nvPr>
            <p:ph idx="1" type="body"/>
          </p:nvPr>
        </p:nvSpPr>
        <p:spPr>
          <a:xfrm>
            <a:off x="3100925" y="724075"/>
            <a:ext cx="56757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4" name="Google Shape;194;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5" name="Google Shape;195;p47"/>
          <p:cNvPicPr preferRelativeResize="0"/>
          <p:nvPr/>
        </p:nvPicPr>
        <p:blipFill rotWithShape="1">
          <a:blip r:embed="rId2">
            <a:alphaModFix/>
          </a:blip>
          <a:srcRect b="17118" l="0" r="0" t="17118"/>
          <a:stretch/>
        </p:blipFill>
        <p:spPr>
          <a:xfrm>
            <a:off x="304000" y="4498675"/>
            <a:ext cx="1033400" cy="480162"/>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6" name="Shape 196"/>
        <p:cNvGrpSpPr/>
        <p:nvPr/>
      </p:nvGrpSpPr>
      <p:grpSpPr>
        <a:xfrm>
          <a:off x="0" y="0"/>
          <a:ext cx="0" cy="0"/>
          <a:chOff x="0" y="0"/>
          <a:chExt cx="0" cy="0"/>
        </a:xfrm>
      </p:grpSpPr>
      <p:sp>
        <p:nvSpPr>
          <p:cNvPr id="197" name="Google Shape;197;p4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98" name="Google Shape;198;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9" name="Shape 199"/>
        <p:cNvGrpSpPr/>
        <p:nvPr/>
      </p:nvGrpSpPr>
      <p:grpSpPr>
        <a:xfrm>
          <a:off x="0" y="0"/>
          <a:ext cx="0" cy="0"/>
          <a:chOff x="0" y="0"/>
          <a:chExt cx="0" cy="0"/>
        </a:xfrm>
      </p:grpSpPr>
      <p:sp>
        <p:nvSpPr>
          <p:cNvPr id="200" name="Google Shape;200;p4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1" name="Google Shape;201;p4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02" name="Google Shape;202;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3" name="Shape 203"/>
        <p:cNvGrpSpPr/>
        <p:nvPr/>
      </p:nvGrpSpPr>
      <p:grpSpPr>
        <a:xfrm>
          <a:off x="0" y="0"/>
          <a:ext cx="0" cy="0"/>
          <a:chOff x="0" y="0"/>
          <a:chExt cx="0" cy="0"/>
        </a:xfrm>
      </p:grpSpPr>
      <p:sp>
        <p:nvSpPr>
          <p:cNvPr id="204" name="Google Shape;204;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5.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4.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theme" Target="../theme/theme3.xml"/><Relationship Id="rId12" Type="http://schemas.openxmlformats.org/officeDocument/2006/relationships/slideLayout" Target="../slideLayouts/slideLayout46.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07" name="Google Shape;10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08" name="Google Shape;10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0" name="Shape 150"/>
        <p:cNvGrpSpPr/>
        <p:nvPr/>
      </p:nvGrpSpPr>
      <p:grpSpPr>
        <a:xfrm>
          <a:off x="0" y="0"/>
          <a:ext cx="0" cy="0"/>
          <a:chOff x="0" y="0"/>
          <a:chExt cx="0" cy="0"/>
        </a:xfrm>
      </p:grpSpPr>
      <p:sp>
        <p:nvSpPr>
          <p:cNvPr id="151" name="Google Shape;151;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152" name="Google Shape;152;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153" name="Google Shape;153;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hyperlink" Target="https://docs.python.org/" TargetMode="External"/><Relationship Id="rId5" Type="http://schemas.openxmlformats.org/officeDocument/2006/relationships/hyperlink" Target="https://www.w3schools.com/python/" TargetMode="External"/><Relationship Id="rId6" Type="http://schemas.openxmlformats.org/officeDocument/2006/relationships/hyperlink" Target="https://www.digitalocean.com/community/tutorials/how-to-index-and-slice-strings-in-python-3" TargetMode="External"/><Relationship Id="rId7" Type="http://schemas.openxmlformats.org/officeDocument/2006/relationships/hyperlink" Target="https://www.tutorialspoint.com/python/index.ht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4.xml"/><Relationship Id="rId3"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208" name="Shape 208"/>
        <p:cNvGrpSpPr/>
        <p:nvPr/>
      </p:nvGrpSpPr>
      <p:grpSpPr>
        <a:xfrm>
          <a:off x="0" y="0"/>
          <a:ext cx="0" cy="0"/>
          <a:chOff x="0" y="0"/>
          <a:chExt cx="0" cy="0"/>
        </a:xfrm>
      </p:grpSpPr>
      <p:sp>
        <p:nvSpPr>
          <p:cNvPr id="209" name="Google Shape;209;p51"/>
          <p:cNvSpPr txBox="1"/>
          <p:nvPr>
            <p:ph type="ctrTitle"/>
          </p:nvPr>
        </p:nvSpPr>
        <p:spPr>
          <a:xfrm>
            <a:off x="561175" y="1535225"/>
            <a:ext cx="8520600" cy="14967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ts val="990"/>
              <a:buFont typeface="Arial"/>
              <a:buNone/>
            </a:pPr>
            <a:r>
              <a:rPr b="1" lang="en" sz="4800">
                <a:solidFill>
                  <a:srgbClr val="FFFFFF"/>
                </a:solidFill>
                <a:latin typeface="Montserrat"/>
                <a:ea typeface="Montserrat"/>
                <a:cs typeface="Montserrat"/>
                <a:sym typeface="Montserrat"/>
              </a:rPr>
              <a:t>Digital Career Institute</a:t>
            </a:r>
            <a:endParaRPr b="1" sz="4800">
              <a:solidFill>
                <a:srgbClr val="FFFFFF"/>
              </a:solidFill>
              <a:latin typeface="Montserrat"/>
              <a:ea typeface="Montserrat"/>
              <a:cs typeface="Montserrat"/>
              <a:sym typeface="Montserrat"/>
            </a:endParaRPr>
          </a:p>
          <a:p>
            <a:pPr indent="0" lvl="0" marL="0" rtl="0" algn="ctr">
              <a:lnSpc>
                <a:spcPct val="100000"/>
              </a:lnSpc>
              <a:spcBef>
                <a:spcPts val="0"/>
              </a:spcBef>
              <a:spcAft>
                <a:spcPts val="0"/>
              </a:spcAft>
              <a:buClr>
                <a:schemeClr val="dk1"/>
              </a:buClr>
              <a:buSzPct val="50000"/>
              <a:buFont typeface="Arial"/>
              <a:buNone/>
            </a:pPr>
            <a:r>
              <a:rPr lang="en" sz="2200">
                <a:solidFill>
                  <a:schemeClr val="lt1"/>
                </a:solidFill>
                <a:latin typeface="Montserrat"/>
                <a:ea typeface="Montserrat"/>
                <a:cs typeface="Montserrat"/>
                <a:sym typeface="Montserrat"/>
              </a:rPr>
              <a:t>                               </a:t>
            </a:r>
            <a:endParaRPr sz="3600">
              <a:solidFill>
                <a:schemeClr val="lt1"/>
              </a:solidFill>
              <a:latin typeface="Montserrat"/>
              <a:ea typeface="Montserrat"/>
              <a:cs typeface="Montserrat"/>
              <a:sym typeface="Montserrat"/>
            </a:endParaRPr>
          </a:p>
          <a:p>
            <a:pPr indent="0" lvl="0" marL="0" rtl="0" algn="r">
              <a:lnSpc>
                <a:spcPct val="100000"/>
              </a:lnSpc>
              <a:spcBef>
                <a:spcPts val="0"/>
              </a:spcBef>
              <a:spcAft>
                <a:spcPts val="0"/>
              </a:spcAft>
              <a:buClr>
                <a:schemeClr val="dk1"/>
              </a:buClr>
              <a:buSzPts val="990"/>
              <a:buFont typeface="Arial"/>
              <a:buNone/>
            </a:pPr>
            <a:r>
              <a:t/>
            </a:r>
            <a:endParaRPr b="1" sz="4800">
              <a:solidFill>
                <a:srgbClr val="FFFFFF"/>
              </a:solidFill>
              <a:latin typeface="Calibri"/>
              <a:ea typeface="Calibri"/>
              <a:cs typeface="Calibri"/>
              <a:sym typeface="Calibri"/>
            </a:endParaRPr>
          </a:p>
          <a:p>
            <a:pPr indent="0" lvl="0" marL="0" rtl="0" algn="ctr">
              <a:lnSpc>
                <a:spcPct val="100000"/>
              </a:lnSpc>
              <a:spcBef>
                <a:spcPts val="0"/>
              </a:spcBef>
              <a:spcAft>
                <a:spcPts val="0"/>
              </a:spcAft>
              <a:buClr>
                <a:schemeClr val="dk1"/>
              </a:buClr>
              <a:buSzPts val="990"/>
              <a:buFont typeface="Arial"/>
              <a:buNone/>
            </a:pPr>
            <a:r>
              <a:t/>
            </a:r>
            <a:endParaRPr b="1" sz="4800">
              <a:solidFill>
                <a:srgbClr val="FFFFFF"/>
              </a:solidFill>
              <a:latin typeface="Calibri"/>
              <a:ea typeface="Calibri"/>
              <a:cs typeface="Calibri"/>
              <a:sym typeface="Calibri"/>
            </a:endParaRPr>
          </a:p>
        </p:txBody>
      </p:sp>
      <p:pic>
        <p:nvPicPr>
          <p:cNvPr id="210" name="Google Shape;210;p51"/>
          <p:cNvPicPr preferRelativeResize="0"/>
          <p:nvPr/>
        </p:nvPicPr>
        <p:blipFill rotWithShape="1">
          <a:blip r:embed="rId3">
            <a:alphaModFix/>
          </a:blip>
          <a:srcRect b="0" l="0" r="0" t="0"/>
          <a:stretch/>
        </p:blipFill>
        <p:spPr>
          <a:xfrm>
            <a:off x="2350874" y="1988350"/>
            <a:ext cx="4442242" cy="3155152"/>
          </a:xfrm>
          <a:prstGeom prst="rect">
            <a:avLst/>
          </a:prstGeom>
          <a:noFill/>
          <a:ln>
            <a:noFill/>
          </a:ln>
        </p:spPr>
      </p:pic>
      <p:pic>
        <p:nvPicPr>
          <p:cNvPr id="211" name="Google Shape;211;p51"/>
          <p:cNvPicPr preferRelativeResize="0"/>
          <p:nvPr/>
        </p:nvPicPr>
        <p:blipFill rotWithShape="1">
          <a:blip r:embed="rId4">
            <a:alphaModFix/>
          </a:blip>
          <a:srcRect b="17117" l="0" r="0" t="17117"/>
          <a:stretch/>
        </p:blipFill>
        <p:spPr>
          <a:xfrm>
            <a:off x="151600" y="4498675"/>
            <a:ext cx="1033400" cy="480162"/>
          </a:xfrm>
          <a:prstGeom prst="rect">
            <a:avLst/>
          </a:prstGeom>
          <a:noFill/>
          <a:ln>
            <a:noFill/>
          </a:ln>
        </p:spPr>
      </p:pic>
      <p:sp>
        <p:nvSpPr>
          <p:cNvPr id="212" name="Google Shape;212;p51"/>
          <p:cNvSpPr txBox="1"/>
          <p:nvPr/>
        </p:nvSpPr>
        <p:spPr>
          <a:xfrm>
            <a:off x="2114825" y="1229475"/>
            <a:ext cx="6348900" cy="1128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b="1" lang="en" sz="2500">
                <a:solidFill>
                  <a:schemeClr val="dk1"/>
                </a:solidFill>
                <a:latin typeface="Montserrat"/>
                <a:ea typeface="Montserrat"/>
                <a:cs typeface="Montserrat"/>
                <a:sym typeface="Montserrat"/>
              </a:rPr>
              <a:t>Python </a:t>
            </a:r>
            <a:r>
              <a:rPr b="1" i="0" lang="en" sz="2500" u="none" cap="none" strike="noStrike">
                <a:solidFill>
                  <a:schemeClr val="dk1"/>
                </a:solidFill>
                <a:latin typeface="Montserrat"/>
                <a:ea typeface="Montserrat"/>
                <a:cs typeface="Montserrat"/>
                <a:sym typeface="Montserrat"/>
              </a:rPr>
              <a:t>Course - Texts in </a:t>
            </a:r>
            <a:r>
              <a:rPr b="1" lang="en" sz="2500">
                <a:solidFill>
                  <a:schemeClr val="dk1"/>
                </a:solidFill>
                <a:latin typeface="Montserrat"/>
                <a:ea typeface="Montserrat"/>
                <a:cs typeface="Montserrat"/>
                <a:sym typeface="Montserrat"/>
              </a:rPr>
              <a:t>Python</a:t>
            </a:r>
            <a:br>
              <a:rPr b="1" i="0" lang="en" sz="2500" u="none" cap="none" strike="noStrike">
                <a:solidFill>
                  <a:schemeClr val="dk1"/>
                </a:solidFill>
                <a:latin typeface="Montserrat"/>
                <a:ea typeface="Montserrat"/>
                <a:cs typeface="Montserrat"/>
                <a:sym typeface="Montserrat"/>
              </a:rPr>
            </a:br>
            <a:endParaRPr b="1" i="0" sz="3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60"/>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b="0" lang="en">
                <a:solidFill>
                  <a:schemeClr val="lt1"/>
                </a:solidFill>
              </a:rPr>
              <a:t>String characteristics</a:t>
            </a:r>
            <a:endParaRPr b="0"/>
          </a:p>
        </p:txBody>
      </p:sp>
      <p:pic>
        <p:nvPicPr>
          <p:cNvPr id="274" name="Google Shape;274;p60"/>
          <p:cNvPicPr preferRelativeResize="0"/>
          <p:nvPr/>
        </p:nvPicPr>
        <p:blipFill rotWithShape="1">
          <a:blip r:embed="rId3">
            <a:alphaModFix/>
          </a:blip>
          <a:srcRect b="17117" l="0" r="0" t="17117"/>
          <a:stretch/>
        </p:blipFill>
        <p:spPr>
          <a:xfrm>
            <a:off x="7773850" y="268725"/>
            <a:ext cx="1033400" cy="480162"/>
          </a:xfrm>
          <a:prstGeom prst="rect">
            <a:avLst/>
          </a:prstGeom>
          <a:noFill/>
          <a:ln>
            <a:noFill/>
          </a:ln>
        </p:spPr>
      </p:pic>
      <p:sp>
        <p:nvSpPr>
          <p:cNvPr id="275" name="Google Shape;275;p60"/>
          <p:cNvSpPr/>
          <p:nvPr/>
        </p:nvSpPr>
        <p:spPr>
          <a:xfrm>
            <a:off x="454100" y="1418875"/>
            <a:ext cx="8350500" cy="738600"/>
          </a:xfrm>
          <a:prstGeom prst="round2SameRect">
            <a:avLst>
              <a:gd fmla="val 16667" name="adj1"/>
              <a:gd fmla="val 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
                <a:latin typeface="Montserrat"/>
                <a:ea typeface="Montserrat"/>
                <a:cs typeface="Montserrat"/>
                <a:sym typeface="Montserrat"/>
              </a:rPr>
              <a:t>A string is a series of characters. </a:t>
            </a:r>
            <a:br>
              <a:rPr b="1" lang="en">
                <a:latin typeface="Montserrat"/>
                <a:ea typeface="Montserrat"/>
                <a:cs typeface="Montserrat"/>
                <a:sym typeface="Montserrat"/>
              </a:rPr>
            </a:br>
            <a:r>
              <a:rPr b="1" lang="en">
                <a:latin typeface="Montserrat"/>
                <a:ea typeface="Montserrat"/>
                <a:cs typeface="Montserrat"/>
                <a:sym typeface="Montserrat"/>
              </a:rPr>
              <a:t>To </a:t>
            </a:r>
            <a:r>
              <a:rPr b="1" lang="en">
                <a:latin typeface="Montserrat"/>
                <a:ea typeface="Montserrat"/>
                <a:cs typeface="Montserrat"/>
                <a:sym typeface="Montserrat"/>
              </a:rPr>
              <a:t>create a String we will need to use single or double quotes</a:t>
            </a:r>
            <a:endParaRPr b="1">
              <a:latin typeface="Montserrat"/>
              <a:ea typeface="Montserrat"/>
              <a:cs typeface="Montserrat"/>
              <a:sym typeface="Montserrat"/>
            </a:endParaRPr>
          </a:p>
        </p:txBody>
      </p:sp>
      <p:sp>
        <p:nvSpPr>
          <p:cNvPr id="276" name="Google Shape;276;p60"/>
          <p:cNvSpPr/>
          <p:nvPr/>
        </p:nvSpPr>
        <p:spPr>
          <a:xfrm>
            <a:off x="454100" y="2399500"/>
            <a:ext cx="8350500" cy="10176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
                <a:latin typeface="Montserrat"/>
                <a:ea typeface="Montserrat"/>
                <a:cs typeface="Montserrat"/>
                <a:sym typeface="Montserrat"/>
              </a:rPr>
              <a:t>Strings are immutable data, this means that once created we cannot change it, </a:t>
            </a:r>
            <a:endParaRPr b="1">
              <a:latin typeface="Montserrat"/>
              <a:ea typeface="Montserrat"/>
              <a:cs typeface="Montserrat"/>
              <a:sym typeface="Montserrat"/>
            </a:endParaRPr>
          </a:p>
          <a:p>
            <a:pPr indent="0" lvl="0" marL="457200" rtl="0" algn="ctr">
              <a:spcBef>
                <a:spcPts val="0"/>
              </a:spcBef>
              <a:spcAft>
                <a:spcPts val="0"/>
              </a:spcAft>
              <a:buNone/>
            </a:pPr>
            <a:r>
              <a:rPr b="1" lang="en">
                <a:latin typeface="Montserrat"/>
                <a:ea typeface="Montserrat"/>
                <a:cs typeface="Montserrat"/>
                <a:sym typeface="Montserrat"/>
              </a:rPr>
              <a:t>but we can </a:t>
            </a:r>
            <a:r>
              <a:rPr b="1" lang="en">
                <a:solidFill>
                  <a:schemeClr val="dk1"/>
                </a:solidFill>
                <a:latin typeface="Montserrat"/>
                <a:ea typeface="Montserrat"/>
                <a:cs typeface="Montserrat"/>
                <a:sym typeface="Montserrat"/>
              </a:rPr>
              <a:t>reinitialize it!</a:t>
            </a:r>
            <a:endParaRPr b="1">
              <a:latin typeface="Montserrat"/>
              <a:ea typeface="Montserrat"/>
              <a:cs typeface="Montserrat"/>
              <a:sym typeface="Montserrat"/>
            </a:endParaRPr>
          </a:p>
        </p:txBody>
      </p:sp>
      <p:sp>
        <p:nvSpPr>
          <p:cNvPr id="277" name="Google Shape;277;p60"/>
          <p:cNvSpPr/>
          <p:nvPr/>
        </p:nvSpPr>
        <p:spPr>
          <a:xfrm>
            <a:off x="454050" y="3698000"/>
            <a:ext cx="8353200" cy="792000"/>
          </a:xfrm>
          <a:prstGeom prst="round2SameRect">
            <a:avLst>
              <a:gd fmla="val 0" name="adj1"/>
              <a:gd fmla="val 12724"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b="1" lang="en">
                <a:latin typeface="Montserrat"/>
                <a:ea typeface="Montserrat"/>
                <a:cs typeface="Montserrat"/>
                <a:sym typeface="Montserrat"/>
              </a:rPr>
              <a:t>When a string reference is reinitialized with a new value, it is creating a new object rather than overwriting the previous value.</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1"/>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Python String Methods</a:t>
            </a:r>
            <a:endParaRPr b="0">
              <a:solidFill>
                <a:schemeClr val="lt1"/>
              </a:solidFill>
            </a:endParaRPr>
          </a:p>
        </p:txBody>
      </p:sp>
      <p:pic>
        <p:nvPicPr>
          <p:cNvPr id="283" name="Google Shape;283;p61"/>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284" name="Google Shape;284;p61"/>
          <p:cNvSpPr txBox="1"/>
          <p:nvPr/>
        </p:nvSpPr>
        <p:spPr>
          <a:xfrm>
            <a:off x="0" y="1017600"/>
            <a:ext cx="914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graphicFrame>
        <p:nvGraphicFramePr>
          <p:cNvPr id="285" name="Google Shape;285;p61"/>
          <p:cNvGraphicFramePr/>
          <p:nvPr/>
        </p:nvGraphicFramePr>
        <p:xfrm>
          <a:off x="459200" y="1138763"/>
          <a:ext cx="3000000" cy="3000000"/>
        </p:xfrm>
        <a:graphic>
          <a:graphicData uri="http://schemas.openxmlformats.org/drawingml/2006/table">
            <a:tbl>
              <a:tblPr>
                <a:noFill/>
                <a:tableStyleId>{61A814EE-7CA4-4630-AC3A-45B04CE1AFAD}</a:tableStyleId>
              </a:tblPr>
              <a:tblGrid>
                <a:gridCol w="4157875"/>
                <a:gridCol w="4190175"/>
              </a:tblGrid>
              <a:tr h="5922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Method</a:t>
                      </a:r>
                      <a:endParaRPr b="1" sz="1800" u="none" cap="none" strike="noStrike">
                        <a:latin typeface="Montserrat"/>
                        <a:ea typeface="Montserrat"/>
                        <a:cs typeface="Montserrat"/>
                        <a:sym typeface="Montserrat"/>
                      </a:endParaRPr>
                    </a:p>
                  </a:txBody>
                  <a:tcPr marT="91425" marB="91425" marR="91425" marL="91425" anchor="ctr">
                    <a:lnB cap="flat" cmpd="sng" w="9525">
                      <a:solidFill>
                        <a:srgbClr val="C7CCB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Description</a:t>
                      </a:r>
                      <a:endParaRPr b="1" sz="1800" u="none" cap="none" strike="noStrike">
                        <a:latin typeface="Montserrat"/>
                        <a:ea typeface="Montserrat"/>
                        <a:cs typeface="Montserrat"/>
                        <a:sym typeface="Montserrat"/>
                      </a:endParaRPr>
                    </a:p>
                  </a:txBody>
                  <a:tcPr marT="91425" marB="91425" marR="91425" marL="91425" anchor="ctr"/>
                </a:tc>
              </a:tr>
              <a:tr h="868675">
                <a:tc>
                  <a:txBody>
                    <a:bodyPr/>
                    <a:lstStyle/>
                    <a:p>
                      <a:pPr indent="0" lvl="0" marL="0" marR="0" rtl="0" algn="l">
                        <a:lnSpc>
                          <a:spcPct val="100000"/>
                        </a:lnSpc>
                        <a:spcBef>
                          <a:spcPts val="0"/>
                        </a:spcBef>
                        <a:spcAft>
                          <a:spcPts val="0"/>
                        </a:spcAft>
                        <a:buClr>
                          <a:srgbClr val="000000"/>
                        </a:buClr>
                        <a:buSzPts val="1600"/>
                        <a:buFont typeface="Arial"/>
                        <a:buNone/>
                      </a:pPr>
                      <a:r>
                        <a:rPr b="1" i="1" lang="en">
                          <a:solidFill>
                            <a:srgbClr val="1155CC"/>
                          </a:solidFill>
                          <a:latin typeface="Courier New"/>
                          <a:ea typeface="Courier New"/>
                          <a:cs typeface="Courier New"/>
                          <a:sym typeface="Courier New"/>
                        </a:rPr>
                        <a:t>string.</a:t>
                      </a:r>
                      <a:r>
                        <a:rPr b="1" lang="en">
                          <a:solidFill>
                            <a:srgbClr val="1155CC"/>
                          </a:solidFill>
                          <a:latin typeface="Courier New"/>
                          <a:ea typeface="Courier New"/>
                          <a:cs typeface="Courier New"/>
                          <a:sym typeface="Courier New"/>
                        </a:rPr>
                        <a:t>capitalize()</a:t>
                      </a:r>
                      <a:endParaRPr b="1">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a:solidFill>
                          <a:srgbClr val="1155CC"/>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This method</a:t>
                      </a:r>
                      <a:r>
                        <a:rPr lang="en" sz="1300">
                          <a:solidFill>
                            <a:srgbClr val="273239"/>
                          </a:solidFill>
                          <a:highlight>
                            <a:srgbClr val="FFFFFF"/>
                          </a:highlight>
                          <a:latin typeface="Montserrat"/>
                          <a:ea typeface="Montserrat"/>
                          <a:cs typeface="Montserrat"/>
                          <a:sym typeface="Montserrat"/>
                        </a:rPr>
                        <a:t> </a:t>
                      </a:r>
                      <a:r>
                        <a:rPr lang="en" sz="1600" u="none" cap="none" strike="noStrike">
                          <a:latin typeface="Montserrat"/>
                          <a:ea typeface="Montserrat"/>
                          <a:cs typeface="Montserrat"/>
                          <a:sym typeface="Montserrat"/>
                        </a:rPr>
                        <a:t>is</a:t>
                      </a:r>
                      <a:r>
                        <a:rPr lang="en" sz="1600" u="none" cap="none" strike="noStrike">
                          <a:latin typeface="Montserrat"/>
                          <a:ea typeface="Montserrat"/>
                          <a:cs typeface="Montserrat"/>
                          <a:sym typeface="Montserrat"/>
                        </a:rPr>
                        <a:t> used to </a:t>
                      </a:r>
                      <a:r>
                        <a:rPr b="1" lang="en">
                          <a:solidFill>
                            <a:srgbClr val="1155CC"/>
                          </a:solidFill>
                          <a:latin typeface="Courier New"/>
                          <a:ea typeface="Courier New"/>
                          <a:cs typeface="Courier New"/>
                          <a:sym typeface="Courier New"/>
                        </a:rPr>
                        <a:t>capitalize </a:t>
                      </a:r>
                      <a:r>
                        <a:rPr lang="en" sz="1600">
                          <a:latin typeface="Montserrat"/>
                          <a:ea typeface="Montserrat"/>
                          <a:cs typeface="Montserrat"/>
                          <a:sym typeface="Montserrat"/>
                        </a:rPr>
                        <a:t>a text (convert the first character to uppercase)</a:t>
                      </a:r>
                      <a:endParaRPr sz="1600" u="none" cap="none" strike="noStrike">
                        <a:latin typeface="Montserrat"/>
                        <a:ea typeface="Montserrat"/>
                        <a:cs typeface="Montserrat"/>
                        <a:sym typeface="Montserrat"/>
                      </a:endParaRPr>
                    </a:p>
                  </a:txBody>
                  <a:tcPr marT="91425" marB="91425" marR="91425" marL="91425">
                    <a:lnL cap="flat" cmpd="sng" w="9525">
                      <a:solidFill>
                        <a:srgbClr val="C7CCBE"/>
                      </a:solidFill>
                      <a:prstDash val="solid"/>
                      <a:round/>
                      <a:headEnd len="sm" w="sm" type="none"/>
                      <a:tailEnd len="sm" w="sm" type="none"/>
                    </a:lnL>
                  </a:tcPr>
                </a:tc>
              </a:tr>
              <a:tr h="876375">
                <a:tc>
                  <a:txBody>
                    <a:bodyPr/>
                    <a:lstStyle/>
                    <a:p>
                      <a:pPr indent="0" lvl="0" marL="0" marR="0" rtl="0" algn="l">
                        <a:lnSpc>
                          <a:spcPct val="100000"/>
                        </a:lnSpc>
                        <a:spcBef>
                          <a:spcPts val="0"/>
                        </a:spcBef>
                        <a:spcAft>
                          <a:spcPts val="0"/>
                        </a:spcAft>
                        <a:buClr>
                          <a:srgbClr val="000000"/>
                        </a:buClr>
                        <a:buSzPts val="1600"/>
                        <a:buFont typeface="Arial"/>
                        <a:buNone/>
                      </a:pPr>
                      <a:r>
                        <a:rPr b="1" i="1" lang="en">
                          <a:solidFill>
                            <a:srgbClr val="1155CC"/>
                          </a:solidFill>
                          <a:latin typeface="Courier New"/>
                          <a:ea typeface="Courier New"/>
                          <a:cs typeface="Courier New"/>
                          <a:sym typeface="Courier New"/>
                        </a:rPr>
                        <a:t>string.</a:t>
                      </a:r>
                      <a:r>
                        <a:rPr b="1" lang="en">
                          <a:solidFill>
                            <a:srgbClr val="1155CC"/>
                          </a:solidFill>
                          <a:latin typeface="Courier New"/>
                          <a:ea typeface="Courier New"/>
                          <a:cs typeface="Courier New"/>
                          <a:sym typeface="Courier New"/>
                        </a:rPr>
                        <a:t>upper()</a:t>
                      </a:r>
                      <a:endParaRPr b="1">
                        <a:solidFill>
                          <a:srgbClr val="1155CC"/>
                        </a:solidFill>
                        <a:latin typeface="Courier New"/>
                        <a:ea typeface="Courier New"/>
                        <a:cs typeface="Courier New"/>
                        <a:sym typeface="Courier New"/>
                      </a:endParaRPr>
                    </a:p>
                  </a:txBody>
                  <a:tcPr marT="91425" marB="91425" marR="91425" marL="91425">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600"/>
                        <a:buFont typeface="Arial"/>
                        <a:buNone/>
                      </a:pPr>
                      <a:r>
                        <a:rPr lang="en" sz="1600">
                          <a:solidFill>
                            <a:schemeClr val="dk1"/>
                          </a:solidFill>
                          <a:latin typeface="Montserrat"/>
                          <a:ea typeface="Montserrat"/>
                          <a:cs typeface="Montserrat"/>
                          <a:sym typeface="Montserrat"/>
                        </a:rPr>
                        <a:t>This method</a:t>
                      </a:r>
                      <a:r>
                        <a:rPr lang="en" sz="1300">
                          <a:solidFill>
                            <a:srgbClr val="273239"/>
                          </a:solidFill>
                          <a:highlight>
                            <a:schemeClr val="lt1"/>
                          </a:highlight>
                          <a:latin typeface="Montserrat"/>
                          <a:ea typeface="Montserrat"/>
                          <a:cs typeface="Montserrat"/>
                          <a:sym typeface="Montserrat"/>
                        </a:rPr>
                        <a:t> </a:t>
                      </a:r>
                      <a:r>
                        <a:rPr lang="en" sz="1600">
                          <a:solidFill>
                            <a:schemeClr val="dk1"/>
                          </a:solidFill>
                          <a:latin typeface="Montserrat"/>
                          <a:ea typeface="Montserrat"/>
                          <a:cs typeface="Montserrat"/>
                          <a:sym typeface="Montserrat"/>
                        </a:rPr>
                        <a:t>is</a:t>
                      </a:r>
                      <a:r>
                        <a:rPr lang="en" sz="1600">
                          <a:solidFill>
                            <a:schemeClr val="dk1"/>
                          </a:solidFill>
                          <a:latin typeface="Montserrat"/>
                          <a:ea typeface="Montserrat"/>
                          <a:cs typeface="Montserrat"/>
                          <a:sym typeface="Montserrat"/>
                        </a:rPr>
                        <a:t> used to transform a text into an </a:t>
                      </a:r>
                      <a:r>
                        <a:rPr b="1" lang="en">
                          <a:solidFill>
                            <a:srgbClr val="1155CC"/>
                          </a:solidFill>
                          <a:latin typeface="Courier New"/>
                          <a:ea typeface="Courier New"/>
                          <a:cs typeface="Courier New"/>
                          <a:sym typeface="Courier New"/>
                        </a:rPr>
                        <a:t>upper </a:t>
                      </a:r>
                      <a:r>
                        <a:rPr lang="en" sz="1600">
                          <a:solidFill>
                            <a:schemeClr val="dk1"/>
                          </a:solidFill>
                          <a:latin typeface="Montserrat"/>
                          <a:ea typeface="Montserrat"/>
                          <a:cs typeface="Montserrat"/>
                          <a:sym typeface="Montserrat"/>
                        </a:rPr>
                        <a:t>(uppercase) text</a:t>
                      </a:r>
                      <a:endParaRPr sz="1600">
                        <a:latin typeface="Montserrat"/>
                        <a:ea typeface="Montserrat"/>
                        <a:cs typeface="Montserrat"/>
                        <a:sym typeface="Montserrat"/>
                      </a:endParaRPr>
                    </a:p>
                  </a:txBody>
                  <a:tcPr marT="91425" marB="91425" marR="91425" marL="91425"/>
                </a:tc>
              </a:tr>
              <a:tr h="721700">
                <a:tc>
                  <a:txBody>
                    <a:bodyPr/>
                    <a:lstStyle/>
                    <a:p>
                      <a:pPr indent="0" lvl="0" marL="0" marR="0" rtl="0" algn="l">
                        <a:lnSpc>
                          <a:spcPct val="100000"/>
                        </a:lnSpc>
                        <a:spcBef>
                          <a:spcPts val="0"/>
                        </a:spcBef>
                        <a:spcAft>
                          <a:spcPts val="0"/>
                        </a:spcAft>
                        <a:buClr>
                          <a:srgbClr val="000000"/>
                        </a:buClr>
                        <a:buSzPts val="1600"/>
                        <a:buFont typeface="Arial"/>
                        <a:buNone/>
                      </a:pPr>
                      <a:r>
                        <a:rPr b="1" i="1" lang="en">
                          <a:solidFill>
                            <a:srgbClr val="1155CC"/>
                          </a:solidFill>
                          <a:latin typeface="Courier New"/>
                          <a:ea typeface="Courier New"/>
                          <a:cs typeface="Courier New"/>
                          <a:sym typeface="Courier New"/>
                        </a:rPr>
                        <a:t>string.</a:t>
                      </a:r>
                      <a:r>
                        <a:rPr b="1" lang="en">
                          <a:solidFill>
                            <a:srgbClr val="1155CC"/>
                          </a:solidFill>
                          <a:latin typeface="Courier New"/>
                          <a:ea typeface="Courier New"/>
                          <a:cs typeface="Courier New"/>
                          <a:sym typeface="Courier New"/>
                        </a:rPr>
                        <a:t>lower()</a:t>
                      </a:r>
                      <a:endParaRPr sz="1600" u="none" cap="none" strike="noStrike">
                        <a:latin typeface="Times New Roman"/>
                        <a:ea typeface="Times New Roman"/>
                        <a:cs typeface="Times New Roman"/>
                        <a:sym typeface="Times New Roman"/>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600"/>
                        <a:buFont typeface="Arial"/>
                        <a:buNone/>
                      </a:pPr>
                      <a:r>
                        <a:rPr lang="en" sz="1600">
                          <a:solidFill>
                            <a:schemeClr val="dk1"/>
                          </a:solidFill>
                          <a:latin typeface="Montserrat"/>
                          <a:ea typeface="Montserrat"/>
                          <a:cs typeface="Montserrat"/>
                          <a:sym typeface="Montserrat"/>
                        </a:rPr>
                        <a:t>This method</a:t>
                      </a:r>
                      <a:r>
                        <a:rPr lang="en" sz="1300">
                          <a:solidFill>
                            <a:srgbClr val="273239"/>
                          </a:solidFill>
                          <a:highlight>
                            <a:schemeClr val="lt1"/>
                          </a:highlight>
                          <a:latin typeface="Montserrat"/>
                          <a:ea typeface="Montserrat"/>
                          <a:cs typeface="Montserrat"/>
                          <a:sym typeface="Montserrat"/>
                        </a:rPr>
                        <a:t> </a:t>
                      </a:r>
                      <a:r>
                        <a:rPr lang="en" sz="1600">
                          <a:solidFill>
                            <a:schemeClr val="dk1"/>
                          </a:solidFill>
                          <a:latin typeface="Montserrat"/>
                          <a:ea typeface="Montserrat"/>
                          <a:cs typeface="Montserrat"/>
                          <a:sym typeface="Montserrat"/>
                        </a:rPr>
                        <a:t>is</a:t>
                      </a:r>
                      <a:r>
                        <a:rPr lang="en" sz="1600">
                          <a:solidFill>
                            <a:schemeClr val="dk1"/>
                          </a:solidFill>
                          <a:latin typeface="Montserrat"/>
                          <a:ea typeface="Montserrat"/>
                          <a:cs typeface="Montserrat"/>
                          <a:sym typeface="Montserrat"/>
                        </a:rPr>
                        <a:t> used to transform a text into a </a:t>
                      </a:r>
                      <a:r>
                        <a:rPr b="1" lang="en">
                          <a:solidFill>
                            <a:srgbClr val="1155CC"/>
                          </a:solidFill>
                          <a:latin typeface="Courier New"/>
                          <a:ea typeface="Courier New"/>
                          <a:cs typeface="Courier New"/>
                          <a:sym typeface="Courier New"/>
                        </a:rPr>
                        <a:t>lower </a:t>
                      </a:r>
                      <a:r>
                        <a:rPr lang="en" sz="1600">
                          <a:solidFill>
                            <a:schemeClr val="dk1"/>
                          </a:solidFill>
                          <a:latin typeface="Montserrat"/>
                          <a:ea typeface="Montserrat"/>
                          <a:cs typeface="Montserrat"/>
                          <a:sym typeface="Montserrat"/>
                        </a:rPr>
                        <a:t>(lowercase) text</a:t>
                      </a:r>
                      <a:endParaRPr sz="1600">
                        <a:latin typeface="Montserrat"/>
                        <a:ea typeface="Montserrat"/>
                        <a:cs typeface="Montserrat"/>
                        <a:sym typeface="Montserrat"/>
                      </a:endParaRPr>
                    </a:p>
                  </a:txBody>
                  <a:tcPr marT="91425" marB="91425" marR="91425" marL="91425">
                    <a:lnL cap="flat" cmpd="sng" w="9525">
                      <a:solidFill>
                        <a:srgbClr val="C7CCBE"/>
                      </a:solidFill>
                      <a:prstDash val="solid"/>
                      <a:round/>
                      <a:headEnd len="sm" w="sm" type="none"/>
                      <a:tailEnd len="sm" w="sm" type="none"/>
                    </a:lnL>
                  </a:tcPr>
                </a:tc>
              </a:tr>
            </a:tbl>
          </a:graphicData>
        </a:graphic>
      </p:graphicFrame>
      <p:sp>
        <p:nvSpPr>
          <p:cNvPr id="286" name="Google Shape;286;p61"/>
          <p:cNvSpPr txBox="1"/>
          <p:nvPr/>
        </p:nvSpPr>
        <p:spPr>
          <a:xfrm>
            <a:off x="459175" y="4436475"/>
            <a:ext cx="83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The methods do not accept any arguments, but they can be used using the dot operator</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62"/>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Python String Methods</a:t>
            </a:r>
            <a:endParaRPr b="0">
              <a:solidFill>
                <a:schemeClr val="lt1"/>
              </a:solidFill>
            </a:endParaRPr>
          </a:p>
        </p:txBody>
      </p:sp>
      <p:pic>
        <p:nvPicPr>
          <p:cNvPr id="292" name="Google Shape;292;p62"/>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293" name="Google Shape;293;p62"/>
          <p:cNvSpPr txBox="1"/>
          <p:nvPr/>
        </p:nvSpPr>
        <p:spPr>
          <a:xfrm>
            <a:off x="0" y="1017600"/>
            <a:ext cx="914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graphicFrame>
        <p:nvGraphicFramePr>
          <p:cNvPr id="294" name="Google Shape;294;p62"/>
          <p:cNvGraphicFramePr/>
          <p:nvPr/>
        </p:nvGraphicFramePr>
        <p:xfrm>
          <a:off x="459200" y="1138763"/>
          <a:ext cx="3000000" cy="3000000"/>
        </p:xfrm>
        <a:graphic>
          <a:graphicData uri="http://schemas.openxmlformats.org/drawingml/2006/table">
            <a:tbl>
              <a:tblPr>
                <a:noFill/>
                <a:tableStyleId>{61A814EE-7CA4-4630-AC3A-45B04CE1AFAD}</a:tableStyleId>
              </a:tblPr>
              <a:tblGrid>
                <a:gridCol w="4157875"/>
                <a:gridCol w="4190175"/>
              </a:tblGrid>
              <a:tr h="5922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Method</a:t>
                      </a:r>
                      <a:endParaRPr b="1" sz="1800" u="none" cap="none" strike="noStrike">
                        <a:latin typeface="Montserrat"/>
                        <a:ea typeface="Montserrat"/>
                        <a:cs typeface="Montserrat"/>
                        <a:sym typeface="Montserrat"/>
                      </a:endParaRPr>
                    </a:p>
                  </a:txBody>
                  <a:tcPr marT="91425" marB="91425" marR="91425" marL="91425" anchor="ctr">
                    <a:lnB cap="flat" cmpd="sng" w="9525">
                      <a:solidFill>
                        <a:srgbClr val="C7CCB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Description</a:t>
                      </a:r>
                      <a:endParaRPr b="1" sz="1800" u="none" cap="none" strike="noStrike">
                        <a:latin typeface="Montserrat"/>
                        <a:ea typeface="Montserrat"/>
                        <a:cs typeface="Montserrat"/>
                        <a:sym typeface="Montserrat"/>
                      </a:endParaRPr>
                    </a:p>
                  </a:txBody>
                  <a:tcPr marT="91425" marB="91425" marR="91425" marL="91425" anchor="ctr"/>
                </a:tc>
              </a:tr>
              <a:tr h="868675">
                <a:tc>
                  <a:txBody>
                    <a:bodyPr/>
                    <a:lstStyle/>
                    <a:p>
                      <a:pPr indent="0" lvl="0" marL="0" marR="0" rtl="0" algn="l">
                        <a:lnSpc>
                          <a:spcPct val="100000"/>
                        </a:lnSpc>
                        <a:spcBef>
                          <a:spcPts val="0"/>
                        </a:spcBef>
                        <a:spcAft>
                          <a:spcPts val="0"/>
                        </a:spcAft>
                        <a:buClr>
                          <a:srgbClr val="000000"/>
                        </a:buClr>
                        <a:buSzPts val="1600"/>
                        <a:buFont typeface="Arial"/>
                        <a:buNone/>
                      </a:pPr>
                      <a:r>
                        <a:rPr b="1" i="1" lang="en">
                          <a:solidFill>
                            <a:srgbClr val="1155CC"/>
                          </a:solidFill>
                          <a:latin typeface="Courier New"/>
                          <a:ea typeface="Courier New"/>
                          <a:cs typeface="Courier New"/>
                          <a:sym typeface="Courier New"/>
                        </a:rPr>
                        <a:t>string.</a:t>
                      </a:r>
                      <a:r>
                        <a:rPr b="1" lang="en">
                          <a:solidFill>
                            <a:srgbClr val="1155CC"/>
                          </a:solidFill>
                          <a:latin typeface="Courier New"/>
                          <a:ea typeface="Courier New"/>
                          <a:cs typeface="Courier New"/>
                          <a:sym typeface="Courier New"/>
                        </a:rPr>
                        <a:t>isalpha</a:t>
                      </a:r>
                      <a:r>
                        <a:rPr b="1" lang="en">
                          <a:solidFill>
                            <a:srgbClr val="1155CC"/>
                          </a:solidFill>
                          <a:latin typeface="Courier New"/>
                          <a:ea typeface="Courier New"/>
                          <a:cs typeface="Courier New"/>
                          <a:sym typeface="Courier New"/>
                        </a:rPr>
                        <a:t>()</a:t>
                      </a:r>
                      <a:endParaRPr b="1">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a:solidFill>
                          <a:srgbClr val="1155CC"/>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This method</a:t>
                      </a:r>
                      <a:r>
                        <a:rPr lang="en" sz="1300">
                          <a:solidFill>
                            <a:srgbClr val="273239"/>
                          </a:solidFill>
                          <a:highlight>
                            <a:srgbClr val="FFFFFF"/>
                          </a:highlight>
                          <a:latin typeface="Montserrat"/>
                          <a:ea typeface="Montserrat"/>
                          <a:cs typeface="Montserrat"/>
                          <a:sym typeface="Montserrat"/>
                        </a:rPr>
                        <a:t> </a:t>
                      </a:r>
                      <a:r>
                        <a:rPr lang="en" sz="1600" u="none" cap="none" strike="noStrike">
                          <a:latin typeface="Montserrat"/>
                          <a:ea typeface="Montserrat"/>
                          <a:cs typeface="Montserrat"/>
                          <a:sym typeface="Montserrat"/>
                        </a:rPr>
                        <a:t>is</a:t>
                      </a:r>
                      <a:r>
                        <a:rPr lang="en" sz="1600" u="none" cap="none" strike="noStrike">
                          <a:latin typeface="Montserrat"/>
                          <a:ea typeface="Montserrat"/>
                          <a:cs typeface="Montserrat"/>
                          <a:sym typeface="Montserrat"/>
                        </a:rPr>
                        <a:t> used to </a:t>
                      </a:r>
                      <a:r>
                        <a:rPr lang="en" sz="1600">
                          <a:latin typeface="Montserrat"/>
                          <a:ea typeface="Montserrat"/>
                          <a:cs typeface="Montserrat"/>
                          <a:sym typeface="Montserrat"/>
                        </a:rPr>
                        <a:t>check if all the characters in the text are letters</a:t>
                      </a:r>
                      <a:endParaRPr sz="1600" u="none" cap="none" strike="noStrike">
                        <a:latin typeface="Montserrat"/>
                        <a:ea typeface="Montserrat"/>
                        <a:cs typeface="Montserrat"/>
                        <a:sym typeface="Montserrat"/>
                      </a:endParaRPr>
                    </a:p>
                  </a:txBody>
                  <a:tcPr marT="91425" marB="91425" marR="91425" marL="91425">
                    <a:lnL cap="flat" cmpd="sng" w="9525">
                      <a:solidFill>
                        <a:srgbClr val="C7CCBE"/>
                      </a:solidFill>
                      <a:prstDash val="solid"/>
                      <a:round/>
                      <a:headEnd len="sm" w="sm" type="none"/>
                      <a:tailEnd len="sm" w="sm" type="none"/>
                    </a:lnL>
                  </a:tcPr>
                </a:tc>
              </a:tr>
              <a:tr h="876375">
                <a:tc>
                  <a:txBody>
                    <a:bodyPr/>
                    <a:lstStyle/>
                    <a:p>
                      <a:pPr indent="0" lvl="0" marL="0" marR="0" rtl="0" algn="l">
                        <a:lnSpc>
                          <a:spcPct val="100000"/>
                        </a:lnSpc>
                        <a:spcBef>
                          <a:spcPts val="0"/>
                        </a:spcBef>
                        <a:spcAft>
                          <a:spcPts val="0"/>
                        </a:spcAft>
                        <a:buClr>
                          <a:srgbClr val="000000"/>
                        </a:buClr>
                        <a:buSzPts val="1600"/>
                        <a:buFont typeface="Arial"/>
                        <a:buNone/>
                      </a:pPr>
                      <a:r>
                        <a:rPr b="1" i="1" lang="en">
                          <a:solidFill>
                            <a:srgbClr val="1155CC"/>
                          </a:solidFill>
                          <a:latin typeface="Courier New"/>
                          <a:ea typeface="Courier New"/>
                          <a:cs typeface="Courier New"/>
                          <a:sym typeface="Courier New"/>
                        </a:rPr>
                        <a:t>string.</a:t>
                      </a:r>
                      <a:r>
                        <a:rPr b="1" lang="en">
                          <a:solidFill>
                            <a:srgbClr val="1155CC"/>
                          </a:solidFill>
                          <a:latin typeface="Courier New"/>
                          <a:ea typeface="Courier New"/>
                          <a:cs typeface="Courier New"/>
                          <a:sym typeface="Courier New"/>
                        </a:rPr>
                        <a:t>isdecimal</a:t>
                      </a:r>
                      <a:r>
                        <a:rPr b="1" lang="en">
                          <a:solidFill>
                            <a:srgbClr val="1155CC"/>
                          </a:solidFill>
                          <a:latin typeface="Courier New"/>
                          <a:ea typeface="Courier New"/>
                          <a:cs typeface="Courier New"/>
                          <a:sym typeface="Courier New"/>
                        </a:rPr>
                        <a:t>()</a:t>
                      </a:r>
                      <a:endParaRPr b="1">
                        <a:solidFill>
                          <a:srgbClr val="1155CC"/>
                        </a:solidFill>
                        <a:latin typeface="Courier New"/>
                        <a:ea typeface="Courier New"/>
                        <a:cs typeface="Courier New"/>
                        <a:sym typeface="Courier New"/>
                      </a:endParaRPr>
                    </a:p>
                  </a:txBody>
                  <a:tcPr marT="91425" marB="91425" marR="91425" marL="91425">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600"/>
                        <a:buFont typeface="Arial"/>
                        <a:buNone/>
                      </a:pPr>
                      <a:r>
                        <a:rPr lang="en" sz="1600">
                          <a:solidFill>
                            <a:schemeClr val="dk1"/>
                          </a:solidFill>
                          <a:latin typeface="Montserrat"/>
                          <a:ea typeface="Montserrat"/>
                          <a:cs typeface="Montserrat"/>
                          <a:sym typeface="Montserrat"/>
                        </a:rPr>
                        <a:t>This method</a:t>
                      </a:r>
                      <a:r>
                        <a:rPr lang="en" sz="1300">
                          <a:solidFill>
                            <a:srgbClr val="273239"/>
                          </a:solidFill>
                          <a:highlight>
                            <a:schemeClr val="lt1"/>
                          </a:highlight>
                          <a:latin typeface="Montserrat"/>
                          <a:ea typeface="Montserrat"/>
                          <a:cs typeface="Montserrat"/>
                          <a:sym typeface="Montserrat"/>
                        </a:rPr>
                        <a:t> </a:t>
                      </a:r>
                      <a:r>
                        <a:rPr lang="en" sz="1600">
                          <a:solidFill>
                            <a:schemeClr val="dk1"/>
                          </a:solidFill>
                          <a:latin typeface="Montserrat"/>
                          <a:ea typeface="Montserrat"/>
                          <a:cs typeface="Montserrat"/>
                          <a:sym typeface="Montserrat"/>
                        </a:rPr>
                        <a:t>is</a:t>
                      </a:r>
                      <a:r>
                        <a:rPr lang="en" sz="1600">
                          <a:solidFill>
                            <a:schemeClr val="dk1"/>
                          </a:solidFill>
                          <a:latin typeface="Montserrat"/>
                          <a:ea typeface="Montserrat"/>
                          <a:cs typeface="Montserrat"/>
                          <a:sym typeface="Montserrat"/>
                        </a:rPr>
                        <a:t> used to check if all the characters in the text are decimals</a:t>
                      </a:r>
                      <a:endParaRPr sz="1600">
                        <a:solidFill>
                          <a:schemeClr val="dk1"/>
                        </a:solidFill>
                        <a:latin typeface="Montserrat"/>
                        <a:ea typeface="Montserrat"/>
                        <a:cs typeface="Montserrat"/>
                        <a:sym typeface="Montserrat"/>
                      </a:endParaRPr>
                    </a:p>
                  </a:txBody>
                  <a:tcPr marT="91425" marB="91425" marR="91425" marL="91425"/>
                </a:tc>
              </a:tr>
              <a:tr h="721700">
                <a:tc>
                  <a:txBody>
                    <a:bodyPr/>
                    <a:lstStyle/>
                    <a:p>
                      <a:pPr indent="0" lvl="0" marL="0" marR="0" rtl="0" algn="l">
                        <a:lnSpc>
                          <a:spcPct val="100000"/>
                        </a:lnSpc>
                        <a:spcBef>
                          <a:spcPts val="0"/>
                        </a:spcBef>
                        <a:spcAft>
                          <a:spcPts val="0"/>
                        </a:spcAft>
                        <a:buClr>
                          <a:srgbClr val="000000"/>
                        </a:buClr>
                        <a:buSzPts val="1600"/>
                        <a:buFont typeface="Arial"/>
                        <a:buNone/>
                      </a:pPr>
                      <a:r>
                        <a:rPr b="1" i="1" lang="en">
                          <a:solidFill>
                            <a:srgbClr val="1155CC"/>
                          </a:solidFill>
                          <a:latin typeface="Courier New"/>
                          <a:ea typeface="Courier New"/>
                          <a:cs typeface="Courier New"/>
                          <a:sym typeface="Courier New"/>
                        </a:rPr>
                        <a:t>string.</a:t>
                      </a:r>
                      <a:r>
                        <a:rPr b="1" lang="en">
                          <a:solidFill>
                            <a:srgbClr val="1155CC"/>
                          </a:solidFill>
                          <a:latin typeface="Courier New"/>
                          <a:ea typeface="Courier New"/>
                          <a:cs typeface="Courier New"/>
                          <a:sym typeface="Courier New"/>
                        </a:rPr>
                        <a:t>isnumeric</a:t>
                      </a:r>
                      <a:r>
                        <a:rPr b="1" lang="en">
                          <a:solidFill>
                            <a:srgbClr val="1155CC"/>
                          </a:solidFill>
                          <a:latin typeface="Courier New"/>
                          <a:ea typeface="Courier New"/>
                          <a:cs typeface="Courier New"/>
                          <a:sym typeface="Courier New"/>
                        </a:rPr>
                        <a:t>()</a:t>
                      </a:r>
                      <a:endParaRPr sz="1600" u="none" cap="none" strike="noStrike">
                        <a:latin typeface="Times New Roman"/>
                        <a:ea typeface="Times New Roman"/>
                        <a:cs typeface="Times New Roman"/>
                        <a:sym typeface="Times New Roman"/>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600"/>
                        <a:buFont typeface="Arial"/>
                        <a:buNone/>
                      </a:pPr>
                      <a:r>
                        <a:rPr lang="en" sz="1600">
                          <a:solidFill>
                            <a:schemeClr val="dk1"/>
                          </a:solidFill>
                          <a:latin typeface="Montserrat"/>
                          <a:ea typeface="Montserrat"/>
                          <a:cs typeface="Montserrat"/>
                          <a:sym typeface="Montserrat"/>
                        </a:rPr>
                        <a:t>This method</a:t>
                      </a:r>
                      <a:r>
                        <a:rPr lang="en" sz="1300">
                          <a:solidFill>
                            <a:srgbClr val="273239"/>
                          </a:solidFill>
                          <a:highlight>
                            <a:schemeClr val="lt1"/>
                          </a:highlight>
                          <a:latin typeface="Montserrat"/>
                          <a:ea typeface="Montserrat"/>
                          <a:cs typeface="Montserrat"/>
                          <a:sym typeface="Montserrat"/>
                        </a:rPr>
                        <a:t> </a:t>
                      </a:r>
                      <a:r>
                        <a:rPr lang="en" sz="1600">
                          <a:solidFill>
                            <a:schemeClr val="dk1"/>
                          </a:solidFill>
                          <a:latin typeface="Montserrat"/>
                          <a:ea typeface="Montserrat"/>
                          <a:cs typeface="Montserrat"/>
                          <a:sym typeface="Montserrat"/>
                        </a:rPr>
                        <a:t>is</a:t>
                      </a:r>
                      <a:r>
                        <a:rPr lang="en" sz="1600">
                          <a:solidFill>
                            <a:schemeClr val="dk1"/>
                          </a:solidFill>
                          <a:latin typeface="Montserrat"/>
                          <a:ea typeface="Montserrat"/>
                          <a:cs typeface="Montserrat"/>
                          <a:sym typeface="Montserrat"/>
                        </a:rPr>
                        <a:t> used to check if all the characters in the text are numbers</a:t>
                      </a:r>
                      <a:endParaRPr sz="1600">
                        <a:latin typeface="Montserrat"/>
                        <a:ea typeface="Montserrat"/>
                        <a:cs typeface="Montserrat"/>
                        <a:sym typeface="Montserrat"/>
                      </a:endParaRPr>
                    </a:p>
                  </a:txBody>
                  <a:tcPr marT="91425" marB="91425" marR="91425" marL="91425">
                    <a:lnL cap="flat" cmpd="sng" w="9525">
                      <a:solidFill>
                        <a:srgbClr val="C7CCBE"/>
                      </a:solidFill>
                      <a:prstDash val="solid"/>
                      <a:round/>
                      <a:headEnd len="sm" w="sm" type="none"/>
                      <a:tailEnd len="sm" w="sm" type="none"/>
                    </a:lnL>
                  </a:tcPr>
                </a:tc>
              </a:tr>
            </a:tbl>
          </a:graphicData>
        </a:graphic>
      </p:graphicFrame>
      <p:sp>
        <p:nvSpPr>
          <p:cNvPr id="295" name="Google Shape;295;p62"/>
          <p:cNvSpPr txBox="1"/>
          <p:nvPr/>
        </p:nvSpPr>
        <p:spPr>
          <a:xfrm>
            <a:off x="459175" y="4436475"/>
            <a:ext cx="83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The methods do not accept any arguments, but they can be used using the dot operator</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3"/>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Python String Methods</a:t>
            </a:r>
            <a:endParaRPr b="0">
              <a:solidFill>
                <a:schemeClr val="lt1"/>
              </a:solidFill>
            </a:endParaRPr>
          </a:p>
        </p:txBody>
      </p:sp>
      <p:pic>
        <p:nvPicPr>
          <p:cNvPr id="301" name="Google Shape;301;p63"/>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302" name="Google Shape;302;p63"/>
          <p:cNvSpPr txBox="1"/>
          <p:nvPr/>
        </p:nvSpPr>
        <p:spPr>
          <a:xfrm>
            <a:off x="0" y="1017600"/>
            <a:ext cx="914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graphicFrame>
        <p:nvGraphicFramePr>
          <p:cNvPr id="303" name="Google Shape;303;p63"/>
          <p:cNvGraphicFramePr/>
          <p:nvPr/>
        </p:nvGraphicFramePr>
        <p:xfrm>
          <a:off x="459200" y="1138763"/>
          <a:ext cx="3000000" cy="3000000"/>
        </p:xfrm>
        <a:graphic>
          <a:graphicData uri="http://schemas.openxmlformats.org/drawingml/2006/table">
            <a:tbl>
              <a:tblPr>
                <a:noFill/>
                <a:tableStyleId>{61A814EE-7CA4-4630-AC3A-45B04CE1AFAD}</a:tableStyleId>
              </a:tblPr>
              <a:tblGrid>
                <a:gridCol w="4157875"/>
                <a:gridCol w="4190175"/>
              </a:tblGrid>
              <a:tr h="5922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Method</a:t>
                      </a:r>
                      <a:endParaRPr b="1" sz="1800" u="none" cap="none" strike="noStrike">
                        <a:latin typeface="Montserrat"/>
                        <a:ea typeface="Montserrat"/>
                        <a:cs typeface="Montserrat"/>
                        <a:sym typeface="Montserrat"/>
                      </a:endParaRPr>
                    </a:p>
                  </a:txBody>
                  <a:tcPr marT="91425" marB="91425" marR="91425" marL="91425" anchor="ctr">
                    <a:lnB cap="flat" cmpd="sng" w="9525">
                      <a:solidFill>
                        <a:srgbClr val="C7CCB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Description</a:t>
                      </a:r>
                      <a:endParaRPr b="1" sz="1800" u="none" cap="none" strike="noStrike">
                        <a:latin typeface="Montserrat"/>
                        <a:ea typeface="Montserrat"/>
                        <a:cs typeface="Montserrat"/>
                        <a:sym typeface="Montserrat"/>
                      </a:endParaRPr>
                    </a:p>
                  </a:txBody>
                  <a:tcPr marT="91425" marB="91425" marR="91425" marL="91425" anchor="ctr"/>
                </a:tc>
              </a:tr>
              <a:tr h="868675">
                <a:tc>
                  <a:txBody>
                    <a:bodyPr/>
                    <a:lstStyle/>
                    <a:p>
                      <a:pPr indent="0" lvl="0" marL="0" marR="0" rtl="0" algn="l">
                        <a:lnSpc>
                          <a:spcPct val="100000"/>
                        </a:lnSpc>
                        <a:spcBef>
                          <a:spcPts val="0"/>
                        </a:spcBef>
                        <a:spcAft>
                          <a:spcPts val="0"/>
                        </a:spcAft>
                        <a:buClr>
                          <a:srgbClr val="000000"/>
                        </a:buClr>
                        <a:buSzPts val="1600"/>
                        <a:buFont typeface="Arial"/>
                        <a:buNone/>
                      </a:pPr>
                      <a:r>
                        <a:rPr b="1" i="1" lang="en">
                          <a:solidFill>
                            <a:srgbClr val="1155CC"/>
                          </a:solidFill>
                          <a:latin typeface="Courier New"/>
                          <a:ea typeface="Courier New"/>
                          <a:cs typeface="Courier New"/>
                          <a:sym typeface="Courier New"/>
                        </a:rPr>
                        <a:t>string.</a:t>
                      </a:r>
                      <a:r>
                        <a:rPr b="1" lang="en">
                          <a:solidFill>
                            <a:srgbClr val="1155CC"/>
                          </a:solidFill>
                          <a:latin typeface="Courier New"/>
                          <a:ea typeface="Courier New"/>
                          <a:cs typeface="Courier New"/>
                          <a:sym typeface="Courier New"/>
                        </a:rPr>
                        <a:t>find</a:t>
                      </a:r>
                      <a:r>
                        <a:rPr b="1" lang="en">
                          <a:solidFill>
                            <a:srgbClr val="1155CC"/>
                          </a:solidFill>
                          <a:latin typeface="Courier New"/>
                          <a:ea typeface="Courier New"/>
                          <a:cs typeface="Courier New"/>
                          <a:sym typeface="Courier New"/>
                        </a:rPr>
                        <a:t>(</a:t>
                      </a:r>
                      <a:r>
                        <a:rPr b="1" i="1" lang="en">
                          <a:solidFill>
                            <a:srgbClr val="1155CC"/>
                          </a:solidFill>
                          <a:latin typeface="Courier New"/>
                          <a:ea typeface="Courier New"/>
                          <a:cs typeface="Courier New"/>
                          <a:sym typeface="Courier New"/>
                        </a:rPr>
                        <a:t>value,start,end</a:t>
                      </a:r>
                      <a:r>
                        <a:rPr b="1" lang="en">
                          <a:solidFill>
                            <a:srgbClr val="1155CC"/>
                          </a:solidFill>
                          <a:latin typeface="Courier New"/>
                          <a:ea typeface="Courier New"/>
                          <a:cs typeface="Courier New"/>
                          <a:sym typeface="Courier New"/>
                        </a:rPr>
                        <a:t>)</a:t>
                      </a:r>
                      <a:endParaRPr b="1">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a:solidFill>
                          <a:srgbClr val="1155CC"/>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This method</a:t>
                      </a:r>
                      <a:r>
                        <a:rPr lang="en" sz="1300">
                          <a:solidFill>
                            <a:srgbClr val="273239"/>
                          </a:solidFill>
                          <a:highlight>
                            <a:srgbClr val="FFFFFF"/>
                          </a:highlight>
                          <a:latin typeface="Montserrat"/>
                          <a:ea typeface="Montserrat"/>
                          <a:cs typeface="Montserrat"/>
                          <a:sym typeface="Montserrat"/>
                        </a:rPr>
                        <a:t> </a:t>
                      </a:r>
                      <a:r>
                        <a:rPr lang="en" sz="1600" u="none" cap="none" strike="noStrike">
                          <a:latin typeface="Montserrat"/>
                          <a:ea typeface="Montserrat"/>
                          <a:cs typeface="Montserrat"/>
                          <a:sym typeface="Montserrat"/>
                        </a:rPr>
                        <a:t>is</a:t>
                      </a:r>
                      <a:r>
                        <a:rPr lang="en" sz="1600" u="none" cap="none" strike="noStrike">
                          <a:latin typeface="Montserrat"/>
                          <a:ea typeface="Montserrat"/>
                          <a:cs typeface="Montserrat"/>
                          <a:sym typeface="Montserrat"/>
                        </a:rPr>
                        <a:t> used to </a:t>
                      </a:r>
                      <a:r>
                        <a:rPr lang="en" sz="1600">
                          <a:latin typeface="Montserrat"/>
                          <a:ea typeface="Montserrat"/>
                          <a:cs typeface="Montserrat"/>
                          <a:sym typeface="Montserrat"/>
                        </a:rPr>
                        <a:t>find a text inside the String. This is ideal when we have a phrase. The </a:t>
                      </a:r>
                      <a:r>
                        <a:rPr b="1" i="1" lang="en">
                          <a:solidFill>
                            <a:srgbClr val="1155CC"/>
                          </a:solidFill>
                          <a:latin typeface="Courier New"/>
                          <a:ea typeface="Courier New"/>
                          <a:cs typeface="Courier New"/>
                          <a:sym typeface="Courier New"/>
                        </a:rPr>
                        <a:t>value </a:t>
                      </a:r>
                      <a:r>
                        <a:rPr lang="en" sz="1600">
                          <a:latin typeface="Montserrat"/>
                          <a:ea typeface="Montserrat"/>
                          <a:cs typeface="Montserrat"/>
                          <a:sym typeface="Montserrat"/>
                        </a:rPr>
                        <a:t>is required, while the </a:t>
                      </a:r>
                      <a:r>
                        <a:rPr b="1" i="1" lang="en">
                          <a:solidFill>
                            <a:srgbClr val="1155CC"/>
                          </a:solidFill>
                          <a:latin typeface="Courier New"/>
                          <a:ea typeface="Courier New"/>
                          <a:cs typeface="Courier New"/>
                          <a:sym typeface="Courier New"/>
                        </a:rPr>
                        <a:t>start</a:t>
                      </a:r>
                      <a:r>
                        <a:rPr lang="en" sz="1600">
                          <a:latin typeface="Montserrat"/>
                          <a:ea typeface="Montserrat"/>
                          <a:cs typeface="Montserrat"/>
                          <a:sym typeface="Montserrat"/>
                        </a:rPr>
                        <a:t>/</a:t>
                      </a:r>
                      <a:r>
                        <a:rPr b="1" i="1" lang="en">
                          <a:solidFill>
                            <a:srgbClr val="1155CC"/>
                          </a:solidFill>
                          <a:latin typeface="Courier New"/>
                          <a:ea typeface="Courier New"/>
                          <a:cs typeface="Courier New"/>
                          <a:sym typeface="Courier New"/>
                        </a:rPr>
                        <a:t>end</a:t>
                      </a:r>
                      <a:r>
                        <a:rPr lang="en" sz="1600">
                          <a:latin typeface="Montserrat"/>
                          <a:ea typeface="Montserrat"/>
                          <a:cs typeface="Montserrat"/>
                          <a:sym typeface="Montserrat"/>
                        </a:rPr>
                        <a:t> are optional and denote the index of the String positions.</a:t>
                      </a:r>
                      <a:endParaRPr sz="1600">
                        <a:latin typeface="Montserrat"/>
                        <a:ea typeface="Montserrat"/>
                        <a:cs typeface="Montserrat"/>
                        <a:sym typeface="Montserrat"/>
                      </a:endParaRPr>
                    </a:p>
                  </a:txBody>
                  <a:tcPr marT="91425" marB="91425" marR="91425" marL="91425">
                    <a:lnL cap="flat" cmpd="sng" w="9525">
                      <a:solidFill>
                        <a:srgbClr val="C7CCBE"/>
                      </a:solidFill>
                      <a:prstDash val="solid"/>
                      <a:round/>
                      <a:headEnd len="sm" w="sm" type="none"/>
                      <a:tailEnd len="sm" w="sm" type="none"/>
                    </a:lnL>
                  </a:tcPr>
                </a:tc>
              </a:tr>
              <a:tr h="876375">
                <a:tc>
                  <a:txBody>
                    <a:bodyPr/>
                    <a:lstStyle/>
                    <a:p>
                      <a:pPr indent="0" lvl="0" marL="0" marR="0" rtl="0" algn="l">
                        <a:lnSpc>
                          <a:spcPct val="100000"/>
                        </a:lnSpc>
                        <a:spcBef>
                          <a:spcPts val="0"/>
                        </a:spcBef>
                        <a:spcAft>
                          <a:spcPts val="0"/>
                        </a:spcAft>
                        <a:buClr>
                          <a:srgbClr val="000000"/>
                        </a:buClr>
                        <a:buSzPts val="1600"/>
                        <a:buFont typeface="Arial"/>
                        <a:buNone/>
                      </a:pPr>
                      <a:r>
                        <a:rPr b="1" i="1" lang="en">
                          <a:solidFill>
                            <a:srgbClr val="1155CC"/>
                          </a:solidFill>
                          <a:latin typeface="Courier New"/>
                          <a:ea typeface="Courier New"/>
                          <a:cs typeface="Courier New"/>
                          <a:sym typeface="Courier New"/>
                        </a:rPr>
                        <a:t>string.</a:t>
                      </a:r>
                      <a:r>
                        <a:rPr b="1" lang="en">
                          <a:solidFill>
                            <a:srgbClr val="1155CC"/>
                          </a:solidFill>
                          <a:latin typeface="Courier New"/>
                          <a:ea typeface="Courier New"/>
                          <a:cs typeface="Courier New"/>
                          <a:sym typeface="Courier New"/>
                        </a:rPr>
                        <a:t>index</a:t>
                      </a:r>
                      <a:r>
                        <a:rPr b="1" lang="en">
                          <a:solidFill>
                            <a:srgbClr val="1155CC"/>
                          </a:solidFill>
                          <a:latin typeface="Courier New"/>
                          <a:ea typeface="Courier New"/>
                          <a:cs typeface="Courier New"/>
                          <a:sym typeface="Courier New"/>
                        </a:rPr>
                        <a:t>(</a:t>
                      </a:r>
                      <a:r>
                        <a:rPr b="1" i="1" lang="en">
                          <a:solidFill>
                            <a:srgbClr val="1155CC"/>
                          </a:solidFill>
                          <a:latin typeface="Courier New"/>
                          <a:ea typeface="Courier New"/>
                          <a:cs typeface="Courier New"/>
                          <a:sym typeface="Courier New"/>
                        </a:rPr>
                        <a:t>value,start,end</a:t>
                      </a:r>
                      <a:r>
                        <a:rPr b="1" lang="en">
                          <a:solidFill>
                            <a:srgbClr val="1155CC"/>
                          </a:solidFill>
                          <a:latin typeface="Courier New"/>
                          <a:ea typeface="Courier New"/>
                          <a:cs typeface="Courier New"/>
                          <a:sym typeface="Courier New"/>
                        </a:rPr>
                        <a:t>)</a:t>
                      </a:r>
                      <a:endParaRPr b="1">
                        <a:solidFill>
                          <a:srgbClr val="1155CC"/>
                        </a:solidFill>
                        <a:latin typeface="Courier New"/>
                        <a:ea typeface="Courier New"/>
                        <a:cs typeface="Courier New"/>
                        <a:sym typeface="Courier New"/>
                      </a:endParaRPr>
                    </a:p>
                  </a:txBody>
                  <a:tcPr marT="91425" marB="91425" marR="91425" marL="91425">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600"/>
                        <a:buFont typeface="Arial"/>
                        <a:buNone/>
                      </a:pPr>
                      <a:r>
                        <a:rPr lang="en" sz="1600">
                          <a:solidFill>
                            <a:schemeClr val="dk1"/>
                          </a:solidFill>
                          <a:latin typeface="Montserrat"/>
                          <a:ea typeface="Montserrat"/>
                          <a:cs typeface="Montserrat"/>
                          <a:sym typeface="Montserrat"/>
                        </a:rPr>
                        <a:t>This method</a:t>
                      </a:r>
                      <a:r>
                        <a:rPr lang="en" sz="1300">
                          <a:solidFill>
                            <a:srgbClr val="273239"/>
                          </a:solidFill>
                          <a:highlight>
                            <a:schemeClr val="lt1"/>
                          </a:highlight>
                          <a:latin typeface="Montserrat"/>
                          <a:ea typeface="Montserrat"/>
                          <a:cs typeface="Montserrat"/>
                          <a:sym typeface="Montserrat"/>
                        </a:rPr>
                        <a:t> </a:t>
                      </a:r>
                      <a:r>
                        <a:rPr lang="en" sz="1600">
                          <a:solidFill>
                            <a:schemeClr val="dk1"/>
                          </a:solidFill>
                          <a:latin typeface="Montserrat"/>
                          <a:ea typeface="Montserrat"/>
                          <a:cs typeface="Montserrat"/>
                          <a:sym typeface="Montserrat"/>
                        </a:rPr>
                        <a:t>is</a:t>
                      </a:r>
                      <a:r>
                        <a:rPr lang="en" sz="1600">
                          <a:solidFill>
                            <a:schemeClr val="dk1"/>
                          </a:solidFill>
                          <a:latin typeface="Montserrat"/>
                          <a:ea typeface="Montserrat"/>
                          <a:cs typeface="Montserrat"/>
                          <a:sym typeface="Montserrat"/>
                        </a:rPr>
                        <a:t> used to </a:t>
                      </a:r>
                      <a:r>
                        <a:rPr lang="en" sz="1600">
                          <a:solidFill>
                            <a:schemeClr val="dk1"/>
                          </a:solidFill>
                          <a:latin typeface="Montserrat"/>
                          <a:ea typeface="Montserrat"/>
                          <a:cs typeface="Montserrat"/>
                          <a:sym typeface="Montserrat"/>
                        </a:rPr>
                        <a:t>finds the first occurrence of the specified value and return its index. </a:t>
                      </a:r>
                      <a:r>
                        <a:rPr lang="en" sz="1600">
                          <a:solidFill>
                            <a:schemeClr val="dk1"/>
                          </a:solidFill>
                          <a:latin typeface="Montserrat"/>
                          <a:ea typeface="Montserrat"/>
                          <a:cs typeface="Montserrat"/>
                          <a:sym typeface="Montserrat"/>
                        </a:rPr>
                        <a:t> This works similar to find, but it returns an exception if the value is not found, so we need to handle it with a catch statement. </a:t>
                      </a:r>
                      <a:endParaRPr sz="1600">
                        <a:solidFill>
                          <a:schemeClr val="dk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64"/>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Python String Methods</a:t>
            </a:r>
            <a:endParaRPr b="0">
              <a:solidFill>
                <a:schemeClr val="lt1"/>
              </a:solidFill>
            </a:endParaRPr>
          </a:p>
        </p:txBody>
      </p:sp>
      <p:pic>
        <p:nvPicPr>
          <p:cNvPr id="309" name="Google Shape;309;p64"/>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310" name="Google Shape;310;p64"/>
          <p:cNvSpPr txBox="1"/>
          <p:nvPr/>
        </p:nvSpPr>
        <p:spPr>
          <a:xfrm>
            <a:off x="0" y="1017600"/>
            <a:ext cx="914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graphicFrame>
        <p:nvGraphicFramePr>
          <p:cNvPr id="311" name="Google Shape;311;p64"/>
          <p:cNvGraphicFramePr/>
          <p:nvPr/>
        </p:nvGraphicFramePr>
        <p:xfrm>
          <a:off x="459200" y="1138763"/>
          <a:ext cx="3000000" cy="3000000"/>
        </p:xfrm>
        <a:graphic>
          <a:graphicData uri="http://schemas.openxmlformats.org/drawingml/2006/table">
            <a:tbl>
              <a:tblPr>
                <a:noFill/>
                <a:tableStyleId>{61A814EE-7CA4-4630-AC3A-45B04CE1AFAD}</a:tableStyleId>
              </a:tblPr>
              <a:tblGrid>
                <a:gridCol w="4157875"/>
                <a:gridCol w="4190175"/>
              </a:tblGrid>
              <a:tr h="5922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Method</a:t>
                      </a:r>
                      <a:endParaRPr b="1" sz="1800" u="none" cap="none" strike="noStrike">
                        <a:latin typeface="Montserrat"/>
                        <a:ea typeface="Montserrat"/>
                        <a:cs typeface="Montserrat"/>
                        <a:sym typeface="Montserrat"/>
                      </a:endParaRPr>
                    </a:p>
                  </a:txBody>
                  <a:tcPr marT="91425" marB="91425" marR="91425" marL="91425" anchor="ctr">
                    <a:lnB cap="flat" cmpd="sng" w="9525">
                      <a:solidFill>
                        <a:srgbClr val="C7CCB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Description</a:t>
                      </a:r>
                      <a:endParaRPr b="1" sz="1800" u="none" cap="none" strike="noStrike">
                        <a:latin typeface="Montserrat"/>
                        <a:ea typeface="Montserrat"/>
                        <a:cs typeface="Montserrat"/>
                        <a:sym typeface="Montserrat"/>
                      </a:endParaRPr>
                    </a:p>
                  </a:txBody>
                  <a:tcPr marT="91425" marB="91425" marR="91425" marL="91425" anchor="ctr"/>
                </a:tc>
              </a:tr>
              <a:tr h="868675">
                <a:tc>
                  <a:txBody>
                    <a:bodyPr/>
                    <a:lstStyle/>
                    <a:p>
                      <a:pPr indent="0" lvl="0" marL="0" rtl="0" algn="l">
                        <a:spcBef>
                          <a:spcPts val="0"/>
                        </a:spcBef>
                        <a:spcAft>
                          <a:spcPts val="0"/>
                        </a:spcAft>
                        <a:buClr>
                          <a:schemeClr val="dk1"/>
                        </a:buClr>
                        <a:buSzPts val="1600"/>
                        <a:buFont typeface="Arial"/>
                        <a:buNone/>
                      </a:pPr>
                      <a:r>
                        <a:rPr b="1" i="1" lang="en">
                          <a:solidFill>
                            <a:srgbClr val="1155CC"/>
                          </a:solidFill>
                          <a:latin typeface="Courier New"/>
                          <a:ea typeface="Courier New"/>
                          <a:cs typeface="Courier New"/>
                          <a:sym typeface="Courier New"/>
                        </a:rPr>
                        <a:t>string.</a:t>
                      </a:r>
                      <a:r>
                        <a:rPr b="1" lang="en">
                          <a:solidFill>
                            <a:srgbClr val="1155CC"/>
                          </a:solidFill>
                          <a:latin typeface="Courier New"/>
                          <a:ea typeface="Courier New"/>
                          <a:cs typeface="Courier New"/>
                          <a:sym typeface="Courier New"/>
                        </a:rPr>
                        <a:t>split(</a:t>
                      </a:r>
                      <a:r>
                        <a:rPr b="1" i="1" lang="en">
                          <a:solidFill>
                            <a:srgbClr val="1155CC"/>
                          </a:solidFill>
                          <a:latin typeface="Courier New"/>
                          <a:ea typeface="Courier New"/>
                          <a:cs typeface="Courier New"/>
                          <a:sym typeface="Courier New"/>
                        </a:rPr>
                        <a:t>separator, maxsplit</a:t>
                      </a:r>
                      <a:r>
                        <a:rPr b="1" lang="en">
                          <a:solidFill>
                            <a:srgbClr val="1155CC"/>
                          </a:solidFill>
                          <a:latin typeface="Courier New"/>
                          <a:ea typeface="Courier New"/>
                          <a:cs typeface="Courier New"/>
                          <a:sym typeface="Courier New"/>
                        </a:rPr>
                        <a:t>)</a:t>
                      </a:r>
                      <a:endParaRPr b="1">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1">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a:solidFill>
                          <a:srgbClr val="1155CC"/>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600"/>
                        <a:buFont typeface="Arial"/>
                        <a:buNone/>
                      </a:pPr>
                      <a:r>
                        <a:rPr lang="en" sz="1600">
                          <a:solidFill>
                            <a:schemeClr val="dk1"/>
                          </a:solidFill>
                          <a:latin typeface="Montserrat"/>
                          <a:ea typeface="Montserrat"/>
                          <a:cs typeface="Montserrat"/>
                          <a:sym typeface="Montserrat"/>
                        </a:rPr>
                        <a:t>This method</a:t>
                      </a:r>
                      <a:r>
                        <a:rPr lang="en" sz="1300">
                          <a:solidFill>
                            <a:srgbClr val="273239"/>
                          </a:solidFill>
                          <a:highlight>
                            <a:schemeClr val="lt1"/>
                          </a:highlight>
                          <a:latin typeface="Montserrat"/>
                          <a:ea typeface="Montserrat"/>
                          <a:cs typeface="Montserrat"/>
                          <a:sym typeface="Montserrat"/>
                        </a:rPr>
                        <a:t> </a:t>
                      </a:r>
                      <a:r>
                        <a:rPr lang="en" sz="1600">
                          <a:solidFill>
                            <a:schemeClr val="dk1"/>
                          </a:solidFill>
                          <a:latin typeface="Montserrat"/>
                          <a:ea typeface="Montserrat"/>
                          <a:cs typeface="Montserrat"/>
                          <a:sym typeface="Montserrat"/>
                        </a:rPr>
                        <a:t>is</a:t>
                      </a:r>
                      <a:r>
                        <a:rPr lang="en" sz="1600">
                          <a:solidFill>
                            <a:schemeClr val="dk1"/>
                          </a:solidFill>
                          <a:latin typeface="Montserrat"/>
                          <a:ea typeface="Montserrat"/>
                          <a:cs typeface="Montserrat"/>
                          <a:sym typeface="Montserrat"/>
                        </a:rPr>
                        <a:t> used to split a string in a list of words. The </a:t>
                      </a:r>
                      <a:r>
                        <a:rPr b="1" i="1" lang="en">
                          <a:solidFill>
                            <a:srgbClr val="1155CC"/>
                          </a:solidFill>
                          <a:latin typeface="Courier New"/>
                          <a:ea typeface="Courier New"/>
                          <a:cs typeface="Courier New"/>
                          <a:sym typeface="Courier New"/>
                        </a:rPr>
                        <a:t>separator </a:t>
                      </a:r>
                      <a:r>
                        <a:rPr lang="en" sz="1600">
                          <a:solidFill>
                            <a:schemeClr val="dk1"/>
                          </a:solidFill>
                          <a:latin typeface="Montserrat"/>
                          <a:ea typeface="Montserrat"/>
                          <a:cs typeface="Montserrat"/>
                          <a:sym typeface="Montserrat"/>
                        </a:rPr>
                        <a:t>defines the base String to split with (e.g. dash), the whitespace is default. The </a:t>
                      </a:r>
                      <a:r>
                        <a:rPr b="1" i="1" lang="en">
                          <a:solidFill>
                            <a:srgbClr val="1155CC"/>
                          </a:solidFill>
                          <a:latin typeface="Courier New"/>
                          <a:ea typeface="Courier New"/>
                          <a:cs typeface="Courier New"/>
                          <a:sym typeface="Courier New"/>
                        </a:rPr>
                        <a:t>maxsplit</a:t>
                      </a:r>
                      <a:r>
                        <a:rPr lang="en" sz="1600">
                          <a:solidFill>
                            <a:schemeClr val="dk1"/>
                          </a:solidFill>
                          <a:latin typeface="Montserrat"/>
                          <a:ea typeface="Montserrat"/>
                          <a:cs typeface="Montserrat"/>
                          <a:sym typeface="Montserrat"/>
                        </a:rPr>
                        <a:t> refers to how many splits to do and it is optional.</a:t>
                      </a:r>
                      <a:endParaRPr sz="1600">
                        <a:latin typeface="Montserrat"/>
                        <a:ea typeface="Montserrat"/>
                        <a:cs typeface="Montserrat"/>
                        <a:sym typeface="Montserrat"/>
                      </a:endParaRPr>
                    </a:p>
                  </a:txBody>
                  <a:tcPr marT="91425" marB="91425" marR="91425" marL="91425">
                    <a:lnL cap="flat" cmpd="sng" w="9525">
                      <a:solidFill>
                        <a:srgbClr val="C7CCBE"/>
                      </a:solidFill>
                      <a:prstDash val="solid"/>
                      <a:round/>
                      <a:headEnd len="sm" w="sm" type="none"/>
                      <a:tailEnd len="sm" w="sm" type="none"/>
                    </a:lnL>
                  </a:tcPr>
                </a:tc>
              </a:tr>
              <a:tr h="876375">
                <a:tc>
                  <a:txBody>
                    <a:bodyPr/>
                    <a:lstStyle/>
                    <a:p>
                      <a:pPr indent="0" lvl="0" marL="0" marR="0" rtl="0" algn="l">
                        <a:lnSpc>
                          <a:spcPct val="100000"/>
                        </a:lnSpc>
                        <a:spcBef>
                          <a:spcPts val="0"/>
                        </a:spcBef>
                        <a:spcAft>
                          <a:spcPts val="0"/>
                        </a:spcAft>
                        <a:buClr>
                          <a:srgbClr val="000000"/>
                        </a:buClr>
                        <a:buSzPts val="1600"/>
                        <a:buFont typeface="Arial"/>
                        <a:buNone/>
                      </a:pPr>
                      <a:r>
                        <a:rPr b="1" i="1" lang="en">
                          <a:solidFill>
                            <a:srgbClr val="1155CC"/>
                          </a:solidFill>
                          <a:latin typeface="Courier New"/>
                          <a:ea typeface="Courier New"/>
                          <a:cs typeface="Courier New"/>
                          <a:sym typeface="Courier New"/>
                        </a:rPr>
                        <a:t>string.</a:t>
                      </a:r>
                      <a:r>
                        <a:rPr b="1" lang="en">
                          <a:solidFill>
                            <a:srgbClr val="1155CC"/>
                          </a:solidFill>
                          <a:latin typeface="Courier New"/>
                          <a:ea typeface="Courier New"/>
                          <a:cs typeface="Courier New"/>
                          <a:sym typeface="Courier New"/>
                        </a:rPr>
                        <a:t>replace</a:t>
                      </a:r>
                      <a:r>
                        <a:rPr b="1" lang="en">
                          <a:solidFill>
                            <a:srgbClr val="1155CC"/>
                          </a:solidFill>
                          <a:latin typeface="Courier New"/>
                          <a:ea typeface="Courier New"/>
                          <a:cs typeface="Courier New"/>
                          <a:sym typeface="Courier New"/>
                        </a:rPr>
                        <a:t>(</a:t>
                      </a:r>
                      <a:r>
                        <a:rPr b="1" i="1" lang="en">
                          <a:solidFill>
                            <a:srgbClr val="1155CC"/>
                          </a:solidFill>
                          <a:latin typeface="Courier New"/>
                          <a:ea typeface="Courier New"/>
                          <a:cs typeface="Courier New"/>
                          <a:sym typeface="Courier New"/>
                        </a:rPr>
                        <a:t>oldvalue, newvalue, count</a:t>
                      </a:r>
                      <a:r>
                        <a:rPr b="1" lang="en">
                          <a:solidFill>
                            <a:srgbClr val="1155CC"/>
                          </a:solidFill>
                          <a:latin typeface="Courier New"/>
                          <a:ea typeface="Courier New"/>
                          <a:cs typeface="Courier New"/>
                          <a:sym typeface="Courier New"/>
                        </a:rPr>
                        <a:t>)</a:t>
                      </a:r>
                      <a:endParaRPr b="1">
                        <a:solidFill>
                          <a:srgbClr val="1155CC"/>
                        </a:solidFill>
                        <a:latin typeface="Courier New"/>
                        <a:ea typeface="Courier New"/>
                        <a:cs typeface="Courier New"/>
                        <a:sym typeface="Courier New"/>
                      </a:endParaRPr>
                    </a:p>
                  </a:txBody>
                  <a:tcPr marT="91425" marB="91425" marR="91425" marL="91425">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600"/>
                        <a:buFont typeface="Arial"/>
                        <a:buNone/>
                      </a:pPr>
                      <a:r>
                        <a:rPr lang="en" sz="1600">
                          <a:solidFill>
                            <a:schemeClr val="dk1"/>
                          </a:solidFill>
                          <a:latin typeface="Montserrat"/>
                          <a:ea typeface="Montserrat"/>
                          <a:cs typeface="Montserrat"/>
                          <a:sym typeface="Montserrat"/>
                        </a:rPr>
                        <a:t>This method</a:t>
                      </a:r>
                      <a:r>
                        <a:rPr lang="en" sz="1300">
                          <a:solidFill>
                            <a:srgbClr val="273239"/>
                          </a:solidFill>
                          <a:highlight>
                            <a:schemeClr val="lt1"/>
                          </a:highlight>
                          <a:latin typeface="Montserrat"/>
                          <a:ea typeface="Montserrat"/>
                          <a:cs typeface="Montserrat"/>
                          <a:sym typeface="Montserrat"/>
                        </a:rPr>
                        <a:t> </a:t>
                      </a:r>
                      <a:r>
                        <a:rPr lang="en" sz="1600">
                          <a:solidFill>
                            <a:schemeClr val="dk1"/>
                          </a:solidFill>
                          <a:latin typeface="Montserrat"/>
                          <a:ea typeface="Montserrat"/>
                          <a:cs typeface="Montserrat"/>
                          <a:sym typeface="Montserrat"/>
                        </a:rPr>
                        <a:t>is</a:t>
                      </a:r>
                      <a:r>
                        <a:rPr lang="en" sz="1600">
                          <a:solidFill>
                            <a:schemeClr val="dk1"/>
                          </a:solidFill>
                          <a:latin typeface="Montserrat"/>
                          <a:ea typeface="Montserrat"/>
                          <a:cs typeface="Montserrat"/>
                          <a:sym typeface="Montserrat"/>
                        </a:rPr>
                        <a:t> used to replace a given String with a another String. The </a:t>
                      </a:r>
                      <a:r>
                        <a:rPr b="1" i="1" lang="en">
                          <a:solidFill>
                            <a:srgbClr val="1155CC"/>
                          </a:solidFill>
                          <a:latin typeface="Courier New"/>
                          <a:ea typeface="Courier New"/>
                          <a:cs typeface="Courier New"/>
                          <a:sym typeface="Courier New"/>
                        </a:rPr>
                        <a:t>oldvalue </a:t>
                      </a:r>
                      <a:r>
                        <a:rPr lang="en" sz="1600">
                          <a:solidFill>
                            <a:schemeClr val="dk1"/>
                          </a:solidFill>
                          <a:latin typeface="Montserrat"/>
                          <a:ea typeface="Montserrat"/>
                          <a:cs typeface="Montserrat"/>
                          <a:sym typeface="Montserrat"/>
                        </a:rPr>
                        <a:t>and </a:t>
                      </a:r>
                      <a:r>
                        <a:rPr b="1" i="1" lang="en">
                          <a:solidFill>
                            <a:srgbClr val="1155CC"/>
                          </a:solidFill>
                          <a:latin typeface="Courier New"/>
                          <a:ea typeface="Courier New"/>
                          <a:cs typeface="Courier New"/>
                          <a:sym typeface="Courier New"/>
                        </a:rPr>
                        <a:t>newvalue </a:t>
                      </a:r>
                      <a:r>
                        <a:rPr lang="en" sz="1600">
                          <a:solidFill>
                            <a:schemeClr val="dk1"/>
                          </a:solidFill>
                          <a:latin typeface="Montserrat"/>
                          <a:ea typeface="Montserrat"/>
                          <a:cs typeface="Montserrat"/>
                          <a:sym typeface="Montserrat"/>
                        </a:rPr>
                        <a:t>are required. The </a:t>
                      </a:r>
                      <a:r>
                        <a:rPr b="1" i="1" lang="en">
                          <a:solidFill>
                            <a:srgbClr val="1155CC"/>
                          </a:solidFill>
                          <a:latin typeface="Courier New"/>
                          <a:ea typeface="Courier New"/>
                          <a:cs typeface="Courier New"/>
                          <a:sym typeface="Courier New"/>
                        </a:rPr>
                        <a:t>count </a:t>
                      </a:r>
                      <a:r>
                        <a:rPr lang="en" sz="1600">
                          <a:solidFill>
                            <a:schemeClr val="dk1"/>
                          </a:solidFill>
                          <a:latin typeface="Montserrat"/>
                          <a:ea typeface="Montserrat"/>
                          <a:cs typeface="Montserrat"/>
                          <a:sym typeface="Montserrat"/>
                        </a:rPr>
                        <a:t>is optional and specifies how many occurrences of the given value we want to replace.</a:t>
                      </a:r>
                      <a:endParaRPr sz="1600">
                        <a:solidFill>
                          <a:schemeClr val="dk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5"/>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Python String Creation </a:t>
            </a:r>
            <a:endParaRPr b="0">
              <a:solidFill>
                <a:schemeClr val="lt1"/>
              </a:solidFill>
            </a:endParaRPr>
          </a:p>
        </p:txBody>
      </p:sp>
      <p:pic>
        <p:nvPicPr>
          <p:cNvPr id="317" name="Google Shape;317;p65"/>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318" name="Google Shape;318;p65"/>
          <p:cNvSpPr txBox="1"/>
          <p:nvPr/>
        </p:nvSpPr>
        <p:spPr>
          <a:xfrm>
            <a:off x="0" y="1017600"/>
            <a:ext cx="914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graphicFrame>
        <p:nvGraphicFramePr>
          <p:cNvPr id="319" name="Google Shape;319;p65"/>
          <p:cNvGraphicFramePr/>
          <p:nvPr/>
        </p:nvGraphicFramePr>
        <p:xfrm>
          <a:off x="433500" y="1993063"/>
          <a:ext cx="3000000" cy="3000000"/>
        </p:xfrm>
        <a:graphic>
          <a:graphicData uri="http://schemas.openxmlformats.org/drawingml/2006/table">
            <a:tbl>
              <a:tblPr>
                <a:noFill/>
                <a:tableStyleId>{61A814EE-7CA4-4630-AC3A-45B04CE1AFAD}</a:tableStyleId>
              </a:tblPr>
              <a:tblGrid>
                <a:gridCol w="4157875"/>
                <a:gridCol w="4190175"/>
              </a:tblGrid>
              <a:tr h="5922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Method</a:t>
                      </a:r>
                      <a:endParaRPr b="1" sz="1800" u="none" cap="none" strike="noStrike">
                        <a:latin typeface="Montserrat"/>
                        <a:ea typeface="Montserrat"/>
                        <a:cs typeface="Montserrat"/>
                        <a:sym typeface="Montserrat"/>
                      </a:endParaRPr>
                    </a:p>
                  </a:txBody>
                  <a:tcPr marT="91425" marB="91425" marR="91425" marL="91425" anchor="ctr">
                    <a:lnB cap="flat" cmpd="sng" w="9525">
                      <a:solidFill>
                        <a:srgbClr val="C7CCB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Description</a:t>
                      </a:r>
                      <a:endParaRPr b="1" sz="1800" u="none" cap="none" strike="noStrike">
                        <a:latin typeface="Montserrat"/>
                        <a:ea typeface="Montserrat"/>
                        <a:cs typeface="Montserrat"/>
                        <a:sym typeface="Montserrat"/>
                      </a:endParaRPr>
                    </a:p>
                  </a:txBody>
                  <a:tcPr marT="91425" marB="91425" marR="91425" marL="91425" anchor="ctr"/>
                </a:tc>
              </a:tr>
              <a:tr h="868675">
                <a:tc>
                  <a:txBody>
                    <a:bodyPr/>
                    <a:lstStyle/>
                    <a:p>
                      <a:pPr indent="0" lvl="0" marL="0" rtl="0" algn="l">
                        <a:spcBef>
                          <a:spcPts val="0"/>
                        </a:spcBef>
                        <a:spcAft>
                          <a:spcPts val="0"/>
                        </a:spcAft>
                        <a:buClr>
                          <a:schemeClr val="dk1"/>
                        </a:buClr>
                        <a:buSzPts val="1600"/>
                        <a:buFont typeface="Arial"/>
                        <a:buNone/>
                      </a:pPr>
                      <a:r>
                        <a:rPr b="1" lang="en">
                          <a:solidFill>
                            <a:srgbClr val="1155CC"/>
                          </a:solidFill>
                          <a:latin typeface="Courier New"/>
                          <a:ea typeface="Courier New"/>
                          <a:cs typeface="Courier New"/>
                          <a:sym typeface="Courier New"/>
                        </a:rPr>
                        <a:t>str</a:t>
                      </a:r>
                      <a:r>
                        <a:rPr b="1" i="1" lang="en">
                          <a:solidFill>
                            <a:srgbClr val="1155CC"/>
                          </a:solidFill>
                          <a:latin typeface="Courier New"/>
                          <a:ea typeface="Courier New"/>
                          <a:cs typeface="Courier New"/>
                          <a:sym typeface="Courier New"/>
                        </a:rPr>
                        <a:t>(string, encoding='utf-8', errors='strict')</a:t>
                      </a:r>
                      <a:endParaRPr b="1">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a:solidFill>
                          <a:srgbClr val="1155CC"/>
                        </a:solidFill>
                        <a:latin typeface="Courier New"/>
                        <a:ea typeface="Courier New"/>
                        <a:cs typeface="Courier New"/>
                        <a:sym typeface="Courier New"/>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This method </a:t>
                      </a:r>
                      <a:r>
                        <a:rPr lang="en" sz="1600">
                          <a:latin typeface="Montserrat"/>
                          <a:ea typeface="Montserrat"/>
                          <a:cs typeface="Montserrat"/>
                          <a:sym typeface="Montserrat"/>
                        </a:rPr>
                        <a:t>contracts</a:t>
                      </a:r>
                      <a:r>
                        <a:rPr lang="en" sz="1600">
                          <a:latin typeface="Montserrat"/>
                          <a:ea typeface="Montserrat"/>
                          <a:cs typeface="Montserrat"/>
                          <a:sym typeface="Montserrat"/>
                        </a:rPr>
                        <a:t> a string version of the given object.</a:t>
                      </a:r>
                      <a:endParaRPr sz="1600">
                        <a:latin typeface="Montserrat"/>
                        <a:ea typeface="Montserrat"/>
                        <a:cs typeface="Montserrat"/>
                        <a:sym typeface="Montserrat"/>
                      </a:endParaRPr>
                    </a:p>
                    <a:p>
                      <a:pPr indent="-330200" lvl="0" marL="457200" marR="0" rtl="0" algn="just">
                        <a:lnSpc>
                          <a:spcPct val="100000"/>
                        </a:lnSpc>
                        <a:spcBef>
                          <a:spcPts val="0"/>
                        </a:spcBef>
                        <a:spcAft>
                          <a:spcPts val="0"/>
                        </a:spcAft>
                        <a:buSzPts val="1600"/>
                        <a:buFont typeface="Montserrat"/>
                        <a:buChar char="●"/>
                      </a:pPr>
                      <a:r>
                        <a:rPr lang="en">
                          <a:solidFill>
                            <a:schemeClr val="dk1"/>
                          </a:solidFill>
                          <a:latin typeface="Montserrat"/>
                          <a:ea typeface="Montserrat"/>
                          <a:cs typeface="Montserrat"/>
                          <a:sym typeface="Montserrat"/>
                        </a:rPr>
                        <a:t>The </a:t>
                      </a:r>
                      <a:r>
                        <a:rPr b="1" i="1" lang="en" sz="1200">
                          <a:solidFill>
                            <a:srgbClr val="1155CC"/>
                          </a:solidFill>
                          <a:latin typeface="Courier New"/>
                          <a:ea typeface="Courier New"/>
                          <a:cs typeface="Courier New"/>
                          <a:sym typeface="Courier New"/>
                        </a:rPr>
                        <a:t>string</a:t>
                      </a:r>
                      <a:r>
                        <a:rPr lang="en">
                          <a:latin typeface="Montserrat"/>
                          <a:ea typeface="Montserrat"/>
                          <a:cs typeface="Montserrat"/>
                          <a:sym typeface="Montserrat"/>
                        </a:rPr>
                        <a:t> is the object to </a:t>
                      </a:r>
                      <a:r>
                        <a:rPr lang="en">
                          <a:latin typeface="Montserrat"/>
                          <a:ea typeface="Montserrat"/>
                          <a:cs typeface="Montserrat"/>
                          <a:sym typeface="Montserrat"/>
                        </a:rPr>
                        <a:t>be returned as String, typically a number e.g. for </a:t>
                      </a:r>
                      <a:r>
                        <a:rPr lang="en">
                          <a:latin typeface="Montserrat"/>
                          <a:ea typeface="Montserrat"/>
                          <a:cs typeface="Montserrat"/>
                          <a:sym typeface="Montserrat"/>
                        </a:rPr>
                        <a:t>concatenation</a:t>
                      </a:r>
                      <a:r>
                        <a:rPr lang="en">
                          <a:latin typeface="Montserrat"/>
                          <a:ea typeface="Montserrat"/>
                          <a:cs typeface="Montserrat"/>
                          <a:sym typeface="Montserrat"/>
                        </a:rPr>
                        <a:t>.</a:t>
                      </a:r>
                      <a:endParaRPr>
                        <a:latin typeface="Montserrat"/>
                        <a:ea typeface="Montserrat"/>
                        <a:cs typeface="Montserrat"/>
                        <a:sym typeface="Montserrat"/>
                      </a:endParaRPr>
                    </a:p>
                    <a:p>
                      <a:pPr indent="-330200" lvl="0" marL="457200" marR="0" rtl="0" algn="just">
                        <a:lnSpc>
                          <a:spcPct val="100000"/>
                        </a:lnSpc>
                        <a:spcBef>
                          <a:spcPts val="0"/>
                        </a:spcBef>
                        <a:spcAft>
                          <a:spcPts val="0"/>
                        </a:spcAft>
                        <a:buSzPts val="1600"/>
                        <a:buFont typeface="Montserrat"/>
                        <a:buChar char="●"/>
                      </a:pPr>
                      <a:r>
                        <a:rPr lang="en">
                          <a:latin typeface="Montserrat"/>
                          <a:ea typeface="Montserrat"/>
                          <a:cs typeface="Montserrat"/>
                          <a:sym typeface="Montserrat"/>
                        </a:rPr>
                        <a:t>The </a:t>
                      </a:r>
                      <a:r>
                        <a:rPr b="1" i="1" lang="en" sz="1200">
                          <a:solidFill>
                            <a:srgbClr val="1155CC"/>
                          </a:solidFill>
                          <a:latin typeface="Courier New"/>
                          <a:ea typeface="Courier New"/>
                          <a:cs typeface="Courier New"/>
                          <a:sym typeface="Courier New"/>
                        </a:rPr>
                        <a:t>encoding</a:t>
                      </a:r>
                      <a:r>
                        <a:rPr lang="en">
                          <a:latin typeface="Montserrat"/>
                          <a:ea typeface="Montserrat"/>
                          <a:cs typeface="Montserrat"/>
                          <a:sym typeface="Montserrat"/>
                        </a:rPr>
                        <a:t> refers to the encoding of the object. Defaults of UTF-8 when not provided.</a:t>
                      </a:r>
                      <a:endParaRPr>
                        <a:latin typeface="Montserrat"/>
                        <a:ea typeface="Montserrat"/>
                        <a:cs typeface="Montserrat"/>
                        <a:sym typeface="Montserrat"/>
                      </a:endParaRPr>
                    </a:p>
                    <a:p>
                      <a:pPr indent="-330200" lvl="0" marL="457200" marR="0" rtl="0" algn="just">
                        <a:lnSpc>
                          <a:spcPct val="100000"/>
                        </a:lnSpc>
                        <a:spcBef>
                          <a:spcPts val="0"/>
                        </a:spcBef>
                        <a:spcAft>
                          <a:spcPts val="0"/>
                        </a:spcAft>
                        <a:buSzPts val="1600"/>
                        <a:buFont typeface="Montserrat"/>
                        <a:buChar char="●"/>
                      </a:pPr>
                      <a:r>
                        <a:rPr lang="en">
                          <a:latin typeface="Montserrat"/>
                          <a:ea typeface="Montserrat"/>
                          <a:cs typeface="Montserrat"/>
                          <a:sym typeface="Montserrat"/>
                        </a:rPr>
                        <a:t>The </a:t>
                      </a:r>
                      <a:r>
                        <a:rPr b="1" i="1" lang="en" sz="1200">
                          <a:solidFill>
                            <a:srgbClr val="1155CC"/>
                          </a:solidFill>
                          <a:latin typeface="Courier New"/>
                          <a:ea typeface="Courier New"/>
                          <a:cs typeface="Courier New"/>
                          <a:sym typeface="Courier New"/>
                        </a:rPr>
                        <a:t>errors</a:t>
                      </a:r>
                      <a:r>
                        <a:rPr lang="en">
                          <a:latin typeface="Montserrat"/>
                          <a:ea typeface="Montserrat"/>
                          <a:cs typeface="Montserrat"/>
                          <a:sym typeface="Montserrat"/>
                        </a:rPr>
                        <a:t> is the r</a:t>
                      </a:r>
                      <a:r>
                        <a:rPr lang="en">
                          <a:latin typeface="Montserrat"/>
                          <a:ea typeface="Montserrat"/>
                          <a:cs typeface="Montserrat"/>
                          <a:sym typeface="Montserrat"/>
                        </a:rPr>
                        <a:t>esponse when decoding fails. Defaults is 'strict'.</a:t>
                      </a:r>
                      <a:endParaRPr>
                        <a:latin typeface="Montserrat"/>
                        <a:ea typeface="Montserrat"/>
                        <a:cs typeface="Montserrat"/>
                        <a:sym typeface="Montserrat"/>
                      </a:endParaRPr>
                    </a:p>
                  </a:txBody>
                  <a:tcPr marT="91425" marB="91425" marR="91425" marL="91425">
                    <a:lnL cap="flat" cmpd="sng" w="9525">
                      <a:solidFill>
                        <a:srgbClr val="C7CCBE"/>
                      </a:solidFill>
                      <a:prstDash val="solid"/>
                      <a:round/>
                      <a:headEnd len="sm" w="sm" type="none"/>
                      <a:tailEnd len="sm" w="sm" type="none"/>
                    </a:lnL>
                  </a:tcPr>
                </a:tc>
              </a:tr>
            </a:tbl>
          </a:graphicData>
        </a:graphic>
      </p:graphicFrame>
      <p:sp>
        <p:nvSpPr>
          <p:cNvPr id="320" name="Google Shape;320;p65"/>
          <p:cNvSpPr txBox="1"/>
          <p:nvPr/>
        </p:nvSpPr>
        <p:spPr>
          <a:xfrm>
            <a:off x="459175" y="1161775"/>
            <a:ext cx="834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latin typeface="Montserrat"/>
                <a:ea typeface="Montserrat"/>
                <a:cs typeface="Montserrat"/>
                <a:sym typeface="Montserrat"/>
              </a:rPr>
              <a:t>Python Strings can be created (a process that is also known as </a:t>
            </a:r>
            <a:r>
              <a:rPr lang="en">
                <a:latin typeface="Montserrat"/>
                <a:ea typeface="Montserrat"/>
                <a:cs typeface="Montserrat"/>
                <a:sym typeface="Montserrat"/>
              </a:rPr>
              <a:t>casting</a:t>
            </a:r>
            <a:r>
              <a:rPr lang="en">
                <a:latin typeface="Montserrat"/>
                <a:ea typeface="Montserrat"/>
                <a:cs typeface="Montserrat"/>
                <a:sym typeface="Montserrat"/>
              </a:rPr>
              <a:t>) from a different data type, including integers, floats and booleans. For this reason, we can use the in-built </a:t>
            </a:r>
            <a:r>
              <a:rPr b="1" i="1" lang="en">
                <a:solidFill>
                  <a:srgbClr val="1155CC"/>
                </a:solidFill>
                <a:latin typeface="Courier New"/>
                <a:ea typeface="Courier New"/>
                <a:cs typeface="Courier New"/>
                <a:sym typeface="Courier New"/>
              </a:rPr>
              <a:t>str()</a:t>
            </a:r>
            <a:r>
              <a:rPr lang="en">
                <a:latin typeface="Montserrat"/>
                <a:ea typeface="Montserrat"/>
                <a:cs typeface="Montserrat"/>
                <a:sym typeface="Montserrat"/>
              </a:rPr>
              <a:t> method.</a:t>
            </a:r>
            <a:endParaRPr>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6"/>
          <p:cNvSpPr txBox="1"/>
          <p:nvPr>
            <p:ph idx="1" type="body"/>
          </p:nvPr>
        </p:nvSpPr>
        <p:spPr>
          <a:xfrm>
            <a:off x="3566475" y="521625"/>
            <a:ext cx="5346000" cy="42999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80000"/>
              </a:lnSpc>
              <a:spcBef>
                <a:spcPts val="0"/>
              </a:spcBef>
              <a:spcAft>
                <a:spcPts val="0"/>
              </a:spcAft>
              <a:buSzPct val="84998"/>
              <a:buNone/>
            </a:pPr>
            <a:r>
              <a:rPr b="1" lang="en">
                <a:solidFill>
                  <a:schemeClr val="dk1"/>
                </a:solidFill>
                <a:latin typeface="Montserrat"/>
                <a:ea typeface="Montserrat"/>
                <a:cs typeface="Montserrat"/>
                <a:sym typeface="Montserrat"/>
              </a:rPr>
              <a:t>Lessons Learned:</a:t>
            </a:r>
            <a:endParaRPr b="1">
              <a:solidFill>
                <a:schemeClr val="dk1"/>
              </a:solidFill>
              <a:latin typeface="Montserrat"/>
              <a:ea typeface="Montserrat"/>
              <a:cs typeface="Montserrat"/>
              <a:sym typeface="Montserrat"/>
            </a:endParaRPr>
          </a:p>
          <a:p>
            <a:pPr indent="0" lvl="0" marL="0" rtl="0" algn="l">
              <a:lnSpc>
                <a:spcPct val="80000"/>
              </a:lnSpc>
              <a:spcBef>
                <a:spcPts val="0"/>
              </a:spcBef>
              <a:spcAft>
                <a:spcPts val="0"/>
              </a:spcAft>
              <a:buSzPct val="90761"/>
              <a:buNone/>
            </a:pPr>
            <a:r>
              <a:t/>
            </a:r>
            <a:endParaRPr b="1" sz="1685">
              <a:solidFill>
                <a:schemeClr val="dk1"/>
              </a:solidFill>
              <a:latin typeface="Montserrat"/>
              <a:ea typeface="Montserrat"/>
              <a:cs typeface="Montserrat"/>
              <a:sym typeface="Montserrat"/>
            </a:endParaRPr>
          </a:p>
          <a:p>
            <a:pPr indent="-314998" lvl="0" marL="457200" rtl="0" algn="l">
              <a:lnSpc>
                <a:spcPct val="13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We know what is String and why it is immutable</a:t>
            </a:r>
            <a:endParaRPr sz="1600">
              <a:solidFill>
                <a:schemeClr val="dk1"/>
              </a:solidFill>
              <a:latin typeface="Montserrat"/>
              <a:ea typeface="Montserrat"/>
              <a:cs typeface="Montserrat"/>
              <a:sym typeface="Montserrat"/>
            </a:endParaRPr>
          </a:p>
          <a:p>
            <a:pPr indent="-314998" lvl="0" marL="457200" rtl="0" algn="l">
              <a:lnSpc>
                <a:spcPct val="13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We know how to create a String and </a:t>
            </a:r>
            <a:r>
              <a:rPr lang="en" sz="1600">
                <a:solidFill>
                  <a:schemeClr val="dk1"/>
                </a:solidFill>
                <a:latin typeface="Montserrat"/>
                <a:ea typeface="Montserrat"/>
                <a:cs typeface="Montserrat"/>
                <a:sym typeface="Montserrat"/>
              </a:rPr>
              <a:t>what</a:t>
            </a:r>
            <a:r>
              <a:rPr lang="en" sz="1600">
                <a:solidFill>
                  <a:schemeClr val="dk1"/>
                </a:solidFill>
                <a:latin typeface="Montserrat"/>
                <a:ea typeface="Montserrat"/>
                <a:cs typeface="Montserrat"/>
                <a:sym typeface="Montserrat"/>
              </a:rPr>
              <a:t> is the difference between Strings and Characters in Python</a:t>
            </a:r>
            <a:endParaRPr sz="1600">
              <a:solidFill>
                <a:schemeClr val="dk1"/>
              </a:solidFill>
              <a:latin typeface="Montserrat"/>
              <a:ea typeface="Montserrat"/>
              <a:cs typeface="Montserrat"/>
              <a:sym typeface="Montserrat"/>
            </a:endParaRPr>
          </a:p>
          <a:p>
            <a:pPr indent="-314998" lvl="0" marL="457200" rtl="0" algn="l">
              <a:lnSpc>
                <a:spcPct val="13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We know how to use different String </a:t>
            </a:r>
            <a:r>
              <a:rPr lang="en" sz="1600">
                <a:solidFill>
                  <a:schemeClr val="dk1"/>
                </a:solidFill>
                <a:latin typeface="Montserrat"/>
                <a:ea typeface="Montserrat"/>
                <a:cs typeface="Montserrat"/>
                <a:sym typeface="Montserrat"/>
              </a:rPr>
              <a:t>manipulation methods including:</a:t>
            </a:r>
            <a:endParaRPr sz="1600">
              <a:solidFill>
                <a:schemeClr val="dk1"/>
              </a:solidFill>
              <a:latin typeface="Montserrat"/>
              <a:ea typeface="Montserrat"/>
              <a:cs typeface="Montserrat"/>
              <a:sym typeface="Montserrat"/>
            </a:endParaRPr>
          </a:p>
          <a:p>
            <a:pPr indent="-314960" lvl="1" marL="914400" rtl="0" algn="l">
              <a:lnSpc>
                <a:spcPct val="13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capitalize()</a:t>
            </a:r>
            <a:endParaRPr sz="1600">
              <a:solidFill>
                <a:schemeClr val="dk1"/>
              </a:solidFill>
              <a:latin typeface="Montserrat"/>
              <a:ea typeface="Montserrat"/>
              <a:cs typeface="Montserrat"/>
              <a:sym typeface="Montserrat"/>
            </a:endParaRPr>
          </a:p>
          <a:p>
            <a:pPr indent="-314960" lvl="1" marL="914400" rtl="0" algn="l">
              <a:lnSpc>
                <a:spcPct val="13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upper()</a:t>
            </a:r>
            <a:endParaRPr sz="1600">
              <a:solidFill>
                <a:schemeClr val="dk1"/>
              </a:solidFill>
              <a:latin typeface="Montserrat"/>
              <a:ea typeface="Montserrat"/>
              <a:cs typeface="Montserrat"/>
              <a:sym typeface="Montserrat"/>
            </a:endParaRPr>
          </a:p>
          <a:p>
            <a:pPr indent="-314960" lvl="1" marL="914400" rtl="0" algn="l">
              <a:lnSpc>
                <a:spcPct val="13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lower()</a:t>
            </a:r>
            <a:endParaRPr sz="1600">
              <a:solidFill>
                <a:schemeClr val="dk1"/>
              </a:solidFill>
              <a:latin typeface="Montserrat"/>
              <a:ea typeface="Montserrat"/>
              <a:cs typeface="Montserrat"/>
              <a:sym typeface="Montserrat"/>
            </a:endParaRPr>
          </a:p>
          <a:p>
            <a:pPr indent="-314960" lvl="1" marL="914400" rtl="0" algn="l">
              <a:lnSpc>
                <a:spcPct val="13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isalpha()</a:t>
            </a:r>
            <a:endParaRPr sz="1600">
              <a:solidFill>
                <a:schemeClr val="dk1"/>
              </a:solidFill>
              <a:latin typeface="Montserrat"/>
              <a:ea typeface="Montserrat"/>
              <a:cs typeface="Montserrat"/>
              <a:sym typeface="Montserrat"/>
            </a:endParaRPr>
          </a:p>
          <a:p>
            <a:pPr indent="-314960" lvl="1" marL="914400" rtl="0" algn="l">
              <a:lnSpc>
                <a:spcPct val="13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isdecimal()</a:t>
            </a:r>
            <a:endParaRPr sz="1600">
              <a:solidFill>
                <a:schemeClr val="dk1"/>
              </a:solidFill>
              <a:latin typeface="Montserrat"/>
              <a:ea typeface="Montserrat"/>
              <a:cs typeface="Montserrat"/>
              <a:sym typeface="Montserrat"/>
            </a:endParaRPr>
          </a:p>
          <a:p>
            <a:pPr indent="-314960" lvl="1" marL="914400" rtl="0" algn="l">
              <a:lnSpc>
                <a:spcPct val="13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isnumeric()</a:t>
            </a:r>
            <a:endParaRPr sz="1600">
              <a:solidFill>
                <a:schemeClr val="dk1"/>
              </a:solidFill>
              <a:latin typeface="Montserrat"/>
              <a:ea typeface="Montserrat"/>
              <a:cs typeface="Montserrat"/>
              <a:sym typeface="Montserrat"/>
            </a:endParaRPr>
          </a:p>
          <a:p>
            <a:pPr indent="-314960" lvl="1" marL="914400" rtl="0" algn="l">
              <a:lnSpc>
                <a:spcPct val="13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find()</a:t>
            </a:r>
            <a:endParaRPr sz="1600">
              <a:solidFill>
                <a:schemeClr val="dk1"/>
              </a:solidFill>
              <a:latin typeface="Montserrat"/>
              <a:ea typeface="Montserrat"/>
              <a:cs typeface="Montserrat"/>
              <a:sym typeface="Montserrat"/>
            </a:endParaRPr>
          </a:p>
          <a:p>
            <a:pPr indent="-314960" lvl="1" marL="914400" rtl="0" algn="l">
              <a:lnSpc>
                <a:spcPct val="13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index()</a:t>
            </a:r>
            <a:endParaRPr sz="1600">
              <a:solidFill>
                <a:schemeClr val="dk1"/>
              </a:solidFill>
              <a:latin typeface="Montserrat"/>
              <a:ea typeface="Montserrat"/>
              <a:cs typeface="Montserrat"/>
              <a:sym typeface="Montserrat"/>
            </a:endParaRPr>
          </a:p>
          <a:p>
            <a:pPr indent="-314960" lvl="1" marL="914400" rtl="0" algn="l">
              <a:lnSpc>
                <a:spcPct val="13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split()</a:t>
            </a:r>
            <a:endParaRPr sz="1600">
              <a:solidFill>
                <a:schemeClr val="dk1"/>
              </a:solidFill>
              <a:latin typeface="Montserrat"/>
              <a:ea typeface="Montserrat"/>
              <a:cs typeface="Montserrat"/>
              <a:sym typeface="Montserrat"/>
            </a:endParaRPr>
          </a:p>
          <a:p>
            <a:pPr indent="-314960" lvl="1" marL="914400" rtl="0" algn="l">
              <a:lnSpc>
                <a:spcPct val="13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replace()</a:t>
            </a:r>
            <a:endParaRPr b="1" sz="1330">
              <a:solidFill>
                <a:schemeClr val="dk1"/>
              </a:solidFill>
              <a:latin typeface="Montserrat"/>
              <a:ea typeface="Montserrat"/>
              <a:cs typeface="Montserrat"/>
              <a:sym typeface="Montserrat"/>
            </a:endParaRPr>
          </a:p>
        </p:txBody>
      </p:sp>
      <p:sp>
        <p:nvSpPr>
          <p:cNvPr id="326" name="Google Shape;326;p66"/>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7" name="Google Shape;327;p66"/>
          <p:cNvPicPr preferRelativeResize="0"/>
          <p:nvPr/>
        </p:nvPicPr>
        <p:blipFill rotWithShape="1">
          <a:blip r:embed="rId3">
            <a:alphaModFix/>
          </a:blip>
          <a:srcRect b="17117" l="0" r="0" t="17117"/>
          <a:stretch/>
        </p:blipFill>
        <p:spPr>
          <a:xfrm>
            <a:off x="304000" y="4498675"/>
            <a:ext cx="1033400" cy="480162"/>
          </a:xfrm>
          <a:prstGeom prst="rect">
            <a:avLst/>
          </a:prstGeom>
          <a:noFill/>
          <a:ln>
            <a:noFill/>
          </a:ln>
        </p:spPr>
      </p:pic>
      <p:sp>
        <p:nvSpPr>
          <p:cNvPr id="328" name="Google Shape;328;p66"/>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3600" u="none" cap="none" strike="noStrike">
                <a:solidFill>
                  <a:schemeClr val="lt1"/>
                </a:solidFill>
                <a:latin typeface="Montserrat"/>
                <a:ea typeface="Montserrat"/>
                <a:cs typeface="Montserrat"/>
                <a:sym typeface="Montserrat"/>
              </a:rPr>
              <a:t>At the core of the lesson</a:t>
            </a:r>
            <a:endParaRPr b="0" i="0" sz="3600" u="none" cap="none" strike="noStrike">
              <a:solidFill>
                <a:srgbClr val="FFFFFF"/>
              </a:solidFill>
              <a:latin typeface="Montserrat Light"/>
              <a:ea typeface="Montserrat Light"/>
              <a:cs typeface="Montserrat Light"/>
              <a:sym typeface="Montserrat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332" name="Shape 332"/>
        <p:cNvGrpSpPr/>
        <p:nvPr/>
      </p:nvGrpSpPr>
      <p:grpSpPr>
        <a:xfrm>
          <a:off x="0" y="0"/>
          <a:ext cx="0" cy="0"/>
          <a:chOff x="0" y="0"/>
          <a:chExt cx="0" cy="0"/>
        </a:xfrm>
      </p:grpSpPr>
      <p:sp>
        <p:nvSpPr>
          <p:cNvPr id="333" name="Google Shape;333;p67"/>
          <p:cNvSpPr txBox="1"/>
          <p:nvPr>
            <p:ph idx="1" type="body"/>
          </p:nvPr>
        </p:nvSpPr>
        <p:spPr>
          <a:xfrm>
            <a:off x="311700" y="1759025"/>
            <a:ext cx="8520600" cy="126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5200">
                <a:solidFill>
                  <a:schemeClr val="lt1"/>
                </a:solidFill>
              </a:rPr>
              <a:t>Working with Strings</a:t>
            </a:r>
            <a:endParaRPr/>
          </a:p>
        </p:txBody>
      </p:sp>
      <p:pic>
        <p:nvPicPr>
          <p:cNvPr id="334" name="Google Shape;334;p67"/>
          <p:cNvPicPr preferRelativeResize="0"/>
          <p:nvPr/>
        </p:nvPicPr>
        <p:blipFill rotWithShape="1">
          <a:blip r:embed="rId3">
            <a:alphaModFix/>
          </a:blip>
          <a:srcRect b="17118" l="0" r="0" t="17117"/>
          <a:stretch/>
        </p:blipFill>
        <p:spPr>
          <a:xfrm>
            <a:off x="304000" y="4498675"/>
            <a:ext cx="1033398" cy="4801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8"/>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sz="3600">
                <a:solidFill>
                  <a:schemeClr val="lt1"/>
                </a:solidFill>
              </a:rPr>
              <a:t>Strings are Arrays of Characters</a:t>
            </a:r>
            <a:endParaRPr b="0" sz="3600">
              <a:solidFill>
                <a:schemeClr val="lt1"/>
              </a:solidFill>
            </a:endParaRPr>
          </a:p>
        </p:txBody>
      </p:sp>
      <p:pic>
        <p:nvPicPr>
          <p:cNvPr id="340" name="Google Shape;340;p68"/>
          <p:cNvPicPr preferRelativeResize="0"/>
          <p:nvPr/>
        </p:nvPicPr>
        <p:blipFill rotWithShape="1">
          <a:blip r:embed="rId3">
            <a:alphaModFix/>
          </a:blip>
          <a:srcRect b="17118" l="0" r="0" t="17117"/>
          <a:stretch/>
        </p:blipFill>
        <p:spPr>
          <a:xfrm>
            <a:off x="7773850" y="268725"/>
            <a:ext cx="1033398" cy="480163"/>
          </a:xfrm>
          <a:prstGeom prst="rect">
            <a:avLst/>
          </a:prstGeom>
          <a:noFill/>
          <a:ln>
            <a:noFill/>
          </a:ln>
        </p:spPr>
      </p:pic>
      <p:sp>
        <p:nvSpPr>
          <p:cNvPr id="341" name="Google Shape;341;p68"/>
          <p:cNvSpPr txBox="1"/>
          <p:nvPr/>
        </p:nvSpPr>
        <p:spPr>
          <a:xfrm>
            <a:off x="452750" y="1245750"/>
            <a:ext cx="8354400" cy="3417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Char char="●"/>
            </a:pPr>
            <a:r>
              <a:rPr b="1" lang="en" sz="1800">
                <a:latin typeface="Montserrat"/>
                <a:ea typeface="Montserrat"/>
                <a:cs typeface="Montserrat"/>
                <a:sym typeface="Montserrat"/>
              </a:rPr>
              <a:t>len()</a:t>
            </a:r>
            <a:r>
              <a:rPr i="0" lang="en" sz="1600" u="none" cap="none" strike="noStrike">
                <a:solidFill>
                  <a:srgbClr val="000000"/>
                </a:solidFill>
                <a:latin typeface="Montserrat"/>
                <a:ea typeface="Montserrat"/>
                <a:cs typeface="Montserrat"/>
                <a:sym typeface="Montserrat"/>
              </a:rPr>
              <a:t>: is an in</a:t>
            </a:r>
            <a:r>
              <a:rPr lang="en" sz="1600">
                <a:latin typeface="Montserrat"/>
                <a:ea typeface="Montserrat"/>
                <a:cs typeface="Montserrat"/>
                <a:sym typeface="Montserrat"/>
              </a:rPr>
              <a:t>-built function of Python that returns the </a:t>
            </a:r>
            <a:r>
              <a:rPr b="1" lang="en" sz="1600">
                <a:latin typeface="Montserrat"/>
                <a:ea typeface="Montserrat"/>
                <a:cs typeface="Montserrat"/>
                <a:sym typeface="Montserrat"/>
              </a:rPr>
              <a:t>length</a:t>
            </a:r>
            <a:r>
              <a:rPr b="1" lang="en" sz="1600">
                <a:latin typeface="Montserrat"/>
                <a:ea typeface="Montserrat"/>
                <a:cs typeface="Montserrat"/>
                <a:sym typeface="Montserrat"/>
              </a:rPr>
              <a:t> </a:t>
            </a:r>
            <a:r>
              <a:rPr lang="en" sz="1600">
                <a:latin typeface="Montserrat"/>
                <a:ea typeface="Montserrat"/>
                <a:cs typeface="Montserrat"/>
                <a:sym typeface="Montserrat"/>
              </a:rPr>
              <a:t>of the </a:t>
            </a:r>
            <a:r>
              <a:rPr lang="en" sz="1600">
                <a:latin typeface="Montserrat"/>
                <a:ea typeface="Montserrat"/>
                <a:cs typeface="Montserrat"/>
                <a:sym typeface="Montserrat"/>
              </a:rPr>
              <a:t>String, or the size of the array of characters</a:t>
            </a:r>
            <a:endParaRPr sz="1600">
              <a:latin typeface="Montserrat"/>
              <a:ea typeface="Montserrat"/>
              <a:cs typeface="Montserrat"/>
              <a:sym typeface="Montserrat"/>
            </a:endParaRPr>
          </a:p>
          <a:p>
            <a:pPr indent="-330200" lvl="1" marL="914400" marR="0" rtl="0" algn="l">
              <a:lnSpc>
                <a:spcPct val="100000"/>
              </a:lnSpc>
              <a:spcBef>
                <a:spcPts val="0"/>
              </a:spcBef>
              <a:spcAft>
                <a:spcPts val="0"/>
              </a:spcAft>
              <a:buSzPts val="1600"/>
              <a:buFont typeface="Montserrat"/>
              <a:buChar char="○"/>
            </a:pPr>
            <a:r>
              <a:rPr lang="en" sz="1600">
                <a:latin typeface="Montserrat"/>
                <a:ea typeface="Montserrat"/>
                <a:cs typeface="Montserrat"/>
                <a:sym typeface="Montserrat"/>
              </a:rPr>
              <a:t>An array in Python starts always from index 0</a:t>
            </a:r>
            <a:endParaRPr sz="1600">
              <a:latin typeface="Montserrat"/>
              <a:ea typeface="Montserrat"/>
              <a:cs typeface="Montserrat"/>
              <a:sym typeface="Montserrat"/>
            </a:endParaRPr>
          </a:p>
          <a:p>
            <a:pPr indent="-330200" lvl="1" marL="914400" marR="0" rtl="0" algn="l">
              <a:lnSpc>
                <a:spcPct val="100000"/>
              </a:lnSpc>
              <a:spcBef>
                <a:spcPts val="0"/>
              </a:spcBef>
              <a:spcAft>
                <a:spcPts val="0"/>
              </a:spcAft>
              <a:buSzPts val="1600"/>
              <a:buFont typeface="Montserrat"/>
              <a:buChar char="○"/>
            </a:pPr>
            <a:r>
              <a:rPr lang="en" sz="1600">
                <a:latin typeface="Montserrat"/>
                <a:ea typeface="Montserrat"/>
                <a:cs typeface="Montserrat"/>
                <a:sym typeface="Montserrat"/>
              </a:rPr>
              <a:t>The length of the array equals to the last index value plus one</a:t>
            </a:r>
            <a:endParaRPr sz="1600">
              <a:latin typeface="Montserrat"/>
              <a:ea typeface="Montserrat"/>
              <a:cs typeface="Montserrat"/>
              <a:sym typeface="Montserrat"/>
            </a:endParaRPr>
          </a:p>
          <a:p>
            <a:pPr indent="-330200" lvl="1" marL="914400" marR="0" rtl="0" algn="l">
              <a:lnSpc>
                <a:spcPct val="100000"/>
              </a:lnSpc>
              <a:spcBef>
                <a:spcPts val="0"/>
              </a:spcBef>
              <a:spcAft>
                <a:spcPts val="0"/>
              </a:spcAft>
              <a:buSzPts val="1600"/>
              <a:buFont typeface="Montserrat"/>
              <a:buChar char="○"/>
            </a:pPr>
            <a:r>
              <a:rPr lang="en" sz="1600">
                <a:latin typeface="Montserrat"/>
                <a:ea typeface="Montserrat"/>
                <a:cs typeface="Montserrat"/>
                <a:sym typeface="Montserrat"/>
              </a:rPr>
              <a:t>We can also say that the last index of the array equals to the length of the array minus one</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i="0" sz="1600" u="none" cap="none" strike="noStrike">
              <a:solidFill>
                <a:srgbClr val="000000"/>
              </a:solidFill>
              <a:latin typeface="Montserrat"/>
              <a:ea typeface="Montserrat"/>
              <a:cs typeface="Montserrat"/>
              <a:sym typeface="Montserrat"/>
            </a:endParaRPr>
          </a:p>
        </p:txBody>
      </p:sp>
      <p:sp>
        <p:nvSpPr>
          <p:cNvPr id="342" name="Google Shape;342;p68"/>
          <p:cNvSpPr txBox="1"/>
          <p:nvPr/>
        </p:nvSpPr>
        <p:spPr>
          <a:xfrm>
            <a:off x="2463450" y="4124575"/>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P</a:t>
            </a:r>
            <a:endParaRPr>
              <a:latin typeface="Montserrat"/>
              <a:ea typeface="Montserrat"/>
              <a:cs typeface="Montserrat"/>
              <a:sym typeface="Montserrat"/>
            </a:endParaRPr>
          </a:p>
        </p:txBody>
      </p:sp>
      <p:sp>
        <p:nvSpPr>
          <p:cNvPr id="343" name="Google Shape;343;p68"/>
          <p:cNvSpPr txBox="1"/>
          <p:nvPr/>
        </p:nvSpPr>
        <p:spPr>
          <a:xfrm>
            <a:off x="2920650" y="4124575"/>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Y</a:t>
            </a:r>
            <a:endParaRPr>
              <a:latin typeface="Montserrat"/>
              <a:ea typeface="Montserrat"/>
              <a:cs typeface="Montserrat"/>
              <a:sym typeface="Montserrat"/>
            </a:endParaRPr>
          </a:p>
        </p:txBody>
      </p:sp>
      <p:sp>
        <p:nvSpPr>
          <p:cNvPr id="344" name="Google Shape;344;p68"/>
          <p:cNvSpPr txBox="1"/>
          <p:nvPr/>
        </p:nvSpPr>
        <p:spPr>
          <a:xfrm>
            <a:off x="3377850" y="4124575"/>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T</a:t>
            </a:r>
            <a:endParaRPr>
              <a:latin typeface="Montserrat"/>
              <a:ea typeface="Montserrat"/>
              <a:cs typeface="Montserrat"/>
              <a:sym typeface="Montserrat"/>
            </a:endParaRPr>
          </a:p>
        </p:txBody>
      </p:sp>
      <p:sp>
        <p:nvSpPr>
          <p:cNvPr id="345" name="Google Shape;345;p68"/>
          <p:cNvSpPr txBox="1"/>
          <p:nvPr/>
        </p:nvSpPr>
        <p:spPr>
          <a:xfrm>
            <a:off x="3835050" y="4124575"/>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H</a:t>
            </a:r>
            <a:endParaRPr>
              <a:latin typeface="Montserrat"/>
              <a:ea typeface="Montserrat"/>
              <a:cs typeface="Montserrat"/>
              <a:sym typeface="Montserrat"/>
            </a:endParaRPr>
          </a:p>
        </p:txBody>
      </p:sp>
      <p:sp>
        <p:nvSpPr>
          <p:cNvPr id="346" name="Google Shape;346;p68"/>
          <p:cNvSpPr txBox="1"/>
          <p:nvPr/>
        </p:nvSpPr>
        <p:spPr>
          <a:xfrm>
            <a:off x="4292250" y="4124575"/>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O</a:t>
            </a:r>
            <a:endParaRPr>
              <a:latin typeface="Montserrat"/>
              <a:ea typeface="Montserrat"/>
              <a:cs typeface="Montserrat"/>
              <a:sym typeface="Montserrat"/>
            </a:endParaRPr>
          </a:p>
        </p:txBody>
      </p:sp>
      <p:sp>
        <p:nvSpPr>
          <p:cNvPr id="347" name="Google Shape;347;p68"/>
          <p:cNvSpPr txBox="1"/>
          <p:nvPr/>
        </p:nvSpPr>
        <p:spPr>
          <a:xfrm>
            <a:off x="4749450" y="4124575"/>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N</a:t>
            </a:r>
            <a:endParaRPr>
              <a:latin typeface="Montserrat"/>
              <a:ea typeface="Montserrat"/>
              <a:cs typeface="Montserrat"/>
              <a:sym typeface="Montserrat"/>
            </a:endParaRPr>
          </a:p>
        </p:txBody>
      </p:sp>
      <p:sp>
        <p:nvSpPr>
          <p:cNvPr id="348" name="Google Shape;348;p68"/>
          <p:cNvSpPr txBox="1"/>
          <p:nvPr/>
        </p:nvSpPr>
        <p:spPr>
          <a:xfrm>
            <a:off x="3835050" y="3667375"/>
            <a:ext cx="424500" cy="400200"/>
          </a:xfrm>
          <a:prstGeom prst="rect">
            <a:avLst/>
          </a:prstGeom>
          <a:solidFill>
            <a:srgbClr val="C9DAF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3</a:t>
            </a:r>
            <a:endParaRPr>
              <a:latin typeface="Montserrat"/>
              <a:ea typeface="Montserrat"/>
              <a:cs typeface="Montserrat"/>
              <a:sym typeface="Montserrat"/>
            </a:endParaRPr>
          </a:p>
        </p:txBody>
      </p:sp>
      <p:sp>
        <p:nvSpPr>
          <p:cNvPr id="349" name="Google Shape;349;p68"/>
          <p:cNvSpPr txBox="1"/>
          <p:nvPr/>
        </p:nvSpPr>
        <p:spPr>
          <a:xfrm>
            <a:off x="4292250" y="3667375"/>
            <a:ext cx="424500" cy="400200"/>
          </a:xfrm>
          <a:prstGeom prst="rect">
            <a:avLst/>
          </a:prstGeom>
          <a:solidFill>
            <a:srgbClr val="C9DAF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4</a:t>
            </a:r>
            <a:endParaRPr>
              <a:latin typeface="Montserrat"/>
              <a:ea typeface="Montserrat"/>
              <a:cs typeface="Montserrat"/>
              <a:sym typeface="Montserrat"/>
            </a:endParaRPr>
          </a:p>
        </p:txBody>
      </p:sp>
      <p:sp>
        <p:nvSpPr>
          <p:cNvPr id="350" name="Google Shape;350;p68"/>
          <p:cNvSpPr txBox="1"/>
          <p:nvPr/>
        </p:nvSpPr>
        <p:spPr>
          <a:xfrm>
            <a:off x="4749450" y="3667375"/>
            <a:ext cx="424500" cy="400200"/>
          </a:xfrm>
          <a:prstGeom prst="rect">
            <a:avLst/>
          </a:prstGeom>
          <a:solidFill>
            <a:srgbClr val="C9DAF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5</a:t>
            </a:r>
            <a:endParaRPr>
              <a:latin typeface="Montserrat"/>
              <a:ea typeface="Montserrat"/>
              <a:cs typeface="Montserrat"/>
              <a:sym typeface="Montserrat"/>
            </a:endParaRPr>
          </a:p>
        </p:txBody>
      </p:sp>
      <p:sp>
        <p:nvSpPr>
          <p:cNvPr id="351" name="Google Shape;351;p68"/>
          <p:cNvSpPr txBox="1"/>
          <p:nvPr/>
        </p:nvSpPr>
        <p:spPr>
          <a:xfrm>
            <a:off x="3377850" y="3667375"/>
            <a:ext cx="424500" cy="400200"/>
          </a:xfrm>
          <a:prstGeom prst="rect">
            <a:avLst/>
          </a:prstGeom>
          <a:solidFill>
            <a:srgbClr val="C9DAF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2</a:t>
            </a:r>
            <a:endParaRPr>
              <a:latin typeface="Montserrat"/>
              <a:ea typeface="Montserrat"/>
              <a:cs typeface="Montserrat"/>
              <a:sym typeface="Montserrat"/>
            </a:endParaRPr>
          </a:p>
        </p:txBody>
      </p:sp>
      <p:sp>
        <p:nvSpPr>
          <p:cNvPr id="352" name="Google Shape;352;p68"/>
          <p:cNvSpPr txBox="1"/>
          <p:nvPr/>
        </p:nvSpPr>
        <p:spPr>
          <a:xfrm>
            <a:off x="2920650" y="3667375"/>
            <a:ext cx="424500" cy="400200"/>
          </a:xfrm>
          <a:prstGeom prst="rect">
            <a:avLst/>
          </a:prstGeom>
          <a:solidFill>
            <a:srgbClr val="C9DAF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1</a:t>
            </a:r>
            <a:endParaRPr>
              <a:latin typeface="Montserrat"/>
              <a:ea typeface="Montserrat"/>
              <a:cs typeface="Montserrat"/>
              <a:sym typeface="Montserrat"/>
            </a:endParaRPr>
          </a:p>
        </p:txBody>
      </p:sp>
      <p:sp>
        <p:nvSpPr>
          <p:cNvPr id="353" name="Google Shape;353;p68"/>
          <p:cNvSpPr txBox="1"/>
          <p:nvPr/>
        </p:nvSpPr>
        <p:spPr>
          <a:xfrm>
            <a:off x="2463450" y="3667375"/>
            <a:ext cx="424500" cy="400200"/>
          </a:xfrm>
          <a:prstGeom prst="rect">
            <a:avLst/>
          </a:prstGeom>
          <a:solidFill>
            <a:srgbClr val="C9DAF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0</a:t>
            </a:r>
            <a:endParaRPr>
              <a:latin typeface="Montserrat"/>
              <a:ea typeface="Montserrat"/>
              <a:cs typeface="Montserrat"/>
              <a:sym typeface="Montserrat"/>
            </a:endParaRPr>
          </a:p>
        </p:txBody>
      </p:sp>
      <p:sp>
        <p:nvSpPr>
          <p:cNvPr id="354" name="Google Shape;354;p68"/>
          <p:cNvSpPr txBox="1"/>
          <p:nvPr/>
        </p:nvSpPr>
        <p:spPr>
          <a:xfrm>
            <a:off x="2744150" y="4694725"/>
            <a:ext cx="219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Array length is 6 (5+1)</a:t>
            </a:r>
            <a:endParaRPr b="1">
              <a:latin typeface="Montserrat"/>
              <a:ea typeface="Montserrat"/>
              <a:cs typeface="Montserrat"/>
              <a:sym typeface="Montserrat"/>
            </a:endParaRPr>
          </a:p>
        </p:txBody>
      </p:sp>
      <p:cxnSp>
        <p:nvCxnSpPr>
          <p:cNvPr id="355" name="Google Shape;355;p68"/>
          <p:cNvCxnSpPr/>
          <p:nvPr/>
        </p:nvCxnSpPr>
        <p:spPr>
          <a:xfrm flipH="1">
            <a:off x="2460450" y="4893900"/>
            <a:ext cx="317100" cy="900"/>
          </a:xfrm>
          <a:prstGeom prst="straightConnector1">
            <a:avLst/>
          </a:prstGeom>
          <a:noFill/>
          <a:ln cap="flat" cmpd="sng" w="9525">
            <a:solidFill>
              <a:schemeClr val="dk2"/>
            </a:solidFill>
            <a:prstDash val="solid"/>
            <a:round/>
            <a:headEnd len="med" w="med" type="none"/>
            <a:tailEnd len="med" w="med" type="triangle"/>
          </a:ln>
        </p:spPr>
      </p:cxnSp>
      <p:cxnSp>
        <p:nvCxnSpPr>
          <p:cNvPr id="356" name="Google Shape;356;p68"/>
          <p:cNvCxnSpPr>
            <a:stCxn id="354" idx="3"/>
          </p:cNvCxnSpPr>
          <p:nvPr/>
        </p:nvCxnSpPr>
        <p:spPr>
          <a:xfrm>
            <a:off x="4943150" y="4894825"/>
            <a:ext cx="277500" cy="4500"/>
          </a:xfrm>
          <a:prstGeom prst="straightConnector1">
            <a:avLst/>
          </a:prstGeom>
          <a:noFill/>
          <a:ln cap="flat" cmpd="sng" w="9525">
            <a:solidFill>
              <a:schemeClr val="dk2"/>
            </a:solidFill>
            <a:prstDash val="solid"/>
            <a:round/>
            <a:headEnd len="med" w="med" type="none"/>
            <a:tailEnd len="med" w="med" type="triangle"/>
          </a:ln>
        </p:spPr>
      </p:cxnSp>
      <p:cxnSp>
        <p:nvCxnSpPr>
          <p:cNvPr id="357" name="Google Shape;357;p68"/>
          <p:cNvCxnSpPr/>
          <p:nvPr/>
        </p:nvCxnSpPr>
        <p:spPr>
          <a:xfrm flipH="1" rot="10800000">
            <a:off x="5418900" y="3862525"/>
            <a:ext cx="483600" cy="9900"/>
          </a:xfrm>
          <a:prstGeom prst="straightConnector1">
            <a:avLst/>
          </a:prstGeom>
          <a:noFill/>
          <a:ln cap="flat" cmpd="sng" w="9525">
            <a:solidFill>
              <a:schemeClr val="dk2"/>
            </a:solidFill>
            <a:prstDash val="solid"/>
            <a:round/>
            <a:headEnd len="med" w="med" type="none"/>
            <a:tailEnd len="med" w="med" type="triangle"/>
          </a:ln>
        </p:spPr>
      </p:cxnSp>
      <p:sp>
        <p:nvSpPr>
          <p:cNvPr id="358" name="Google Shape;358;p68"/>
          <p:cNvSpPr txBox="1"/>
          <p:nvPr/>
        </p:nvSpPr>
        <p:spPr>
          <a:xfrm>
            <a:off x="5876100" y="3667375"/>
            <a:ext cx="8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Indices</a:t>
            </a:r>
            <a:endParaRPr b="1">
              <a:latin typeface="Montserrat"/>
              <a:ea typeface="Montserrat"/>
              <a:cs typeface="Montserrat"/>
              <a:sym typeface="Montserrat"/>
            </a:endParaRPr>
          </a:p>
        </p:txBody>
      </p:sp>
      <p:sp>
        <p:nvSpPr>
          <p:cNvPr id="359" name="Google Shape;359;p68"/>
          <p:cNvSpPr txBox="1"/>
          <p:nvPr/>
        </p:nvSpPr>
        <p:spPr>
          <a:xfrm>
            <a:off x="4161775" y="2904650"/>
            <a:ext cx="24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Element at index 5 (6-1)</a:t>
            </a:r>
            <a:endParaRPr b="1">
              <a:latin typeface="Montserrat"/>
              <a:ea typeface="Montserrat"/>
              <a:cs typeface="Montserrat"/>
              <a:sym typeface="Montserrat"/>
            </a:endParaRPr>
          </a:p>
        </p:txBody>
      </p:sp>
      <p:cxnSp>
        <p:nvCxnSpPr>
          <p:cNvPr id="360" name="Google Shape;360;p68"/>
          <p:cNvCxnSpPr>
            <a:stCxn id="359" idx="2"/>
            <a:endCxn id="347" idx="0"/>
          </p:cNvCxnSpPr>
          <p:nvPr/>
        </p:nvCxnSpPr>
        <p:spPr>
          <a:xfrm flipH="1">
            <a:off x="4961725" y="3304850"/>
            <a:ext cx="413100" cy="819600"/>
          </a:xfrm>
          <a:prstGeom prst="straightConnector1">
            <a:avLst/>
          </a:prstGeom>
          <a:noFill/>
          <a:ln cap="flat" cmpd="sng" w="9525">
            <a:solidFill>
              <a:schemeClr val="dk2"/>
            </a:solidFill>
            <a:prstDash val="solid"/>
            <a:round/>
            <a:headEnd len="med" w="med" type="none"/>
            <a:tailEnd len="med" w="med" type="triangle"/>
          </a:ln>
        </p:spPr>
      </p:cxnSp>
      <p:sp>
        <p:nvSpPr>
          <p:cNvPr id="361" name="Google Shape;361;p68"/>
          <p:cNvSpPr txBox="1"/>
          <p:nvPr/>
        </p:nvSpPr>
        <p:spPr>
          <a:xfrm>
            <a:off x="1959250" y="2965300"/>
            <a:ext cx="15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First index</a:t>
            </a:r>
            <a:endParaRPr b="1">
              <a:latin typeface="Montserrat"/>
              <a:ea typeface="Montserrat"/>
              <a:cs typeface="Montserrat"/>
              <a:sym typeface="Montserrat"/>
            </a:endParaRPr>
          </a:p>
        </p:txBody>
      </p:sp>
      <p:cxnSp>
        <p:nvCxnSpPr>
          <p:cNvPr id="362" name="Google Shape;362;p68"/>
          <p:cNvCxnSpPr>
            <a:endCxn id="353" idx="0"/>
          </p:cNvCxnSpPr>
          <p:nvPr/>
        </p:nvCxnSpPr>
        <p:spPr>
          <a:xfrm>
            <a:off x="2522400" y="3295675"/>
            <a:ext cx="153300" cy="371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9"/>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sz="3600">
                <a:solidFill>
                  <a:schemeClr val="lt1"/>
                </a:solidFill>
              </a:rPr>
              <a:t>Counting characters</a:t>
            </a:r>
            <a:endParaRPr b="0" sz="3600">
              <a:solidFill>
                <a:schemeClr val="lt1"/>
              </a:solidFill>
            </a:endParaRPr>
          </a:p>
        </p:txBody>
      </p:sp>
      <p:pic>
        <p:nvPicPr>
          <p:cNvPr id="368" name="Google Shape;368;p69"/>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369" name="Google Shape;369;p69"/>
          <p:cNvSpPr txBox="1"/>
          <p:nvPr/>
        </p:nvSpPr>
        <p:spPr>
          <a:xfrm>
            <a:off x="452750" y="1245750"/>
            <a:ext cx="8354400" cy="3663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Char char="●"/>
            </a:pPr>
            <a:r>
              <a:rPr b="1" lang="en" sz="1800">
                <a:latin typeface="Montserrat"/>
                <a:ea typeface="Montserrat"/>
                <a:cs typeface="Montserrat"/>
                <a:sym typeface="Montserrat"/>
              </a:rPr>
              <a:t>count</a:t>
            </a:r>
            <a:r>
              <a:rPr b="1" lang="en" sz="1800">
                <a:latin typeface="Montserrat"/>
                <a:ea typeface="Montserrat"/>
                <a:cs typeface="Montserrat"/>
                <a:sym typeface="Montserrat"/>
              </a:rPr>
              <a:t>()</a:t>
            </a:r>
            <a:r>
              <a:rPr i="0" lang="en" sz="1600" u="none" cap="none" strike="noStrike">
                <a:solidFill>
                  <a:srgbClr val="000000"/>
                </a:solidFill>
                <a:latin typeface="Montserrat"/>
                <a:ea typeface="Montserrat"/>
                <a:cs typeface="Montserrat"/>
                <a:sym typeface="Montserrat"/>
              </a:rPr>
              <a:t>: is an in</a:t>
            </a:r>
            <a:r>
              <a:rPr lang="en" sz="1600">
                <a:latin typeface="Montserrat"/>
                <a:ea typeface="Montserrat"/>
                <a:cs typeface="Montserrat"/>
                <a:sym typeface="Montserrat"/>
              </a:rPr>
              <a:t>-built function of Python that returns the </a:t>
            </a:r>
            <a:r>
              <a:rPr b="1" lang="en" sz="1600">
                <a:latin typeface="Montserrat"/>
                <a:ea typeface="Montserrat"/>
                <a:cs typeface="Montserrat"/>
                <a:sym typeface="Montserrat"/>
              </a:rPr>
              <a:t>number of time </a:t>
            </a:r>
            <a:r>
              <a:rPr lang="en" sz="1600">
                <a:latin typeface="Montserrat"/>
                <a:ea typeface="Montserrat"/>
                <a:cs typeface="Montserrat"/>
                <a:sym typeface="Montserrat"/>
              </a:rPr>
              <a:t>a value appears in the String</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i="0" sz="1600" u="none" cap="none" strike="noStrike">
              <a:solidFill>
                <a:srgbClr val="000000"/>
              </a:solidFill>
              <a:latin typeface="Montserrat"/>
              <a:ea typeface="Montserrat"/>
              <a:cs typeface="Montserrat"/>
              <a:sym typeface="Montserrat"/>
            </a:endParaRPr>
          </a:p>
        </p:txBody>
      </p:sp>
      <p:sp>
        <p:nvSpPr>
          <p:cNvPr id="370" name="Google Shape;370;p69"/>
          <p:cNvSpPr txBox="1"/>
          <p:nvPr/>
        </p:nvSpPr>
        <p:spPr>
          <a:xfrm>
            <a:off x="929350" y="1941850"/>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String</a:t>
            </a:r>
            <a:endParaRPr b="1" i="1" sz="2500">
              <a:solidFill>
                <a:srgbClr val="3C78D8"/>
              </a:solidFill>
              <a:latin typeface="Comic Sans MS"/>
              <a:ea typeface="Comic Sans MS"/>
              <a:cs typeface="Comic Sans MS"/>
              <a:sym typeface="Comic Sans MS"/>
            </a:endParaRPr>
          </a:p>
        </p:txBody>
      </p:sp>
      <p:sp>
        <p:nvSpPr>
          <p:cNvPr id="371" name="Google Shape;371;p69"/>
          <p:cNvSpPr txBox="1"/>
          <p:nvPr/>
        </p:nvSpPr>
        <p:spPr>
          <a:xfrm>
            <a:off x="929350" y="3054288"/>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Method</a:t>
            </a:r>
            <a:endParaRPr b="1" i="1" sz="2500">
              <a:solidFill>
                <a:srgbClr val="3C78D8"/>
              </a:solidFill>
              <a:latin typeface="Comic Sans MS"/>
              <a:ea typeface="Comic Sans MS"/>
              <a:cs typeface="Comic Sans MS"/>
              <a:sym typeface="Comic Sans MS"/>
            </a:endParaRPr>
          </a:p>
        </p:txBody>
      </p:sp>
      <p:sp>
        <p:nvSpPr>
          <p:cNvPr id="372" name="Google Shape;372;p69"/>
          <p:cNvSpPr txBox="1"/>
          <p:nvPr/>
        </p:nvSpPr>
        <p:spPr>
          <a:xfrm>
            <a:off x="1006450" y="4166725"/>
            <a:ext cx="1275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Result</a:t>
            </a:r>
            <a:endParaRPr b="1" i="1" sz="2500">
              <a:solidFill>
                <a:srgbClr val="3C78D8"/>
              </a:solidFill>
              <a:latin typeface="Comic Sans MS"/>
              <a:ea typeface="Comic Sans MS"/>
              <a:cs typeface="Comic Sans MS"/>
              <a:sym typeface="Comic Sans MS"/>
            </a:endParaRPr>
          </a:p>
        </p:txBody>
      </p:sp>
      <p:sp>
        <p:nvSpPr>
          <p:cNvPr id="373" name="Google Shape;373;p69"/>
          <p:cNvSpPr txBox="1"/>
          <p:nvPr/>
        </p:nvSpPr>
        <p:spPr>
          <a:xfrm>
            <a:off x="3620350" y="1995700"/>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 = “Hello World“</a:t>
            </a:r>
            <a:endParaRPr sz="1800">
              <a:latin typeface="Courier New"/>
              <a:ea typeface="Courier New"/>
              <a:cs typeface="Courier New"/>
              <a:sym typeface="Courier New"/>
            </a:endParaRPr>
          </a:p>
        </p:txBody>
      </p:sp>
      <p:sp>
        <p:nvSpPr>
          <p:cNvPr id="374" name="Google Shape;374;p69"/>
          <p:cNvSpPr txBox="1"/>
          <p:nvPr/>
        </p:nvSpPr>
        <p:spPr>
          <a:xfrm>
            <a:off x="3620350" y="3100100"/>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str.count(“l”)</a:t>
            </a:r>
            <a:endParaRPr sz="1800">
              <a:latin typeface="Courier New"/>
              <a:ea typeface="Courier New"/>
              <a:cs typeface="Courier New"/>
              <a:sym typeface="Courier New"/>
            </a:endParaRPr>
          </a:p>
        </p:txBody>
      </p:sp>
      <p:sp>
        <p:nvSpPr>
          <p:cNvPr id="375" name="Google Shape;375;p69"/>
          <p:cNvSpPr txBox="1"/>
          <p:nvPr/>
        </p:nvSpPr>
        <p:spPr>
          <a:xfrm>
            <a:off x="3620350" y="4205000"/>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urier New"/>
                <a:ea typeface="Courier New"/>
                <a:cs typeface="Courier New"/>
                <a:sym typeface="Courier New"/>
              </a:rPr>
              <a:t>“3”</a:t>
            </a:r>
            <a:endParaRPr sz="1800">
              <a:latin typeface="Montserrat"/>
              <a:ea typeface="Montserrat"/>
              <a:cs typeface="Montserrat"/>
              <a:sym typeface="Montserrat"/>
            </a:endParaRPr>
          </a:p>
        </p:txBody>
      </p:sp>
      <p:cxnSp>
        <p:nvCxnSpPr>
          <p:cNvPr id="376" name="Google Shape;376;p69"/>
          <p:cNvCxnSpPr>
            <a:stCxn id="370" idx="3"/>
            <a:endCxn id="373" idx="1"/>
          </p:cNvCxnSpPr>
          <p:nvPr/>
        </p:nvCxnSpPr>
        <p:spPr>
          <a:xfrm>
            <a:off x="2358850" y="2226550"/>
            <a:ext cx="1261500" cy="0"/>
          </a:xfrm>
          <a:prstGeom prst="straightConnector1">
            <a:avLst/>
          </a:prstGeom>
          <a:noFill/>
          <a:ln cap="flat" cmpd="sng" w="19050">
            <a:solidFill>
              <a:schemeClr val="dk2"/>
            </a:solidFill>
            <a:prstDash val="solid"/>
            <a:round/>
            <a:headEnd len="med" w="med" type="none"/>
            <a:tailEnd len="med" w="med" type="triangle"/>
          </a:ln>
        </p:spPr>
      </p:cxnSp>
      <p:cxnSp>
        <p:nvCxnSpPr>
          <p:cNvPr id="377" name="Google Shape;377;p69"/>
          <p:cNvCxnSpPr/>
          <p:nvPr/>
        </p:nvCxnSpPr>
        <p:spPr>
          <a:xfrm flipH="1" rot="10800000">
            <a:off x="2358850" y="3338700"/>
            <a:ext cx="1261500" cy="600"/>
          </a:xfrm>
          <a:prstGeom prst="straightConnector1">
            <a:avLst/>
          </a:prstGeom>
          <a:noFill/>
          <a:ln cap="flat" cmpd="sng" w="19050">
            <a:solidFill>
              <a:schemeClr val="dk2"/>
            </a:solidFill>
            <a:prstDash val="solid"/>
            <a:round/>
            <a:headEnd len="med" w="med" type="none"/>
            <a:tailEnd len="med" w="med" type="triangle"/>
          </a:ln>
        </p:spPr>
      </p:cxnSp>
      <p:cxnSp>
        <p:nvCxnSpPr>
          <p:cNvPr id="378" name="Google Shape;378;p69"/>
          <p:cNvCxnSpPr/>
          <p:nvPr/>
        </p:nvCxnSpPr>
        <p:spPr>
          <a:xfrm flipH="1" rot="10800000">
            <a:off x="2352175" y="4451450"/>
            <a:ext cx="1261500" cy="600"/>
          </a:xfrm>
          <a:prstGeom prst="straightConnector1">
            <a:avLst/>
          </a:prstGeom>
          <a:noFill/>
          <a:ln cap="flat" cmpd="sng" w="19050">
            <a:solidFill>
              <a:schemeClr val="dk2"/>
            </a:solidFill>
            <a:prstDash val="solid"/>
            <a:round/>
            <a:headEnd len="med" w="med" type="none"/>
            <a:tailEnd len="med" w="med" type="triangle"/>
          </a:ln>
        </p:spPr>
      </p:cxnSp>
      <p:sp>
        <p:nvSpPr>
          <p:cNvPr id="379" name="Google Shape;379;p69"/>
          <p:cNvSpPr/>
          <p:nvPr/>
        </p:nvSpPr>
        <p:spPr>
          <a:xfrm>
            <a:off x="5701600" y="257865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9"/>
          <p:cNvSpPr/>
          <p:nvPr/>
        </p:nvSpPr>
        <p:spPr>
          <a:xfrm>
            <a:off x="5701600" y="368330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52"/>
          <p:cNvSpPr txBox="1"/>
          <p:nvPr>
            <p:ph idx="1" type="body"/>
          </p:nvPr>
        </p:nvSpPr>
        <p:spPr>
          <a:xfrm>
            <a:off x="3566475" y="521625"/>
            <a:ext cx="5265900" cy="423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0"/>
                </a:solidFill>
                <a:latin typeface="Montserrat"/>
                <a:ea typeface="Montserrat"/>
                <a:cs typeface="Montserrat"/>
                <a:sym typeface="Montserrat"/>
              </a:rPr>
              <a:t>The goal of this submodule is to help the learners work with texts in Python. By the end of </a:t>
            </a:r>
            <a:r>
              <a:rPr lang="en">
                <a:solidFill>
                  <a:srgbClr val="000000"/>
                </a:solidFill>
                <a:latin typeface="Montserrat"/>
                <a:ea typeface="Montserrat"/>
                <a:cs typeface="Montserrat"/>
                <a:sym typeface="Montserrat"/>
              </a:rPr>
              <a:t>this</a:t>
            </a:r>
            <a:r>
              <a:rPr lang="en">
                <a:solidFill>
                  <a:srgbClr val="000000"/>
                </a:solidFill>
                <a:latin typeface="Montserrat"/>
                <a:ea typeface="Montserrat"/>
                <a:cs typeface="Montserrat"/>
                <a:sym typeface="Montserrat"/>
              </a:rPr>
              <a:t> submodule, the learners should be able to understand:</a:t>
            </a:r>
            <a:br>
              <a:rPr b="1" lang="en">
                <a:solidFill>
                  <a:srgbClr val="000000"/>
                </a:solidFill>
                <a:latin typeface="Montserrat"/>
                <a:ea typeface="Montserrat"/>
                <a:cs typeface="Montserrat"/>
                <a:sym typeface="Montserrat"/>
              </a:rPr>
            </a:br>
            <a:endParaRPr sz="1100">
              <a:solidFill>
                <a:schemeClr val="dk1"/>
              </a:solidFill>
              <a:highlight>
                <a:srgbClr val="C9DAF8"/>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Different types of texts used in Python.</a:t>
            </a:r>
            <a:endParaRPr b="1" sz="1600">
              <a:solidFill>
                <a:schemeClr val="dk1"/>
              </a:solidFill>
              <a:latin typeface="Montserrat"/>
              <a:ea typeface="Montserrat"/>
              <a:cs typeface="Montserrat"/>
              <a:sym typeface="Montserrat"/>
            </a:endParaRPr>
          </a:p>
          <a:p>
            <a:pPr indent="-330200" lvl="0" marL="457200" marR="0" rtl="0" algn="l">
              <a:lnSpc>
                <a:spcPct val="115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The </a:t>
            </a:r>
            <a:r>
              <a:rPr lang="en" sz="1600">
                <a:solidFill>
                  <a:schemeClr val="dk1"/>
                </a:solidFill>
                <a:latin typeface="Montserrat"/>
                <a:ea typeface="Montserrat"/>
                <a:cs typeface="Montserrat"/>
                <a:sym typeface="Montserrat"/>
              </a:rPr>
              <a:t>easy</a:t>
            </a:r>
            <a:r>
              <a:rPr lang="en" sz="1600">
                <a:solidFill>
                  <a:schemeClr val="dk1"/>
                </a:solidFill>
                <a:latin typeface="Montserrat"/>
                <a:ea typeface="Montserrat"/>
                <a:cs typeface="Montserrat"/>
                <a:sym typeface="Montserrat"/>
              </a:rPr>
              <a:t> to handle and work with text including text </a:t>
            </a:r>
            <a:r>
              <a:rPr lang="en" sz="1600">
                <a:solidFill>
                  <a:schemeClr val="dk1"/>
                </a:solidFill>
                <a:latin typeface="Montserrat"/>
                <a:ea typeface="Montserrat"/>
                <a:cs typeface="Montserrat"/>
                <a:sym typeface="Montserrat"/>
              </a:rPr>
              <a:t>concatenation</a:t>
            </a:r>
            <a:r>
              <a:rPr lang="en" sz="1600">
                <a:solidFill>
                  <a:schemeClr val="dk1"/>
                </a:solidFill>
                <a:latin typeface="Montserrat"/>
                <a:ea typeface="Montserrat"/>
                <a:cs typeface="Montserrat"/>
                <a:sym typeface="Montserrat"/>
              </a:rPr>
              <a:t> and modification.</a:t>
            </a:r>
            <a:endParaRPr b="1" sz="1600">
              <a:solidFill>
                <a:schemeClr val="dk1"/>
              </a:solidFill>
              <a:latin typeface="Montserrat"/>
              <a:ea typeface="Montserrat"/>
              <a:cs typeface="Montserrat"/>
              <a:sym typeface="Montserrat"/>
            </a:endParaRPr>
          </a:p>
          <a:p>
            <a:pPr indent="-330200" lvl="0" marL="457200" marR="0" rtl="0" algn="l">
              <a:lnSpc>
                <a:spcPct val="115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How to use the String method.</a:t>
            </a:r>
            <a:endParaRPr b="1" sz="1600">
              <a:solidFill>
                <a:schemeClr val="dk1"/>
              </a:solidFill>
              <a:latin typeface="Montserrat"/>
              <a:ea typeface="Montserrat"/>
              <a:cs typeface="Montserrat"/>
              <a:sym typeface="Montserrat"/>
            </a:endParaRPr>
          </a:p>
          <a:p>
            <a:pPr indent="-342900" lvl="0" marL="457200" marR="0" rtl="0" algn="l">
              <a:lnSpc>
                <a:spcPct val="115000"/>
              </a:lnSpc>
              <a:spcBef>
                <a:spcPts val="0"/>
              </a:spcBef>
              <a:spcAft>
                <a:spcPts val="0"/>
              </a:spcAft>
              <a:buClr>
                <a:schemeClr val="dk1"/>
              </a:buClr>
              <a:buSzPts val="1800"/>
              <a:buChar char="●"/>
            </a:pPr>
            <a:r>
              <a:rPr lang="en" sz="1600">
                <a:solidFill>
                  <a:schemeClr val="dk1"/>
                </a:solidFill>
                <a:latin typeface="Montserrat"/>
                <a:ea typeface="Montserrat"/>
                <a:cs typeface="Montserrat"/>
                <a:sym typeface="Montserrat"/>
              </a:rPr>
              <a:t>Learning the concepts of regular expressions and patterns in Python.</a:t>
            </a:r>
            <a:endParaRPr sz="1100">
              <a:solidFill>
                <a:schemeClr val="dk1"/>
              </a:solidFill>
              <a:highlight>
                <a:srgbClr val="C9DAF8"/>
              </a:highlight>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1600">
              <a:solidFill>
                <a:schemeClr val="dk1"/>
              </a:solidFill>
              <a:latin typeface="Montserrat"/>
              <a:ea typeface="Montserrat"/>
              <a:cs typeface="Montserrat"/>
              <a:sym typeface="Montserrat"/>
            </a:endParaRPr>
          </a:p>
        </p:txBody>
      </p:sp>
      <p:sp>
        <p:nvSpPr>
          <p:cNvPr id="218" name="Google Shape;218;p52"/>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9" name="Google Shape;219;p52"/>
          <p:cNvPicPr preferRelativeResize="0"/>
          <p:nvPr/>
        </p:nvPicPr>
        <p:blipFill rotWithShape="1">
          <a:blip r:embed="rId3">
            <a:alphaModFix/>
          </a:blip>
          <a:srcRect b="17117" l="0" r="0" t="17117"/>
          <a:stretch/>
        </p:blipFill>
        <p:spPr>
          <a:xfrm>
            <a:off x="304000" y="4498675"/>
            <a:ext cx="1033400" cy="480162"/>
          </a:xfrm>
          <a:prstGeom prst="rect">
            <a:avLst/>
          </a:prstGeom>
          <a:noFill/>
          <a:ln>
            <a:noFill/>
          </a:ln>
        </p:spPr>
      </p:pic>
      <p:sp>
        <p:nvSpPr>
          <p:cNvPr id="220" name="Google Shape;220;p52"/>
          <p:cNvSpPr txBox="1"/>
          <p:nvPr/>
        </p:nvSpPr>
        <p:spPr>
          <a:xfrm>
            <a:off x="304000" y="371625"/>
            <a:ext cx="2985300" cy="320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400"/>
              <a:buFont typeface="Arial"/>
              <a:buNone/>
            </a:pPr>
            <a:r>
              <a:rPr b="0" i="0" lang="en" sz="3600" u="none" cap="none" strike="noStrike">
                <a:solidFill>
                  <a:schemeClr val="lt1"/>
                </a:solidFill>
                <a:latin typeface="Montserrat"/>
                <a:ea typeface="Montserrat"/>
                <a:cs typeface="Montserrat"/>
                <a:sym typeface="Montserrat"/>
              </a:rPr>
              <a:t>Goal of the Submodule</a:t>
            </a:r>
            <a:endParaRPr b="0" i="0" sz="3600" u="none" cap="none" strike="noStrike">
              <a:solidFill>
                <a:srgbClr val="FFFFFF"/>
              </a:solidFill>
              <a:latin typeface="Montserrat Light"/>
              <a:ea typeface="Montserrat Light"/>
              <a:cs typeface="Montserrat Light"/>
              <a:sym typeface="Montserrat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70"/>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Extracting Substrings: </a:t>
            </a:r>
            <a:r>
              <a:rPr b="0" lang="en">
                <a:solidFill>
                  <a:schemeClr val="lt1"/>
                </a:solidFill>
              </a:rPr>
              <a:t>Slicing</a:t>
            </a:r>
            <a:r>
              <a:rPr b="0" lang="en">
                <a:solidFill>
                  <a:schemeClr val="lt1"/>
                </a:solidFill>
              </a:rPr>
              <a:t> Strings</a:t>
            </a:r>
            <a:endParaRPr b="0">
              <a:solidFill>
                <a:schemeClr val="lt1"/>
              </a:solidFill>
            </a:endParaRPr>
          </a:p>
        </p:txBody>
      </p:sp>
      <p:pic>
        <p:nvPicPr>
          <p:cNvPr id="386" name="Google Shape;386;p70"/>
          <p:cNvPicPr preferRelativeResize="0"/>
          <p:nvPr/>
        </p:nvPicPr>
        <p:blipFill rotWithShape="1">
          <a:blip r:embed="rId3">
            <a:alphaModFix/>
          </a:blip>
          <a:srcRect b="17117" l="0" r="0" t="17117"/>
          <a:stretch/>
        </p:blipFill>
        <p:spPr>
          <a:xfrm>
            <a:off x="7773850" y="268725"/>
            <a:ext cx="1033400" cy="480162"/>
          </a:xfrm>
          <a:prstGeom prst="rect">
            <a:avLst/>
          </a:prstGeom>
          <a:noFill/>
          <a:ln>
            <a:noFill/>
          </a:ln>
        </p:spPr>
      </p:pic>
      <p:sp>
        <p:nvSpPr>
          <p:cNvPr id="387" name="Google Shape;387;p70"/>
          <p:cNvSpPr txBox="1"/>
          <p:nvPr/>
        </p:nvSpPr>
        <p:spPr>
          <a:xfrm>
            <a:off x="452750" y="1140125"/>
            <a:ext cx="8354400" cy="12159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50000"/>
              </a:lnSpc>
              <a:spcBef>
                <a:spcPts val="0"/>
              </a:spcBef>
              <a:spcAft>
                <a:spcPts val="0"/>
              </a:spcAft>
              <a:buClr>
                <a:srgbClr val="000000"/>
              </a:buClr>
              <a:buSzPts val="1600"/>
              <a:buFont typeface="Montserrat"/>
              <a:buChar char="●"/>
            </a:pPr>
            <a:r>
              <a:rPr b="1" i="0" lang="en" sz="1800" u="none" cap="none" strike="noStrike">
                <a:solidFill>
                  <a:srgbClr val="000000"/>
                </a:solidFill>
                <a:latin typeface="Montserrat"/>
                <a:ea typeface="Montserrat"/>
                <a:cs typeface="Montserrat"/>
                <a:sym typeface="Montserrat"/>
              </a:rPr>
              <a:t>Substring Method</a:t>
            </a:r>
            <a:r>
              <a:rPr b="1" i="0" lang="en" sz="1600" u="none" cap="none" strike="noStrike">
                <a:solidFill>
                  <a:srgbClr val="000000"/>
                </a:solidFill>
                <a:latin typeface="Montserrat"/>
                <a:ea typeface="Montserrat"/>
                <a:cs typeface="Montserrat"/>
                <a:sym typeface="Montserrat"/>
              </a:rPr>
              <a:t>: </a:t>
            </a:r>
            <a:r>
              <a:rPr i="0" lang="en" sz="1600" u="none" cap="none" strike="noStrike">
                <a:solidFill>
                  <a:srgbClr val="000000"/>
                </a:solidFill>
                <a:latin typeface="Montserrat"/>
                <a:ea typeface="Montserrat"/>
                <a:cs typeface="Montserrat"/>
                <a:sym typeface="Montserrat"/>
              </a:rPr>
              <a:t>A part of string is called substring. In other words, substring is a </a:t>
            </a:r>
            <a:r>
              <a:rPr i="0" lang="en" sz="1600" u="none" cap="none" strike="noStrike">
                <a:solidFill>
                  <a:srgbClr val="000000"/>
                </a:solidFill>
                <a:latin typeface="Montserrat"/>
                <a:ea typeface="Montserrat"/>
                <a:cs typeface="Montserrat"/>
                <a:sym typeface="Montserrat"/>
              </a:rPr>
              <a:t>subset of</a:t>
            </a:r>
            <a:r>
              <a:rPr i="0" lang="en" sz="1600" u="none" cap="none" strike="noStrike">
                <a:solidFill>
                  <a:srgbClr val="000000"/>
                </a:solidFill>
                <a:latin typeface="Montserrat"/>
                <a:ea typeface="Montserrat"/>
                <a:cs typeface="Montserrat"/>
                <a:sym typeface="Montserrat"/>
              </a:rPr>
              <a:t> another string. In case of substring </a:t>
            </a:r>
            <a:r>
              <a:rPr b="1" i="0" lang="en" sz="1600" u="none" cap="none" strike="noStrike">
                <a:solidFill>
                  <a:srgbClr val="000000"/>
                </a:solidFill>
                <a:latin typeface="Montserrat"/>
                <a:ea typeface="Montserrat"/>
                <a:cs typeface="Montserrat"/>
                <a:sym typeface="Montserrat"/>
              </a:rPr>
              <a:t>startIndex </a:t>
            </a:r>
            <a:r>
              <a:rPr i="0" lang="en" sz="1600" u="none" cap="none" strike="noStrike">
                <a:solidFill>
                  <a:srgbClr val="000000"/>
                </a:solidFill>
                <a:latin typeface="Montserrat"/>
                <a:ea typeface="Montserrat"/>
                <a:cs typeface="Montserrat"/>
                <a:sym typeface="Montserrat"/>
              </a:rPr>
              <a:t>is inclusive and </a:t>
            </a:r>
            <a:r>
              <a:rPr b="1" i="0" lang="en" sz="1600" u="none" cap="none" strike="noStrike">
                <a:solidFill>
                  <a:srgbClr val="000000"/>
                </a:solidFill>
                <a:latin typeface="Montserrat"/>
                <a:ea typeface="Montserrat"/>
                <a:cs typeface="Montserrat"/>
                <a:sym typeface="Montserrat"/>
              </a:rPr>
              <a:t>endIndex </a:t>
            </a:r>
            <a:r>
              <a:rPr i="0" lang="en" sz="1600" u="none" cap="none" strike="noStrike">
                <a:solidFill>
                  <a:srgbClr val="000000"/>
                </a:solidFill>
                <a:latin typeface="Montserrat"/>
                <a:ea typeface="Montserrat"/>
                <a:cs typeface="Montserrat"/>
                <a:sym typeface="Montserrat"/>
              </a:rPr>
              <a:t>is exclusive.</a:t>
            </a:r>
            <a:endParaRPr i="0" sz="1600" u="none" cap="none" strike="noStrike">
              <a:solidFill>
                <a:srgbClr val="000000"/>
              </a:solidFill>
              <a:latin typeface="Montserrat"/>
              <a:ea typeface="Montserrat"/>
              <a:cs typeface="Montserrat"/>
              <a:sym typeface="Montserrat"/>
            </a:endParaRPr>
          </a:p>
        </p:txBody>
      </p:sp>
      <p:sp>
        <p:nvSpPr>
          <p:cNvPr id="388" name="Google Shape;388;p70"/>
          <p:cNvSpPr txBox="1"/>
          <p:nvPr/>
        </p:nvSpPr>
        <p:spPr>
          <a:xfrm>
            <a:off x="3132413" y="4104400"/>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P</a:t>
            </a:r>
            <a:endParaRPr>
              <a:latin typeface="Montserrat"/>
              <a:ea typeface="Montserrat"/>
              <a:cs typeface="Montserrat"/>
              <a:sym typeface="Montserrat"/>
            </a:endParaRPr>
          </a:p>
        </p:txBody>
      </p:sp>
      <p:sp>
        <p:nvSpPr>
          <p:cNvPr id="389" name="Google Shape;389;p70"/>
          <p:cNvSpPr txBox="1"/>
          <p:nvPr/>
        </p:nvSpPr>
        <p:spPr>
          <a:xfrm>
            <a:off x="3589613" y="4104400"/>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R</a:t>
            </a:r>
            <a:endParaRPr>
              <a:latin typeface="Montserrat"/>
              <a:ea typeface="Montserrat"/>
              <a:cs typeface="Montserrat"/>
              <a:sym typeface="Montserrat"/>
            </a:endParaRPr>
          </a:p>
        </p:txBody>
      </p:sp>
      <p:sp>
        <p:nvSpPr>
          <p:cNvPr id="390" name="Google Shape;390;p70"/>
          <p:cNvSpPr txBox="1"/>
          <p:nvPr/>
        </p:nvSpPr>
        <p:spPr>
          <a:xfrm>
            <a:off x="4046813" y="4104400"/>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O</a:t>
            </a:r>
            <a:endParaRPr>
              <a:latin typeface="Montserrat"/>
              <a:ea typeface="Montserrat"/>
              <a:cs typeface="Montserrat"/>
              <a:sym typeface="Montserrat"/>
            </a:endParaRPr>
          </a:p>
        </p:txBody>
      </p:sp>
      <p:sp>
        <p:nvSpPr>
          <p:cNvPr id="391" name="Google Shape;391;p70"/>
          <p:cNvSpPr txBox="1"/>
          <p:nvPr/>
        </p:nvSpPr>
        <p:spPr>
          <a:xfrm>
            <a:off x="4504013" y="4104400"/>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G</a:t>
            </a:r>
            <a:endParaRPr>
              <a:latin typeface="Montserrat"/>
              <a:ea typeface="Montserrat"/>
              <a:cs typeface="Montserrat"/>
              <a:sym typeface="Montserrat"/>
            </a:endParaRPr>
          </a:p>
        </p:txBody>
      </p:sp>
      <p:sp>
        <p:nvSpPr>
          <p:cNvPr id="392" name="Google Shape;392;p70"/>
          <p:cNvSpPr txBox="1"/>
          <p:nvPr/>
        </p:nvSpPr>
        <p:spPr>
          <a:xfrm>
            <a:off x="4961213" y="4104400"/>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R</a:t>
            </a:r>
            <a:endParaRPr>
              <a:latin typeface="Montserrat"/>
              <a:ea typeface="Montserrat"/>
              <a:cs typeface="Montserrat"/>
              <a:sym typeface="Montserrat"/>
            </a:endParaRPr>
          </a:p>
        </p:txBody>
      </p:sp>
      <p:sp>
        <p:nvSpPr>
          <p:cNvPr id="393" name="Google Shape;393;p70"/>
          <p:cNvSpPr txBox="1"/>
          <p:nvPr/>
        </p:nvSpPr>
        <p:spPr>
          <a:xfrm>
            <a:off x="5418413" y="4104400"/>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A</a:t>
            </a:r>
            <a:endParaRPr>
              <a:latin typeface="Montserrat"/>
              <a:ea typeface="Montserrat"/>
              <a:cs typeface="Montserrat"/>
              <a:sym typeface="Montserrat"/>
            </a:endParaRPr>
          </a:p>
        </p:txBody>
      </p:sp>
      <p:sp>
        <p:nvSpPr>
          <p:cNvPr id="394" name="Google Shape;394;p70"/>
          <p:cNvSpPr txBox="1"/>
          <p:nvPr/>
        </p:nvSpPr>
        <p:spPr>
          <a:xfrm>
            <a:off x="5875613" y="4104400"/>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M</a:t>
            </a:r>
            <a:endParaRPr>
              <a:latin typeface="Montserrat"/>
              <a:ea typeface="Montserrat"/>
              <a:cs typeface="Montserrat"/>
              <a:sym typeface="Montserrat"/>
            </a:endParaRPr>
          </a:p>
        </p:txBody>
      </p:sp>
      <p:sp>
        <p:nvSpPr>
          <p:cNvPr id="395" name="Google Shape;395;p70"/>
          <p:cNvSpPr txBox="1"/>
          <p:nvPr/>
        </p:nvSpPr>
        <p:spPr>
          <a:xfrm>
            <a:off x="4142448" y="2356025"/>
            <a:ext cx="153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text[0,8]</a:t>
            </a:r>
            <a:endParaRPr b="1" sz="1100">
              <a:latin typeface="Montserrat"/>
              <a:ea typeface="Montserrat"/>
              <a:cs typeface="Montserrat"/>
              <a:sym typeface="Montserrat"/>
            </a:endParaRPr>
          </a:p>
        </p:txBody>
      </p:sp>
      <p:sp>
        <p:nvSpPr>
          <p:cNvPr id="396" name="Google Shape;396;p70"/>
          <p:cNvSpPr txBox="1"/>
          <p:nvPr/>
        </p:nvSpPr>
        <p:spPr>
          <a:xfrm>
            <a:off x="4504013" y="4637800"/>
            <a:ext cx="4245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3</a:t>
            </a:r>
            <a:endParaRPr>
              <a:latin typeface="Montserrat"/>
              <a:ea typeface="Montserrat"/>
              <a:cs typeface="Montserrat"/>
              <a:sym typeface="Montserrat"/>
            </a:endParaRPr>
          </a:p>
        </p:txBody>
      </p:sp>
      <p:sp>
        <p:nvSpPr>
          <p:cNvPr id="397" name="Google Shape;397;p70"/>
          <p:cNvSpPr txBox="1"/>
          <p:nvPr/>
        </p:nvSpPr>
        <p:spPr>
          <a:xfrm>
            <a:off x="4961213" y="4637800"/>
            <a:ext cx="4245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4</a:t>
            </a:r>
            <a:endParaRPr>
              <a:latin typeface="Montserrat"/>
              <a:ea typeface="Montserrat"/>
              <a:cs typeface="Montserrat"/>
              <a:sym typeface="Montserrat"/>
            </a:endParaRPr>
          </a:p>
        </p:txBody>
      </p:sp>
      <p:sp>
        <p:nvSpPr>
          <p:cNvPr id="398" name="Google Shape;398;p70"/>
          <p:cNvSpPr txBox="1"/>
          <p:nvPr/>
        </p:nvSpPr>
        <p:spPr>
          <a:xfrm>
            <a:off x="5418413" y="4637800"/>
            <a:ext cx="4245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5</a:t>
            </a:r>
            <a:endParaRPr>
              <a:latin typeface="Montserrat"/>
              <a:ea typeface="Montserrat"/>
              <a:cs typeface="Montserrat"/>
              <a:sym typeface="Montserrat"/>
            </a:endParaRPr>
          </a:p>
        </p:txBody>
      </p:sp>
      <p:sp>
        <p:nvSpPr>
          <p:cNvPr id="399" name="Google Shape;399;p70"/>
          <p:cNvSpPr txBox="1"/>
          <p:nvPr/>
        </p:nvSpPr>
        <p:spPr>
          <a:xfrm>
            <a:off x="5875613" y="4637800"/>
            <a:ext cx="4245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6</a:t>
            </a:r>
            <a:endParaRPr>
              <a:latin typeface="Montserrat"/>
              <a:ea typeface="Montserrat"/>
              <a:cs typeface="Montserrat"/>
              <a:sym typeface="Montserrat"/>
            </a:endParaRPr>
          </a:p>
        </p:txBody>
      </p:sp>
      <p:sp>
        <p:nvSpPr>
          <p:cNvPr id="400" name="Google Shape;400;p70"/>
          <p:cNvSpPr txBox="1"/>
          <p:nvPr/>
        </p:nvSpPr>
        <p:spPr>
          <a:xfrm>
            <a:off x="4046813" y="4637800"/>
            <a:ext cx="4245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2</a:t>
            </a:r>
            <a:endParaRPr>
              <a:latin typeface="Montserrat"/>
              <a:ea typeface="Montserrat"/>
              <a:cs typeface="Montserrat"/>
              <a:sym typeface="Montserrat"/>
            </a:endParaRPr>
          </a:p>
        </p:txBody>
      </p:sp>
      <p:sp>
        <p:nvSpPr>
          <p:cNvPr id="401" name="Google Shape;401;p70"/>
          <p:cNvSpPr txBox="1"/>
          <p:nvPr/>
        </p:nvSpPr>
        <p:spPr>
          <a:xfrm>
            <a:off x="3589613" y="4637800"/>
            <a:ext cx="4245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1</a:t>
            </a:r>
            <a:endParaRPr>
              <a:latin typeface="Montserrat"/>
              <a:ea typeface="Montserrat"/>
              <a:cs typeface="Montserrat"/>
              <a:sym typeface="Montserrat"/>
            </a:endParaRPr>
          </a:p>
        </p:txBody>
      </p:sp>
      <p:sp>
        <p:nvSpPr>
          <p:cNvPr id="402" name="Google Shape;402;p70"/>
          <p:cNvSpPr txBox="1"/>
          <p:nvPr/>
        </p:nvSpPr>
        <p:spPr>
          <a:xfrm>
            <a:off x="3132413" y="4637800"/>
            <a:ext cx="4245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0</a:t>
            </a:r>
            <a:endParaRPr>
              <a:latin typeface="Montserrat"/>
              <a:ea typeface="Montserrat"/>
              <a:cs typeface="Montserrat"/>
              <a:sym typeface="Montserrat"/>
            </a:endParaRPr>
          </a:p>
        </p:txBody>
      </p:sp>
      <p:sp>
        <p:nvSpPr>
          <p:cNvPr id="403" name="Google Shape;403;p70"/>
          <p:cNvSpPr txBox="1"/>
          <p:nvPr/>
        </p:nvSpPr>
        <p:spPr>
          <a:xfrm>
            <a:off x="2386688" y="4080150"/>
            <a:ext cx="660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ontserrat"/>
                <a:ea typeface="Montserrat"/>
                <a:cs typeface="Montserrat"/>
                <a:sym typeface="Montserrat"/>
              </a:rPr>
              <a:t>text</a:t>
            </a:r>
            <a:endParaRPr b="1" sz="1800">
              <a:latin typeface="Montserrat"/>
              <a:ea typeface="Montserrat"/>
              <a:cs typeface="Montserrat"/>
              <a:sym typeface="Montserrat"/>
            </a:endParaRPr>
          </a:p>
        </p:txBody>
      </p:sp>
      <p:cxnSp>
        <p:nvCxnSpPr>
          <p:cNvPr id="404" name="Google Shape;404;p70"/>
          <p:cNvCxnSpPr/>
          <p:nvPr/>
        </p:nvCxnSpPr>
        <p:spPr>
          <a:xfrm rot="10800000">
            <a:off x="3108563" y="2648800"/>
            <a:ext cx="7500" cy="1455600"/>
          </a:xfrm>
          <a:prstGeom prst="straightConnector1">
            <a:avLst/>
          </a:prstGeom>
          <a:noFill/>
          <a:ln cap="flat" cmpd="sng" w="19050">
            <a:solidFill>
              <a:schemeClr val="dk2"/>
            </a:solidFill>
            <a:prstDash val="dash"/>
            <a:round/>
            <a:headEnd len="med" w="med" type="none"/>
            <a:tailEnd len="med" w="med" type="none"/>
          </a:ln>
        </p:spPr>
      </p:cxnSp>
      <p:cxnSp>
        <p:nvCxnSpPr>
          <p:cNvPr id="405" name="Google Shape;405;p70"/>
          <p:cNvCxnSpPr/>
          <p:nvPr/>
        </p:nvCxnSpPr>
        <p:spPr>
          <a:xfrm rot="10800000">
            <a:off x="6764363" y="2648800"/>
            <a:ext cx="9300" cy="1455600"/>
          </a:xfrm>
          <a:prstGeom prst="straightConnector1">
            <a:avLst/>
          </a:prstGeom>
          <a:noFill/>
          <a:ln cap="flat" cmpd="sng" w="19050">
            <a:solidFill>
              <a:schemeClr val="dk2"/>
            </a:solidFill>
            <a:prstDash val="dash"/>
            <a:round/>
            <a:headEnd len="med" w="med" type="none"/>
            <a:tailEnd len="med" w="med" type="none"/>
          </a:ln>
        </p:spPr>
      </p:cxnSp>
      <p:cxnSp>
        <p:nvCxnSpPr>
          <p:cNvPr id="406" name="Google Shape;406;p70"/>
          <p:cNvCxnSpPr/>
          <p:nvPr/>
        </p:nvCxnSpPr>
        <p:spPr>
          <a:xfrm flipH="1" rot="10800000">
            <a:off x="3093375" y="2668925"/>
            <a:ext cx="3675600" cy="12000"/>
          </a:xfrm>
          <a:prstGeom prst="straightConnector1">
            <a:avLst/>
          </a:prstGeom>
          <a:noFill/>
          <a:ln cap="flat" cmpd="sng" w="19050">
            <a:solidFill>
              <a:schemeClr val="dk2"/>
            </a:solidFill>
            <a:prstDash val="solid"/>
            <a:round/>
            <a:headEnd len="med" w="med" type="none"/>
            <a:tailEnd len="med" w="med" type="none"/>
          </a:ln>
        </p:spPr>
      </p:cxnSp>
      <p:sp>
        <p:nvSpPr>
          <p:cNvPr id="407" name="Google Shape;407;p70"/>
          <p:cNvSpPr txBox="1"/>
          <p:nvPr/>
        </p:nvSpPr>
        <p:spPr>
          <a:xfrm>
            <a:off x="4934223" y="2816800"/>
            <a:ext cx="1392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text[3]</a:t>
            </a:r>
            <a:endParaRPr b="1" sz="1100">
              <a:latin typeface="Montserrat"/>
              <a:ea typeface="Montserrat"/>
              <a:cs typeface="Montserrat"/>
              <a:sym typeface="Montserrat"/>
            </a:endParaRPr>
          </a:p>
        </p:txBody>
      </p:sp>
      <p:cxnSp>
        <p:nvCxnSpPr>
          <p:cNvPr id="408" name="Google Shape;408;p70"/>
          <p:cNvCxnSpPr/>
          <p:nvPr/>
        </p:nvCxnSpPr>
        <p:spPr>
          <a:xfrm rot="10800000">
            <a:off x="4486163" y="3154600"/>
            <a:ext cx="1500" cy="949800"/>
          </a:xfrm>
          <a:prstGeom prst="straightConnector1">
            <a:avLst/>
          </a:prstGeom>
          <a:noFill/>
          <a:ln cap="flat" cmpd="sng" w="19050">
            <a:solidFill>
              <a:schemeClr val="dk2"/>
            </a:solidFill>
            <a:prstDash val="dash"/>
            <a:round/>
            <a:headEnd len="med" w="med" type="none"/>
            <a:tailEnd len="med" w="med" type="none"/>
          </a:ln>
        </p:spPr>
      </p:cxnSp>
      <p:cxnSp>
        <p:nvCxnSpPr>
          <p:cNvPr id="409" name="Google Shape;409;p70"/>
          <p:cNvCxnSpPr/>
          <p:nvPr/>
        </p:nvCxnSpPr>
        <p:spPr>
          <a:xfrm flipH="1" rot="10800000">
            <a:off x="4512700" y="3143375"/>
            <a:ext cx="2256600" cy="22800"/>
          </a:xfrm>
          <a:prstGeom prst="straightConnector1">
            <a:avLst/>
          </a:prstGeom>
          <a:noFill/>
          <a:ln cap="flat" cmpd="sng" w="19050">
            <a:solidFill>
              <a:schemeClr val="dk2"/>
            </a:solidFill>
            <a:prstDash val="solid"/>
            <a:round/>
            <a:headEnd len="med" w="med" type="none"/>
            <a:tailEnd len="med" w="med" type="none"/>
          </a:ln>
        </p:spPr>
      </p:cxnSp>
      <p:cxnSp>
        <p:nvCxnSpPr>
          <p:cNvPr id="410" name="Google Shape;410;p70"/>
          <p:cNvCxnSpPr/>
          <p:nvPr/>
        </p:nvCxnSpPr>
        <p:spPr>
          <a:xfrm rot="10800000">
            <a:off x="6299438" y="3702100"/>
            <a:ext cx="8400" cy="404400"/>
          </a:xfrm>
          <a:prstGeom prst="straightConnector1">
            <a:avLst/>
          </a:prstGeom>
          <a:noFill/>
          <a:ln cap="flat" cmpd="sng" w="19050">
            <a:solidFill>
              <a:schemeClr val="dk2"/>
            </a:solidFill>
            <a:prstDash val="dash"/>
            <a:round/>
            <a:headEnd len="med" w="med" type="none"/>
            <a:tailEnd len="med" w="med" type="none"/>
          </a:ln>
        </p:spPr>
      </p:cxnSp>
      <p:cxnSp>
        <p:nvCxnSpPr>
          <p:cNvPr id="411" name="Google Shape;411;p70"/>
          <p:cNvCxnSpPr/>
          <p:nvPr/>
        </p:nvCxnSpPr>
        <p:spPr>
          <a:xfrm rot="10800000">
            <a:off x="4949500" y="3711750"/>
            <a:ext cx="1370700" cy="300"/>
          </a:xfrm>
          <a:prstGeom prst="straightConnector1">
            <a:avLst/>
          </a:prstGeom>
          <a:noFill/>
          <a:ln cap="flat" cmpd="sng" w="19050">
            <a:solidFill>
              <a:schemeClr val="dk2"/>
            </a:solidFill>
            <a:prstDash val="solid"/>
            <a:round/>
            <a:headEnd len="med" w="med" type="none"/>
            <a:tailEnd len="med" w="med" type="none"/>
          </a:ln>
        </p:spPr>
      </p:cxnSp>
      <p:sp>
        <p:nvSpPr>
          <p:cNvPr id="412" name="Google Shape;412;p70"/>
          <p:cNvSpPr txBox="1"/>
          <p:nvPr/>
        </p:nvSpPr>
        <p:spPr>
          <a:xfrm>
            <a:off x="4852323" y="3396975"/>
            <a:ext cx="153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text[4:7]</a:t>
            </a:r>
            <a:endParaRPr b="1" sz="1100">
              <a:latin typeface="Montserrat"/>
              <a:ea typeface="Montserrat"/>
              <a:cs typeface="Montserrat"/>
              <a:sym typeface="Montserrat"/>
            </a:endParaRPr>
          </a:p>
        </p:txBody>
      </p:sp>
      <p:sp>
        <p:nvSpPr>
          <p:cNvPr id="413" name="Google Shape;413;p70"/>
          <p:cNvSpPr txBox="1"/>
          <p:nvPr/>
        </p:nvSpPr>
        <p:spPr>
          <a:xfrm>
            <a:off x="6332813" y="4104400"/>
            <a:ext cx="424500" cy="400200"/>
          </a:xfrm>
          <a:prstGeom prst="rect">
            <a:avLst/>
          </a:prstGeom>
          <a:solidFill>
            <a:srgbClr val="A4C2F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S</a:t>
            </a:r>
            <a:endParaRPr>
              <a:latin typeface="Montserrat"/>
              <a:ea typeface="Montserrat"/>
              <a:cs typeface="Montserrat"/>
              <a:sym typeface="Montserrat"/>
            </a:endParaRPr>
          </a:p>
        </p:txBody>
      </p:sp>
      <p:sp>
        <p:nvSpPr>
          <p:cNvPr id="414" name="Google Shape;414;p70"/>
          <p:cNvSpPr txBox="1"/>
          <p:nvPr/>
        </p:nvSpPr>
        <p:spPr>
          <a:xfrm>
            <a:off x="6332813" y="4637800"/>
            <a:ext cx="4245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7</a:t>
            </a:r>
            <a:endParaRPr>
              <a:latin typeface="Montserrat"/>
              <a:ea typeface="Montserrat"/>
              <a:cs typeface="Montserrat"/>
              <a:sym typeface="Montserrat"/>
            </a:endParaRPr>
          </a:p>
        </p:txBody>
      </p:sp>
      <p:cxnSp>
        <p:nvCxnSpPr>
          <p:cNvPr id="415" name="Google Shape;415;p70"/>
          <p:cNvCxnSpPr/>
          <p:nvPr/>
        </p:nvCxnSpPr>
        <p:spPr>
          <a:xfrm rot="10800000">
            <a:off x="4952438" y="3672350"/>
            <a:ext cx="4800" cy="388200"/>
          </a:xfrm>
          <a:prstGeom prst="straightConnector1">
            <a:avLst/>
          </a:prstGeom>
          <a:noFill/>
          <a:ln cap="flat" cmpd="sng" w="19050">
            <a:solidFill>
              <a:schemeClr val="dk2"/>
            </a:solidFill>
            <a:prstDash val="dash"/>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1"/>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Strings Slicing options</a:t>
            </a:r>
            <a:endParaRPr b="0">
              <a:solidFill>
                <a:schemeClr val="lt1"/>
              </a:solidFill>
            </a:endParaRPr>
          </a:p>
        </p:txBody>
      </p:sp>
      <p:pic>
        <p:nvPicPr>
          <p:cNvPr id="421" name="Google Shape;421;p71"/>
          <p:cNvPicPr preferRelativeResize="0"/>
          <p:nvPr/>
        </p:nvPicPr>
        <p:blipFill rotWithShape="1">
          <a:blip r:embed="rId3">
            <a:alphaModFix/>
          </a:blip>
          <a:srcRect b="17118" l="0" r="0" t="17117"/>
          <a:stretch/>
        </p:blipFill>
        <p:spPr>
          <a:xfrm>
            <a:off x="7773850" y="268725"/>
            <a:ext cx="1033398" cy="480163"/>
          </a:xfrm>
          <a:prstGeom prst="rect">
            <a:avLst/>
          </a:prstGeom>
          <a:noFill/>
          <a:ln>
            <a:noFill/>
          </a:ln>
        </p:spPr>
      </p:pic>
      <p:sp>
        <p:nvSpPr>
          <p:cNvPr id="422" name="Google Shape;422;p71"/>
          <p:cNvSpPr txBox="1"/>
          <p:nvPr/>
        </p:nvSpPr>
        <p:spPr>
          <a:xfrm>
            <a:off x="460175" y="1303325"/>
            <a:ext cx="8347200" cy="3537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349250" lvl="0" marL="457200" marR="0" rtl="0" algn="l">
              <a:lnSpc>
                <a:spcPct val="115000"/>
              </a:lnSpc>
              <a:spcBef>
                <a:spcPts val="0"/>
              </a:spcBef>
              <a:spcAft>
                <a:spcPts val="0"/>
              </a:spcAft>
              <a:buClr>
                <a:srgbClr val="000000"/>
              </a:buClr>
              <a:buSzPts val="1900"/>
              <a:buFont typeface="Montserrat"/>
              <a:buChar char="●"/>
            </a:pPr>
            <a:r>
              <a:rPr b="1" lang="en" sz="1800">
                <a:solidFill>
                  <a:schemeClr val="dk1"/>
                </a:solidFill>
                <a:latin typeface="Montserrat"/>
                <a:ea typeface="Montserrat"/>
                <a:cs typeface="Montserrat"/>
                <a:sym typeface="Montserrat"/>
              </a:rPr>
              <a:t>You can slice Strings with different options</a:t>
            </a:r>
            <a:endParaRPr b="1" sz="1800">
              <a:solidFill>
                <a:schemeClr val="dk1"/>
              </a:solidFill>
              <a:latin typeface="Montserrat"/>
              <a:ea typeface="Montserrat"/>
              <a:cs typeface="Montserrat"/>
              <a:sym typeface="Montserrat"/>
            </a:endParaRPr>
          </a:p>
          <a:p>
            <a:pPr indent="-330200" lvl="0" marL="457200" marR="0" rtl="0" algn="l">
              <a:lnSpc>
                <a:spcPct val="115000"/>
              </a:lnSpc>
              <a:spcBef>
                <a:spcPts val="0"/>
              </a:spcBef>
              <a:spcAft>
                <a:spcPts val="0"/>
              </a:spcAft>
              <a:buSzPts val="1600"/>
              <a:buFont typeface="Montserrat"/>
              <a:buAutoNum type="arabicPeriod"/>
            </a:pPr>
            <a:r>
              <a:rPr b="1" lang="en" sz="1700">
                <a:solidFill>
                  <a:srgbClr val="1155CC"/>
                </a:solidFill>
                <a:latin typeface="Courier New"/>
                <a:ea typeface="Courier New"/>
                <a:cs typeface="Courier New"/>
                <a:sym typeface="Courier New"/>
              </a:rPr>
              <a:t>string[x:y]</a:t>
            </a:r>
            <a:br>
              <a:rPr b="1" lang="en" sz="1700">
                <a:solidFill>
                  <a:srgbClr val="1155CC"/>
                </a:solidFill>
                <a:latin typeface="Courier New"/>
                <a:ea typeface="Courier New"/>
                <a:cs typeface="Courier New"/>
                <a:sym typeface="Courier New"/>
              </a:rPr>
            </a:br>
            <a:r>
              <a:rPr b="1" lang="en" sz="1700">
                <a:solidFill>
                  <a:srgbClr val="1155CC"/>
                </a:solidFill>
                <a:latin typeface="Courier New"/>
                <a:ea typeface="Courier New"/>
                <a:cs typeface="Courier New"/>
                <a:sym typeface="Courier New"/>
              </a:rPr>
              <a:t>	</a:t>
            </a:r>
            <a:r>
              <a:rPr lang="en" sz="1600">
                <a:solidFill>
                  <a:schemeClr val="dk1"/>
                </a:solidFill>
                <a:latin typeface="Montserrat"/>
                <a:ea typeface="Montserrat"/>
                <a:cs typeface="Montserrat"/>
                <a:sym typeface="Montserrat"/>
              </a:rPr>
              <a:t>Extract a slice of characters starting from the </a:t>
            </a:r>
            <a:r>
              <a:rPr b="1" lang="en" sz="1700">
                <a:solidFill>
                  <a:srgbClr val="1155CC"/>
                </a:solidFill>
                <a:latin typeface="Courier New"/>
                <a:ea typeface="Courier New"/>
                <a:cs typeface="Courier New"/>
                <a:sym typeface="Courier New"/>
              </a:rPr>
              <a:t>x </a:t>
            </a:r>
            <a:r>
              <a:rPr lang="en" sz="1600">
                <a:solidFill>
                  <a:schemeClr val="dk1"/>
                </a:solidFill>
                <a:latin typeface="Montserrat"/>
                <a:ea typeface="Montserrat"/>
                <a:cs typeface="Montserrat"/>
                <a:sym typeface="Montserrat"/>
              </a:rPr>
              <a:t>index value until the </a:t>
            </a:r>
            <a:r>
              <a:rPr b="1" lang="en" sz="1700">
                <a:solidFill>
                  <a:srgbClr val="1155CC"/>
                </a:solidFill>
                <a:latin typeface="Courier New"/>
                <a:ea typeface="Courier New"/>
                <a:cs typeface="Courier New"/>
                <a:sym typeface="Courier New"/>
              </a:rPr>
              <a:t>y </a:t>
            </a:r>
            <a:br>
              <a:rPr b="1" lang="en" sz="1700">
                <a:solidFill>
                  <a:srgbClr val="1155CC"/>
                </a:solidFill>
                <a:latin typeface="Courier New"/>
                <a:ea typeface="Courier New"/>
                <a:cs typeface="Courier New"/>
                <a:sym typeface="Courier New"/>
              </a:rPr>
            </a:br>
            <a:r>
              <a:rPr b="1" lang="en" sz="1700">
                <a:solidFill>
                  <a:srgbClr val="1155CC"/>
                </a:solidFill>
                <a:latin typeface="Courier New"/>
                <a:ea typeface="Courier New"/>
                <a:cs typeface="Courier New"/>
                <a:sym typeface="Courier New"/>
              </a:rPr>
              <a:t>	</a:t>
            </a:r>
            <a:r>
              <a:rPr lang="en" sz="1600">
                <a:solidFill>
                  <a:schemeClr val="dk1"/>
                </a:solidFill>
                <a:latin typeface="Montserrat"/>
                <a:ea typeface="Montserrat"/>
                <a:cs typeface="Montserrat"/>
                <a:sym typeface="Montserrat"/>
              </a:rPr>
              <a:t>index value.</a:t>
            </a:r>
            <a:br>
              <a:rPr lang="en" sz="1600">
                <a:solidFill>
                  <a:schemeClr val="dk1"/>
                </a:solidFill>
                <a:latin typeface="Montserrat"/>
                <a:ea typeface="Montserrat"/>
                <a:cs typeface="Montserrat"/>
                <a:sym typeface="Montserrat"/>
              </a:rPr>
            </a:br>
            <a:endParaRPr b="1" sz="1700">
              <a:solidFill>
                <a:srgbClr val="1155CC"/>
              </a:solidFill>
              <a:latin typeface="Courier New"/>
              <a:ea typeface="Courier New"/>
              <a:cs typeface="Courier New"/>
              <a:sym typeface="Courier New"/>
            </a:endParaRPr>
          </a:p>
          <a:p>
            <a:pPr indent="-330200" lvl="0" marL="457200" marR="0" rtl="0" algn="l">
              <a:lnSpc>
                <a:spcPct val="115000"/>
              </a:lnSpc>
              <a:spcBef>
                <a:spcPts val="0"/>
              </a:spcBef>
              <a:spcAft>
                <a:spcPts val="0"/>
              </a:spcAft>
              <a:buSzPts val="1600"/>
              <a:buFont typeface="Montserrat"/>
              <a:buAutoNum type="arabicPeriod"/>
            </a:pPr>
            <a:r>
              <a:rPr b="1" lang="en" sz="1700">
                <a:solidFill>
                  <a:srgbClr val="1155CC"/>
                </a:solidFill>
                <a:latin typeface="Courier New"/>
                <a:ea typeface="Courier New"/>
                <a:cs typeface="Courier New"/>
                <a:sym typeface="Courier New"/>
              </a:rPr>
              <a:t>string[x:]</a:t>
            </a:r>
            <a:br>
              <a:rPr lang="en" sz="1600">
                <a:latin typeface="Montserrat"/>
                <a:ea typeface="Montserrat"/>
                <a:cs typeface="Montserrat"/>
                <a:sym typeface="Montserrat"/>
              </a:rPr>
            </a:br>
            <a:r>
              <a:rPr lang="en" sz="1600">
                <a:latin typeface="Montserrat"/>
                <a:ea typeface="Montserrat"/>
                <a:cs typeface="Montserrat"/>
                <a:sym typeface="Montserrat"/>
              </a:rPr>
              <a:t>	</a:t>
            </a:r>
            <a:r>
              <a:rPr lang="en" sz="1600">
                <a:solidFill>
                  <a:schemeClr val="dk1"/>
                </a:solidFill>
                <a:latin typeface="Montserrat"/>
                <a:ea typeface="Montserrat"/>
                <a:cs typeface="Montserrat"/>
                <a:sym typeface="Montserrat"/>
              </a:rPr>
              <a:t>Extract the last slice of  characters starting from the </a:t>
            </a:r>
            <a:r>
              <a:rPr b="1" lang="en" sz="1700">
                <a:solidFill>
                  <a:srgbClr val="1155CC"/>
                </a:solidFill>
                <a:latin typeface="Courier New"/>
                <a:ea typeface="Courier New"/>
                <a:cs typeface="Courier New"/>
                <a:sym typeface="Courier New"/>
              </a:rPr>
              <a:t>x </a:t>
            </a:r>
            <a:r>
              <a:rPr lang="en" sz="1600">
                <a:solidFill>
                  <a:schemeClr val="dk1"/>
                </a:solidFill>
                <a:latin typeface="Montserrat"/>
                <a:ea typeface="Montserrat"/>
                <a:cs typeface="Montserrat"/>
                <a:sym typeface="Montserrat"/>
              </a:rPr>
              <a:t>index value.</a:t>
            </a:r>
            <a:br>
              <a:rPr lang="en" sz="1600">
                <a:solidFill>
                  <a:schemeClr val="dk1"/>
                </a:solidFill>
                <a:latin typeface="Montserrat"/>
                <a:ea typeface="Montserrat"/>
                <a:cs typeface="Montserrat"/>
                <a:sym typeface="Montserrat"/>
              </a:rPr>
            </a:br>
            <a:endParaRPr sz="1600">
              <a:solidFill>
                <a:schemeClr val="dk1"/>
              </a:solidFill>
              <a:latin typeface="Montserrat"/>
              <a:ea typeface="Montserrat"/>
              <a:cs typeface="Montserrat"/>
              <a:sym typeface="Montserrat"/>
            </a:endParaRPr>
          </a:p>
          <a:p>
            <a:pPr indent="-330200" lvl="0" marL="457200" marR="0" rtl="0" algn="l">
              <a:lnSpc>
                <a:spcPct val="115000"/>
              </a:lnSpc>
              <a:spcBef>
                <a:spcPts val="0"/>
              </a:spcBef>
              <a:spcAft>
                <a:spcPts val="0"/>
              </a:spcAft>
              <a:buSzPts val="1600"/>
              <a:buFont typeface="Montserrat"/>
              <a:buAutoNum type="arabicPeriod"/>
            </a:pPr>
            <a:r>
              <a:rPr b="1" lang="en" sz="1700">
                <a:solidFill>
                  <a:srgbClr val="1155CC"/>
                </a:solidFill>
                <a:latin typeface="Courier New"/>
                <a:ea typeface="Courier New"/>
                <a:cs typeface="Courier New"/>
                <a:sym typeface="Courier New"/>
              </a:rPr>
              <a:t>string[:y]</a:t>
            </a:r>
            <a:endParaRPr sz="1600">
              <a:solidFill>
                <a:schemeClr val="dk1"/>
              </a:solidFill>
              <a:latin typeface="Montserrat"/>
              <a:ea typeface="Montserrat"/>
              <a:cs typeface="Montserrat"/>
              <a:sym typeface="Montserrat"/>
            </a:endParaRPr>
          </a:p>
          <a:p>
            <a:pPr indent="0" lvl="0" marL="914400" rtl="0" algn="l">
              <a:lnSpc>
                <a:spcPct val="115000"/>
              </a:lnSpc>
              <a:spcBef>
                <a:spcPts val="1100"/>
              </a:spcBef>
              <a:spcAft>
                <a:spcPts val="0"/>
              </a:spcAft>
              <a:buClr>
                <a:schemeClr val="dk1"/>
              </a:buClr>
              <a:buSzPts val="1600"/>
              <a:buFont typeface="Arial"/>
              <a:buNone/>
            </a:pPr>
            <a:r>
              <a:rPr lang="en" sz="1600">
                <a:solidFill>
                  <a:schemeClr val="dk1"/>
                </a:solidFill>
                <a:latin typeface="Montserrat"/>
                <a:ea typeface="Montserrat"/>
                <a:cs typeface="Montserrat"/>
                <a:sym typeface="Montserrat"/>
              </a:rPr>
              <a:t>Extract the first slice of characters until the </a:t>
            </a:r>
            <a:r>
              <a:rPr b="1" lang="en" sz="1700">
                <a:solidFill>
                  <a:srgbClr val="1155CC"/>
                </a:solidFill>
                <a:latin typeface="Courier New"/>
                <a:ea typeface="Courier New"/>
                <a:cs typeface="Courier New"/>
                <a:sym typeface="Courier New"/>
              </a:rPr>
              <a:t>y </a:t>
            </a:r>
            <a:r>
              <a:rPr lang="en" sz="1600">
                <a:solidFill>
                  <a:schemeClr val="dk1"/>
                </a:solidFill>
                <a:latin typeface="Montserrat"/>
                <a:ea typeface="Montserrat"/>
                <a:cs typeface="Montserrat"/>
                <a:sym typeface="Montserrat"/>
              </a:rPr>
              <a:t>index value.</a:t>
            </a:r>
            <a:endParaRPr sz="16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2"/>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Specifying Stride while Slicing Strings</a:t>
            </a:r>
            <a:endParaRPr b="0">
              <a:solidFill>
                <a:schemeClr val="lt1"/>
              </a:solidFill>
            </a:endParaRPr>
          </a:p>
        </p:txBody>
      </p:sp>
      <p:pic>
        <p:nvPicPr>
          <p:cNvPr id="428" name="Google Shape;428;p72"/>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429" name="Google Shape;429;p72"/>
          <p:cNvSpPr txBox="1"/>
          <p:nvPr/>
        </p:nvSpPr>
        <p:spPr>
          <a:xfrm>
            <a:off x="460175" y="1303325"/>
            <a:ext cx="8347200" cy="231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349250" lvl="0" marL="457200" marR="0" rtl="0" algn="l">
              <a:lnSpc>
                <a:spcPct val="115000"/>
              </a:lnSpc>
              <a:spcBef>
                <a:spcPts val="0"/>
              </a:spcBef>
              <a:spcAft>
                <a:spcPts val="0"/>
              </a:spcAft>
              <a:buClr>
                <a:srgbClr val="000000"/>
              </a:buClr>
              <a:buSzPts val="1900"/>
              <a:buFont typeface="Montserrat"/>
              <a:buChar char="●"/>
            </a:pPr>
            <a:r>
              <a:rPr b="1" lang="en" sz="1800">
                <a:solidFill>
                  <a:schemeClr val="dk1"/>
                </a:solidFill>
                <a:latin typeface="Montserrat"/>
                <a:ea typeface="Montserrat"/>
                <a:cs typeface="Montserrat"/>
                <a:sym typeface="Montserrat"/>
              </a:rPr>
              <a:t>You can specify strides with different options</a:t>
            </a:r>
            <a:endParaRPr b="1" sz="1800">
              <a:solidFill>
                <a:schemeClr val="dk1"/>
              </a:solidFill>
              <a:latin typeface="Montserrat"/>
              <a:ea typeface="Montserrat"/>
              <a:cs typeface="Montserrat"/>
              <a:sym typeface="Montserrat"/>
            </a:endParaRPr>
          </a:p>
          <a:p>
            <a:pPr indent="-330200" lvl="0" marL="457200" marR="0" rtl="0" algn="l">
              <a:lnSpc>
                <a:spcPct val="115000"/>
              </a:lnSpc>
              <a:spcBef>
                <a:spcPts val="0"/>
              </a:spcBef>
              <a:spcAft>
                <a:spcPts val="0"/>
              </a:spcAft>
              <a:buSzPts val="1600"/>
              <a:buFont typeface="Montserrat"/>
              <a:buAutoNum type="arabicPeriod"/>
            </a:pPr>
            <a:r>
              <a:rPr b="1" lang="en" sz="1700">
                <a:solidFill>
                  <a:srgbClr val="1155CC"/>
                </a:solidFill>
                <a:latin typeface="Courier New"/>
                <a:ea typeface="Courier New"/>
                <a:cs typeface="Courier New"/>
                <a:sym typeface="Courier New"/>
              </a:rPr>
              <a:t>String[x:y:stride]</a:t>
            </a:r>
            <a:br>
              <a:rPr b="1" lang="en" sz="1700">
                <a:solidFill>
                  <a:srgbClr val="1155CC"/>
                </a:solidFill>
                <a:latin typeface="Courier New"/>
                <a:ea typeface="Courier New"/>
                <a:cs typeface="Courier New"/>
                <a:sym typeface="Courier New"/>
              </a:rPr>
            </a:br>
            <a:r>
              <a:rPr b="1" lang="en" sz="1700">
                <a:solidFill>
                  <a:srgbClr val="1155CC"/>
                </a:solidFill>
                <a:latin typeface="Courier New"/>
                <a:ea typeface="Courier New"/>
                <a:cs typeface="Courier New"/>
                <a:sym typeface="Courier New"/>
              </a:rPr>
              <a:t>	</a:t>
            </a:r>
            <a:r>
              <a:rPr lang="en" sz="1600">
                <a:solidFill>
                  <a:schemeClr val="dk1"/>
                </a:solidFill>
                <a:latin typeface="Montserrat"/>
                <a:ea typeface="Montserrat"/>
                <a:cs typeface="Montserrat"/>
                <a:sym typeface="Montserrat"/>
              </a:rPr>
              <a:t>The new parameter </a:t>
            </a:r>
            <a:r>
              <a:rPr b="1" lang="en" sz="1700">
                <a:solidFill>
                  <a:srgbClr val="1155CC"/>
                </a:solidFill>
                <a:latin typeface="Courier New"/>
                <a:ea typeface="Courier New"/>
                <a:cs typeface="Courier New"/>
                <a:sym typeface="Courier New"/>
              </a:rPr>
              <a:t>stride </a:t>
            </a:r>
            <a:r>
              <a:rPr lang="en" sz="1600">
                <a:solidFill>
                  <a:schemeClr val="dk1"/>
                </a:solidFill>
                <a:latin typeface="Montserrat"/>
                <a:ea typeface="Montserrat"/>
                <a:cs typeface="Montserrat"/>
                <a:sym typeface="Montserrat"/>
              </a:rPr>
              <a:t>refers to how many characters to move</a:t>
            </a:r>
            <a:br>
              <a:rPr lang="en" sz="1600">
                <a:solidFill>
                  <a:schemeClr val="dk1"/>
                </a:solidFill>
                <a:latin typeface="Montserrat"/>
                <a:ea typeface="Montserrat"/>
                <a:cs typeface="Montserrat"/>
                <a:sym typeface="Montserrat"/>
              </a:rPr>
            </a:br>
            <a:r>
              <a:rPr lang="en" sz="1600">
                <a:solidFill>
                  <a:schemeClr val="dk1"/>
                </a:solidFill>
                <a:latin typeface="Montserrat"/>
                <a:ea typeface="Montserrat"/>
                <a:cs typeface="Montserrat"/>
                <a:sym typeface="Montserrat"/>
              </a:rPr>
              <a:t>	 forward after the first character is retrieved from	the string.</a:t>
            </a:r>
            <a:br>
              <a:rPr lang="en" sz="1600">
                <a:solidFill>
                  <a:schemeClr val="dk1"/>
                </a:solidFill>
                <a:latin typeface="Montserrat"/>
                <a:ea typeface="Montserrat"/>
                <a:cs typeface="Montserrat"/>
                <a:sym typeface="Montserrat"/>
              </a:rPr>
            </a:br>
            <a:endParaRPr b="1" sz="1700">
              <a:solidFill>
                <a:srgbClr val="1155CC"/>
              </a:solidFill>
              <a:latin typeface="Courier New"/>
              <a:ea typeface="Courier New"/>
              <a:cs typeface="Courier New"/>
              <a:sym typeface="Courier New"/>
            </a:endParaRPr>
          </a:p>
          <a:p>
            <a:pPr indent="0" lvl="0" marL="0" rtl="0" algn="l">
              <a:lnSpc>
                <a:spcPct val="115000"/>
              </a:lnSpc>
              <a:spcBef>
                <a:spcPts val="1100"/>
              </a:spcBef>
              <a:spcAft>
                <a:spcPts val="0"/>
              </a:spcAft>
              <a:buClr>
                <a:schemeClr val="dk1"/>
              </a:buClr>
              <a:buSzPts val="1600"/>
              <a:buFont typeface="Arial"/>
              <a:buNone/>
            </a:pPr>
            <a:r>
              <a:t/>
            </a:r>
            <a:endParaRPr sz="16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t/>
            </a:r>
            <a:endParaRPr sz="1200">
              <a:solidFill>
                <a:schemeClr val="dk1"/>
              </a:solidFill>
              <a:latin typeface="Montserrat"/>
              <a:ea typeface="Montserrat"/>
              <a:cs typeface="Montserrat"/>
              <a:sym typeface="Montserrat"/>
            </a:endParaRPr>
          </a:p>
        </p:txBody>
      </p:sp>
      <p:sp>
        <p:nvSpPr>
          <p:cNvPr id="430" name="Google Shape;430;p72"/>
          <p:cNvSpPr txBox="1"/>
          <p:nvPr/>
        </p:nvSpPr>
        <p:spPr>
          <a:xfrm>
            <a:off x="742925" y="2670350"/>
            <a:ext cx="1488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String</a:t>
            </a:r>
            <a:endParaRPr b="1" i="1" sz="2500">
              <a:solidFill>
                <a:srgbClr val="3C78D8"/>
              </a:solidFill>
              <a:latin typeface="Comic Sans MS"/>
              <a:ea typeface="Comic Sans MS"/>
              <a:cs typeface="Comic Sans MS"/>
              <a:sym typeface="Comic Sans MS"/>
            </a:endParaRPr>
          </a:p>
        </p:txBody>
      </p:sp>
      <p:sp>
        <p:nvSpPr>
          <p:cNvPr id="431" name="Google Shape;431;p72"/>
          <p:cNvSpPr txBox="1"/>
          <p:nvPr/>
        </p:nvSpPr>
        <p:spPr>
          <a:xfrm>
            <a:off x="742925" y="3584350"/>
            <a:ext cx="1488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Method</a:t>
            </a:r>
            <a:endParaRPr b="1" i="1" sz="2500">
              <a:solidFill>
                <a:srgbClr val="3C78D8"/>
              </a:solidFill>
              <a:latin typeface="Comic Sans MS"/>
              <a:ea typeface="Comic Sans MS"/>
              <a:cs typeface="Comic Sans MS"/>
              <a:sym typeface="Comic Sans MS"/>
            </a:endParaRPr>
          </a:p>
        </p:txBody>
      </p:sp>
      <p:sp>
        <p:nvSpPr>
          <p:cNvPr id="432" name="Google Shape;432;p72"/>
          <p:cNvSpPr txBox="1"/>
          <p:nvPr/>
        </p:nvSpPr>
        <p:spPr>
          <a:xfrm>
            <a:off x="823202" y="4498349"/>
            <a:ext cx="1327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Result</a:t>
            </a:r>
            <a:endParaRPr b="1" i="1" sz="2500">
              <a:solidFill>
                <a:srgbClr val="3C78D8"/>
              </a:solidFill>
              <a:latin typeface="Comic Sans MS"/>
              <a:ea typeface="Comic Sans MS"/>
              <a:cs typeface="Comic Sans MS"/>
              <a:sym typeface="Comic Sans MS"/>
            </a:endParaRPr>
          </a:p>
        </p:txBody>
      </p:sp>
      <p:sp>
        <p:nvSpPr>
          <p:cNvPr id="433" name="Google Shape;433;p72"/>
          <p:cNvSpPr txBox="1"/>
          <p:nvPr/>
        </p:nvSpPr>
        <p:spPr>
          <a:xfrm>
            <a:off x="3544798" y="2714594"/>
            <a:ext cx="45819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 = “</a:t>
            </a:r>
            <a:r>
              <a:rPr b="1" lang="en" sz="1800">
                <a:latin typeface="Courier New"/>
                <a:ea typeface="Courier New"/>
                <a:cs typeface="Courier New"/>
                <a:sym typeface="Courier New"/>
              </a:rPr>
              <a:t>L</a:t>
            </a:r>
            <a:r>
              <a:rPr lang="en" sz="1800">
                <a:latin typeface="Courier New"/>
                <a:ea typeface="Courier New"/>
                <a:cs typeface="Courier New"/>
                <a:sym typeface="Courier New"/>
              </a:rPr>
              <a:t>o</a:t>
            </a:r>
            <a:r>
              <a:rPr b="1" lang="en" sz="1800">
                <a:latin typeface="Courier New"/>
                <a:ea typeface="Courier New"/>
                <a:cs typeface="Courier New"/>
                <a:sym typeface="Courier New"/>
              </a:rPr>
              <a:t>n</a:t>
            </a:r>
            <a:r>
              <a:rPr lang="en" sz="1800">
                <a:latin typeface="Courier New"/>
                <a:ea typeface="Courier New"/>
                <a:cs typeface="Courier New"/>
                <a:sym typeface="Courier New"/>
              </a:rPr>
              <a:t>d</a:t>
            </a:r>
            <a:r>
              <a:rPr b="1" lang="en" sz="1800">
                <a:latin typeface="Courier New"/>
                <a:ea typeface="Courier New"/>
                <a:cs typeface="Courier New"/>
                <a:sym typeface="Courier New"/>
              </a:rPr>
              <a:t>o</a:t>
            </a:r>
            <a:r>
              <a:rPr lang="en" sz="1800">
                <a:latin typeface="Courier New"/>
                <a:ea typeface="Courier New"/>
                <a:cs typeface="Courier New"/>
                <a:sym typeface="Courier New"/>
              </a:rPr>
              <a:t>n is rainy“</a:t>
            </a:r>
            <a:endParaRPr sz="1800">
              <a:latin typeface="Courier New"/>
              <a:ea typeface="Courier New"/>
              <a:cs typeface="Courier New"/>
              <a:sym typeface="Courier New"/>
            </a:endParaRPr>
          </a:p>
        </p:txBody>
      </p:sp>
      <p:sp>
        <p:nvSpPr>
          <p:cNvPr id="434" name="Google Shape;434;p72"/>
          <p:cNvSpPr txBox="1"/>
          <p:nvPr/>
        </p:nvSpPr>
        <p:spPr>
          <a:xfrm>
            <a:off x="3544798" y="3621990"/>
            <a:ext cx="45819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str[0:6:2]</a:t>
            </a:r>
            <a:endParaRPr sz="1800">
              <a:latin typeface="Courier New"/>
              <a:ea typeface="Courier New"/>
              <a:cs typeface="Courier New"/>
              <a:sym typeface="Courier New"/>
            </a:endParaRPr>
          </a:p>
        </p:txBody>
      </p:sp>
      <p:sp>
        <p:nvSpPr>
          <p:cNvPr id="435" name="Google Shape;435;p72"/>
          <p:cNvSpPr txBox="1"/>
          <p:nvPr/>
        </p:nvSpPr>
        <p:spPr>
          <a:xfrm>
            <a:off x="3544798" y="4529797"/>
            <a:ext cx="45819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urier New"/>
                <a:ea typeface="Courier New"/>
                <a:cs typeface="Courier New"/>
                <a:sym typeface="Courier New"/>
              </a:rPr>
              <a:t>“</a:t>
            </a:r>
            <a:r>
              <a:rPr b="1" lang="en" sz="1800">
                <a:solidFill>
                  <a:schemeClr val="dk1"/>
                </a:solidFill>
                <a:latin typeface="Courier New"/>
                <a:ea typeface="Courier New"/>
                <a:cs typeface="Courier New"/>
                <a:sym typeface="Courier New"/>
              </a:rPr>
              <a:t>Lno</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cxnSp>
        <p:nvCxnSpPr>
          <p:cNvPr id="436" name="Google Shape;436;p72"/>
          <p:cNvCxnSpPr>
            <a:stCxn id="430" idx="3"/>
            <a:endCxn id="433" idx="1"/>
          </p:cNvCxnSpPr>
          <p:nvPr/>
        </p:nvCxnSpPr>
        <p:spPr>
          <a:xfrm flipH="1" rot="10800000">
            <a:off x="2231525" y="2945450"/>
            <a:ext cx="1313400" cy="9600"/>
          </a:xfrm>
          <a:prstGeom prst="straightConnector1">
            <a:avLst/>
          </a:prstGeom>
          <a:noFill/>
          <a:ln cap="flat" cmpd="sng" w="19050">
            <a:solidFill>
              <a:schemeClr val="dk2"/>
            </a:solidFill>
            <a:prstDash val="solid"/>
            <a:round/>
            <a:headEnd len="med" w="med" type="none"/>
            <a:tailEnd len="med" w="med" type="triangle"/>
          </a:ln>
        </p:spPr>
      </p:cxnSp>
      <p:cxnSp>
        <p:nvCxnSpPr>
          <p:cNvPr id="437" name="Google Shape;437;p72"/>
          <p:cNvCxnSpPr/>
          <p:nvPr/>
        </p:nvCxnSpPr>
        <p:spPr>
          <a:xfrm flipH="1" rot="10800000">
            <a:off x="2231323" y="3817921"/>
            <a:ext cx="1313700" cy="600"/>
          </a:xfrm>
          <a:prstGeom prst="straightConnector1">
            <a:avLst/>
          </a:prstGeom>
          <a:noFill/>
          <a:ln cap="flat" cmpd="sng" w="19050">
            <a:solidFill>
              <a:schemeClr val="dk2"/>
            </a:solidFill>
            <a:prstDash val="solid"/>
            <a:round/>
            <a:headEnd len="med" w="med" type="none"/>
            <a:tailEnd len="med" w="med" type="triangle"/>
          </a:ln>
        </p:spPr>
      </p:cxnSp>
      <p:cxnSp>
        <p:nvCxnSpPr>
          <p:cNvPr id="438" name="Google Shape;438;p72"/>
          <p:cNvCxnSpPr/>
          <p:nvPr/>
        </p:nvCxnSpPr>
        <p:spPr>
          <a:xfrm flipH="1" rot="10800000">
            <a:off x="2224373" y="4732177"/>
            <a:ext cx="1313700" cy="600"/>
          </a:xfrm>
          <a:prstGeom prst="straightConnector1">
            <a:avLst/>
          </a:prstGeom>
          <a:noFill/>
          <a:ln cap="flat" cmpd="sng" w="19050">
            <a:solidFill>
              <a:schemeClr val="dk2"/>
            </a:solidFill>
            <a:prstDash val="solid"/>
            <a:round/>
            <a:headEnd len="med" w="med" type="none"/>
            <a:tailEnd len="med" w="med" type="triangle"/>
          </a:ln>
        </p:spPr>
      </p:cxnSp>
      <p:sp>
        <p:nvSpPr>
          <p:cNvPr id="439" name="Google Shape;439;p72"/>
          <p:cNvSpPr/>
          <p:nvPr/>
        </p:nvSpPr>
        <p:spPr>
          <a:xfrm>
            <a:off x="5711799" y="3234757"/>
            <a:ext cx="248100" cy="3288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72"/>
          <p:cNvSpPr/>
          <p:nvPr/>
        </p:nvSpPr>
        <p:spPr>
          <a:xfrm>
            <a:off x="5711799" y="4142358"/>
            <a:ext cx="248100" cy="3288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3"/>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Python Trim (strip) </a:t>
            </a:r>
            <a:r>
              <a:rPr b="0" lang="en">
                <a:solidFill>
                  <a:schemeClr val="lt1"/>
                </a:solidFill>
              </a:rPr>
              <a:t>Methods</a:t>
            </a:r>
            <a:endParaRPr b="0">
              <a:solidFill>
                <a:schemeClr val="lt1"/>
              </a:solidFill>
            </a:endParaRPr>
          </a:p>
        </p:txBody>
      </p:sp>
      <p:pic>
        <p:nvPicPr>
          <p:cNvPr id="446" name="Google Shape;446;p73"/>
          <p:cNvPicPr preferRelativeResize="0"/>
          <p:nvPr/>
        </p:nvPicPr>
        <p:blipFill rotWithShape="1">
          <a:blip r:embed="rId3">
            <a:alphaModFix/>
          </a:blip>
          <a:srcRect b="17118" l="0" r="0" t="17117"/>
          <a:stretch/>
        </p:blipFill>
        <p:spPr>
          <a:xfrm>
            <a:off x="7773850" y="268725"/>
            <a:ext cx="1033398" cy="480163"/>
          </a:xfrm>
          <a:prstGeom prst="rect">
            <a:avLst/>
          </a:prstGeom>
          <a:noFill/>
          <a:ln>
            <a:noFill/>
          </a:ln>
        </p:spPr>
      </p:pic>
      <p:sp>
        <p:nvSpPr>
          <p:cNvPr id="447" name="Google Shape;447;p73"/>
          <p:cNvSpPr txBox="1"/>
          <p:nvPr/>
        </p:nvSpPr>
        <p:spPr>
          <a:xfrm>
            <a:off x="452750" y="1143000"/>
            <a:ext cx="8610600" cy="4617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000000"/>
              </a:buClr>
              <a:buSzPts val="1600"/>
              <a:buFont typeface="Montserrat"/>
              <a:buChar char="●"/>
            </a:pPr>
            <a:r>
              <a:rPr b="1" lang="en" sz="1800">
                <a:latin typeface="Montserrat"/>
                <a:ea typeface="Montserrat"/>
                <a:cs typeface="Montserrat"/>
                <a:sym typeface="Montserrat"/>
              </a:rPr>
              <a:t>Strip </a:t>
            </a:r>
            <a:r>
              <a:rPr b="1" i="0" lang="en" sz="1800" u="none" cap="none" strike="noStrike">
                <a:solidFill>
                  <a:srgbClr val="000000"/>
                </a:solidFill>
                <a:latin typeface="Montserrat"/>
                <a:ea typeface="Montserrat"/>
                <a:cs typeface="Montserrat"/>
                <a:sym typeface="Montserrat"/>
              </a:rPr>
              <a:t>Methods</a:t>
            </a:r>
            <a:r>
              <a:rPr b="1" i="0" lang="en" sz="1600" u="none" cap="none" strike="noStrike">
                <a:solidFill>
                  <a:srgbClr val="000000"/>
                </a:solidFill>
                <a:latin typeface="Montserrat"/>
                <a:ea typeface="Montserrat"/>
                <a:cs typeface="Montserrat"/>
                <a:sym typeface="Montserrat"/>
              </a:rPr>
              <a:t>: </a:t>
            </a:r>
            <a:r>
              <a:rPr lang="en" sz="1600">
                <a:latin typeface="Montserrat"/>
                <a:ea typeface="Montserrat"/>
                <a:cs typeface="Montserrat"/>
                <a:sym typeface="Montserrat"/>
              </a:rPr>
              <a:t>B</a:t>
            </a:r>
            <a:r>
              <a:rPr i="0" lang="en" sz="1600" u="none" cap="none" strike="noStrike">
                <a:solidFill>
                  <a:srgbClr val="000000"/>
                </a:solidFill>
                <a:latin typeface="Montserrat"/>
                <a:ea typeface="Montserrat"/>
                <a:cs typeface="Montserrat"/>
                <a:sym typeface="Montserrat"/>
              </a:rPr>
              <a:t>uilt-in function </a:t>
            </a:r>
            <a:r>
              <a:rPr lang="en" sz="1600">
                <a:latin typeface="Montserrat"/>
                <a:ea typeface="Montserrat"/>
                <a:cs typeface="Montserrat"/>
                <a:sym typeface="Montserrat"/>
              </a:rPr>
              <a:t>to </a:t>
            </a:r>
            <a:r>
              <a:rPr i="0" lang="en" sz="1600" u="none" cap="none" strike="noStrike">
                <a:solidFill>
                  <a:srgbClr val="000000"/>
                </a:solidFill>
                <a:latin typeface="Montserrat"/>
                <a:ea typeface="Montserrat"/>
                <a:cs typeface="Montserrat"/>
                <a:sym typeface="Montserrat"/>
              </a:rPr>
              <a:t>r</a:t>
            </a:r>
            <a:r>
              <a:rPr lang="en" sz="1600">
                <a:latin typeface="Montserrat"/>
                <a:ea typeface="Montserrat"/>
                <a:cs typeface="Montserrat"/>
                <a:sym typeface="Montserrat"/>
              </a:rPr>
              <a:t>emove leading and trailing whitespaces</a:t>
            </a:r>
            <a:endParaRPr i="0" sz="1600" u="none" cap="none" strike="noStrike">
              <a:solidFill>
                <a:srgbClr val="000000"/>
              </a:solidFill>
              <a:latin typeface="Montserrat"/>
              <a:ea typeface="Montserrat"/>
              <a:cs typeface="Montserrat"/>
              <a:sym typeface="Montserrat"/>
            </a:endParaRPr>
          </a:p>
        </p:txBody>
      </p:sp>
      <p:sp>
        <p:nvSpPr>
          <p:cNvPr id="448" name="Google Shape;448;p73"/>
          <p:cNvSpPr txBox="1"/>
          <p:nvPr/>
        </p:nvSpPr>
        <p:spPr>
          <a:xfrm>
            <a:off x="929350" y="1713250"/>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String</a:t>
            </a:r>
            <a:endParaRPr b="1" i="1" sz="2500">
              <a:solidFill>
                <a:srgbClr val="3C78D8"/>
              </a:solidFill>
              <a:latin typeface="Comic Sans MS"/>
              <a:ea typeface="Comic Sans MS"/>
              <a:cs typeface="Comic Sans MS"/>
              <a:sym typeface="Comic Sans MS"/>
            </a:endParaRPr>
          </a:p>
        </p:txBody>
      </p:sp>
      <p:sp>
        <p:nvSpPr>
          <p:cNvPr id="449" name="Google Shape;449;p73"/>
          <p:cNvSpPr txBox="1"/>
          <p:nvPr/>
        </p:nvSpPr>
        <p:spPr>
          <a:xfrm>
            <a:off x="929350" y="2554538"/>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Method</a:t>
            </a:r>
            <a:endParaRPr b="1" i="1" sz="2500">
              <a:solidFill>
                <a:srgbClr val="3C78D8"/>
              </a:solidFill>
              <a:latin typeface="Comic Sans MS"/>
              <a:ea typeface="Comic Sans MS"/>
              <a:cs typeface="Comic Sans MS"/>
              <a:sym typeface="Comic Sans MS"/>
            </a:endParaRPr>
          </a:p>
        </p:txBody>
      </p:sp>
      <p:sp>
        <p:nvSpPr>
          <p:cNvPr id="450" name="Google Shape;450;p73"/>
          <p:cNvSpPr txBox="1"/>
          <p:nvPr/>
        </p:nvSpPr>
        <p:spPr>
          <a:xfrm>
            <a:off x="1006450" y="3362175"/>
            <a:ext cx="1275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Result</a:t>
            </a:r>
            <a:endParaRPr b="1" i="1" sz="2500">
              <a:solidFill>
                <a:srgbClr val="3C78D8"/>
              </a:solidFill>
              <a:latin typeface="Comic Sans MS"/>
              <a:ea typeface="Comic Sans MS"/>
              <a:cs typeface="Comic Sans MS"/>
              <a:sym typeface="Comic Sans MS"/>
            </a:endParaRPr>
          </a:p>
        </p:txBody>
      </p:sp>
      <p:sp>
        <p:nvSpPr>
          <p:cNvPr id="451" name="Google Shape;451;p73"/>
          <p:cNvSpPr txBox="1"/>
          <p:nvPr/>
        </p:nvSpPr>
        <p:spPr>
          <a:xfrm>
            <a:off x="3620350" y="1767100"/>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 = “</a:t>
            </a:r>
            <a:r>
              <a:rPr lang="en" sz="1800">
                <a:highlight>
                  <a:srgbClr val="C9DAF8"/>
                </a:highlight>
                <a:latin typeface="Courier New"/>
                <a:ea typeface="Courier New"/>
                <a:cs typeface="Courier New"/>
                <a:sym typeface="Courier New"/>
              </a:rPr>
              <a:t>     </a:t>
            </a:r>
            <a:r>
              <a:rPr lang="en" sz="1800">
                <a:latin typeface="Courier New"/>
                <a:ea typeface="Courier New"/>
                <a:cs typeface="Courier New"/>
                <a:sym typeface="Courier New"/>
              </a:rPr>
              <a:t>Hello World!</a:t>
            </a:r>
            <a:r>
              <a:rPr lang="en" sz="1800">
                <a:highlight>
                  <a:srgbClr val="C9DAF8"/>
                </a:highlight>
                <a:latin typeface="Courier New"/>
                <a:ea typeface="Courier New"/>
                <a:cs typeface="Courier New"/>
                <a:sym typeface="Courier New"/>
              </a:rPr>
              <a:t>   </a:t>
            </a: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452" name="Google Shape;452;p73"/>
          <p:cNvSpPr txBox="1"/>
          <p:nvPr/>
        </p:nvSpPr>
        <p:spPr>
          <a:xfrm>
            <a:off x="3620350" y="2600350"/>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str.strip() </a:t>
            </a:r>
            <a:endParaRPr sz="1800">
              <a:latin typeface="Courier New"/>
              <a:ea typeface="Courier New"/>
              <a:cs typeface="Courier New"/>
              <a:sym typeface="Courier New"/>
            </a:endParaRPr>
          </a:p>
        </p:txBody>
      </p:sp>
      <p:sp>
        <p:nvSpPr>
          <p:cNvPr id="453" name="Google Shape;453;p73"/>
          <p:cNvSpPr txBox="1"/>
          <p:nvPr/>
        </p:nvSpPr>
        <p:spPr>
          <a:xfrm>
            <a:off x="3620350" y="3400450"/>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urier New"/>
                <a:ea typeface="Courier New"/>
                <a:cs typeface="Courier New"/>
                <a:sym typeface="Courier New"/>
              </a:rPr>
              <a:t>“Hello World!</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cxnSp>
        <p:nvCxnSpPr>
          <p:cNvPr id="454" name="Google Shape;454;p73"/>
          <p:cNvCxnSpPr>
            <a:stCxn id="448" idx="3"/>
            <a:endCxn id="451" idx="1"/>
          </p:cNvCxnSpPr>
          <p:nvPr/>
        </p:nvCxnSpPr>
        <p:spPr>
          <a:xfrm>
            <a:off x="2358850" y="1997950"/>
            <a:ext cx="1261500" cy="0"/>
          </a:xfrm>
          <a:prstGeom prst="straightConnector1">
            <a:avLst/>
          </a:prstGeom>
          <a:noFill/>
          <a:ln cap="flat" cmpd="sng" w="19050">
            <a:solidFill>
              <a:schemeClr val="dk2"/>
            </a:solidFill>
            <a:prstDash val="solid"/>
            <a:round/>
            <a:headEnd len="med" w="med" type="none"/>
            <a:tailEnd len="med" w="med" type="triangle"/>
          </a:ln>
        </p:spPr>
      </p:cxnSp>
      <p:cxnSp>
        <p:nvCxnSpPr>
          <p:cNvPr id="455" name="Google Shape;455;p73"/>
          <p:cNvCxnSpPr/>
          <p:nvPr/>
        </p:nvCxnSpPr>
        <p:spPr>
          <a:xfrm flipH="1" rot="10800000">
            <a:off x="2358850" y="2838950"/>
            <a:ext cx="1261500" cy="600"/>
          </a:xfrm>
          <a:prstGeom prst="straightConnector1">
            <a:avLst/>
          </a:prstGeom>
          <a:noFill/>
          <a:ln cap="flat" cmpd="sng" w="19050">
            <a:solidFill>
              <a:schemeClr val="dk2"/>
            </a:solidFill>
            <a:prstDash val="solid"/>
            <a:round/>
            <a:headEnd len="med" w="med" type="none"/>
            <a:tailEnd len="med" w="med" type="triangle"/>
          </a:ln>
        </p:spPr>
      </p:cxnSp>
      <p:cxnSp>
        <p:nvCxnSpPr>
          <p:cNvPr id="456" name="Google Shape;456;p73"/>
          <p:cNvCxnSpPr/>
          <p:nvPr/>
        </p:nvCxnSpPr>
        <p:spPr>
          <a:xfrm flipH="1" rot="10800000">
            <a:off x="2352175" y="3646900"/>
            <a:ext cx="1261500" cy="600"/>
          </a:xfrm>
          <a:prstGeom prst="straightConnector1">
            <a:avLst/>
          </a:prstGeom>
          <a:noFill/>
          <a:ln cap="flat" cmpd="sng" w="19050">
            <a:solidFill>
              <a:schemeClr val="dk2"/>
            </a:solidFill>
            <a:prstDash val="solid"/>
            <a:round/>
            <a:headEnd len="med" w="med" type="none"/>
            <a:tailEnd len="med" w="med" type="triangle"/>
          </a:ln>
        </p:spPr>
      </p:cxnSp>
      <p:sp>
        <p:nvSpPr>
          <p:cNvPr id="457" name="Google Shape;457;p73"/>
          <p:cNvSpPr/>
          <p:nvPr/>
        </p:nvSpPr>
        <p:spPr>
          <a:xfrm>
            <a:off x="5701600" y="2282650"/>
            <a:ext cx="238200" cy="1965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3"/>
          <p:cNvSpPr/>
          <p:nvPr/>
        </p:nvSpPr>
        <p:spPr>
          <a:xfrm>
            <a:off x="5701600" y="3154033"/>
            <a:ext cx="238200" cy="1965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3"/>
          <p:cNvSpPr txBox="1"/>
          <p:nvPr/>
        </p:nvSpPr>
        <p:spPr>
          <a:xfrm>
            <a:off x="498950" y="4101600"/>
            <a:ext cx="8354700" cy="8004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Montserrat"/>
              <a:buChar char="●"/>
            </a:pPr>
            <a:r>
              <a:rPr b="1" lang="en">
                <a:solidFill>
                  <a:srgbClr val="1155CC"/>
                </a:solidFill>
                <a:latin typeface="Courier New"/>
                <a:ea typeface="Courier New"/>
                <a:cs typeface="Courier New"/>
                <a:sym typeface="Courier New"/>
              </a:rPr>
              <a:t>rstrip</a:t>
            </a:r>
            <a:r>
              <a:rPr lang="en" sz="1600">
                <a:latin typeface="Montserrat"/>
                <a:ea typeface="Montserrat"/>
                <a:cs typeface="Montserrat"/>
                <a:sym typeface="Montserrat"/>
              </a:rPr>
              <a:t> removes </a:t>
            </a:r>
            <a:r>
              <a:rPr lang="en" sz="1600">
                <a:solidFill>
                  <a:schemeClr val="dk1"/>
                </a:solidFill>
                <a:latin typeface="Montserrat"/>
                <a:ea typeface="Montserrat"/>
                <a:cs typeface="Montserrat"/>
                <a:sym typeface="Montserrat"/>
              </a:rPr>
              <a:t> leading and trailing whitespaces </a:t>
            </a:r>
            <a:r>
              <a:rPr lang="en" sz="1600">
                <a:latin typeface="Montserrat"/>
                <a:ea typeface="Montserrat"/>
                <a:cs typeface="Montserrat"/>
                <a:sym typeface="Montserrat"/>
              </a:rPr>
              <a:t>from “</a:t>
            </a:r>
            <a:r>
              <a:rPr b="1" lang="en" sz="1600">
                <a:latin typeface="Montserrat"/>
                <a:ea typeface="Montserrat"/>
                <a:cs typeface="Montserrat"/>
                <a:sym typeface="Montserrat"/>
              </a:rPr>
              <a:t>r</a:t>
            </a:r>
            <a:r>
              <a:rPr lang="en" sz="1600">
                <a:latin typeface="Montserrat"/>
                <a:ea typeface="Montserrat"/>
                <a:cs typeface="Montserrat"/>
                <a:sym typeface="Montserrat"/>
              </a:rPr>
              <a:t>ight” side of string</a:t>
            </a:r>
            <a:endParaRPr sz="1600">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b="1" lang="en">
                <a:solidFill>
                  <a:srgbClr val="1155CC"/>
                </a:solidFill>
                <a:latin typeface="Courier New"/>
                <a:ea typeface="Courier New"/>
                <a:cs typeface="Courier New"/>
                <a:sym typeface="Courier New"/>
              </a:rPr>
              <a:t>l</a:t>
            </a:r>
            <a:r>
              <a:rPr b="1" lang="en">
                <a:solidFill>
                  <a:srgbClr val="1155CC"/>
                </a:solidFill>
                <a:latin typeface="Courier New"/>
                <a:ea typeface="Courier New"/>
                <a:cs typeface="Courier New"/>
                <a:sym typeface="Courier New"/>
              </a:rPr>
              <a:t>strip</a:t>
            </a:r>
            <a:r>
              <a:rPr lang="en" sz="1600">
                <a:solidFill>
                  <a:schemeClr val="dk1"/>
                </a:solidFill>
                <a:latin typeface="Montserrat"/>
                <a:ea typeface="Montserrat"/>
                <a:cs typeface="Montserrat"/>
                <a:sym typeface="Montserrat"/>
              </a:rPr>
              <a:t> removes  leading and trailing whitespaces from “</a:t>
            </a:r>
            <a:r>
              <a:rPr b="1" lang="en" sz="1600">
                <a:solidFill>
                  <a:schemeClr val="dk1"/>
                </a:solidFill>
                <a:latin typeface="Montserrat"/>
                <a:ea typeface="Montserrat"/>
                <a:cs typeface="Montserrat"/>
                <a:sym typeface="Montserrat"/>
              </a:rPr>
              <a:t>l</a:t>
            </a:r>
            <a:r>
              <a:rPr lang="en" sz="1600">
                <a:solidFill>
                  <a:schemeClr val="dk1"/>
                </a:solidFill>
                <a:latin typeface="Montserrat"/>
                <a:ea typeface="Montserrat"/>
                <a:cs typeface="Montserrat"/>
                <a:sym typeface="Montserrat"/>
              </a:rPr>
              <a:t>eft” side of string</a:t>
            </a:r>
            <a:endParaRPr b="1" sz="16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4"/>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Strings </a:t>
            </a:r>
            <a:r>
              <a:rPr b="0" lang="en">
                <a:solidFill>
                  <a:schemeClr val="lt1"/>
                </a:solidFill>
              </a:rPr>
              <a:t>Concatenation</a:t>
            </a:r>
            <a:endParaRPr b="0">
              <a:solidFill>
                <a:schemeClr val="lt1"/>
              </a:solidFill>
            </a:endParaRPr>
          </a:p>
        </p:txBody>
      </p:sp>
      <p:pic>
        <p:nvPicPr>
          <p:cNvPr id="465" name="Google Shape;465;p74"/>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466" name="Google Shape;466;p74"/>
          <p:cNvSpPr txBox="1"/>
          <p:nvPr/>
        </p:nvSpPr>
        <p:spPr>
          <a:xfrm>
            <a:off x="452750" y="1143000"/>
            <a:ext cx="8354700" cy="4617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000000"/>
              </a:buClr>
              <a:buSzPts val="1600"/>
              <a:buFont typeface="Montserrat"/>
              <a:buChar char="●"/>
            </a:pPr>
            <a:r>
              <a:rPr b="1" lang="en" sz="1800">
                <a:latin typeface="Montserrat"/>
                <a:ea typeface="Montserrat"/>
                <a:cs typeface="Montserrat"/>
                <a:sym typeface="Montserrat"/>
              </a:rPr>
              <a:t>Using the plus operator (+)</a:t>
            </a:r>
            <a:r>
              <a:rPr b="1" i="0" lang="en" sz="1600" u="none" cap="none" strike="noStrike">
                <a:solidFill>
                  <a:srgbClr val="000000"/>
                </a:solidFill>
                <a:latin typeface="Montserrat"/>
                <a:ea typeface="Montserrat"/>
                <a:cs typeface="Montserrat"/>
                <a:sym typeface="Montserrat"/>
              </a:rPr>
              <a:t>: </a:t>
            </a:r>
            <a:r>
              <a:rPr lang="en" sz="1600">
                <a:latin typeface="Montserrat"/>
                <a:ea typeface="Montserrat"/>
                <a:cs typeface="Montserrat"/>
                <a:sym typeface="Montserrat"/>
              </a:rPr>
              <a:t>Add a variable to another variable</a:t>
            </a:r>
            <a:endParaRPr i="0" sz="1600" u="none" cap="none" strike="noStrike">
              <a:solidFill>
                <a:srgbClr val="000000"/>
              </a:solidFill>
              <a:latin typeface="Montserrat"/>
              <a:ea typeface="Montserrat"/>
              <a:cs typeface="Montserrat"/>
              <a:sym typeface="Montserrat"/>
            </a:endParaRPr>
          </a:p>
        </p:txBody>
      </p:sp>
      <p:sp>
        <p:nvSpPr>
          <p:cNvPr id="467" name="Google Shape;467;p74"/>
          <p:cNvSpPr txBox="1"/>
          <p:nvPr/>
        </p:nvSpPr>
        <p:spPr>
          <a:xfrm>
            <a:off x="905275" y="1819950"/>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String</a:t>
            </a:r>
            <a:endParaRPr b="1" i="1" sz="2500">
              <a:solidFill>
                <a:srgbClr val="3C78D8"/>
              </a:solidFill>
              <a:latin typeface="Comic Sans MS"/>
              <a:ea typeface="Comic Sans MS"/>
              <a:cs typeface="Comic Sans MS"/>
              <a:sym typeface="Comic Sans MS"/>
            </a:endParaRPr>
          </a:p>
        </p:txBody>
      </p:sp>
      <p:sp>
        <p:nvSpPr>
          <p:cNvPr id="468" name="Google Shape;468;p74"/>
          <p:cNvSpPr txBox="1"/>
          <p:nvPr/>
        </p:nvSpPr>
        <p:spPr>
          <a:xfrm>
            <a:off x="120375" y="3581138"/>
            <a:ext cx="2214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Concatenate</a:t>
            </a:r>
            <a:endParaRPr b="1" i="1" sz="2500">
              <a:solidFill>
                <a:srgbClr val="3C78D8"/>
              </a:solidFill>
              <a:latin typeface="Comic Sans MS"/>
              <a:ea typeface="Comic Sans MS"/>
              <a:cs typeface="Comic Sans MS"/>
              <a:sym typeface="Comic Sans MS"/>
            </a:endParaRPr>
          </a:p>
        </p:txBody>
      </p:sp>
      <p:sp>
        <p:nvSpPr>
          <p:cNvPr id="469" name="Google Shape;469;p74"/>
          <p:cNvSpPr txBox="1"/>
          <p:nvPr/>
        </p:nvSpPr>
        <p:spPr>
          <a:xfrm>
            <a:off x="982375" y="4461750"/>
            <a:ext cx="1275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Result</a:t>
            </a:r>
            <a:endParaRPr b="1" i="1" sz="2500">
              <a:solidFill>
                <a:srgbClr val="3C78D8"/>
              </a:solidFill>
              <a:latin typeface="Comic Sans MS"/>
              <a:ea typeface="Comic Sans MS"/>
              <a:cs typeface="Comic Sans MS"/>
              <a:sym typeface="Comic Sans MS"/>
            </a:endParaRPr>
          </a:p>
        </p:txBody>
      </p:sp>
      <p:sp>
        <p:nvSpPr>
          <p:cNvPr id="470" name="Google Shape;470;p74"/>
          <p:cNvSpPr txBox="1"/>
          <p:nvPr/>
        </p:nvSpPr>
        <p:spPr>
          <a:xfrm>
            <a:off x="3596275" y="1873800"/>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str1 = “Hello“</a:t>
            </a:r>
            <a:endParaRPr sz="1800">
              <a:latin typeface="Courier New"/>
              <a:ea typeface="Courier New"/>
              <a:cs typeface="Courier New"/>
              <a:sym typeface="Courier New"/>
            </a:endParaRPr>
          </a:p>
        </p:txBody>
      </p:sp>
      <p:sp>
        <p:nvSpPr>
          <p:cNvPr id="471" name="Google Shape;471;p74"/>
          <p:cNvSpPr txBox="1"/>
          <p:nvPr/>
        </p:nvSpPr>
        <p:spPr>
          <a:xfrm>
            <a:off x="3596275" y="3626938"/>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str1 + “</a:t>
            </a:r>
            <a:r>
              <a:rPr lang="en" sz="1800">
                <a:solidFill>
                  <a:schemeClr val="dk1"/>
                </a:solidFill>
                <a:highlight>
                  <a:srgbClr val="C9DAF8"/>
                </a:highlight>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 </a:t>
            </a:r>
            <a:r>
              <a:rPr lang="en" sz="1800">
                <a:latin typeface="Courier New"/>
                <a:ea typeface="Courier New"/>
                <a:cs typeface="Courier New"/>
                <a:sym typeface="Courier New"/>
              </a:rPr>
              <a:t>+ str2</a:t>
            </a:r>
            <a:endParaRPr sz="1800">
              <a:latin typeface="Courier New"/>
              <a:ea typeface="Courier New"/>
              <a:cs typeface="Courier New"/>
              <a:sym typeface="Courier New"/>
            </a:endParaRPr>
          </a:p>
        </p:txBody>
      </p:sp>
      <p:sp>
        <p:nvSpPr>
          <p:cNvPr id="472" name="Google Shape;472;p74"/>
          <p:cNvSpPr txBox="1"/>
          <p:nvPr/>
        </p:nvSpPr>
        <p:spPr>
          <a:xfrm>
            <a:off x="3596275" y="4500025"/>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urier New"/>
                <a:ea typeface="Courier New"/>
                <a:cs typeface="Courier New"/>
                <a:sym typeface="Courier New"/>
              </a:rPr>
              <a:t>“Hello World!</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cxnSp>
        <p:nvCxnSpPr>
          <p:cNvPr id="473" name="Google Shape;473;p74"/>
          <p:cNvCxnSpPr/>
          <p:nvPr/>
        </p:nvCxnSpPr>
        <p:spPr>
          <a:xfrm>
            <a:off x="2334775" y="2190575"/>
            <a:ext cx="1261500" cy="0"/>
          </a:xfrm>
          <a:prstGeom prst="straightConnector1">
            <a:avLst/>
          </a:prstGeom>
          <a:noFill/>
          <a:ln cap="flat" cmpd="sng" w="19050">
            <a:solidFill>
              <a:schemeClr val="dk2"/>
            </a:solidFill>
            <a:prstDash val="solid"/>
            <a:round/>
            <a:headEnd len="med" w="med" type="none"/>
            <a:tailEnd len="med" w="med" type="triangle"/>
          </a:ln>
        </p:spPr>
      </p:cxnSp>
      <p:cxnSp>
        <p:nvCxnSpPr>
          <p:cNvPr id="474" name="Google Shape;474;p74"/>
          <p:cNvCxnSpPr/>
          <p:nvPr/>
        </p:nvCxnSpPr>
        <p:spPr>
          <a:xfrm flipH="1" rot="10800000">
            <a:off x="2334775" y="3865538"/>
            <a:ext cx="1261500" cy="600"/>
          </a:xfrm>
          <a:prstGeom prst="straightConnector1">
            <a:avLst/>
          </a:prstGeom>
          <a:noFill/>
          <a:ln cap="flat" cmpd="sng" w="19050">
            <a:solidFill>
              <a:schemeClr val="dk2"/>
            </a:solidFill>
            <a:prstDash val="solid"/>
            <a:round/>
            <a:headEnd len="med" w="med" type="none"/>
            <a:tailEnd len="med" w="med" type="triangle"/>
          </a:ln>
        </p:spPr>
      </p:cxnSp>
      <p:cxnSp>
        <p:nvCxnSpPr>
          <p:cNvPr id="475" name="Google Shape;475;p74"/>
          <p:cNvCxnSpPr/>
          <p:nvPr/>
        </p:nvCxnSpPr>
        <p:spPr>
          <a:xfrm flipH="1" rot="10800000">
            <a:off x="2328100" y="4746475"/>
            <a:ext cx="1261500" cy="600"/>
          </a:xfrm>
          <a:prstGeom prst="straightConnector1">
            <a:avLst/>
          </a:prstGeom>
          <a:noFill/>
          <a:ln cap="flat" cmpd="sng" w="19050">
            <a:solidFill>
              <a:schemeClr val="dk2"/>
            </a:solidFill>
            <a:prstDash val="solid"/>
            <a:round/>
            <a:headEnd len="med" w="med" type="none"/>
            <a:tailEnd len="med" w="med" type="triangle"/>
          </a:ln>
        </p:spPr>
      </p:cxnSp>
      <p:sp>
        <p:nvSpPr>
          <p:cNvPr id="476" name="Google Shape;476;p74"/>
          <p:cNvSpPr/>
          <p:nvPr/>
        </p:nvSpPr>
        <p:spPr>
          <a:xfrm>
            <a:off x="5677525" y="2397200"/>
            <a:ext cx="238200" cy="2955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4"/>
          <p:cNvSpPr txBox="1"/>
          <p:nvPr/>
        </p:nvSpPr>
        <p:spPr>
          <a:xfrm>
            <a:off x="905275" y="2700538"/>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String</a:t>
            </a:r>
            <a:endParaRPr b="1" i="1" sz="2500">
              <a:solidFill>
                <a:srgbClr val="3C78D8"/>
              </a:solidFill>
              <a:latin typeface="Comic Sans MS"/>
              <a:ea typeface="Comic Sans MS"/>
              <a:cs typeface="Comic Sans MS"/>
              <a:sym typeface="Comic Sans MS"/>
            </a:endParaRPr>
          </a:p>
        </p:txBody>
      </p:sp>
      <p:sp>
        <p:nvSpPr>
          <p:cNvPr id="478" name="Google Shape;478;p74"/>
          <p:cNvSpPr txBox="1"/>
          <p:nvPr/>
        </p:nvSpPr>
        <p:spPr>
          <a:xfrm>
            <a:off x="3596275" y="2754388"/>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str2 = “World“</a:t>
            </a:r>
            <a:endParaRPr sz="1800">
              <a:latin typeface="Courier New"/>
              <a:ea typeface="Courier New"/>
              <a:cs typeface="Courier New"/>
              <a:sym typeface="Courier New"/>
            </a:endParaRPr>
          </a:p>
        </p:txBody>
      </p:sp>
      <p:cxnSp>
        <p:nvCxnSpPr>
          <p:cNvPr id="479" name="Google Shape;479;p74"/>
          <p:cNvCxnSpPr>
            <a:stCxn id="477" idx="3"/>
            <a:endCxn id="478" idx="1"/>
          </p:cNvCxnSpPr>
          <p:nvPr/>
        </p:nvCxnSpPr>
        <p:spPr>
          <a:xfrm>
            <a:off x="2334775" y="2985238"/>
            <a:ext cx="1261500" cy="0"/>
          </a:xfrm>
          <a:prstGeom prst="straightConnector1">
            <a:avLst/>
          </a:prstGeom>
          <a:noFill/>
          <a:ln cap="flat" cmpd="sng" w="19050">
            <a:solidFill>
              <a:schemeClr val="dk2"/>
            </a:solidFill>
            <a:prstDash val="solid"/>
            <a:round/>
            <a:headEnd len="med" w="med" type="none"/>
            <a:tailEnd len="med" w="med" type="triangle"/>
          </a:ln>
        </p:spPr>
      </p:cxnSp>
      <p:sp>
        <p:nvSpPr>
          <p:cNvPr id="480" name="Google Shape;480;p74"/>
          <p:cNvSpPr/>
          <p:nvPr/>
        </p:nvSpPr>
        <p:spPr>
          <a:xfrm>
            <a:off x="5677525" y="3305000"/>
            <a:ext cx="238200" cy="2955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4"/>
          <p:cNvSpPr/>
          <p:nvPr/>
        </p:nvSpPr>
        <p:spPr>
          <a:xfrm>
            <a:off x="5677525" y="4146588"/>
            <a:ext cx="238200" cy="2955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5"/>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Strings </a:t>
            </a:r>
            <a:r>
              <a:rPr b="0" lang="en">
                <a:solidFill>
                  <a:schemeClr val="lt1"/>
                </a:solidFill>
              </a:rPr>
              <a:t>Concatenation</a:t>
            </a:r>
            <a:endParaRPr b="0">
              <a:solidFill>
                <a:schemeClr val="lt1"/>
              </a:solidFill>
            </a:endParaRPr>
          </a:p>
        </p:txBody>
      </p:sp>
      <p:pic>
        <p:nvPicPr>
          <p:cNvPr id="487" name="Google Shape;487;p75"/>
          <p:cNvPicPr preferRelativeResize="0"/>
          <p:nvPr/>
        </p:nvPicPr>
        <p:blipFill rotWithShape="1">
          <a:blip r:embed="rId3">
            <a:alphaModFix/>
          </a:blip>
          <a:srcRect b="17118" l="0" r="0" t="17117"/>
          <a:stretch/>
        </p:blipFill>
        <p:spPr>
          <a:xfrm>
            <a:off x="7773850" y="268725"/>
            <a:ext cx="1033398" cy="480163"/>
          </a:xfrm>
          <a:prstGeom prst="rect">
            <a:avLst/>
          </a:prstGeom>
          <a:noFill/>
          <a:ln>
            <a:noFill/>
          </a:ln>
        </p:spPr>
      </p:pic>
      <p:sp>
        <p:nvSpPr>
          <p:cNvPr id="488" name="Google Shape;488;p75"/>
          <p:cNvSpPr txBox="1"/>
          <p:nvPr/>
        </p:nvSpPr>
        <p:spPr>
          <a:xfrm>
            <a:off x="452750" y="1216325"/>
            <a:ext cx="8354400" cy="3101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000000"/>
              </a:buClr>
              <a:buSzPts val="1800"/>
              <a:buFont typeface="Montserrat"/>
              <a:buChar char="●"/>
            </a:pPr>
            <a:r>
              <a:rPr b="1" lang="en" sz="1800">
                <a:latin typeface="Montserrat"/>
                <a:ea typeface="Montserrat"/>
                <a:cs typeface="Montserrat"/>
                <a:sym typeface="Montserrat"/>
              </a:rPr>
              <a:t>For Strings:</a:t>
            </a:r>
            <a:endParaRPr b="1" i="0" sz="1800" u="none" cap="none" strike="noStrike">
              <a:solidFill>
                <a:srgbClr val="000000"/>
              </a:solidFill>
              <a:latin typeface="Montserrat"/>
              <a:ea typeface="Montserrat"/>
              <a:cs typeface="Montserrat"/>
              <a:sym typeface="Montserrat"/>
            </a:endParaRPr>
          </a:p>
          <a:p>
            <a:pPr indent="457200" lvl="0" marL="0" marR="0" rtl="0" algn="just">
              <a:lnSpc>
                <a:spcPct val="100000"/>
              </a:lnSpc>
              <a:spcBef>
                <a:spcPts val="0"/>
              </a:spcBef>
              <a:spcAft>
                <a:spcPts val="0"/>
              </a:spcAft>
              <a:buClr>
                <a:srgbClr val="000000"/>
              </a:buClr>
              <a:buSzPts val="1600"/>
              <a:buFont typeface="Arial"/>
              <a:buNone/>
            </a:pPr>
            <a:r>
              <a:rPr i="0" lang="en" sz="1600" u="none" cap="none" strike="noStrike">
                <a:solidFill>
                  <a:srgbClr val="000000"/>
                </a:solidFill>
                <a:latin typeface="Montserrat"/>
                <a:ea typeface="Montserrat"/>
                <a:cs typeface="Montserrat"/>
                <a:sym typeface="Montserrat"/>
              </a:rPr>
              <a:t>The </a:t>
            </a:r>
            <a:r>
              <a:rPr b="1" lang="en" sz="1700">
                <a:solidFill>
                  <a:srgbClr val="1155CC"/>
                </a:solidFill>
                <a:latin typeface="Courier New"/>
                <a:ea typeface="Courier New"/>
                <a:cs typeface="Courier New"/>
                <a:sym typeface="Courier New"/>
              </a:rPr>
              <a:t>plus</a:t>
            </a:r>
            <a:r>
              <a:rPr lang="en" sz="1600">
                <a:latin typeface="Montserrat"/>
                <a:ea typeface="Montserrat"/>
                <a:cs typeface="Montserrat"/>
                <a:sym typeface="Montserrat"/>
              </a:rPr>
              <a:t> (+) works as a String concatenation operator</a:t>
            </a:r>
            <a:r>
              <a:rPr i="0" lang="en" sz="1600" u="none" cap="none" strike="noStrike">
                <a:solidFill>
                  <a:srgbClr val="000000"/>
                </a:solidFill>
                <a:latin typeface="Montserrat"/>
                <a:ea typeface="Montserrat"/>
                <a:cs typeface="Montserrat"/>
                <a:sym typeface="Montserrat"/>
              </a:rPr>
              <a:t>.</a:t>
            </a:r>
            <a:endParaRPr i="0" sz="16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100"/>
              <a:buFont typeface="Arial"/>
              <a:buNone/>
            </a:pPr>
            <a:r>
              <a:t/>
            </a:r>
            <a:endParaRPr i="0" sz="16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100"/>
              <a:buFont typeface="Arial"/>
              <a:buNone/>
            </a:pPr>
            <a:r>
              <a:t/>
            </a:r>
            <a:endParaRPr sz="1600">
              <a:latin typeface="Montserrat"/>
              <a:ea typeface="Montserrat"/>
              <a:cs typeface="Montserrat"/>
              <a:sym typeface="Montserrat"/>
            </a:endParaRPr>
          </a:p>
          <a:p>
            <a:pPr indent="-342900" lvl="0" marL="457200" rtl="0" algn="l">
              <a:lnSpc>
                <a:spcPct val="150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For Numbers:</a:t>
            </a:r>
            <a:endParaRPr b="1" sz="1800">
              <a:solidFill>
                <a:schemeClr val="dk1"/>
              </a:solidFill>
              <a:latin typeface="Montserrat"/>
              <a:ea typeface="Montserrat"/>
              <a:cs typeface="Montserrat"/>
              <a:sym typeface="Montserrat"/>
            </a:endParaRPr>
          </a:p>
          <a:p>
            <a:pPr indent="457200" lvl="0" marL="0" rtl="0" algn="just">
              <a:spcBef>
                <a:spcPts val="0"/>
              </a:spcBef>
              <a:spcAft>
                <a:spcPts val="0"/>
              </a:spcAft>
              <a:buNone/>
            </a:pPr>
            <a:r>
              <a:rPr lang="en" sz="1600">
                <a:solidFill>
                  <a:schemeClr val="dk1"/>
                </a:solidFill>
                <a:latin typeface="Montserrat"/>
                <a:ea typeface="Montserrat"/>
                <a:cs typeface="Montserrat"/>
                <a:sym typeface="Montserrat"/>
              </a:rPr>
              <a:t>The </a:t>
            </a:r>
            <a:r>
              <a:rPr b="1" lang="en" sz="1700">
                <a:solidFill>
                  <a:srgbClr val="1155CC"/>
                </a:solidFill>
                <a:latin typeface="Courier New"/>
                <a:ea typeface="Courier New"/>
                <a:cs typeface="Courier New"/>
                <a:sym typeface="Courier New"/>
              </a:rPr>
              <a:t>plus</a:t>
            </a:r>
            <a:r>
              <a:rPr lang="en" sz="1600">
                <a:solidFill>
                  <a:schemeClr val="dk1"/>
                </a:solidFill>
                <a:latin typeface="Montserrat"/>
                <a:ea typeface="Montserrat"/>
                <a:cs typeface="Montserrat"/>
                <a:sym typeface="Montserrat"/>
              </a:rPr>
              <a:t> (+) works as a mathematical operator.</a:t>
            </a:r>
            <a:endParaRPr b="1" sz="1800">
              <a:solidFill>
                <a:schemeClr val="dk1"/>
              </a:solidFill>
              <a:latin typeface="Montserrat"/>
              <a:ea typeface="Montserrat"/>
              <a:cs typeface="Montserrat"/>
              <a:sym typeface="Montserrat"/>
            </a:endParaRPr>
          </a:p>
          <a:p>
            <a:pPr indent="0" lvl="0" marL="457200" rtl="0" algn="just">
              <a:lnSpc>
                <a:spcPct val="115000"/>
              </a:lnSpc>
              <a:spcBef>
                <a:spcPts val="0"/>
              </a:spcBef>
              <a:spcAft>
                <a:spcPts val="0"/>
              </a:spcAft>
              <a:buClr>
                <a:schemeClr val="dk1"/>
              </a:buClr>
              <a:buSzPts val="1600"/>
              <a:buFont typeface="Arial"/>
              <a:buNone/>
            </a:pPr>
            <a:r>
              <a:t/>
            </a:r>
            <a:endParaRPr sz="1600">
              <a:solidFill>
                <a:schemeClr val="dk1"/>
              </a:solidFill>
              <a:latin typeface="Montserrat"/>
              <a:ea typeface="Montserrat"/>
              <a:cs typeface="Montserrat"/>
              <a:sym typeface="Montserrat"/>
            </a:endParaRPr>
          </a:p>
          <a:p>
            <a:pPr indent="0" lvl="0" marL="457200" rtl="0" algn="just">
              <a:lnSpc>
                <a:spcPct val="115000"/>
              </a:lnSpc>
              <a:spcBef>
                <a:spcPts val="0"/>
              </a:spcBef>
              <a:spcAft>
                <a:spcPts val="0"/>
              </a:spcAft>
              <a:buClr>
                <a:schemeClr val="dk1"/>
              </a:buClr>
              <a:buSzPts val="1800"/>
              <a:buFont typeface="Arial"/>
              <a:buNone/>
            </a:pPr>
            <a:r>
              <a:rPr b="1" lang="en" sz="1800">
                <a:solidFill>
                  <a:srgbClr val="202124"/>
                </a:solidFill>
                <a:highlight>
                  <a:srgbClr val="FFFFFF"/>
                </a:highlight>
              </a:rPr>
              <a:t>⚠</a:t>
            </a:r>
            <a:r>
              <a:rPr lang="en" sz="1200">
                <a:solidFill>
                  <a:srgbClr val="202124"/>
                </a:solidFill>
                <a:highlight>
                  <a:srgbClr val="FFFFFF"/>
                </a:highlight>
              </a:rPr>
              <a:t> </a:t>
            </a:r>
            <a:r>
              <a:rPr b="1" lang="en" sz="1800">
                <a:solidFill>
                  <a:schemeClr val="dk1"/>
                </a:solidFill>
                <a:latin typeface="Montserrat"/>
                <a:ea typeface="Montserrat"/>
                <a:cs typeface="Montserrat"/>
                <a:sym typeface="Montserrat"/>
              </a:rPr>
              <a:t>Tip</a:t>
            </a:r>
            <a:r>
              <a:rPr lang="en" sz="1600">
                <a:solidFill>
                  <a:schemeClr val="dk1"/>
                </a:solidFill>
                <a:latin typeface="Montserrat"/>
                <a:ea typeface="Montserrat"/>
                <a:cs typeface="Montserrat"/>
                <a:sym typeface="Montserrat"/>
              </a:rPr>
              <a:t>: Use the plus operator carefully! Do not try to concatenate a String with a number, in this case Python will return an error.</a:t>
            </a:r>
            <a:endParaRPr sz="16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6"/>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Strings Concatenation</a:t>
            </a:r>
            <a:endParaRPr b="0">
              <a:solidFill>
                <a:schemeClr val="lt1"/>
              </a:solidFill>
            </a:endParaRPr>
          </a:p>
        </p:txBody>
      </p:sp>
      <p:pic>
        <p:nvPicPr>
          <p:cNvPr id="494" name="Google Shape;494;p76"/>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495" name="Google Shape;495;p76"/>
          <p:cNvSpPr txBox="1"/>
          <p:nvPr/>
        </p:nvSpPr>
        <p:spPr>
          <a:xfrm>
            <a:off x="452750" y="1143000"/>
            <a:ext cx="8354700" cy="8466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000000"/>
              </a:buClr>
              <a:buSzPts val="1600"/>
              <a:buFont typeface="Montserrat"/>
              <a:buChar char="●"/>
            </a:pPr>
            <a:r>
              <a:rPr b="1" lang="en" sz="1800">
                <a:latin typeface="Montserrat"/>
                <a:ea typeface="Montserrat"/>
                <a:cs typeface="Montserrat"/>
                <a:sym typeface="Montserrat"/>
              </a:rPr>
              <a:t>Using the multiplication operator (*)</a:t>
            </a:r>
            <a:r>
              <a:rPr b="1" i="0" lang="en" sz="1600" u="none" cap="none" strike="noStrike">
                <a:solidFill>
                  <a:srgbClr val="000000"/>
                </a:solidFill>
                <a:latin typeface="Montserrat"/>
                <a:ea typeface="Montserrat"/>
                <a:cs typeface="Montserrat"/>
                <a:sym typeface="Montserrat"/>
              </a:rPr>
              <a:t>: </a:t>
            </a:r>
            <a:r>
              <a:rPr lang="en" sz="1600">
                <a:latin typeface="Montserrat"/>
                <a:ea typeface="Montserrat"/>
                <a:cs typeface="Montserrat"/>
                <a:sym typeface="Montserrat"/>
              </a:rPr>
              <a:t>Repeat a</a:t>
            </a:r>
            <a:r>
              <a:rPr lang="en" sz="1600">
                <a:latin typeface="Montserrat"/>
                <a:ea typeface="Montserrat"/>
                <a:cs typeface="Montserrat"/>
                <a:sym typeface="Montserrat"/>
              </a:rPr>
              <a:t> variable multiple times by multiplying with a number.</a:t>
            </a:r>
            <a:endParaRPr i="0" sz="1600" u="none" cap="none" strike="noStrike">
              <a:solidFill>
                <a:srgbClr val="000000"/>
              </a:solidFill>
              <a:latin typeface="Montserrat"/>
              <a:ea typeface="Montserrat"/>
              <a:cs typeface="Montserrat"/>
              <a:sym typeface="Montserrat"/>
            </a:endParaRPr>
          </a:p>
        </p:txBody>
      </p:sp>
      <p:sp>
        <p:nvSpPr>
          <p:cNvPr id="496" name="Google Shape;496;p76"/>
          <p:cNvSpPr txBox="1"/>
          <p:nvPr/>
        </p:nvSpPr>
        <p:spPr>
          <a:xfrm>
            <a:off x="929350" y="1941850"/>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String</a:t>
            </a:r>
            <a:endParaRPr b="1" i="1" sz="2500">
              <a:solidFill>
                <a:srgbClr val="3C78D8"/>
              </a:solidFill>
              <a:latin typeface="Comic Sans MS"/>
              <a:ea typeface="Comic Sans MS"/>
              <a:cs typeface="Comic Sans MS"/>
              <a:sym typeface="Comic Sans MS"/>
            </a:endParaRPr>
          </a:p>
        </p:txBody>
      </p:sp>
      <p:sp>
        <p:nvSpPr>
          <p:cNvPr id="497" name="Google Shape;497;p76"/>
          <p:cNvSpPr txBox="1"/>
          <p:nvPr/>
        </p:nvSpPr>
        <p:spPr>
          <a:xfrm>
            <a:off x="929350" y="3054288"/>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Method</a:t>
            </a:r>
            <a:endParaRPr b="1" i="1" sz="2500">
              <a:solidFill>
                <a:srgbClr val="3C78D8"/>
              </a:solidFill>
              <a:latin typeface="Comic Sans MS"/>
              <a:ea typeface="Comic Sans MS"/>
              <a:cs typeface="Comic Sans MS"/>
              <a:sym typeface="Comic Sans MS"/>
            </a:endParaRPr>
          </a:p>
        </p:txBody>
      </p:sp>
      <p:sp>
        <p:nvSpPr>
          <p:cNvPr id="498" name="Google Shape;498;p76"/>
          <p:cNvSpPr txBox="1"/>
          <p:nvPr/>
        </p:nvSpPr>
        <p:spPr>
          <a:xfrm>
            <a:off x="1006450" y="4166725"/>
            <a:ext cx="1275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Result</a:t>
            </a:r>
            <a:endParaRPr b="1" i="1" sz="2500">
              <a:solidFill>
                <a:srgbClr val="3C78D8"/>
              </a:solidFill>
              <a:latin typeface="Comic Sans MS"/>
              <a:ea typeface="Comic Sans MS"/>
              <a:cs typeface="Comic Sans MS"/>
              <a:sym typeface="Comic Sans MS"/>
            </a:endParaRPr>
          </a:p>
        </p:txBody>
      </p:sp>
      <p:sp>
        <p:nvSpPr>
          <p:cNvPr id="499" name="Google Shape;499;p76"/>
          <p:cNvSpPr txBox="1"/>
          <p:nvPr/>
        </p:nvSpPr>
        <p:spPr>
          <a:xfrm>
            <a:off x="3620350" y="1995700"/>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 = “Bye“</a:t>
            </a:r>
            <a:endParaRPr sz="1800">
              <a:latin typeface="Courier New"/>
              <a:ea typeface="Courier New"/>
              <a:cs typeface="Courier New"/>
              <a:sym typeface="Courier New"/>
            </a:endParaRPr>
          </a:p>
        </p:txBody>
      </p:sp>
      <p:sp>
        <p:nvSpPr>
          <p:cNvPr id="500" name="Google Shape;500;p76"/>
          <p:cNvSpPr txBox="1"/>
          <p:nvPr/>
        </p:nvSpPr>
        <p:spPr>
          <a:xfrm>
            <a:off x="3620350" y="3100100"/>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a:t>
            </a:r>
            <a:r>
              <a:rPr lang="en" sz="1800">
                <a:latin typeface="Courier New"/>
                <a:ea typeface="Courier New"/>
                <a:cs typeface="Courier New"/>
                <a:sym typeface="Courier New"/>
              </a:rPr>
              <a:t>tr * 2 </a:t>
            </a:r>
            <a:endParaRPr sz="1800">
              <a:latin typeface="Courier New"/>
              <a:ea typeface="Courier New"/>
              <a:cs typeface="Courier New"/>
              <a:sym typeface="Courier New"/>
            </a:endParaRPr>
          </a:p>
        </p:txBody>
      </p:sp>
      <p:sp>
        <p:nvSpPr>
          <p:cNvPr id="501" name="Google Shape;501;p76"/>
          <p:cNvSpPr txBox="1"/>
          <p:nvPr/>
        </p:nvSpPr>
        <p:spPr>
          <a:xfrm>
            <a:off x="3620350" y="4205000"/>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urier New"/>
                <a:ea typeface="Courier New"/>
                <a:cs typeface="Courier New"/>
                <a:sym typeface="Courier New"/>
              </a:rPr>
              <a:t>“ByeBye</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cxnSp>
        <p:nvCxnSpPr>
          <p:cNvPr id="502" name="Google Shape;502;p76"/>
          <p:cNvCxnSpPr>
            <a:stCxn id="496" idx="3"/>
            <a:endCxn id="499" idx="1"/>
          </p:cNvCxnSpPr>
          <p:nvPr/>
        </p:nvCxnSpPr>
        <p:spPr>
          <a:xfrm>
            <a:off x="2358850" y="2226550"/>
            <a:ext cx="1261500" cy="0"/>
          </a:xfrm>
          <a:prstGeom prst="straightConnector1">
            <a:avLst/>
          </a:prstGeom>
          <a:noFill/>
          <a:ln cap="flat" cmpd="sng" w="19050">
            <a:solidFill>
              <a:schemeClr val="dk2"/>
            </a:solidFill>
            <a:prstDash val="solid"/>
            <a:round/>
            <a:headEnd len="med" w="med" type="none"/>
            <a:tailEnd len="med" w="med" type="triangle"/>
          </a:ln>
        </p:spPr>
      </p:cxnSp>
      <p:cxnSp>
        <p:nvCxnSpPr>
          <p:cNvPr id="503" name="Google Shape;503;p76"/>
          <p:cNvCxnSpPr/>
          <p:nvPr/>
        </p:nvCxnSpPr>
        <p:spPr>
          <a:xfrm flipH="1" rot="10800000">
            <a:off x="2358850" y="3338700"/>
            <a:ext cx="1261500" cy="600"/>
          </a:xfrm>
          <a:prstGeom prst="straightConnector1">
            <a:avLst/>
          </a:prstGeom>
          <a:noFill/>
          <a:ln cap="flat" cmpd="sng" w="19050">
            <a:solidFill>
              <a:schemeClr val="dk2"/>
            </a:solidFill>
            <a:prstDash val="solid"/>
            <a:round/>
            <a:headEnd len="med" w="med" type="none"/>
            <a:tailEnd len="med" w="med" type="triangle"/>
          </a:ln>
        </p:spPr>
      </p:cxnSp>
      <p:cxnSp>
        <p:nvCxnSpPr>
          <p:cNvPr id="504" name="Google Shape;504;p76"/>
          <p:cNvCxnSpPr/>
          <p:nvPr/>
        </p:nvCxnSpPr>
        <p:spPr>
          <a:xfrm flipH="1" rot="10800000">
            <a:off x="2352175" y="4451450"/>
            <a:ext cx="1261500" cy="600"/>
          </a:xfrm>
          <a:prstGeom prst="straightConnector1">
            <a:avLst/>
          </a:prstGeom>
          <a:noFill/>
          <a:ln cap="flat" cmpd="sng" w="19050">
            <a:solidFill>
              <a:schemeClr val="dk2"/>
            </a:solidFill>
            <a:prstDash val="solid"/>
            <a:round/>
            <a:headEnd len="med" w="med" type="none"/>
            <a:tailEnd len="med" w="med" type="triangle"/>
          </a:ln>
        </p:spPr>
      </p:cxnSp>
      <p:sp>
        <p:nvSpPr>
          <p:cNvPr id="505" name="Google Shape;505;p76"/>
          <p:cNvSpPr/>
          <p:nvPr/>
        </p:nvSpPr>
        <p:spPr>
          <a:xfrm>
            <a:off x="5701600" y="257865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6"/>
          <p:cNvSpPr/>
          <p:nvPr/>
        </p:nvSpPr>
        <p:spPr>
          <a:xfrm>
            <a:off x="5701600" y="368330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7"/>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String Concatenation: Formatting</a:t>
            </a:r>
            <a:endParaRPr b="0">
              <a:solidFill>
                <a:schemeClr val="lt1"/>
              </a:solidFill>
            </a:endParaRPr>
          </a:p>
        </p:txBody>
      </p:sp>
      <p:pic>
        <p:nvPicPr>
          <p:cNvPr id="512" name="Google Shape;512;p77"/>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513" name="Google Shape;513;p77"/>
          <p:cNvSpPr txBox="1"/>
          <p:nvPr/>
        </p:nvSpPr>
        <p:spPr>
          <a:xfrm>
            <a:off x="394650" y="1118500"/>
            <a:ext cx="8354700" cy="8772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000000"/>
              </a:buClr>
              <a:buSzPts val="1600"/>
              <a:buFont typeface="Montserrat"/>
              <a:buChar char="●"/>
            </a:pPr>
            <a:r>
              <a:rPr lang="en" sz="1800">
                <a:latin typeface="Montserrat"/>
                <a:ea typeface="Montserrat"/>
                <a:cs typeface="Montserrat"/>
                <a:sym typeface="Montserrat"/>
              </a:rPr>
              <a:t>Another way of concatenating strings is using string formatting.</a:t>
            </a:r>
            <a:endParaRPr sz="1800">
              <a:latin typeface="Montserrat"/>
              <a:ea typeface="Montserrat"/>
              <a:cs typeface="Montserrat"/>
              <a:sym typeface="Montserrat"/>
            </a:endParaRPr>
          </a:p>
          <a:p>
            <a:pPr indent="-342900" lvl="0" marL="457200" marR="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String formatting can be done using the </a:t>
            </a:r>
            <a:r>
              <a:rPr b="1" lang="en" sz="1800">
                <a:latin typeface="Montserrat"/>
                <a:ea typeface="Montserrat"/>
                <a:cs typeface="Montserrat"/>
                <a:sym typeface="Montserrat"/>
              </a:rPr>
              <a:t>%</a:t>
            </a:r>
            <a:r>
              <a:rPr lang="en" sz="1800">
                <a:latin typeface="Montserrat"/>
                <a:ea typeface="Montserrat"/>
                <a:cs typeface="Montserrat"/>
                <a:sym typeface="Montserrat"/>
              </a:rPr>
              <a:t> operator.</a:t>
            </a:r>
            <a:endParaRPr sz="1800">
              <a:latin typeface="Montserrat"/>
              <a:ea typeface="Montserrat"/>
              <a:cs typeface="Montserrat"/>
              <a:sym typeface="Montserrat"/>
            </a:endParaRPr>
          </a:p>
        </p:txBody>
      </p:sp>
      <p:sp>
        <p:nvSpPr>
          <p:cNvPr id="514" name="Google Shape;514;p77"/>
          <p:cNvSpPr txBox="1"/>
          <p:nvPr/>
        </p:nvSpPr>
        <p:spPr>
          <a:xfrm>
            <a:off x="929350" y="1941850"/>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Pattern</a:t>
            </a:r>
            <a:endParaRPr b="1" i="1" sz="2500">
              <a:solidFill>
                <a:srgbClr val="3C78D8"/>
              </a:solidFill>
              <a:latin typeface="Comic Sans MS"/>
              <a:ea typeface="Comic Sans MS"/>
              <a:cs typeface="Comic Sans MS"/>
              <a:sym typeface="Comic Sans MS"/>
            </a:endParaRPr>
          </a:p>
        </p:txBody>
      </p:sp>
      <p:sp>
        <p:nvSpPr>
          <p:cNvPr id="515" name="Google Shape;515;p77"/>
          <p:cNvSpPr txBox="1"/>
          <p:nvPr/>
        </p:nvSpPr>
        <p:spPr>
          <a:xfrm>
            <a:off x="929350" y="3054288"/>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Format</a:t>
            </a:r>
            <a:endParaRPr b="1" i="1" sz="2500">
              <a:solidFill>
                <a:srgbClr val="3C78D8"/>
              </a:solidFill>
              <a:latin typeface="Comic Sans MS"/>
              <a:ea typeface="Comic Sans MS"/>
              <a:cs typeface="Comic Sans MS"/>
              <a:sym typeface="Comic Sans MS"/>
            </a:endParaRPr>
          </a:p>
        </p:txBody>
      </p:sp>
      <p:sp>
        <p:nvSpPr>
          <p:cNvPr id="516" name="Google Shape;516;p77"/>
          <p:cNvSpPr txBox="1"/>
          <p:nvPr/>
        </p:nvSpPr>
        <p:spPr>
          <a:xfrm>
            <a:off x="1006450" y="4166725"/>
            <a:ext cx="1275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Result</a:t>
            </a:r>
            <a:endParaRPr b="1" i="1" sz="2500">
              <a:solidFill>
                <a:srgbClr val="3C78D8"/>
              </a:solidFill>
              <a:latin typeface="Comic Sans MS"/>
              <a:ea typeface="Comic Sans MS"/>
              <a:cs typeface="Comic Sans MS"/>
              <a:sym typeface="Comic Sans MS"/>
            </a:endParaRPr>
          </a:p>
        </p:txBody>
      </p:sp>
      <p:sp>
        <p:nvSpPr>
          <p:cNvPr id="517" name="Google Shape;517;p77"/>
          <p:cNvSpPr txBox="1"/>
          <p:nvPr/>
        </p:nvSpPr>
        <p:spPr>
          <a:xfrm>
            <a:off x="3620350" y="1995700"/>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 = </a:t>
            </a:r>
            <a:r>
              <a:rPr lang="en" sz="1800">
                <a:latin typeface="Courier New"/>
                <a:ea typeface="Courier New"/>
                <a:cs typeface="Courier New"/>
                <a:sym typeface="Courier New"/>
              </a:rPr>
              <a:t>"</a:t>
            </a:r>
            <a:r>
              <a:rPr b="1" lang="en" sz="1800">
                <a:latin typeface="Courier New"/>
                <a:ea typeface="Courier New"/>
                <a:cs typeface="Courier New"/>
                <a:sym typeface="Courier New"/>
              </a:rPr>
              <a:t>%d</a:t>
            </a:r>
            <a:r>
              <a:rPr lang="en" sz="1800">
                <a:latin typeface="Courier New"/>
                <a:ea typeface="Courier New"/>
                <a:cs typeface="Courier New"/>
                <a:sym typeface="Courier New"/>
              </a:rPr>
              <a:t>. </a:t>
            </a:r>
            <a:r>
              <a:rPr b="1" lang="en" sz="1800">
                <a:latin typeface="Courier New"/>
                <a:ea typeface="Courier New"/>
                <a:cs typeface="Courier New"/>
                <a:sym typeface="Courier New"/>
              </a:rPr>
              <a:t>%s</a:t>
            </a:r>
            <a:r>
              <a:rPr lang="en" sz="1800">
                <a:latin typeface="Courier New"/>
                <a:ea typeface="Courier New"/>
                <a:cs typeface="Courier New"/>
                <a:sym typeface="Courier New"/>
              </a:rPr>
              <a:t> (</a:t>
            </a:r>
            <a:r>
              <a:rPr b="1" lang="en" sz="1800">
                <a:latin typeface="Courier New"/>
                <a:ea typeface="Courier New"/>
                <a:cs typeface="Courier New"/>
                <a:sym typeface="Courier New"/>
              </a:rPr>
              <a:t>%s</a:t>
            </a: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518" name="Google Shape;518;p77"/>
          <p:cNvSpPr txBox="1"/>
          <p:nvPr/>
        </p:nvSpPr>
        <p:spPr>
          <a:xfrm>
            <a:off x="3620350" y="3100100"/>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a:t>
            </a:r>
            <a:r>
              <a:rPr lang="en" sz="1800">
                <a:latin typeface="Courier New"/>
                <a:ea typeface="Courier New"/>
                <a:cs typeface="Courier New"/>
                <a:sym typeface="Courier New"/>
              </a:rPr>
              <a:t>tr</a:t>
            </a:r>
            <a:r>
              <a:rPr lang="en" sz="1800">
                <a:latin typeface="Courier New"/>
                <a:ea typeface="Courier New"/>
                <a:cs typeface="Courier New"/>
                <a:sym typeface="Courier New"/>
              </a:rPr>
              <a:t> </a:t>
            </a:r>
            <a:r>
              <a:rPr b="1" lang="en" sz="1800">
                <a:latin typeface="Courier New"/>
                <a:ea typeface="Courier New"/>
                <a:cs typeface="Courier New"/>
                <a:sym typeface="Courier New"/>
              </a:rPr>
              <a:t>%</a:t>
            </a:r>
            <a:r>
              <a:rPr lang="en" sz="1800">
                <a:latin typeface="Courier New"/>
                <a:ea typeface="Courier New"/>
                <a:cs typeface="Courier New"/>
                <a:sym typeface="Courier New"/>
              </a:rPr>
              <a:t> (1, "Player", "Team")</a:t>
            </a:r>
            <a:endParaRPr sz="1800">
              <a:latin typeface="Courier New"/>
              <a:ea typeface="Courier New"/>
              <a:cs typeface="Courier New"/>
              <a:sym typeface="Courier New"/>
            </a:endParaRPr>
          </a:p>
        </p:txBody>
      </p:sp>
      <p:sp>
        <p:nvSpPr>
          <p:cNvPr id="519" name="Google Shape;519;p77"/>
          <p:cNvSpPr txBox="1"/>
          <p:nvPr/>
        </p:nvSpPr>
        <p:spPr>
          <a:xfrm>
            <a:off x="3620350" y="4205000"/>
            <a:ext cx="44007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urier New"/>
                <a:ea typeface="Courier New"/>
                <a:cs typeface="Courier New"/>
                <a:sym typeface="Courier New"/>
              </a:rPr>
              <a:t>“1. Player (Team)</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cxnSp>
        <p:nvCxnSpPr>
          <p:cNvPr id="520" name="Google Shape;520;p77"/>
          <p:cNvCxnSpPr>
            <a:stCxn id="514" idx="3"/>
            <a:endCxn id="517" idx="1"/>
          </p:cNvCxnSpPr>
          <p:nvPr/>
        </p:nvCxnSpPr>
        <p:spPr>
          <a:xfrm>
            <a:off x="2358850" y="2226550"/>
            <a:ext cx="1261500" cy="0"/>
          </a:xfrm>
          <a:prstGeom prst="straightConnector1">
            <a:avLst/>
          </a:prstGeom>
          <a:noFill/>
          <a:ln cap="flat" cmpd="sng" w="19050">
            <a:solidFill>
              <a:schemeClr val="dk2"/>
            </a:solidFill>
            <a:prstDash val="solid"/>
            <a:round/>
            <a:headEnd len="med" w="med" type="none"/>
            <a:tailEnd len="med" w="med" type="triangle"/>
          </a:ln>
        </p:spPr>
      </p:cxnSp>
      <p:cxnSp>
        <p:nvCxnSpPr>
          <p:cNvPr id="521" name="Google Shape;521;p77"/>
          <p:cNvCxnSpPr/>
          <p:nvPr/>
        </p:nvCxnSpPr>
        <p:spPr>
          <a:xfrm flipH="1" rot="10800000">
            <a:off x="2358850" y="3338700"/>
            <a:ext cx="1261500" cy="600"/>
          </a:xfrm>
          <a:prstGeom prst="straightConnector1">
            <a:avLst/>
          </a:prstGeom>
          <a:noFill/>
          <a:ln cap="flat" cmpd="sng" w="19050">
            <a:solidFill>
              <a:schemeClr val="dk2"/>
            </a:solidFill>
            <a:prstDash val="solid"/>
            <a:round/>
            <a:headEnd len="med" w="med" type="none"/>
            <a:tailEnd len="med" w="med" type="triangle"/>
          </a:ln>
        </p:spPr>
      </p:cxnSp>
      <p:cxnSp>
        <p:nvCxnSpPr>
          <p:cNvPr id="522" name="Google Shape;522;p77"/>
          <p:cNvCxnSpPr/>
          <p:nvPr/>
        </p:nvCxnSpPr>
        <p:spPr>
          <a:xfrm flipH="1" rot="10800000">
            <a:off x="2352175" y="4451450"/>
            <a:ext cx="1261500" cy="600"/>
          </a:xfrm>
          <a:prstGeom prst="straightConnector1">
            <a:avLst/>
          </a:prstGeom>
          <a:noFill/>
          <a:ln cap="flat" cmpd="sng" w="19050">
            <a:solidFill>
              <a:schemeClr val="dk2"/>
            </a:solidFill>
            <a:prstDash val="solid"/>
            <a:round/>
            <a:headEnd len="med" w="med" type="none"/>
            <a:tailEnd len="med" w="med" type="triangle"/>
          </a:ln>
        </p:spPr>
      </p:cxnSp>
      <p:sp>
        <p:nvSpPr>
          <p:cNvPr id="523" name="Google Shape;523;p77"/>
          <p:cNvSpPr/>
          <p:nvPr/>
        </p:nvSpPr>
        <p:spPr>
          <a:xfrm>
            <a:off x="5701600" y="257865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7"/>
          <p:cNvSpPr/>
          <p:nvPr/>
        </p:nvSpPr>
        <p:spPr>
          <a:xfrm>
            <a:off x="5701600" y="368330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8"/>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String Formatting</a:t>
            </a:r>
            <a:endParaRPr b="0">
              <a:solidFill>
                <a:schemeClr val="lt1"/>
              </a:solidFill>
            </a:endParaRPr>
          </a:p>
        </p:txBody>
      </p:sp>
      <p:pic>
        <p:nvPicPr>
          <p:cNvPr id="530" name="Google Shape;530;p78"/>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531" name="Google Shape;531;p78"/>
          <p:cNvSpPr txBox="1"/>
          <p:nvPr/>
        </p:nvSpPr>
        <p:spPr>
          <a:xfrm>
            <a:off x="394650" y="1118500"/>
            <a:ext cx="83547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A better way of formatting strings is using the </a:t>
            </a:r>
            <a:r>
              <a:rPr b="1" lang="en" sz="1800">
                <a:highlight>
                  <a:schemeClr val="lt2"/>
                </a:highlight>
                <a:latin typeface="Courier New"/>
                <a:ea typeface="Courier New"/>
                <a:cs typeface="Courier New"/>
                <a:sym typeface="Courier New"/>
              </a:rPr>
              <a:t>format</a:t>
            </a:r>
            <a:r>
              <a:rPr lang="en" sz="1800">
                <a:latin typeface="Montserrat"/>
                <a:ea typeface="Montserrat"/>
                <a:cs typeface="Montserrat"/>
                <a:sym typeface="Montserrat"/>
              </a:rPr>
              <a:t> method</a:t>
            </a:r>
            <a:endParaRPr sz="1800">
              <a:latin typeface="Montserrat"/>
              <a:ea typeface="Montserrat"/>
              <a:cs typeface="Montserrat"/>
              <a:sym typeface="Montserrat"/>
            </a:endParaRPr>
          </a:p>
        </p:txBody>
      </p:sp>
      <p:sp>
        <p:nvSpPr>
          <p:cNvPr id="532" name="Google Shape;532;p78"/>
          <p:cNvSpPr txBox="1"/>
          <p:nvPr/>
        </p:nvSpPr>
        <p:spPr>
          <a:xfrm>
            <a:off x="929350" y="1941850"/>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Pattern</a:t>
            </a:r>
            <a:endParaRPr b="1" i="1" sz="2500">
              <a:solidFill>
                <a:srgbClr val="3C78D8"/>
              </a:solidFill>
              <a:latin typeface="Comic Sans MS"/>
              <a:ea typeface="Comic Sans MS"/>
              <a:cs typeface="Comic Sans MS"/>
              <a:sym typeface="Comic Sans MS"/>
            </a:endParaRPr>
          </a:p>
        </p:txBody>
      </p:sp>
      <p:sp>
        <p:nvSpPr>
          <p:cNvPr id="533" name="Google Shape;533;p78"/>
          <p:cNvSpPr txBox="1"/>
          <p:nvPr/>
        </p:nvSpPr>
        <p:spPr>
          <a:xfrm>
            <a:off x="929350" y="3054288"/>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Format</a:t>
            </a:r>
            <a:endParaRPr b="1" i="1" sz="2500">
              <a:solidFill>
                <a:srgbClr val="3C78D8"/>
              </a:solidFill>
              <a:latin typeface="Comic Sans MS"/>
              <a:ea typeface="Comic Sans MS"/>
              <a:cs typeface="Comic Sans MS"/>
              <a:sym typeface="Comic Sans MS"/>
            </a:endParaRPr>
          </a:p>
        </p:txBody>
      </p:sp>
      <p:sp>
        <p:nvSpPr>
          <p:cNvPr id="534" name="Google Shape;534;p78"/>
          <p:cNvSpPr txBox="1"/>
          <p:nvPr/>
        </p:nvSpPr>
        <p:spPr>
          <a:xfrm>
            <a:off x="1006450" y="4166725"/>
            <a:ext cx="1275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Result</a:t>
            </a:r>
            <a:endParaRPr b="1" i="1" sz="2500">
              <a:solidFill>
                <a:srgbClr val="3C78D8"/>
              </a:solidFill>
              <a:latin typeface="Comic Sans MS"/>
              <a:ea typeface="Comic Sans MS"/>
              <a:cs typeface="Comic Sans MS"/>
              <a:sym typeface="Comic Sans MS"/>
            </a:endParaRPr>
          </a:p>
        </p:txBody>
      </p:sp>
      <p:sp>
        <p:nvSpPr>
          <p:cNvPr id="535" name="Google Shape;535;p78"/>
          <p:cNvSpPr txBox="1"/>
          <p:nvPr/>
        </p:nvSpPr>
        <p:spPr>
          <a:xfrm>
            <a:off x="3620350" y="199570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 = "</a:t>
            </a:r>
            <a:r>
              <a:rPr b="1" lang="en" sz="1800">
                <a:latin typeface="Courier New"/>
                <a:ea typeface="Courier New"/>
                <a:cs typeface="Courier New"/>
                <a:sym typeface="Courier New"/>
              </a:rPr>
              <a:t>{}</a:t>
            </a:r>
            <a:r>
              <a:rPr lang="en" sz="1800">
                <a:latin typeface="Courier New"/>
                <a:ea typeface="Courier New"/>
                <a:cs typeface="Courier New"/>
                <a:sym typeface="Courier New"/>
              </a:rPr>
              <a:t>. </a:t>
            </a:r>
            <a:r>
              <a:rPr b="1" lang="en" sz="1800">
                <a:latin typeface="Courier New"/>
                <a:ea typeface="Courier New"/>
                <a:cs typeface="Courier New"/>
                <a:sym typeface="Courier New"/>
              </a:rPr>
              <a:t>{}</a:t>
            </a:r>
            <a:r>
              <a:rPr lang="en" sz="1800">
                <a:latin typeface="Courier New"/>
                <a:ea typeface="Courier New"/>
                <a:cs typeface="Courier New"/>
                <a:sym typeface="Courier New"/>
              </a:rPr>
              <a:t> (</a:t>
            </a:r>
            <a:r>
              <a:rPr b="1" lang="en" sz="1800">
                <a:latin typeface="Courier New"/>
                <a:ea typeface="Courier New"/>
                <a:cs typeface="Courier New"/>
                <a:sym typeface="Courier New"/>
              </a:rPr>
              <a:t>{}</a:t>
            </a: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536" name="Google Shape;536;p78"/>
          <p:cNvSpPr txBox="1"/>
          <p:nvPr/>
        </p:nvSpPr>
        <p:spPr>
          <a:xfrm>
            <a:off x="3620350" y="310010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a:t>
            </a:r>
            <a:r>
              <a:rPr b="1" lang="en" sz="1800">
                <a:latin typeface="Courier New"/>
                <a:ea typeface="Courier New"/>
                <a:cs typeface="Courier New"/>
                <a:sym typeface="Courier New"/>
              </a:rPr>
              <a:t>format</a:t>
            </a:r>
            <a:r>
              <a:rPr lang="en" sz="1800">
                <a:latin typeface="Courier New"/>
                <a:ea typeface="Courier New"/>
                <a:cs typeface="Courier New"/>
                <a:sym typeface="Courier New"/>
              </a:rPr>
              <a:t>(1, "Player", "Team")</a:t>
            </a:r>
            <a:endParaRPr sz="1800">
              <a:latin typeface="Courier New"/>
              <a:ea typeface="Courier New"/>
              <a:cs typeface="Courier New"/>
              <a:sym typeface="Courier New"/>
            </a:endParaRPr>
          </a:p>
        </p:txBody>
      </p:sp>
      <p:sp>
        <p:nvSpPr>
          <p:cNvPr id="537" name="Google Shape;537;p78"/>
          <p:cNvSpPr txBox="1"/>
          <p:nvPr/>
        </p:nvSpPr>
        <p:spPr>
          <a:xfrm>
            <a:off x="3620350" y="420500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urier New"/>
                <a:ea typeface="Courier New"/>
                <a:cs typeface="Courier New"/>
                <a:sym typeface="Courier New"/>
              </a:rPr>
              <a:t>“1. Player (Team)</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cxnSp>
        <p:nvCxnSpPr>
          <p:cNvPr id="538" name="Google Shape;538;p78"/>
          <p:cNvCxnSpPr>
            <a:stCxn id="532" idx="3"/>
            <a:endCxn id="535" idx="1"/>
          </p:cNvCxnSpPr>
          <p:nvPr/>
        </p:nvCxnSpPr>
        <p:spPr>
          <a:xfrm>
            <a:off x="2358850" y="2226550"/>
            <a:ext cx="1261500" cy="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78"/>
          <p:cNvCxnSpPr/>
          <p:nvPr/>
        </p:nvCxnSpPr>
        <p:spPr>
          <a:xfrm flipH="1" rot="10800000">
            <a:off x="2358850" y="3338700"/>
            <a:ext cx="1261500" cy="60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78"/>
          <p:cNvCxnSpPr/>
          <p:nvPr/>
        </p:nvCxnSpPr>
        <p:spPr>
          <a:xfrm flipH="1" rot="10800000">
            <a:off x="2352175" y="4451450"/>
            <a:ext cx="1261500" cy="600"/>
          </a:xfrm>
          <a:prstGeom prst="straightConnector1">
            <a:avLst/>
          </a:prstGeom>
          <a:noFill/>
          <a:ln cap="flat" cmpd="sng" w="19050">
            <a:solidFill>
              <a:schemeClr val="dk2"/>
            </a:solidFill>
            <a:prstDash val="solid"/>
            <a:round/>
            <a:headEnd len="med" w="med" type="none"/>
            <a:tailEnd len="med" w="med" type="triangle"/>
          </a:ln>
        </p:spPr>
      </p:cxnSp>
      <p:sp>
        <p:nvSpPr>
          <p:cNvPr id="541" name="Google Shape;541;p78"/>
          <p:cNvSpPr/>
          <p:nvPr/>
        </p:nvSpPr>
        <p:spPr>
          <a:xfrm>
            <a:off x="5701600" y="257865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8"/>
          <p:cNvSpPr/>
          <p:nvPr/>
        </p:nvSpPr>
        <p:spPr>
          <a:xfrm>
            <a:off x="5701600" y="368330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9"/>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String Formatting</a:t>
            </a:r>
            <a:endParaRPr b="0">
              <a:solidFill>
                <a:schemeClr val="lt1"/>
              </a:solidFill>
            </a:endParaRPr>
          </a:p>
        </p:txBody>
      </p:sp>
      <p:pic>
        <p:nvPicPr>
          <p:cNvPr id="548" name="Google Shape;548;p79"/>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549" name="Google Shape;549;p79"/>
          <p:cNvSpPr txBox="1"/>
          <p:nvPr/>
        </p:nvSpPr>
        <p:spPr>
          <a:xfrm>
            <a:off x="394650" y="1118500"/>
            <a:ext cx="83547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T</a:t>
            </a:r>
            <a:r>
              <a:rPr lang="en" sz="1800">
                <a:latin typeface="Montserrat"/>
                <a:ea typeface="Montserrat"/>
                <a:cs typeface="Montserrat"/>
                <a:sym typeface="Montserrat"/>
              </a:rPr>
              <a:t>he </a:t>
            </a:r>
            <a:r>
              <a:rPr b="1" lang="en" sz="1800">
                <a:highlight>
                  <a:schemeClr val="lt2"/>
                </a:highlight>
                <a:latin typeface="Courier New"/>
                <a:ea typeface="Courier New"/>
                <a:cs typeface="Courier New"/>
                <a:sym typeface="Courier New"/>
              </a:rPr>
              <a:t>format</a:t>
            </a:r>
            <a:r>
              <a:rPr lang="en" sz="1800">
                <a:latin typeface="Montserrat"/>
                <a:ea typeface="Montserrat"/>
                <a:cs typeface="Montserrat"/>
                <a:sym typeface="Montserrat"/>
              </a:rPr>
              <a:t> method also allows indexing the values.</a:t>
            </a:r>
            <a:endParaRPr sz="1800">
              <a:latin typeface="Montserrat"/>
              <a:ea typeface="Montserrat"/>
              <a:cs typeface="Montserrat"/>
              <a:sym typeface="Montserrat"/>
            </a:endParaRPr>
          </a:p>
        </p:txBody>
      </p:sp>
      <p:sp>
        <p:nvSpPr>
          <p:cNvPr id="550" name="Google Shape;550;p79"/>
          <p:cNvSpPr txBox="1"/>
          <p:nvPr/>
        </p:nvSpPr>
        <p:spPr>
          <a:xfrm>
            <a:off x="929350" y="1941850"/>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Pattern</a:t>
            </a:r>
            <a:endParaRPr b="1" i="1" sz="2500">
              <a:solidFill>
                <a:srgbClr val="3C78D8"/>
              </a:solidFill>
              <a:latin typeface="Comic Sans MS"/>
              <a:ea typeface="Comic Sans MS"/>
              <a:cs typeface="Comic Sans MS"/>
              <a:sym typeface="Comic Sans MS"/>
            </a:endParaRPr>
          </a:p>
        </p:txBody>
      </p:sp>
      <p:sp>
        <p:nvSpPr>
          <p:cNvPr id="551" name="Google Shape;551;p79"/>
          <p:cNvSpPr txBox="1"/>
          <p:nvPr/>
        </p:nvSpPr>
        <p:spPr>
          <a:xfrm>
            <a:off x="929350" y="3054288"/>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Format</a:t>
            </a:r>
            <a:endParaRPr b="1" i="1" sz="2500">
              <a:solidFill>
                <a:srgbClr val="3C78D8"/>
              </a:solidFill>
              <a:latin typeface="Comic Sans MS"/>
              <a:ea typeface="Comic Sans MS"/>
              <a:cs typeface="Comic Sans MS"/>
              <a:sym typeface="Comic Sans MS"/>
            </a:endParaRPr>
          </a:p>
        </p:txBody>
      </p:sp>
      <p:sp>
        <p:nvSpPr>
          <p:cNvPr id="552" name="Google Shape;552;p79"/>
          <p:cNvSpPr txBox="1"/>
          <p:nvPr/>
        </p:nvSpPr>
        <p:spPr>
          <a:xfrm>
            <a:off x="1006450" y="4166725"/>
            <a:ext cx="1275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Result</a:t>
            </a:r>
            <a:endParaRPr b="1" i="1" sz="2500">
              <a:solidFill>
                <a:srgbClr val="3C78D8"/>
              </a:solidFill>
              <a:latin typeface="Comic Sans MS"/>
              <a:ea typeface="Comic Sans MS"/>
              <a:cs typeface="Comic Sans MS"/>
              <a:sym typeface="Comic Sans MS"/>
            </a:endParaRPr>
          </a:p>
        </p:txBody>
      </p:sp>
      <p:sp>
        <p:nvSpPr>
          <p:cNvPr id="553" name="Google Shape;553;p79"/>
          <p:cNvSpPr txBox="1"/>
          <p:nvPr/>
        </p:nvSpPr>
        <p:spPr>
          <a:xfrm>
            <a:off x="3620350" y="199570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 = "</a:t>
            </a:r>
            <a:r>
              <a:rPr b="1" lang="en" sz="1800">
                <a:latin typeface="Courier New"/>
                <a:ea typeface="Courier New"/>
                <a:cs typeface="Courier New"/>
                <a:sym typeface="Courier New"/>
              </a:rPr>
              <a:t>{2}</a:t>
            </a:r>
            <a:r>
              <a:rPr lang="en" sz="1800">
                <a:latin typeface="Courier New"/>
                <a:ea typeface="Courier New"/>
                <a:cs typeface="Courier New"/>
                <a:sym typeface="Courier New"/>
              </a:rPr>
              <a:t>. </a:t>
            </a:r>
            <a:r>
              <a:rPr b="1" lang="en" sz="1800">
                <a:latin typeface="Courier New"/>
                <a:ea typeface="Courier New"/>
                <a:cs typeface="Courier New"/>
                <a:sym typeface="Courier New"/>
              </a:rPr>
              <a:t>{1}</a:t>
            </a:r>
            <a:r>
              <a:rPr lang="en" sz="1800">
                <a:latin typeface="Courier New"/>
                <a:ea typeface="Courier New"/>
                <a:cs typeface="Courier New"/>
                <a:sym typeface="Courier New"/>
              </a:rPr>
              <a:t> (</a:t>
            </a:r>
            <a:r>
              <a:rPr b="1" lang="en" sz="1800">
                <a:latin typeface="Courier New"/>
                <a:ea typeface="Courier New"/>
                <a:cs typeface="Courier New"/>
                <a:sym typeface="Courier New"/>
              </a:rPr>
              <a:t>{0}</a:t>
            </a: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554" name="Google Shape;554;p79"/>
          <p:cNvSpPr txBox="1"/>
          <p:nvPr/>
        </p:nvSpPr>
        <p:spPr>
          <a:xfrm>
            <a:off x="3620350" y="310010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str.format(</a:t>
            </a:r>
            <a:r>
              <a:rPr lang="en" sz="1800">
                <a:latin typeface="Courier New"/>
                <a:ea typeface="Courier New"/>
                <a:cs typeface="Courier New"/>
                <a:sym typeface="Courier New"/>
              </a:rPr>
              <a:t>"Team"</a:t>
            </a:r>
            <a:r>
              <a:rPr lang="en" sz="1800">
                <a:latin typeface="Courier New"/>
                <a:ea typeface="Courier New"/>
                <a:cs typeface="Courier New"/>
                <a:sym typeface="Courier New"/>
              </a:rPr>
              <a:t>, "Player", 1)</a:t>
            </a:r>
            <a:endParaRPr sz="1800">
              <a:latin typeface="Courier New"/>
              <a:ea typeface="Courier New"/>
              <a:cs typeface="Courier New"/>
              <a:sym typeface="Courier New"/>
            </a:endParaRPr>
          </a:p>
        </p:txBody>
      </p:sp>
      <p:sp>
        <p:nvSpPr>
          <p:cNvPr id="555" name="Google Shape;555;p79"/>
          <p:cNvSpPr txBox="1"/>
          <p:nvPr/>
        </p:nvSpPr>
        <p:spPr>
          <a:xfrm>
            <a:off x="3620350" y="420500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urier New"/>
                <a:ea typeface="Courier New"/>
                <a:cs typeface="Courier New"/>
                <a:sym typeface="Courier New"/>
              </a:rPr>
              <a:t>“1. Player (Team)</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cxnSp>
        <p:nvCxnSpPr>
          <p:cNvPr id="556" name="Google Shape;556;p79"/>
          <p:cNvCxnSpPr>
            <a:stCxn id="550" idx="3"/>
            <a:endCxn id="553" idx="1"/>
          </p:cNvCxnSpPr>
          <p:nvPr/>
        </p:nvCxnSpPr>
        <p:spPr>
          <a:xfrm>
            <a:off x="2358850" y="2226550"/>
            <a:ext cx="1261500" cy="0"/>
          </a:xfrm>
          <a:prstGeom prst="straightConnector1">
            <a:avLst/>
          </a:prstGeom>
          <a:noFill/>
          <a:ln cap="flat" cmpd="sng" w="19050">
            <a:solidFill>
              <a:schemeClr val="dk2"/>
            </a:solidFill>
            <a:prstDash val="solid"/>
            <a:round/>
            <a:headEnd len="med" w="med" type="none"/>
            <a:tailEnd len="med" w="med" type="triangle"/>
          </a:ln>
        </p:spPr>
      </p:cxnSp>
      <p:cxnSp>
        <p:nvCxnSpPr>
          <p:cNvPr id="557" name="Google Shape;557;p79"/>
          <p:cNvCxnSpPr/>
          <p:nvPr/>
        </p:nvCxnSpPr>
        <p:spPr>
          <a:xfrm flipH="1" rot="10800000">
            <a:off x="2358850" y="3338700"/>
            <a:ext cx="1261500" cy="600"/>
          </a:xfrm>
          <a:prstGeom prst="straightConnector1">
            <a:avLst/>
          </a:prstGeom>
          <a:noFill/>
          <a:ln cap="flat" cmpd="sng" w="19050">
            <a:solidFill>
              <a:schemeClr val="dk2"/>
            </a:solidFill>
            <a:prstDash val="solid"/>
            <a:round/>
            <a:headEnd len="med" w="med" type="none"/>
            <a:tailEnd len="med" w="med" type="triangle"/>
          </a:ln>
        </p:spPr>
      </p:cxnSp>
      <p:cxnSp>
        <p:nvCxnSpPr>
          <p:cNvPr id="558" name="Google Shape;558;p79"/>
          <p:cNvCxnSpPr/>
          <p:nvPr/>
        </p:nvCxnSpPr>
        <p:spPr>
          <a:xfrm flipH="1" rot="10800000">
            <a:off x="2352175" y="4451450"/>
            <a:ext cx="1261500" cy="600"/>
          </a:xfrm>
          <a:prstGeom prst="straightConnector1">
            <a:avLst/>
          </a:prstGeom>
          <a:noFill/>
          <a:ln cap="flat" cmpd="sng" w="19050">
            <a:solidFill>
              <a:schemeClr val="dk2"/>
            </a:solidFill>
            <a:prstDash val="solid"/>
            <a:round/>
            <a:headEnd len="med" w="med" type="none"/>
            <a:tailEnd len="med" w="med" type="triangle"/>
          </a:ln>
        </p:spPr>
      </p:cxnSp>
      <p:sp>
        <p:nvSpPr>
          <p:cNvPr id="559" name="Google Shape;559;p79"/>
          <p:cNvSpPr/>
          <p:nvPr/>
        </p:nvSpPr>
        <p:spPr>
          <a:xfrm>
            <a:off x="5701600" y="257865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9"/>
          <p:cNvSpPr/>
          <p:nvPr/>
        </p:nvSpPr>
        <p:spPr>
          <a:xfrm>
            <a:off x="5701600" y="368330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53"/>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6" name="Google Shape;226;p53"/>
          <p:cNvPicPr preferRelativeResize="0"/>
          <p:nvPr/>
        </p:nvPicPr>
        <p:blipFill rotWithShape="1">
          <a:blip r:embed="rId3">
            <a:alphaModFix/>
          </a:blip>
          <a:srcRect b="17117" l="0" r="0" t="17117"/>
          <a:stretch/>
        </p:blipFill>
        <p:spPr>
          <a:xfrm>
            <a:off x="304000" y="4498675"/>
            <a:ext cx="1033400" cy="480162"/>
          </a:xfrm>
          <a:prstGeom prst="rect">
            <a:avLst/>
          </a:prstGeom>
          <a:noFill/>
          <a:ln>
            <a:noFill/>
          </a:ln>
        </p:spPr>
      </p:pic>
      <p:sp>
        <p:nvSpPr>
          <p:cNvPr id="227" name="Google Shape;227;p53"/>
          <p:cNvSpPr txBox="1"/>
          <p:nvPr/>
        </p:nvSpPr>
        <p:spPr>
          <a:xfrm>
            <a:off x="289650" y="754250"/>
            <a:ext cx="2789400" cy="3207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b="0" i="0" lang="en" sz="3600" u="none" cap="none" strike="noStrike">
                <a:solidFill>
                  <a:srgbClr val="FFFFFF"/>
                </a:solidFill>
                <a:latin typeface="Montserrat"/>
                <a:ea typeface="Montserrat"/>
                <a:cs typeface="Montserrat"/>
                <a:sym typeface="Montserrat"/>
              </a:rPr>
              <a:t>Topics</a:t>
            </a:r>
            <a:endParaRPr b="0" i="0" sz="3600" u="none" cap="none" strike="noStrike">
              <a:solidFill>
                <a:srgbClr val="FFFFFF"/>
              </a:solidFill>
              <a:latin typeface="Montserrat"/>
              <a:ea typeface="Montserrat"/>
              <a:cs typeface="Montserrat"/>
              <a:sym typeface="Montserrat"/>
            </a:endParaRPr>
          </a:p>
        </p:txBody>
      </p:sp>
      <p:sp>
        <p:nvSpPr>
          <p:cNvPr id="228" name="Google Shape;228;p53"/>
          <p:cNvSpPr txBox="1"/>
          <p:nvPr/>
        </p:nvSpPr>
        <p:spPr>
          <a:xfrm>
            <a:off x="3503025" y="894900"/>
            <a:ext cx="5508600" cy="3708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chemeClr val="dk1"/>
              </a:buClr>
              <a:buSzPts val="1600"/>
              <a:buFont typeface="Montserrat"/>
              <a:buChar char="●"/>
            </a:pPr>
            <a:r>
              <a:rPr b="1" i="0" lang="en" sz="1600" u="none" cap="none" strike="noStrike">
                <a:solidFill>
                  <a:schemeClr val="dk1"/>
                </a:solidFill>
                <a:latin typeface="Montserrat"/>
                <a:ea typeface="Montserrat"/>
                <a:cs typeface="Montserrat"/>
                <a:sym typeface="Montserrat"/>
              </a:rPr>
              <a:t>Introduction to Texts in </a:t>
            </a:r>
            <a:r>
              <a:rPr b="1" lang="en" sz="1600">
                <a:solidFill>
                  <a:schemeClr val="dk1"/>
                </a:solidFill>
                <a:latin typeface="Montserrat"/>
                <a:ea typeface="Montserrat"/>
                <a:cs typeface="Montserrat"/>
                <a:sym typeface="Montserrat"/>
              </a:rPr>
              <a:t>Python</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15000"/>
              </a:lnSpc>
              <a:spcBef>
                <a:spcPts val="0"/>
              </a:spcBef>
              <a:spcAft>
                <a:spcPts val="0"/>
              </a:spcAft>
              <a:buClr>
                <a:schemeClr val="dk1"/>
              </a:buClr>
              <a:buSzPts val="1600"/>
              <a:buFont typeface="Montserrat"/>
              <a:buChar char="●"/>
            </a:pPr>
            <a:r>
              <a:rPr b="1" i="0" lang="en" sz="1600" u="none" cap="none" strike="noStrike">
                <a:solidFill>
                  <a:schemeClr val="dk1"/>
                </a:solidFill>
                <a:latin typeface="Montserrat"/>
                <a:ea typeface="Montserrat"/>
                <a:cs typeface="Montserrat"/>
                <a:sym typeface="Montserrat"/>
              </a:rPr>
              <a:t>Difference between characters and strings</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15000"/>
              </a:lnSpc>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Working with Strings:</a:t>
            </a:r>
            <a:endParaRPr b="1" sz="1600">
              <a:solidFill>
                <a:schemeClr val="dk1"/>
              </a:solidFill>
              <a:latin typeface="Montserrat"/>
              <a:ea typeface="Montserrat"/>
              <a:cs typeface="Montserrat"/>
              <a:sym typeface="Montserrat"/>
            </a:endParaRPr>
          </a:p>
          <a:p>
            <a:pPr indent="-292100" lvl="1" marL="914400" marR="0" rtl="0" algn="l">
              <a:lnSpc>
                <a:spcPct val="115000"/>
              </a:lnSpc>
              <a:spcBef>
                <a:spcPts val="0"/>
              </a:spcBef>
              <a:spcAft>
                <a:spcPts val="0"/>
              </a:spcAft>
              <a:buClr>
                <a:srgbClr val="212529"/>
              </a:buClr>
              <a:buSzPts val="1000"/>
              <a:buFont typeface="Montserrat"/>
              <a:buChar char="○"/>
            </a:pPr>
            <a:r>
              <a:rPr lang="en" sz="1000">
                <a:solidFill>
                  <a:srgbClr val="212529"/>
                </a:solidFill>
                <a:latin typeface="Montserrat"/>
                <a:ea typeface="Montserrat"/>
                <a:cs typeface="Montserrat"/>
                <a:sym typeface="Montserrat"/>
              </a:rPr>
              <a:t>Length and concat methods</a:t>
            </a:r>
            <a:endParaRPr sz="1000">
              <a:solidFill>
                <a:srgbClr val="212529"/>
              </a:solidFill>
              <a:latin typeface="Montserrat"/>
              <a:ea typeface="Montserrat"/>
              <a:cs typeface="Montserrat"/>
              <a:sym typeface="Montserrat"/>
            </a:endParaRPr>
          </a:p>
          <a:p>
            <a:pPr indent="-292100" lvl="1" marL="914400" marR="0" rtl="0" algn="l">
              <a:lnSpc>
                <a:spcPct val="115000"/>
              </a:lnSpc>
              <a:spcBef>
                <a:spcPts val="0"/>
              </a:spcBef>
              <a:spcAft>
                <a:spcPts val="0"/>
              </a:spcAft>
              <a:buClr>
                <a:srgbClr val="212529"/>
              </a:buClr>
              <a:buSzPts val="1000"/>
              <a:buFont typeface="Montserrat"/>
              <a:buChar char="○"/>
            </a:pPr>
            <a:r>
              <a:rPr lang="en" sz="1000">
                <a:solidFill>
                  <a:srgbClr val="212529"/>
                </a:solidFill>
                <a:latin typeface="Montserrat"/>
                <a:ea typeface="Montserrat"/>
                <a:cs typeface="Montserrat"/>
                <a:sym typeface="Montserrat"/>
              </a:rPr>
              <a:t>Concat</a:t>
            </a:r>
            <a:endParaRPr b="1" sz="1600">
              <a:solidFill>
                <a:schemeClr val="dk1"/>
              </a:solidFill>
              <a:latin typeface="Montserrat"/>
              <a:ea typeface="Montserrat"/>
              <a:cs typeface="Montserrat"/>
              <a:sym typeface="Montserrat"/>
            </a:endParaRPr>
          </a:p>
          <a:p>
            <a:pPr indent="-330200" lvl="0" marL="457200" marR="0" rtl="0" algn="l">
              <a:lnSpc>
                <a:spcPct val="115000"/>
              </a:lnSpc>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Modifying Strings:</a:t>
            </a:r>
            <a:endParaRPr b="1" i="0" sz="1600" u="none" cap="none" strike="noStrike">
              <a:solidFill>
                <a:schemeClr val="dk1"/>
              </a:solidFill>
              <a:latin typeface="Montserrat"/>
              <a:ea typeface="Montserrat"/>
              <a:cs typeface="Montserrat"/>
              <a:sym typeface="Montserrat"/>
            </a:endParaRPr>
          </a:p>
          <a:p>
            <a:pPr indent="-292100" lvl="1" marL="914400" marR="0" rtl="0" algn="l">
              <a:lnSpc>
                <a:spcPct val="115000"/>
              </a:lnSpc>
              <a:spcBef>
                <a:spcPts val="0"/>
              </a:spcBef>
              <a:spcAft>
                <a:spcPts val="0"/>
              </a:spcAft>
              <a:buClr>
                <a:srgbClr val="212529"/>
              </a:buClr>
              <a:buSzPts val="1000"/>
              <a:buFont typeface="Montserrat"/>
              <a:buChar char="○"/>
            </a:pPr>
            <a:r>
              <a:rPr lang="en" sz="1000">
                <a:solidFill>
                  <a:srgbClr val="212529"/>
                </a:solidFill>
                <a:latin typeface="Montserrat"/>
                <a:ea typeface="Montserrat"/>
                <a:cs typeface="Montserrat"/>
                <a:sym typeface="Montserrat"/>
              </a:rPr>
              <a:t>Using a variety of methods including the strip, upper, lower, split and other methods</a:t>
            </a:r>
            <a:endParaRPr i="0" sz="1000" u="none" cap="none" strike="noStrike">
              <a:solidFill>
                <a:schemeClr val="dk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Using the String methods</a:t>
            </a:r>
            <a:r>
              <a:rPr b="1" lang="en" sz="1600">
                <a:solidFill>
                  <a:schemeClr val="dk1"/>
                </a:solidFill>
                <a:latin typeface="Montserrat"/>
                <a:ea typeface="Montserrat"/>
                <a:cs typeface="Montserrat"/>
                <a:sym typeface="Montserrat"/>
              </a:rPr>
              <a:t>:</a:t>
            </a:r>
            <a:endParaRPr b="1" sz="1600">
              <a:solidFill>
                <a:schemeClr val="dk1"/>
              </a:solidFill>
              <a:latin typeface="Montserrat"/>
              <a:ea typeface="Montserrat"/>
              <a:cs typeface="Montserrat"/>
              <a:sym typeface="Montserrat"/>
            </a:endParaRPr>
          </a:p>
          <a:p>
            <a:pPr indent="-292100" lvl="1" marL="914400" rtl="0" algn="l">
              <a:lnSpc>
                <a:spcPct val="115000"/>
              </a:lnSpc>
              <a:spcBef>
                <a:spcPts val="0"/>
              </a:spcBef>
              <a:spcAft>
                <a:spcPts val="0"/>
              </a:spcAft>
              <a:buClr>
                <a:srgbClr val="212529"/>
              </a:buClr>
              <a:buSzPts val="1000"/>
              <a:buFont typeface="Montserrat"/>
              <a:buChar char="○"/>
            </a:pPr>
            <a:r>
              <a:rPr lang="en" sz="1000">
                <a:solidFill>
                  <a:srgbClr val="212529"/>
                </a:solidFill>
                <a:latin typeface="Montserrat"/>
                <a:ea typeface="Montserrat"/>
                <a:cs typeface="Montserrat"/>
                <a:sym typeface="Montserrat"/>
              </a:rPr>
              <a:t>Using a variety of methods including find, replace, split and other methods</a:t>
            </a:r>
            <a:endParaRPr sz="1000">
              <a:solidFill>
                <a:schemeClr val="dk1"/>
              </a:solidFill>
              <a:latin typeface="Montserrat"/>
              <a:ea typeface="Montserrat"/>
              <a:cs typeface="Montserrat"/>
              <a:sym typeface="Montserrat"/>
            </a:endParaRPr>
          </a:p>
          <a:p>
            <a:pPr indent="-330200" lvl="0" marL="457200" marR="0" rtl="0" algn="l">
              <a:lnSpc>
                <a:spcPct val="115000"/>
              </a:lnSpc>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Using r</a:t>
            </a:r>
            <a:r>
              <a:rPr b="1" i="0" lang="en" sz="1600" u="none" cap="none" strike="noStrike">
                <a:solidFill>
                  <a:schemeClr val="dk1"/>
                </a:solidFill>
                <a:latin typeface="Montserrat"/>
                <a:ea typeface="Montserrat"/>
                <a:cs typeface="Montserrat"/>
                <a:sym typeface="Montserrat"/>
              </a:rPr>
              <a:t>egular Expressions </a:t>
            </a:r>
            <a:r>
              <a:rPr b="1" lang="en" sz="1600">
                <a:solidFill>
                  <a:schemeClr val="dk1"/>
                </a:solidFill>
                <a:latin typeface="Montserrat"/>
                <a:ea typeface="Montserrat"/>
                <a:cs typeface="Montserrat"/>
                <a:sym typeface="Montserrat"/>
              </a:rPr>
              <a:t>with Python</a:t>
            </a:r>
            <a:endParaRPr b="1" i="0" sz="1600" u="none" cap="none" strike="noStrike">
              <a:solidFill>
                <a:schemeClr val="dk1"/>
              </a:solidFill>
              <a:latin typeface="Montserrat"/>
              <a:ea typeface="Montserrat"/>
              <a:cs typeface="Montserrat"/>
              <a:sym typeface="Montserrat"/>
            </a:endParaRPr>
          </a:p>
          <a:p>
            <a:pPr indent="-292100" lvl="1" marL="914400" marR="0" rtl="0" algn="l">
              <a:lnSpc>
                <a:spcPct val="115000"/>
              </a:lnSpc>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Introduction to basic Python </a:t>
            </a:r>
            <a:r>
              <a:rPr i="0" lang="en" sz="1000" u="none" cap="none" strike="noStrike">
                <a:solidFill>
                  <a:schemeClr val="dk1"/>
                </a:solidFill>
                <a:latin typeface="Montserrat"/>
                <a:ea typeface="Montserrat"/>
                <a:cs typeface="Montserrat"/>
                <a:sym typeface="Montserrat"/>
              </a:rPr>
              <a:t>Regular Expressions </a:t>
            </a:r>
            <a:r>
              <a:rPr lang="en" sz="1000">
                <a:solidFill>
                  <a:schemeClr val="dk1"/>
                </a:solidFill>
                <a:latin typeface="Montserrat"/>
                <a:ea typeface="Montserrat"/>
                <a:cs typeface="Montserrat"/>
                <a:sym typeface="Montserrat"/>
              </a:rPr>
              <a:t>to search and replace text</a:t>
            </a:r>
            <a:endParaRPr i="0" sz="10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i="0" sz="10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700"/>
              <a:buFont typeface="Arial"/>
              <a:buNone/>
            </a:pPr>
            <a:r>
              <a:t/>
            </a:r>
            <a:endParaRPr i="0" sz="7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700"/>
              <a:buFont typeface="Arial"/>
              <a:buNone/>
            </a:pPr>
            <a:r>
              <a:t/>
            </a:r>
            <a:endParaRPr i="0" sz="7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0"/>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String Formatting</a:t>
            </a:r>
            <a:endParaRPr b="0">
              <a:solidFill>
                <a:schemeClr val="lt1"/>
              </a:solidFill>
            </a:endParaRPr>
          </a:p>
        </p:txBody>
      </p:sp>
      <p:pic>
        <p:nvPicPr>
          <p:cNvPr id="566" name="Google Shape;566;p80"/>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567" name="Google Shape;567;p80"/>
          <p:cNvSpPr txBox="1"/>
          <p:nvPr/>
        </p:nvSpPr>
        <p:spPr>
          <a:xfrm>
            <a:off x="394650" y="1118500"/>
            <a:ext cx="83547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The </a:t>
            </a:r>
            <a:r>
              <a:rPr b="1" lang="en" sz="1800">
                <a:highlight>
                  <a:schemeClr val="lt2"/>
                </a:highlight>
                <a:latin typeface="Courier New"/>
                <a:ea typeface="Courier New"/>
                <a:cs typeface="Courier New"/>
                <a:sym typeface="Courier New"/>
              </a:rPr>
              <a:t>format</a:t>
            </a:r>
            <a:r>
              <a:rPr lang="en" sz="1800">
                <a:latin typeface="Montserrat"/>
                <a:ea typeface="Montserrat"/>
                <a:cs typeface="Montserrat"/>
                <a:sym typeface="Montserrat"/>
              </a:rPr>
              <a:t> method also allows using keyword arguments.</a:t>
            </a:r>
            <a:endParaRPr sz="1800">
              <a:latin typeface="Montserrat"/>
              <a:ea typeface="Montserrat"/>
              <a:cs typeface="Montserrat"/>
              <a:sym typeface="Montserrat"/>
            </a:endParaRPr>
          </a:p>
        </p:txBody>
      </p:sp>
      <p:sp>
        <p:nvSpPr>
          <p:cNvPr id="568" name="Google Shape;568;p80"/>
          <p:cNvSpPr txBox="1"/>
          <p:nvPr/>
        </p:nvSpPr>
        <p:spPr>
          <a:xfrm>
            <a:off x="929350" y="1941850"/>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Pattern</a:t>
            </a:r>
            <a:endParaRPr b="1" i="1" sz="2500">
              <a:solidFill>
                <a:srgbClr val="3C78D8"/>
              </a:solidFill>
              <a:latin typeface="Comic Sans MS"/>
              <a:ea typeface="Comic Sans MS"/>
              <a:cs typeface="Comic Sans MS"/>
              <a:sym typeface="Comic Sans MS"/>
            </a:endParaRPr>
          </a:p>
        </p:txBody>
      </p:sp>
      <p:sp>
        <p:nvSpPr>
          <p:cNvPr id="569" name="Google Shape;569;p80"/>
          <p:cNvSpPr txBox="1"/>
          <p:nvPr/>
        </p:nvSpPr>
        <p:spPr>
          <a:xfrm>
            <a:off x="929350" y="3054288"/>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Format</a:t>
            </a:r>
            <a:endParaRPr b="1" i="1" sz="2500">
              <a:solidFill>
                <a:srgbClr val="3C78D8"/>
              </a:solidFill>
              <a:latin typeface="Comic Sans MS"/>
              <a:ea typeface="Comic Sans MS"/>
              <a:cs typeface="Comic Sans MS"/>
              <a:sym typeface="Comic Sans MS"/>
            </a:endParaRPr>
          </a:p>
        </p:txBody>
      </p:sp>
      <p:sp>
        <p:nvSpPr>
          <p:cNvPr id="570" name="Google Shape;570;p80"/>
          <p:cNvSpPr txBox="1"/>
          <p:nvPr/>
        </p:nvSpPr>
        <p:spPr>
          <a:xfrm>
            <a:off x="1006450" y="4166725"/>
            <a:ext cx="1275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Result</a:t>
            </a:r>
            <a:endParaRPr b="1" i="1" sz="2500">
              <a:solidFill>
                <a:srgbClr val="3C78D8"/>
              </a:solidFill>
              <a:latin typeface="Comic Sans MS"/>
              <a:ea typeface="Comic Sans MS"/>
              <a:cs typeface="Comic Sans MS"/>
              <a:sym typeface="Comic Sans MS"/>
            </a:endParaRPr>
          </a:p>
        </p:txBody>
      </p:sp>
      <p:sp>
        <p:nvSpPr>
          <p:cNvPr id="571" name="Google Shape;571;p80"/>
          <p:cNvSpPr txBox="1"/>
          <p:nvPr/>
        </p:nvSpPr>
        <p:spPr>
          <a:xfrm>
            <a:off x="3620350" y="199570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 = "</a:t>
            </a:r>
            <a:r>
              <a:rPr b="1" lang="en" sz="1800">
                <a:latin typeface="Courier New"/>
                <a:ea typeface="Courier New"/>
                <a:cs typeface="Courier New"/>
                <a:sym typeface="Courier New"/>
              </a:rPr>
              <a:t>{id}</a:t>
            </a:r>
            <a:r>
              <a:rPr lang="en" sz="1800">
                <a:latin typeface="Courier New"/>
                <a:ea typeface="Courier New"/>
                <a:cs typeface="Courier New"/>
                <a:sym typeface="Courier New"/>
              </a:rPr>
              <a:t>. </a:t>
            </a:r>
            <a:r>
              <a:rPr b="1" lang="en" sz="1800">
                <a:latin typeface="Courier New"/>
                <a:ea typeface="Courier New"/>
                <a:cs typeface="Courier New"/>
                <a:sym typeface="Courier New"/>
              </a:rPr>
              <a:t>{name}</a:t>
            </a:r>
            <a:r>
              <a:rPr lang="en" sz="1800">
                <a:latin typeface="Courier New"/>
                <a:ea typeface="Courier New"/>
                <a:cs typeface="Courier New"/>
                <a:sym typeface="Courier New"/>
              </a:rPr>
              <a:t> (</a:t>
            </a:r>
            <a:r>
              <a:rPr b="1" lang="en" sz="1800">
                <a:latin typeface="Courier New"/>
                <a:ea typeface="Courier New"/>
                <a:cs typeface="Courier New"/>
                <a:sym typeface="Courier New"/>
              </a:rPr>
              <a:t>{t}</a:t>
            </a: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572" name="Google Shape;572;p80"/>
          <p:cNvSpPr txBox="1"/>
          <p:nvPr/>
        </p:nvSpPr>
        <p:spPr>
          <a:xfrm>
            <a:off x="3620350" y="2961750"/>
            <a:ext cx="4673400" cy="7389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str.format(</a:t>
            </a:r>
            <a:br>
              <a:rPr lang="en" sz="1800">
                <a:latin typeface="Courier New"/>
                <a:ea typeface="Courier New"/>
                <a:cs typeface="Courier New"/>
                <a:sym typeface="Courier New"/>
              </a:rPr>
            </a:br>
            <a:r>
              <a:rPr lang="en" sz="1800">
                <a:latin typeface="Courier New"/>
                <a:ea typeface="Courier New"/>
                <a:cs typeface="Courier New"/>
                <a:sym typeface="Courier New"/>
              </a:rPr>
              <a:t>t="Team", name="Player", id=1)</a:t>
            </a:r>
            <a:endParaRPr sz="1800">
              <a:latin typeface="Courier New"/>
              <a:ea typeface="Courier New"/>
              <a:cs typeface="Courier New"/>
              <a:sym typeface="Courier New"/>
            </a:endParaRPr>
          </a:p>
        </p:txBody>
      </p:sp>
      <p:sp>
        <p:nvSpPr>
          <p:cNvPr id="573" name="Google Shape;573;p80"/>
          <p:cNvSpPr txBox="1"/>
          <p:nvPr/>
        </p:nvSpPr>
        <p:spPr>
          <a:xfrm>
            <a:off x="3620350" y="420500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urier New"/>
                <a:ea typeface="Courier New"/>
                <a:cs typeface="Courier New"/>
                <a:sym typeface="Courier New"/>
              </a:rPr>
              <a:t>“1. Player (Team)</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cxnSp>
        <p:nvCxnSpPr>
          <p:cNvPr id="574" name="Google Shape;574;p80"/>
          <p:cNvCxnSpPr>
            <a:stCxn id="568" idx="3"/>
            <a:endCxn id="571" idx="1"/>
          </p:cNvCxnSpPr>
          <p:nvPr/>
        </p:nvCxnSpPr>
        <p:spPr>
          <a:xfrm>
            <a:off x="2358850" y="2226550"/>
            <a:ext cx="1261500" cy="0"/>
          </a:xfrm>
          <a:prstGeom prst="straightConnector1">
            <a:avLst/>
          </a:prstGeom>
          <a:noFill/>
          <a:ln cap="flat" cmpd="sng" w="19050">
            <a:solidFill>
              <a:schemeClr val="dk2"/>
            </a:solidFill>
            <a:prstDash val="solid"/>
            <a:round/>
            <a:headEnd len="med" w="med" type="none"/>
            <a:tailEnd len="med" w="med" type="triangle"/>
          </a:ln>
        </p:spPr>
      </p:cxnSp>
      <p:cxnSp>
        <p:nvCxnSpPr>
          <p:cNvPr id="575" name="Google Shape;575;p80"/>
          <p:cNvCxnSpPr/>
          <p:nvPr/>
        </p:nvCxnSpPr>
        <p:spPr>
          <a:xfrm flipH="1" rot="10800000">
            <a:off x="2358850" y="3338700"/>
            <a:ext cx="1261500" cy="600"/>
          </a:xfrm>
          <a:prstGeom prst="straightConnector1">
            <a:avLst/>
          </a:prstGeom>
          <a:noFill/>
          <a:ln cap="flat" cmpd="sng" w="19050">
            <a:solidFill>
              <a:schemeClr val="dk2"/>
            </a:solidFill>
            <a:prstDash val="solid"/>
            <a:round/>
            <a:headEnd len="med" w="med" type="none"/>
            <a:tailEnd len="med" w="med" type="triangle"/>
          </a:ln>
        </p:spPr>
      </p:cxnSp>
      <p:cxnSp>
        <p:nvCxnSpPr>
          <p:cNvPr id="576" name="Google Shape;576;p80"/>
          <p:cNvCxnSpPr/>
          <p:nvPr/>
        </p:nvCxnSpPr>
        <p:spPr>
          <a:xfrm flipH="1" rot="10800000">
            <a:off x="2352175" y="4451450"/>
            <a:ext cx="1261500" cy="600"/>
          </a:xfrm>
          <a:prstGeom prst="straightConnector1">
            <a:avLst/>
          </a:prstGeom>
          <a:noFill/>
          <a:ln cap="flat" cmpd="sng" w="19050">
            <a:solidFill>
              <a:schemeClr val="dk2"/>
            </a:solidFill>
            <a:prstDash val="solid"/>
            <a:round/>
            <a:headEnd len="med" w="med" type="none"/>
            <a:tailEnd len="med" w="med" type="triangle"/>
          </a:ln>
        </p:spPr>
      </p:cxnSp>
      <p:sp>
        <p:nvSpPr>
          <p:cNvPr id="577" name="Google Shape;577;p80"/>
          <p:cNvSpPr/>
          <p:nvPr/>
        </p:nvSpPr>
        <p:spPr>
          <a:xfrm>
            <a:off x="5701600" y="257865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0"/>
          <p:cNvSpPr/>
          <p:nvPr/>
        </p:nvSpPr>
        <p:spPr>
          <a:xfrm>
            <a:off x="5701600" y="368330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1"/>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String Formatting</a:t>
            </a:r>
            <a:endParaRPr b="0">
              <a:solidFill>
                <a:schemeClr val="lt1"/>
              </a:solidFill>
            </a:endParaRPr>
          </a:p>
        </p:txBody>
      </p:sp>
      <p:pic>
        <p:nvPicPr>
          <p:cNvPr id="584" name="Google Shape;584;p81"/>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585" name="Google Shape;585;p81"/>
          <p:cNvSpPr txBox="1"/>
          <p:nvPr/>
        </p:nvSpPr>
        <p:spPr>
          <a:xfrm>
            <a:off x="394650" y="1118500"/>
            <a:ext cx="83547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There is a third way of formatting strings: </a:t>
            </a:r>
            <a:r>
              <a:rPr b="1" lang="en" sz="1800">
                <a:latin typeface="Montserrat"/>
                <a:ea typeface="Montserrat"/>
                <a:cs typeface="Montserrat"/>
                <a:sym typeface="Montserrat"/>
              </a:rPr>
              <a:t>f-strings</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sp>
        <p:nvSpPr>
          <p:cNvPr id="586" name="Google Shape;586;p81"/>
          <p:cNvSpPr txBox="1"/>
          <p:nvPr/>
        </p:nvSpPr>
        <p:spPr>
          <a:xfrm>
            <a:off x="929350" y="1941850"/>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Values</a:t>
            </a:r>
            <a:endParaRPr b="1" i="1" sz="2500">
              <a:solidFill>
                <a:srgbClr val="3C78D8"/>
              </a:solidFill>
              <a:latin typeface="Comic Sans MS"/>
              <a:ea typeface="Comic Sans MS"/>
              <a:cs typeface="Comic Sans MS"/>
              <a:sym typeface="Comic Sans MS"/>
            </a:endParaRPr>
          </a:p>
        </p:txBody>
      </p:sp>
      <p:sp>
        <p:nvSpPr>
          <p:cNvPr id="587" name="Google Shape;587;p81"/>
          <p:cNvSpPr txBox="1"/>
          <p:nvPr/>
        </p:nvSpPr>
        <p:spPr>
          <a:xfrm>
            <a:off x="696950" y="3054300"/>
            <a:ext cx="1662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F-string</a:t>
            </a:r>
            <a:endParaRPr b="1" i="1" sz="2500">
              <a:solidFill>
                <a:srgbClr val="3C78D8"/>
              </a:solidFill>
              <a:latin typeface="Comic Sans MS"/>
              <a:ea typeface="Comic Sans MS"/>
              <a:cs typeface="Comic Sans MS"/>
              <a:sym typeface="Comic Sans MS"/>
            </a:endParaRPr>
          </a:p>
        </p:txBody>
      </p:sp>
      <p:sp>
        <p:nvSpPr>
          <p:cNvPr id="588" name="Google Shape;588;p81"/>
          <p:cNvSpPr txBox="1"/>
          <p:nvPr/>
        </p:nvSpPr>
        <p:spPr>
          <a:xfrm>
            <a:off x="1006450" y="4166725"/>
            <a:ext cx="1275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Result</a:t>
            </a:r>
            <a:endParaRPr b="1" i="1" sz="2500">
              <a:solidFill>
                <a:srgbClr val="3C78D8"/>
              </a:solidFill>
              <a:latin typeface="Comic Sans MS"/>
              <a:ea typeface="Comic Sans MS"/>
              <a:cs typeface="Comic Sans MS"/>
              <a:sym typeface="Comic Sans MS"/>
            </a:endParaRPr>
          </a:p>
        </p:txBody>
      </p:sp>
      <p:sp>
        <p:nvSpPr>
          <p:cNvPr id="589" name="Google Shape;589;p81"/>
          <p:cNvSpPr txBox="1"/>
          <p:nvPr/>
        </p:nvSpPr>
        <p:spPr>
          <a:xfrm>
            <a:off x="3620350" y="199570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name</a:t>
            </a:r>
            <a:r>
              <a:rPr lang="en" sz="1800">
                <a:latin typeface="Courier New"/>
                <a:ea typeface="Courier New"/>
                <a:cs typeface="Courier New"/>
                <a:sym typeface="Courier New"/>
              </a:rPr>
              <a:t> = "</a:t>
            </a:r>
            <a:r>
              <a:rPr b="1" lang="en" sz="1800">
                <a:latin typeface="Courier New"/>
                <a:ea typeface="Courier New"/>
                <a:cs typeface="Courier New"/>
                <a:sym typeface="Courier New"/>
              </a:rPr>
              <a:t>Player</a:t>
            </a:r>
            <a:r>
              <a:rPr lang="en" sz="1800">
                <a:latin typeface="Courier New"/>
                <a:ea typeface="Courier New"/>
                <a:cs typeface="Courier New"/>
                <a:sym typeface="Courier New"/>
              </a:rPr>
              <a:t>"; id = 1</a:t>
            </a:r>
            <a:endParaRPr sz="1800">
              <a:latin typeface="Courier New"/>
              <a:ea typeface="Courier New"/>
              <a:cs typeface="Courier New"/>
              <a:sym typeface="Courier New"/>
            </a:endParaRPr>
          </a:p>
        </p:txBody>
      </p:sp>
      <p:sp>
        <p:nvSpPr>
          <p:cNvPr id="590" name="Google Shape;590;p81"/>
          <p:cNvSpPr txBox="1"/>
          <p:nvPr/>
        </p:nvSpPr>
        <p:spPr>
          <a:xfrm>
            <a:off x="3620350" y="296175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a:t>
            </a:r>
            <a:r>
              <a:rPr lang="en" sz="1800">
                <a:latin typeface="Courier New"/>
                <a:ea typeface="Courier New"/>
                <a:cs typeface="Courier New"/>
                <a:sym typeface="Courier New"/>
              </a:rPr>
              <a:t>tr = </a:t>
            </a:r>
            <a:r>
              <a:rPr b="1" lang="en" sz="1800">
                <a:latin typeface="Courier New"/>
                <a:ea typeface="Courier New"/>
                <a:cs typeface="Courier New"/>
                <a:sym typeface="Courier New"/>
              </a:rPr>
              <a:t>f</a:t>
            </a:r>
            <a:r>
              <a:rPr lang="en" sz="1800">
                <a:latin typeface="Courier New"/>
                <a:ea typeface="Courier New"/>
                <a:cs typeface="Courier New"/>
                <a:sym typeface="Courier New"/>
              </a:rPr>
              <a:t>"{id}. {name}"</a:t>
            </a:r>
            <a:endParaRPr sz="1800">
              <a:latin typeface="Courier New"/>
              <a:ea typeface="Courier New"/>
              <a:cs typeface="Courier New"/>
              <a:sym typeface="Courier New"/>
            </a:endParaRPr>
          </a:p>
        </p:txBody>
      </p:sp>
      <p:sp>
        <p:nvSpPr>
          <p:cNvPr id="591" name="Google Shape;591;p81"/>
          <p:cNvSpPr txBox="1"/>
          <p:nvPr/>
        </p:nvSpPr>
        <p:spPr>
          <a:xfrm>
            <a:off x="3620350" y="420500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urier New"/>
                <a:ea typeface="Courier New"/>
                <a:cs typeface="Courier New"/>
                <a:sym typeface="Courier New"/>
              </a:rPr>
              <a:t>“1. Player</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cxnSp>
        <p:nvCxnSpPr>
          <p:cNvPr id="592" name="Google Shape;592;p81"/>
          <p:cNvCxnSpPr>
            <a:stCxn id="586" idx="3"/>
            <a:endCxn id="589" idx="1"/>
          </p:cNvCxnSpPr>
          <p:nvPr/>
        </p:nvCxnSpPr>
        <p:spPr>
          <a:xfrm>
            <a:off x="2358850" y="2226550"/>
            <a:ext cx="1261500" cy="0"/>
          </a:xfrm>
          <a:prstGeom prst="straightConnector1">
            <a:avLst/>
          </a:prstGeom>
          <a:noFill/>
          <a:ln cap="flat" cmpd="sng" w="19050">
            <a:solidFill>
              <a:schemeClr val="dk2"/>
            </a:solidFill>
            <a:prstDash val="solid"/>
            <a:round/>
            <a:headEnd len="med" w="med" type="none"/>
            <a:tailEnd len="med" w="med" type="triangle"/>
          </a:ln>
        </p:spPr>
      </p:cxnSp>
      <p:cxnSp>
        <p:nvCxnSpPr>
          <p:cNvPr id="593" name="Google Shape;593;p81"/>
          <p:cNvCxnSpPr/>
          <p:nvPr/>
        </p:nvCxnSpPr>
        <p:spPr>
          <a:xfrm flipH="1" rot="10800000">
            <a:off x="2358850" y="3338700"/>
            <a:ext cx="1261500" cy="600"/>
          </a:xfrm>
          <a:prstGeom prst="straightConnector1">
            <a:avLst/>
          </a:prstGeom>
          <a:noFill/>
          <a:ln cap="flat" cmpd="sng" w="19050">
            <a:solidFill>
              <a:schemeClr val="dk2"/>
            </a:solidFill>
            <a:prstDash val="solid"/>
            <a:round/>
            <a:headEnd len="med" w="med" type="none"/>
            <a:tailEnd len="med" w="med" type="triangle"/>
          </a:ln>
        </p:spPr>
      </p:cxnSp>
      <p:cxnSp>
        <p:nvCxnSpPr>
          <p:cNvPr id="594" name="Google Shape;594;p81"/>
          <p:cNvCxnSpPr/>
          <p:nvPr/>
        </p:nvCxnSpPr>
        <p:spPr>
          <a:xfrm flipH="1" rot="10800000">
            <a:off x="2352175" y="4451450"/>
            <a:ext cx="1261500" cy="600"/>
          </a:xfrm>
          <a:prstGeom prst="straightConnector1">
            <a:avLst/>
          </a:prstGeom>
          <a:noFill/>
          <a:ln cap="flat" cmpd="sng" w="19050">
            <a:solidFill>
              <a:schemeClr val="dk2"/>
            </a:solidFill>
            <a:prstDash val="solid"/>
            <a:round/>
            <a:headEnd len="med" w="med" type="none"/>
            <a:tailEnd len="med" w="med" type="triangle"/>
          </a:ln>
        </p:spPr>
      </p:cxnSp>
      <p:sp>
        <p:nvSpPr>
          <p:cNvPr id="595" name="Google Shape;595;p81"/>
          <p:cNvSpPr/>
          <p:nvPr/>
        </p:nvSpPr>
        <p:spPr>
          <a:xfrm>
            <a:off x="5701600" y="257865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1"/>
          <p:cNvSpPr/>
          <p:nvPr/>
        </p:nvSpPr>
        <p:spPr>
          <a:xfrm>
            <a:off x="5701600" y="368330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2"/>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String Formatting</a:t>
            </a:r>
            <a:endParaRPr b="0">
              <a:solidFill>
                <a:schemeClr val="lt1"/>
              </a:solidFill>
            </a:endParaRPr>
          </a:p>
        </p:txBody>
      </p:sp>
      <p:pic>
        <p:nvPicPr>
          <p:cNvPr id="602" name="Google Shape;602;p82"/>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603" name="Google Shape;603;p82"/>
          <p:cNvSpPr txBox="1"/>
          <p:nvPr/>
        </p:nvSpPr>
        <p:spPr>
          <a:xfrm>
            <a:off x="394650" y="1118500"/>
            <a:ext cx="8354700" cy="877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F-strings are more flexible than the alternatives. They can be used to execute functions.</a:t>
            </a:r>
            <a:endParaRPr sz="1800">
              <a:latin typeface="Montserrat"/>
              <a:ea typeface="Montserrat"/>
              <a:cs typeface="Montserrat"/>
              <a:sym typeface="Montserrat"/>
            </a:endParaRPr>
          </a:p>
        </p:txBody>
      </p:sp>
      <p:sp>
        <p:nvSpPr>
          <p:cNvPr id="604" name="Google Shape;604;p82"/>
          <p:cNvSpPr txBox="1"/>
          <p:nvPr/>
        </p:nvSpPr>
        <p:spPr>
          <a:xfrm>
            <a:off x="929350" y="1941850"/>
            <a:ext cx="142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Values</a:t>
            </a:r>
            <a:endParaRPr b="1" i="1" sz="2500">
              <a:solidFill>
                <a:srgbClr val="3C78D8"/>
              </a:solidFill>
              <a:latin typeface="Comic Sans MS"/>
              <a:ea typeface="Comic Sans MS"/>
              <a:cs typeface="Comic Sans MS"/>
              <a:sym typeface="Comic Sans MS"/>
            </a:endParaRPr>
          </a:p>
        </p:txBody>
      </p:sp>
      <p:sp>
        <p:nvSpPr>
          <p:cNvPr id="605" name="Google Shape;605;p82"/>
          <p:cNvSpPr txBox="1"/>
          <p:nvPr/>
        </p:nvSpPr>
        <p:spPr>
          <a:xfrm>
            <a:off x="696950" y="3054300"/>
            <a:ext cx="1662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F-string</a:t>
            </a:r>
            <a:endParaRPr b="1" i="1" sz="2500">
              <a:solidFill>
                <a:srgbClr val="3C78D8"/>
              </a:solidFill>
              <a:latin typeface="Comic Sans MS"/>
              <a:ea typeface="Comic Sans MS"/>
              <a:cs typeface="Comic Sans MS"/>
              <a:sym typeface="Comic Sans MS"/>
            </a:endParaRPr>
          </a:p>
        </p:txBody>
      </p:sp>
      <p:sp>
        <p:nvSpPr>
          <p:cNvPr id="606" name="Google Shape;606;p82"/>
          <p:cNvSpPr txBox="1"/>
          <p:nvPr/>
        </p:nvSpPr>
        <p:spPr>
          <a:xfrm>
            <a:off x="1006450" y="4166725"/>
            <a:ext cx="1275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solidFill>
                  <a:srgbClr val="3C78D8"/>
                </a:solidFill>
                <a:latin typeface="Comic Sans MS"/>
                <a:ea typeface="Comic Sans MS"/>
                <a:cs typeface="Comic Sans MS"/>
                <a:sym typeface="Comic Sans MS"/>
              </a:rPr>
              <a:t>Result</a:t>
            </a:r>
            <a:endParaRPr b="1" i="1" sz="2500">
              <a:solidFill>
                <a:srgbClr val="3C78D8"/>
              </a:solidFill>
              <a:latin typeface="Comic Sans MS"/>
              <a:ea typeface="Comic Sans MS"/>
              <a:cs typeface="Comic Sans MS"/>
              <a:sym typeface="Comic Sans MS"/>
            </a:endParaRPr>
          </a:p>
        </p:txBody>
      </p:sp>
      <p:sp>
        <p:nvSpPr>
          <p:cNvPr id="607" name="Google Shape;607;p82"/>
          <p:cNvSpPr txBox="1"/>
          <p:nvPr/>
        </p:nvSpPr>
        <p:spPr>
          <a:xfrm>
            <a:off x="3620350" y="199570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name = </a:t>
            </a:r>
            <a:r>
              <a:rPr lang="en" sz="1800">
                <a:latin typeface="Courier New"/>
                <a:ea typeface="Courier New"/>
                <a:cs typeface="Courier New"/>
                <a:sym typeface="Courier New"/>
              </a:rPr>
              <a:t>"PLAYER"; id = 1</a:t>
            </a:r>
            <a:endParaRPr sz="1800">
              <a:latin typeface="Courier New"/>
              <a:ea typeface="Courier New"/>
              <a:cs typeface="Courier New"/>
              <a:sym typeface="Courier New"/>
            </a:endParaRPr>
          </a:p>
        </p:txBody>
      </p:sp>
      <p:sp>
        <p:nvSpPr>
          <p:cNvPr id="608" name="Google Shape;608;p82"/>
          <p:cNvSpPr txBox="1"/>
          <p:nvPr/>
        </p:nvSpPr>
        <p:spPr>
          <a:xfrm>
            <a:off x="3620350" y="296175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ourier New"/>
                <a:ea typeface="Courier New"/>
                <a:cs typeface="Courier New"/>
                <a:sym typeface="Courier New"/>
              </a:rPr>
              <a:t>str = </a:t>
            </a:r>
            <a:r>
              <a:rPr b="1" lang="en" sz="1800">
                <a:latin typeface="Courier New"/>
                <a:ea typeface="Courier New"/>
                <a:cs typeface="Courier New"/>
                <a:sym typeface="Courier New"/>
              </a:rPr>
              <a:t>f</a:t>
            </a:r>
            <a:r>
              <a:rPr lang="en" sz="1800">
                <a:latin typeface="Courier New"/>
                <a:ea typeface="Courier New"/>
                <a:cs typeface="Courier New"/>
                <a:sym typeface="Courier New"/>
              </a:rPr>
              <a:t>"{id}. {name.</a:t>
            </a:r>
            <a:r>
              <a:rPr b="1" lang="en" sz="1800">
                <a:latin typeface="Courier New"/>
                <a:ea typeface="Courier New"/>
                <a:cs typeface="Courier New"/>
                <a:sym typeface="Courier New"/>
              </a:rPr>
              <a:t>lower()</a:t>
            </a: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609" name="Google Shape;609;p82"/>
          <p:cNvSpPr txBox="1"/>
          <p:nvPr/>
        </p:nvSpPr>
        <p:spPr>
          <a:xfrm>
            <a:off x="3620350" y="4205000"/>
            <a:ext cx="4673400" cy="4617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urier New"/>
                <a:ea typeface="Courier New"/>
                <a:cs typeface="Courier New"/>
                <a:sym typeface="Courier New"/>
              </a:rPr>
              <a:t>“1. player</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cxnSp>
        <p:nvCxnSpPr>
          <p:cNvPr id="610" name="Google Shape;610;p82"/>
          <p:cNvCxnSpPr>
            <a:stCxn id="604" idx="3"/>
            <a:endCxn id="607" idx="1"/>
          </p:cNvCxnSpPr>
          <p:nvPr/>
        </p:nvCxnSpPr>
        <p:spPr>
          <a:xfrm>
            <a:off x="2358850" y="2226550"/>
            <a:ext cx="1261500" cy="0"/>
          </a:xfrm>
          <a:prstGeom prst="straightConnector1">
            <a:avLst/>
          </a:prstGeom>
          <a:noFill/>
          <a:ln cap="flat" cmpd="sng" w="19050">
            <a:solidFill>
              <a:schemeClr val="dk2"/>
            </a:solidFill>
            <a:prstDash val="solid"/>
            <a:round/>
            <a:headEnd len="med" w="med" type="none"/>
            <a:tailEnd len="med" w="med" type="triangle"/>
          </a:ln>
        </p:spPr>
      </p:cxnSp>
      <p:cxnSp>
        <p:nvCxnSpPr>
          <p:cNvPr id="611" name="Google Shape;611;p82"/>
          <p:cNvCxnSpPr/>
          <p:nvPr/>
        </p:nvCxnSpPr>
        <p:spPr>
          <a:xfrm flipH="1" rot="10800000">
            <a:off x="2358850" y="3338700"/>
            <a:ext cx="1261500" cy="600"/>
          </a:xfrm>
          <a:prstGeom prst="straightConnector1">
            <a:avLst/>
          </a:prstGeom>
          <a:noFill/>
          <a:ln cap="flat" cmpd="sng" w="19050">
            <a:solidFill>
              <a:schemeClr val="dk2"/>
            </a:solidFill>
            <a:prstDash val="solid"/>
            <a:round/>
            <a:headEnd len="med" w="med" type="none"/>
            <a:tailEnd len="med" w="med" type="triangle"/>
          </a:ln>
        </p:spPr>
      </p:cxnSp>
      <p:cxnSp>
        <p:nvCxnSpPr>
          <p:cNvPr id="612" name="Google Shape;612;p82"/>
          <p:cNvCxnSpPr/>
          <p:nvPr/>
        </p:nvCxnSpPr>
        <p:spPr>
          <a:xfrm flipH="1" rot="10800000">
            <a:off x="2352175" y="4451450"/>
            <a:ext cx="1261500" cy="600"/>
          </a:xfrm>
          <a:prstGeom prst="straightConnector1">
            <a:avLst/>
          </a:prstGeom>
          <a:noFill/>
          <a:ln cap="flat" cmpd="sng" w="19050">
            <a:solidFill>
              <a:schemeClr val="dk2"/>
            </a:solidFill>
            <a:prstDash val="solid"/>
            <a:round/>
            <a:headEnd len="med" w="med" type="none"/>
            <a:tailEnd len="med" w="med" type="triangle"/>
          </a:ln>
        </p:spPr>
      </p:cxnSp>
      <p:sp>
        <p:nvSpPr>
          <p:cNvPr id="613" name="Google Shape;613;p82"/>
          <p:cNvSpPr/>
          <p:nvPr/>
        </p:nvSpPr>
        <p:spPr>
          <a:xfrm>
            <a:off x="5701600" y="257865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2"/>
          <p:cNvSpPr/>
          <p:nvPr/>
        </p:nvSpPr>
        <p:spPr>
          <a:xfrm>
            <a:off x="5701600" y="3683300"/>
            <a:ext cx="238200" cy="400200"/>
          </a:xfrm>
          <a:prstGeom prst="downArrow">
            <a:avLst>
              <a:gd fmla="val 50000" name="adj1"/>
              <a:gd fmla="val 50000" name="adj2"/>
            </a:avLst>
          </a:prstGeom>
          <a:solidFill>
            <a:srgbClr val="C9DAF8"/>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3"/>
          <p:cNvSpPr txBox="1"/>
          <p:nvPr>
            <p:ph idx="1" type="body"/>
          </p:nvPr>
        </p:nvSpPr>
        <p:spPr>
          <a:xfrm>
            <a:off x="3566475" y="521625"/>
            <a:ext cx="5265900" cy="4047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99998"/>
              <a:buNone/>
            </a:pPr>
            <a:r>
              <a:rPr b="1" lang="en">
                <a:solidFill>
                  <a:schemeClr val="dk1"/>
                </a:solidFill>
                <a:latin typeface="Montserrat"/>
                <a:ea typeface="Montserrat"/>
                <a:cs typeface="Montserrat"/>
                <a:sym typeface="Montserrat"/>
              </a:rPr>
              <a:t>Python </a:t>
            </a:r>
            <a:r>
              <a:rPr b="1" lang="en">
                <a:solidFill>
                  <a:schemeClr val="dk1"/>
                </a:solidFill>
                <a:latin typeface="Montserrat"/>
                <a:ea typeface="Montserrat"/>
                <a:cs typeface="Montserrat"/>
                <a:sym typeface="Montserrat"/>
              </a:rPr>
              <a:t>String methods:</a:t>
            </a:r>
            <a:endParaRPr b="1">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SzPct val="81133"/>
              <a:buNone/>
            </a:pPr>
            <a:r>
              <a:t/>
            </a:r>
            <a:endParaRPr b="1" sz="2218">
              <a:solidFill>
                <a:schemeClr val="dk1"/>
              </a:solidFill>
              <a:latin typeface="Montserrat"/>
              <a:ea typeface="Montserrat"/>
              <a:cs typeface="Montserrat"/>
              <a:sym typeface="Montserrat"/>
            </a:endParaRPr>
          </a:p>
          <a:p>
            <a:pPr indent="-322618" lvl="0" marL="457200" rtl="0" algn="l">
              <a:lnSpc>
                <a:spcPct val="15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Using the variety of Python methods and concatenation/slicing operators we can manipulate Strings.</a:t>
            </a:r>
            <a:endParaRPr sz="1600">
              <a:solidFill>
                <a:schemeClr val="dk1"/>
              </a:solidFill>
              <a:latin typeface="Montserrat"/>
              <a:ea typeface="Montserrat"/>
              <a:cs typeface="Montserrat"/>
              <a:sym typeface="Montserrat"/>
            </a:endParaRPr>
          </a:p>
          <a:p>
            <a:pPr indent="-322580" lvl="1" marL="914400" rtl="0" algn="l">
              <a:lnSpc>
                <a:spcPct val="15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With the help of these methods, we can perform operations on string such as trimming, concatenating, converting, comparing, replacing strings etc.</a:t>
            </a:r>
            <a:endParaRPr sz="1600">
              <a:solidFill>
                <a:schemeClr val="dk1"/>
              </a:solidFill>
              <a:latin typeface="Montserrat"/>
              <a:ea typeface="Montserrat"/>
              <a:cs typeface="Montserrat"/>
              <a:sym typeface="Montserrat"/>
            </a:endParaRPr>
          </a:p>
          <a:p>
            <a:pPr indent="-322618" lvl="0" marL="457200" rtl="0" algn="l">
              <a:lnSpc>
                <a:spcPct val="15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We used a variety of String methods for string manipulation.</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SzPct val="205714"/>
              <a:buNone/>
            </a:pPr>
            <a:r>
              <a:t/>
            </a:r>
            <a:endParaRPr sz="1400">
              <a:solidFill>
                <a:schemeClr val="dk1"/>
              </a:solidFill>
              <a:latin typeface="Montserrat"/>
              <a:ea typeface="Montserrat"/>
              <a:cs typeface="Montserrat"/>
              <a:sym typeface="Montserrat"/>
            </a:endParaRPr>
          </a:p>
          <a:p>
            <a:pPr indent="0" lvl="0" marL="457200" rtl="0" algn="l">
              <a:lnSpc>
                <a:spcPct val="150000"/>
              </a:lnSpc>
              <a:spcBef>
                <a:spcPts val="0"/>
              </a:spcBef>
              <a:spcAft>
                <a:spcPts val="0"/>
              </a:spcAft>
              <a:buSzPct val="159999"/>
              <a:buNone/>
            </a:pPr>
            <a:r>
              <a:t/>
            </a:r>
            <a:endParaRPr b="1">
              <a:solidFill>
                <a:schemeClr val="dk1"/>
              </a:solidFill>
              <a:latin typeface="Montserrat"/>
              <a:ea typeface="Montserrat"/>
              <a:cs typeface="Montserrat"/>
              <a:sym typeface="Montserrat"/>
            </a:endParaRPr>
          </a:p>
        </p:txBody>
      </p:sp>
      <p:sp>
        <p:nvSpPr>
          <p:cNvPr id="620" name="Google Shape;620;p83"/>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1" name="Google Shape;621;p83"/>
          <p:cNvPicPr preferRelativeResize="0"/>
          <p:nvPr/>
        </p:nvPicPr>
        <p:blipFill rotWithShape="1">
          <a:blip r:embed="rId3">
            <a:alphaModFix/>
          </a:blip>
          <a:srcRect b="17118" l="0" r="0" t="17118"/>
          <a:stretch/>
        </p:blipFill>
        <p:spPr>
          <a:xfrm>
            <a:off x="304000" y="4498675"/>
            <a:ext cx="1033398" cy="480163"/>
          </a:xfrm>
          <a:prstGeom prst="rect">
            <a:avLst/>
          </a:prstGeom>
          <a:noFill/>
          <a:ln>
            <a:noFill/>
          </a:ln>
        </p:spPr>
      </p:pic>
      <p:sp>
        <p:nvSpPr>
          <p:cNvPr id="622" name="Google Shape;622;p83"/>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3600" u="none" cap="none" strike="noStrike">
                <a:solidFill>
                  <a:schemeClr val="lt1"/>
                </a:solidFill>
                <a:latin typeface="Montserrat"/>
                <a:ea typeface="Montserrat"/>
                <a:cs typeface="Montserrat"/>
                <a:sym typeface="Montserrat"/>
              </a:rPr>
              <a:t>At the core of the lesson</a:t>
            </a:r>
            <a:endParaRPr b="0" i="0" sz="3600" u="none" cap="none" strike="noStrike">
              <a:solidFill>
                <a:srgbClr val="FFFFFF"/>
              </a:solidFill>
              <a:latin typeface="Montserrat Light"/>
              <a:ea typeface="Montserrat Light"/>
              <a:cs typeface="Montserrat Light"/>
              <a:sym typeface="Montserrat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626" name="Shape 626"/>
        <p:cNvGrpSpPr/>
        <p:nvPr/>
      </p:nvGrpSpPr>
      <p:grpSpPr>
        <a:xfrm>
          <a:off x="0" y="0"/>
          <a:ext cx="0" cy="0"/>
          <a:chOff x="0" y="0"/>
          <a:chExt cx="0" cy="0"/>
        </a:xfrm>
      </p:grpSpPr>
      <p:sp>
        <p:nvSpPr>
          <p:cNvPr id="627" name="Google Shape;627;p84"/>
          <p:cNvSpPr txBox="1"/>
          <p:nvPr>
            <p:ph idx="1" type="body"/>
          </p:nvPr>
        </p:nvSpPr>
        <p:spPr>
          <a:xfrm>
            <a:off x="311700" y="295450"/>
            <a:ext cx="8520600" cy="1041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5200">
                <a:solidFill>
                  <a:schemeClr val="lt1"/>
                </a:solidFill>
              </a:rPr>
              <a:t>Self Study</a:t>
            </a:r>
            <a:endParaRPr/>
          </a:p>
        </p:txBody>
      </p:sp>
      <p:pic>
        <p:nvPicPr>
          <p:cNvPr id="628" name="Google Shape;628;p84"/>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pic>
        <p:nvPicPr>
          <p:cNvPr id="629" name="Google Shape;629;p84"/>
          <p:cNvPicPr preferRelativeResize="0"/>
          <p:nvPr/>
        </p:nvPicPr>
        <p:blipFill>
          <a:blip r:embed="rId4">
            <a:alphaModFix/>
          </a:blip>
          <a:stretch>
            <a:fillRect/>
          </a:stretch>
        </p:blipFill>
        <p:spPr>
          <a:xfrm>
            <a:off x="440950" y="1235775"/>
            <a:ext cx="4235401" cy="3262900"/>
          </a:xfrm>
          <a:prstGeom prst="rect">
            <a:avLst/>
          </a:prstGeom>
          <a:noFill/>
          <a:ln>
            <a:noFill/>
          </a:ln>
        </p:spPr>
      </p:pic>
      <p:sp>
        <p:nvSpPr>
          <p:cNvPr id="630" name="Google Shape;630;p84"/>
          <p:cNvSpPr txBox="1"/>
          <p:nvPr/>
        </p:nvSpPr>
        <p:spPr>
          <a:xfrm>
            <a:off x="5308025" y="126357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FFFFFF"/>
                </a:solidFill>
                <a:latin typeface="Montserrat"/>
                <a:ea typeface="Montserrat"/>
                <a:cs typeface="Montserrat"/>
                <a:sym typeface="Montserrat"/>
              </a:rPr>
              <a:t>String Methods: </a:t>
            </a:r>
            <a:endParaRPr sz="2400">
              <a:solidFill>
                <a:srgbClr val="FFFFFF"/>
              </a:solidFill>
              <a:latin typeface="Montserrat"/>
              <a:ea typeface="Montserrat"/>
              <a:cs typeface="Montserrat"/>
              <a:sym typeface="Montserrat"/>
            </a:endParaRPr>
          </a:p>
          <a:p>
            <a:pPr indent="-381000" lvl="0" marL="457200" rtl="0" algn="l">
              <a:lnSpc>
                <a:spcPct val="115000"/>
              </a:lnSpc>
              <a:spcBef>
                <a:spcPts val="0"/>
              </a:spcBef>
              <a:spcAft>
                <a:spcPts val="0"/>
              </a:spcAft>
              <a:buClr>
                <a:srgbClr val="FFFFFF"/>
              </a:buClr>
              <a:buSzPts val="2400"/>
              <a:buFont typeface="Montserrat"/>
              <a:buChar char="●"/>
            </a:pPr>
            <a:r>
              <a:rPr lang="en" sz="2400">
                <a:solidFill>
                  <a:srgbClr val="FFFFFF"/>
                </a:solidFill>
                <a:latin typeface="Montserrat"/>
                <a:ea typeface="Montserrat"/>
                <a:cs typeface="Montserrat"/>
                <a:sym typeface="Montserrat"/>
              </a:rPr>
              <a:t>multiline</a:t>
            </a:r>
            <a:endParaRPr sz="2400">
              <a:solidFill>
                <a:srgbClr val="FFFFFF"/>
              </a:solidFill>
              <a:latin typeface="Montserrat"/>
              <a:ea typeface="Montserrat"/>
              <a:cs typeface="Montserrat"/>
              <a:sym typeface="Montserrat"/>
            </a:endParaRPr>
          </a:p>
          <a:p>
            <a:pPr indent="-381000" lvl="0" marL="457200" rtl="0" algn="l">
              <a:lnSpc>
                <a:spcPct val="115000"/>
              </a:lnSpc>
              <a:spcBef>
                <a:spcPts val="0"/>
              </a:spcBef>
              <a:spcAft>
                <a:spcPts val="0"/>
              </a:spcAft>
              <a:buClr>
                <a:srgbClr val="FFFFFF"/>
              </a:buClr>
              <a:buSzPts val="2400"/>
              <a:buFont typeface="Montserrat"/>
              <a:buChar char="●"/>
            </a:pPr>
            <a:r>
              <a:rPr lang="en" sz="2400">
                <a:solidFill>
                  <a:srgbClr val="FFFFFF"/>
                </a:solidFill>
                <a:latin typeface="Montserrat"/>
                <a:ea typeface="Montserrat"/>
                <a:cs typeface="Montserrat"/>
                <a:sym typeface="Montserrat"/>
              </a:rPr>
              <a:t>escaping</a:t>
            </a:r>
            <a:endParaRPr sz="2400">
              <a:solidFill>
                <a:srgbClr val="FFFFFF"/>
              </a:solidFill>
              <a:latin typeface="Montserrat"/>
              <a:ea typeface="Montserrat"/>
              <a:cs typeface="Montserrat"/>
              <a:sym typeface="Montserrat"/>
            </a:endParaRPr>
          </a:p>
          <a:p>
            <a:pPr indent="-381000" lvl="0" marL="457200" rtl="0" algn="l">
              <a:lnSpc>
                <a:spcPct val="115000"/>
              </a:lnSpc>
              <a:spcBef>
                <a:spcPts val="0"/>
              </a:spcBef>
              <a:spcAft>
                <a:spcPts val="0"/>
              </a:spcAft>
              <a:buClr>
                <a:srgbClr val="FFFFFF"/>
              </a:buClr>
              <a:buSzPts val="2400"/>
              <a:buFont typeface="Montserrat"/>
              <a:buChar char="●"/>
            </a:pPr>
            <a:r>
              <a:rPr lang="en" sz="2400">
                <a:solidFill>
                  <a:srgbClr val="FFFFFF"/>
                </a:solidFill>
                <a:latin typeface="Montserrat"/>
                <a:ea typeface="Montserrat"/>
                <a:cs typeface="Montserrat"/>
                <a:sym typeface="Montserrat"/>
              </a:rPr>
              <a:t>Template</a:t>
            </a:r>
            <a:endParaRPr sz="24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2400">
                <a:solidFill>
                  <a:srgbClr val="FFFFFF"/>
                </a:solidFill>
                <a:latin typeface="Montserrat"/>
                <a:ea typeface="Montserrat"/>
                <a:cs typeface="Montserrat"/>
                <a:sym typeface="Montserrat"/>
              </a:rPr>
              <a:t> </a:t>
            </a:r>
            <a:endParaRPr sz="2400">
              <a:solidFill>
                <a:srgbClr val="FFFFFF"/>
              </a:solidFill>
              <a:latin typeface="Montserrat Light"/>
              <a:ea typeface="Montserrat Light"/>
              <a:cs typeface="Montserrat Light"/>
              <a:sym typeface="Montserrat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634" name="Shape 634"/>
        <p:cNvGrpSpPr/>
        <p:nvPr/>
      </p:nvGrpSpPr>
      <p:grpSpPr>
        <a:xfrm>
          <a:off x="0" y="0"/>
          <a:ext cx="0" cy="0"/>
          <a:chOff x="0" y="0"/>
          <a:chExt cx="0" cy="0"/>
        </a:xfrm>
      </p:grpSpPr>
      <p:sp>
        <p:nvSpPr>
          <p:cNvPr id="635" name="Google Shape;635;p85"/>
          <p:cNvSpPr txBox="1"/>
          <p:nvPr>
            <p:ph idx="1" type="body"/>
          </p:nvPr>
        </p:nvSpPr>
        <p:spPr>
          <a:xfrm>
            <a:off x="311700" y="1759025"/>
            <a:ext cx="8520600" cy="126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800"/>
              <a:buFont typeface="Arial"/>
              <a:buNone/>
            </a:pPr>
            <a:r>
              <a:rPr lang="en" sz="5200">
                <a:solidFill>
                  <a:schemeClr val="lt1"/>
                </a:solidFill>
              </a:rPr>
              <a:t>Regular Expressions 1/2</a:t>
            </a:r>
            <a:endParaRPr/>
          </a:p>
          <a:p>
            <a:pPr indent="0" lvl="0" marL="0" rtl="0" algn="l">
              <a:lnSpc>
                <a:spcPct val="100000"/>
              </a:lnSpc>
              <a:spcBef>
                <a:spcPts val="0"/>
              </a:spcBef>
              <a:spcAft>
                <a:spcPts val="0"/>
              </a:spcAft>
              <a:buSzPts val="1800"/>
              <a:buNone/>
            </a:pPr>
            <a:r>
              <a:t/>
            </a:r>
            <a:endParaRPr sz="5200">
              <a:solidFill>
                <a:schemeClr val="lt1"/>
              </a:solidFill>
            </a:endParaRPr>
          </a:p>
        </p:txBody>
      </p:sp>
      <p:pic>
        <p:nvPicPr>
          <p:cNvPr id="636" name="Google Shape;636;p85"/>
          <p:cNvPicPr preferRelativeResize="0"/>
          <p:nvPr/>
        </p:nvPicPr>
        <p:blipFill rotWithShape="1">
          <a:blip r:embed="rId3">
            <a:alphaModFix/>
          </a:blip>
          <a:srcRect b="17117" l="0" r="0" t="17117"/>
          <a:stretch/>
        </p:blipFill>
        <p:spPr>
          <a:xfrm>
            <a:off x="304000" y="4498675"/>
            <a:ext cx="1033400" cy="4801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6"/>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t>Regular Expressions Constructs</a:t>
            </a:r>
            <a:endParaRPr b="0"/>
          </a:p>
        </p:txBody>
      </p:sp>
      <p:pic>
        <p:nvPicPr>
          <p:cNvPr id="642" name="Google Shape;642;p86"/>
          <p:cNvPicPr preferRelativeResize="0"/>
          <p:nvPr/>
        </p:nvPicPr>
        <p:blipFill rotWithShape="1">
          <a:blip r:embed="rId3">
            <a:alphaModFix/>
          </a:blip>
          <a:srcRect b="17117" l="0" r="0" t="17117"/>
          <a:stretch/>
        </p:blipFill>
        <p:spPr>
          <a:xfrm>
            <a:off x="7773850" y="268725"/>
            <a:ext cx="1033400" cy="480162"/>
          </a:xfrm>
          <a:prstGeom prst="rect">
            <a:avLst/>
          </a:prstGeom>
          <a:noFill/>
          <a:ln>
            <a:noFill/>
          </a:ln>
        </p:spPr>
      </p:pic>
      <p:sp>
        <p:nvSpPr>
          <p:cNvPr id="643" name="Google Shape;643;p86"/>
          <p:cNvSpPr txBox="1"/>
          <p:nvPr/>
        </p:nvSpPr>
        <p:spPr>
          <a:xfrm>
            <a:off x="470025" y="1292525"/>
            <a:ext cx="8337300" cy="3546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1400"/>
              </a:spcBef>
              <a:spcAft>
                <a:spcPts val="0"/>
              </a:spcAft>
              <a:buClr>
                <a:srgbClr val="000000"/>
              </a:buClr>
              <a:buSzPts val="1600"/>
              <a:buFont typeface="Montserrat"/>
              <a:buChar char="●"/>
            </a:pPr>
            <a:r>
              <a:rPr i="0" lang="en" sz="1600" u="none" cap="none" strike="noStrike">
                <a:solidFill>
                  <a:srgbClr val="000000"/>
                </a:solidFill>
                <a:latin typeface="Montserrat"/>
                <a:ea typeface="Montserrat"/>
                <a:cs typeface="Montserrat"/>
                <a:sym typeface="Montserrat"/>
              </a:rPr>
              <a:t>A regular expression is a </a:t>
            </a:r>
            <a:r>
              <a:rPr b="1" i="0" lang="en" sz="1600" u="none" cap="none" strike="noStrike">
                <a:solidFill>
                  <a:srgbClr val="000000"/>
                </a:solidFill>
                <a:latin typeface="Montserrat"/>
                <a:ea typeface="Montserrat"/>
                <a:cs typeface="Montserrat"/>
                <a:sym typeface="Montserrat"/>
              </a:rPr>
              <a:t>sequence of characters</a:t>
            </a:r>
            <a:r>
              <a:rPr i="0" lang="en" sz="1600" u="none" cap="none" strike="noStrike">
                <a:solidFill>
                  <a:srgbClr val="000000"/>
                </a:solidFill>
                <a:latin typeface="Montserrat"/>
                <a:ea typeface="Montserrat"/>
                <a:cs typeface="Montserrat"/>
                <a:sym typeface="Montserrat"/>
              </a:rPr>
              <a:t> that forms a search </a:t>
            </a:r>
            <a:r>
              <a:rPr b="1" i="0" lang="en" sz="1600" u="none" cap="none" strike="noStrike">
                <a:solidFill>
                  <a:srgbClr val="000000"/>
                </a:solidFill>
                <a:latin typeface="Montserrat"/>
                <a:ea typeface="Montserrat"/>
                <a:cs typeface="Montserrat"/>
                <a:sym typeface="Montserrat"/>
              </a:rPr>
              <a:t>pattern</a:t>
            </a:r>
            <a:r>
              <a:rPr i="0" lang="en" sz="1600" u="none" cap="none" strike="noStrike">
                <a:solidFill>
                  <a:srgbClr val="000000"/>
                </a:solidFill>
                <a:latin typeface="Montserrat"/>
                <a:ea typeface="Montserrat"/>
                <a:cs typeface="Montserrat"/>
                <a:sym typeface="Montserrat"/>
              </a:rPr>
              <a:t>. When you search for data in a text, you can use this search pattern to describe what you are searching for.</a:t>
            </a:r>
            <a:br>
              <a:rPr i="0" lang="en" sz="1600" u="none" cap="none" strike="noStrike">
                <a:solidFill>
                  <a:srgbClr val="000000"/>
                </a:solidFill>
                <a:latin typeface="Montserrat"/>
                <a:ea typeface="Montserrat"/>
                <a:cs typeface="Montserrat"/>
                <a:sym typeface="Montserrat"/>
              </a:rPr>
            </a:br>
            <a:endParaRPr i="0" sz="1600" u="none" cap="none" strike="noStrike">
              <a:solidFill>
                <a:srgbClr val="000000"/>
              </a:solidFill>
              <a:latin typeface="Montserrat"/>
              <a:ea typeface="Montserrat"/>
              <a:cs typeface="Montserrat"/>
              <a:sym typeface="Montserrat"/>
            </a:endParaRPr>
          </a:p>
          <a:p>
            <a:pPr indent="-330200" lvl="0" marL="457200" marR="0" rtl="0" algn="just">
              <a:lnSpc>
                <a:spcPct val="115000"/>
              </a:lnSpc>
              <a:spcBef>
                <a:spcPts val="0"/>
              </a:spcBef>
              <a:spcAft>
                <a:spcPts val="0"/>
              </a:spcAft>
              <a:buClr>
                <a:srgbClr val="000000"/>
              </a:buClr>
              <a:buSzPts val="1600"/>
              <a:buFont typeface="Montserrat"/>
              <a:buChar char="●"/>
            </a:pPr>
            <a:r>
              <a:rPr i="0" lang="en" sz="1600" u="none" cap="none" strike="noStrike">
                <a:solidFill>
                  <a:srgbClr val="000000"/>
                </a:solidFill>
                <a:latin typeface="Montserrat"/>
                <a:ea typeface="Montserrat"/>
                <a:cs typeface="Montserrat"/>
                <a:sym typeface="Montserrat"/>
              </a:rPr>
              <a:t>A regular expression can be a single </a:t>
            </a:r>
            <a:r>
              <a:rPr b="1" i="0" lang="en" sz="1600" u="none" cap="none" strike="noStrike">
                <a:solidFill>
                  <a:srgbClr val="000000"/>
                </a:solidFill>
                <a:latin typeface="Montserrat"/>
                <a:ea typeface="Montserrat"/>
                <a:cs typeface="Montserrat"/>
                <a:sym typeface="Montserrat"/>
              </a:rPr>
              <a:t>character</a:t>
            </a:r>
            <a:r>
              <a:rPr i="0" lang="en" sz="1600" u="none" cap="none" strike="noStrike">
                <a:solidFill>
                  <a:srgbClr val="000000"/>
                </a:solidFill>
                <a:latin typeface="Montserrat"/>
                <a:ea typeface="Montserrat"/>
                <a:cs typeface="Montserrat"/>
                <a:sym typeface="Montserrat"/>
              </a:rPr>
              <a:t>, or a more complicated </a:t>
            </a:r>
            <a:r>
              <a:rPr b="1" i="0" lang="en" sz="1600" u="none" cap="none" strike="noStrike">
                <a:solidFill>
                  <a:srgbClr val="000000"/>
                </a:solidFill>
                <a:latin typeface="Montserrat"/>
                <a:ea typeface="Montserrat"/>
                <a:cs typeface="Montserrat"/>
                <a:sym typeface="Montserrat"/>
              </a:rPr>
              <a:t>pattern</a:t>
            </a:r>
            <a:r>
              <a:rPr i="0" lang="en" sz="1600" u="none" cap="none" strike="noStrike">
                <a:solidFill>
                  <a:srgbClr val="000000"/>
                </a:solidFill>
                <a:latin typeface="Montserrat"/>
                <a:ea typeface="Montserrat"/>
                <a:cs typeface="Montserrat"/>
                <a:sym typeface="Montserrat"/>
              </a:rPr>
              <a:t>.</a:t>
            </a:r>
            <a:br>
              <a:rPr i="0" lang="en" sz="1600" u="none" cap="none" strike="noStrike">
                <a:solidFill>
                  <a:srgbClr val="000000"/>
                </a:solidFill>
                <a:latin typeface="Montserrat"/>
                <a:ea typeface="Montserrat"/>
                <a:cs typeface="Montserrat"/>
                <a:sym typeface="Montserrat"/>
              </a:rPr>
            </a:br>
            <a:endParaRPr i="0" sz="1600" u="none" cap="none" strike="noStrike">
              <a:solidFill>
                <a:srgbClr val="000000"/>
              </a:solidFill>
              <a:latin typeface="Montserrat"/>
              <a:ea typeface="Montserrat"/>
              <a:cs typeface="Montserrat"/>
              <a:sym typeface="Montserrat"/>
            </a:endParaRPr>
          </a:p>
          <a:p>
            <a:pPr indent="-330200" lvl="0" marL="457200" marR="0" rtl="0" algn="just">
              <a:lnSpc>
                <a:spcPct val="115000"/>
              </a:lnSpc>
              <a:spcBef>
                <a:spcPts val="0"/>
              </a:spcBef>
              <a:spcAft>
                <a:spcPts val="0"/>
              </a:spcAft>
              <a:buClr>
                <a:srgbClr val="000000"/>
              </a:buClr>
              <a:buSzPts val="1600"/>
              <a:buFont typeface="Montserrat"/>
              <a:buChar char="●"/>
            </a:pPr>
            <a:r>
              <a:rPr i="0" lang="en" sz="1600" u="none" cap="none" strike="noStrike">
                <a:solidFill>
                  <a:srgbClr val="000000"/>
                </a:solidFill>
                <a:latin typeface="Montserrat"/>
                <a:ea typeface="Montserrat"/>
                <a:cs typeface="Montserrat"/>
                <a:sym typeface="Montserrat"/>
              </a:rPr>
              <a:t>Regular expressions can be used to perform all types of text search and text </a:t>
            </a:r>
            <a:r>
              <a:rPr b="1" i="0" lang="en" sz="1600" u="none" cap="none" strike="noStrike">
                <a:solidFill>
                  <a:srgbClr val="000000"/>
                </a:solidFill>
                <a:latin typeface="Montserrat"/>
                <a:ea typeface="Montserrat"/>
                <a:cs typeface="Montserrat"/>
                <a:sym typeface="Montserrat"/>
              </a:rPr>
              <a:t>replace</a:t>
            </a:r>
            <a:r>
              <a:rPr i="0" lang="en" sz="1600" u="none" cap="none" strike="noStrike">
                <a:solidFill>
                  <a:srgbClr val="000000"/>
                </a:solidFill>
                <a:latin typeface="Montserrat"/>
                <a:ea typeface="Montserrat"/>
                <a:cs typeface="Montserrat"/>
                <a:sym typeface="Montserrat"/>
              </a:rPr>
              <a:t> operations.</a:t>
            </a:r>
            <a:br>
              <a:rPr i="0" lang="en" sz="1600" u="none" cap="none" strike="noStrike">
                <a:solidFill>
                  <a:srgbClr val="000000"/>
                </a:solidFill>
                <a:latin typeface="Montserrat"/>
                <a:ea typeface="Montserrat"/>
                <a:cs typeface="Montserrat"/>
                <a:sym typeface="Montserrat"/>
              </a:rPr>
            </a:br>
            <a:endParaRPr i="0" sz="1600" u="none" cap="none" strike="noStrike">
              <a:solidFill>
                <a:srgbClr val="000000"/>
              </a:solidFill>
              <a:latin typeface="Montserrat"/>
              <a:ea typeface="Montserrat"/>
              <a:cs typeface="Montserrat"/>
              <a:sym typeface="Montserrat"/>
            </a:endParaRPr>
          </a:p>
          <a:p>
            <a:pPr indent="-330200" lvl="0" marL="457200" marR="0" rtl="0" algn="just">
              <a:lnSpc>
                <a:spcPct val="115000"/>
              </a:lnSpc>
              <a:spcBef>
                <a:spcPts val="0"/>
              </a:spcBef>
              <a:spcAft>
                <a:spcPts val="0"/>
              </a:spcAft>
              <a:buClr>
                <a:srgbClr val="000000"/>
              </a:buClr>
              <a:buSzPts val="1600"/>
              <a:buFont typeface="Montserrat"/>
              <a:buChar char="●"/>
            </a:pPr>
            <a:r>
              <a:rPr lang="en" sz="1600">
                <a:latin typeface="Montserrat"/>
                <a:ea typeface="Montserrat"/>
                <a:cs typeface="Montserrat"/>
                <a:sym typeface="Montserrat"/>
              </a:rPr>
              <a:t>Python </a:t>
            </a:r>
            <a:r>
              <a:rPr i="0" lang="en" sz="1600" u="none" cap="none" strike="noStrike">
                <a:solidFill>
                  <a:srgbClr val="000000"/>
                </a:solidFill>
                <a:latin typeface="Montserrat"/>
                <a:ea typeface="Montserrat"/>
                <a:cs typeface="Montserrat"/>
                <a:sym typeface="Montserrat"/>
              </a:rPr>
              <a:t>does not have a built-in Regular Expression </a:t>
            </a:r>
            <a:r>
              <a:rPr b="1" lang="en" sz="1600">
                <a:latin typeface="Montserrat"/>
                <a:ea typeface="Montserrat"/>
                <a:cs typeface="Montserrat"/>
                <a:sym typeface="Montserrat"/>
              </a:rPr>
              <a:t>library</a:t>
            </a:r>
            <a:r>
              <a:rPr i="0" lang="en" sz="1600" u="none" cap="none" strike="noStrike">
                <a:solidFill>
                  <a:srgbClr val="000000"/>
                </a:solidFill>
                <a:latin typeface="Montserrat"/>
                <a:ea typeface="Montserrat"/>
                <a:cs typeface="Montserrat"/>
                <a:sym typeface="Montserrat"/>
              </a:rPr>
              <a:t>, but we can import the </a:t>
            </a:r>
            <a:r>
              <a:rPr b="1" lang="en" sz="1600">
                <a:latin typeface="Montserrat"/>
                <a:ea typeface="Montserrat"/>
                <a:cs typeface="Montserrat"/>
                <a:sym typeface="Montserrat"/>
              </a:rPr>
              <a:t>re</a:t>
            </a:r>
            <a:r>
              <a:rPr b="1" i="0" lang="en" sz="1600" u="none" cap="none" strike="noStrike">
                <a:solidFill>
                  <a:srgbClr val="000000"/>
                </a:solidFill>
                <a:latin typeface="Montserrat"/>
                <a:ea typeface="Montserrat"/>
                <a:cs typeface="Montserrat"/>
                <a:sym typeface="Montserrat"/>
              </a:rPr>
              <a:t> </a:t>
            </a:r>
            <a:r>
              <a:rPr i="0" lang="en" sz="1600" u="none" cap="none" strike="noStrike">
                <a:solidFill>
                  <a:srgbClr val="000000"/>
                </a:solidFill>
                <a:latin typeface="Montserrat"/>
                <a:ea typeface="Montserrat"/>
                <a:cs typeface="Montserrat"/>
                <a:sym typeface="Montserrat"/>
              </a:rPr>
              <a:t>package to work with regular expressions. </a:t>
            </a:r>
            <a:endParaRPr i="0" sz="1600" u="none" cap="none" strike="noStrike">
              <a:solidFill>
                <a:srgbClr val="212529"/>
              </a:solidFill>
              <a:highlight>
                <a:srgbClr val="FFFFFF"/>
              </a:highlight>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7"/>
          <p:cNvSpPr/>
          <p:nvPr/>
        </p:nvSpPr>
        <p:spPr>
          <a:xfrm>
            <a:off x="1207025" y="2571750"/>
            <a:ext cx="7219800" cy="2571600"/>
          </a:xfrm>
          <a:prstGeom prst="cloudCallout">
            <a:avLst>
              <a:gd fmla="val -24445" name="adj1"/>
              <a:gd fmla="val -69582" name="adj2"/>
            </a:avLst>
          </a:prstGeom>
          <a:solidFill>
            <a:srgbClr val="C9DAF8"/>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t/>
            </a:r>
            <a:endParaRPr>
              <a:latin typeface="Montserrat"/>
              <a:ea typeface="Montserrat"/>
              <a:cs typeface="Montserrat"/>
              <a:sym typeface="Montserrat"/>
            </a:endParaRPr>
          </a:p>
        </p:txBody>
      </p:sp>
      <p:sp>
        <p:nvSpPr>
          <p:cNvPr id="649" name="Google Shape;649;p87"/>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b="0" lang="en">
                <a:solidFill>
                  <a:schemeClr val="lt1"/>
                </a:solidFill>
              </a:rPr>
              <a:t>Character</a:t>
            </a:r>
            <a:endParaRPr b="0"/>
          </a:p>
        </p:txBody>
      </p:sp>
      <p:pic>
        <p:nvPicPr>
          <p:cNvPr id="650" name="Google Shape;650;p87"/>
          <p:cNvPicPr preferRelativeResize="0"/>
          <p:nvPr/>
        </p:nvPicPr>
        <p:blipFill rotWithShape="1">
          <a:blip r:embed="rId3">
            <a:alphaModFix/>
          </a:blip>
          <a:srcRect b="17118" l="0" r="0" t="17117"/>
          <a:stretch/>
        </p:blipFill>
        <p:spPr>
          <a:xfrm>
            <a:off x="7773850" y="268725"/>
            <a:ext cx="1033398" cy="480163"/>
          </a:xfrm>
          <a:prstGeom prst="rect">
            <a:avLst/>
          </a:prstGeom>
          <a:noFill/>
          <a:ln>
            <a:noFill/>
          </a:ln>
        </p:spPr>
      </p:pic>
      <p:sp>
        <p:nvSpPr>
          <p:cNvPr id="651" name="Google Shape;651;p87"/>
          <p:cNvSpPr txBox="1"/>
          <p:nvPr/>
        </p:nvSpPr>
        <p:spPr>
          <a:xfrm>
            <a:off x="376550" y="1124075"/>
            <a:ext cx="8354400" cy="838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n" sz="1700">
                <a:latin typeface="Montserrat"/>
                <a:ea typeface="Montserrat"/>
                <a:cs typeface="Montserrat"/>
                <a:sym typeface="Montserrat"/>
              </a:rPr>
              <a:t>In Python the </a:t>
            </a:r>
            <a:r>
              <a:rPr b="1" lang="en" sz="1700">
                <a:latin typeface="Montserrat"/>
                <a:ea typeface="Montserrat"/>
                <a:cs typeface="Montserrat"/>
                <a:sym typeface="Montserrat"/>
              </a:rPr>
              <a:t>re</a:t>
            </a:r>
            <a:r>
              <a:rPr lang="en"/>
              <a:t> </a:t>
            </a:r>
            <a:r>
              <a:rPr lang="en" sz="1700">
                <a:solidFill>
                  <a:schemeClr val="dk1"/>
                </a:solidFill>
                <a:latin typeface="Montserrat"/>
                <a:ea typeface="Montserrat"/>
                <a:cs typeface="Montserrat"/>
                <a:sym typeface="Montserrat"/>
              </a:rPr>
              <a:t>library allows you to define </a:t>
            </a:r>
            <a:r>
              <a:rPr b="1" lang="en" sz="1700">
                <a:solidFill>
                  <a:schemeClr val="dk1"/>
                </a:solidFill>
                <a:latin typeface="Montserrat"/>
                <a:ea typeface="Montserrat"/>
                <a:cs typeface="Montserrat"/>
                <a:sym typeface="Montserrat"/>
              </a:rPr>
              <a:t>regular expression functions</a:t>
            </a:r>
            <a:r>
              <a:rPr lang="en" sz="1700">
                <a:solidFill>
                  <a:schemeClr val="dk1"/>
                </a:solidFill>
                <a:latin typeface="Montserrat"/>
                <a:ea typeface="Montserrat"/>
                <a:cs typeface="Montserrat"/>
                <a:sym typeface="Montserrat"/>
              </a:rPr>
              <a:t> and </a:t>
            </a:r>
            <a:r>
              <a:rPr b="1" lang="en" sz="1700">
                <a:solidFill>
                  <a:schemeClr val="dk1"/>
                </a:solidFill>
                <a:latin typeface="Montserrat"/>
                <a:ea typeface="Montserrat"/>
                <a:cs typeface="Montserrat"/>
                <a:sym typeface="Montserrat"/>
              </a:rPr>
              <a:t>regular expression metacharacters</a:t>
            </a:r>
            <a:endParaRPr b="1"/>
          </a:p>
        </p:txBody>
      </p:sp>
      <p:sp>
        <p:nvSpPr>
          <p:cNvPr id="652" name="Google Shape;652;p87"/>
          <p:cNvSpPr txBox="1"/>
          <p:nvPr/>
        </p:nvSpPr>
        <p:spPr>
          <a:xfrm>
            <a:off x="2221900" y="2962575"/>
            <a:ext cx="4737000" cy="19086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b="1" lang="en" sz="1600">
                <a:solidFill>
                  <a:srgbClr val="20124D"/>
                </a:solidFill>
                <a:latin typeface="Montserrat"/>
                <a:ea typeface="Montserrat"/>
                <a:cs typeface="Montserrat"/>
                <a:sym typeface="Montserrat"/>
              </a:rPr>
              <a:t>Metacharacters </a:t>
            </a:r>
            <a:r>
              <a:rPr lang="en" sz="1600">
                <a:solidFill>
                  <a:srgbClr val="20124D"/>
                </a:solidFill>
                <a:latin typeface="Montserrat"/>
                <a:ea typeface="Montserrat"/>
                <a:cs typeface="Montserrat"/>
                <a:sym typeface="Montserrat"/>
              </a:rPr>
              <a:t>are symbols or characters that have a special meaning within a regular expression, for example the </a:t>
            </a:r>
            <a:r>
              <a:rPr b="1" lang="en" sz="1600">
                <a:solidFill>
                  <a:srgbClr val="20124D"/>
                </a:solidFill>
                <a:latin typeface="Montserrat"/>
                <a:ea typeface="Montserrat"/>
                <a:cs typeface="Montserrat"/>
                <a:sym typeface="Montserrat"/>
              </a:rPr>
              <a:t>dollar ($) </a:t>
            </a:r>
            <a:r>
              <a:rPr lang="en" sz="1600">
                <a:solidFill>
                  <a:srgbClr val="20124D"/>
                </a:solidFill>
                <a:latin typeface="Montserrat"/>
                <a:ea typeface="Montserrat"/>
                <a:cs typeface="Montserrat"/>
                <a:sym typeface="Montserrat"/>
              </a:rPr>
              <a:t>symbol, defines an “</a:t>
            </a:r>
            <a:r>
              <a:rPr b="1" lang="en" sz="1600">
                <a:solidFill>
                  <a:srgbClr val="20124D"/>
                </a:solidFill>
                <a:latin typeface="Montserrat"/>
                <a:ea typeface="Montserrat"/>
                <a:cs typeface="Montserrat"/>
                <a:sym typeface="Montserrat"/>
              </a:rPr>
              <a:t>end with character</a:t>
            </a:r>
            <a:r>
              <a:rPr lang="en" sz="1600">
                <a:solidFill>
                  <a:srgbClr val="20124D"/>
                </a:solidFill>
                <a:latin typeface="Montserrat"/>
                <a:ea typeface="Montserrat"/>
                <a:cs typeface="Montserrat"/>
                <a:sym typeface="Montserrat"/>
              </a:rPr>
              <a:t>” pattern.</a:t>
            </a:r>
            <a:endParaRPr>
              <a:solidFill>
                <a:srgbClr val="20124D"/>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88"/>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Metacharacters</a:t>
            </a:r>
            <a:endParaRPr b="0"/>
          </a:p>
        </p:txBody>
      </p:sp>
      <p:pic>
        <p:nvPicPr>
          <p:cNvPr id="658" name="Google Shape;658;p88"/>
          <p:cNvPicPr preferRelativeResize="0"/>
          <p:nvPr/>
        </p:nvPicPr>
        <p:blipFill rotWithShape="1">
          <a:blip r:embed="rId3">
            <a:alphaModFix/>
          </a:blip>
          <a:srcRect b="17118" l="0" r="0" t="17117"/>
          <a:stretch/>
        </p:blipFill>
        <p:spPr>
          <a:xfrm>
            <a:off x="7773850" y="268725"/>
            <a:ext cx="1033398" cy="480163"/>
          </a:xfrm>
          <a:prstGeom prst="rect">
            <a:avLst/>
          </a:prstGeom>
          <a:noFill/>
          <a:ln>
            <a:noFill/>
          </a:ln>
        </p:spPr>
      </p:pic>
      <p:graphicFrame>
        <p:nvGraphicFramePr>
          <p:cNvPr id="659" name="Google Shape;659;p88"/>
          <p:cNvGraphicFramePr/>
          <p:nvPr/>
        </p:nvGraphicFramePr>
        <p:xfrm>
          <a:off x="461100" y="1350575"/>
          <a:ext cx="3000000" cy="3000000"/>
        </p:xfrm>
        <a:graphic>
          <a:graphicData uri="http://schemas.openxmlformats.org/drawingml/2006/table">
            <a:tbl>
              <a:tblPr>
                <a:noFill/>
                <a:tableStyleId>{61A814EE-7CA4-4630-AC3A-45B04CE1AFAD}</a:tableStyleId>
              </a:tblPr>
              <a:tblGrid>
                <a:gridCol w="2914350"/>
                <a:gridCol w="5431800"/>
              </a:tblGrid>
              <a:tr h="7315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Character Classes</a:t>
                      </a:r>
                      <a:endParaRPr b="1" sz="1800" u="none" cap="none" strike="noStrike">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Description</a:t>
                      </a:r>
                      <a:endParaRPr b="1" sz="1800" u="none" cap="none" strike="noStrike">
                        <a:latin typeface="Montserrat"/>
                        <a:ea typeface="Montserrat"/>
                        <a:cs typeface="Montserrat"/>
                        <a:sym typeface="Montserrat"/>
                      </a:endParaRPr>
                    </a:p>
                  </a:txBody>
                  <a:tcPr marT="91425" marB="91425" marR="91425" marL="91425" anchor="ctr"/>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solidFill>
                            <a:srgbClr val="1155CC"/>
                          </a:solidFill>
                          <a:latin typeface="Courier New"/>
                          <a:ea typeface="Courier New"/>
                          <a:cs typeface="Courier New"/>
                          <a:sym typeface="Courier New"/>
                        </a:rPr>
                        <a:t>[]</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A </a:t>
                      </a:r>
                      <a:r>
                        <a:rPr b="1" lang="en" sz="1600">
                          <a:latin typeface="Montserrat"/>
                          <a:ea typeface="Montserrat"/>
                          <a:cs typeface="Montserrat"/>
                          <a:sym typeface="Montserrat"/>
                        </a:rPr>
                        <a:t>set </a:t>
                      </a:r>
                      <a:r>
                        <a:rPr lang="en" sz="1600">
                          <a:latin typeface="Montserrat"/>
                          <a:ea typeface="Montserrat"/>
                          <a:cs typeface="Montserrat"/>
                          <a:sym typeface="Montserrat"/>
                        </a:rPr>
                        <a:t>of characters, e.g. [a,b] or [a-e]</a:t>
                      </a:r>
                      <a:endParaRPr sz="1600" u="none" cap="none" strike="noStrike">
                        <a:latin typeface="Montserrat"/>
                        <a:ea typeface="Montserrat"/>
                        <a:cs typeface="Montserrat"/>
                        <a:sym typeface="Montserrat"/>
                      </a:endParaRPr>
                    </a:p>
                  </a:txBody>
                  <a:tcPr marT="91425" marB="91425" marR="91425" marL="91425"/>
                </a:tc>
              </a:tr>
              <a:tr h="46235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Any character, except the newline e.g. “He..” (it could be </a:t>
                      </a:r>
                      <a:r>
                        <a:rPr i="1" lang="en" sz="1600">
                          <a:latin typeface="Montserrat"/>
                          <a:ea typeface="Montserrat"/>
                          <a:cs typeface="Montserrat"/>
                          <a:sym typeface="Montserrat"/>
                        </a:rPr>
                        <a:t>Hello </a:t>
                      </a:r>
                      <a:r>
                        <a:rPr lang="en" sz="1600">
                          <a:latin typeface="Montserrat"/>
                          <a:ea typeface="Montserrat"/>
                          <a:cs typeface="Montserrat"/>
                          <a:sym typeface="Montserrat"/>
                        </a:rPr>
                        <a:t>or </a:t>
                      </a:r>
                      <a:r>
                        <a:rPr i="1" lang="en" sz="1600">
                          <a:latin typeface="Montserrat"/>
                          <a:ea typeface="Montserrat"/>
                          <a:cs typeface="Montserrat"/>
                          <a:sym typeface="Montserrat"/>
                        </a:rPr>
                        <a:t>Help</a:t>
                      </a:r>
                      <a:r>
                        <a:rPr lang="en" sz="1600">
                          <a:latin typeface="Montserrat"/>
                          <a:ea typeface="Montserrat"/>
                          <a:cs typeface="Montserrat"/>
                          <a:sym typeface="Montserrat"/>
                        </a:rPr>
                        <a:t>)</a:t>
                      </a:r>
                      <a:endParaRPr sz="1600" u="none" cap="none" strike="noStrike">
                        <a:latin typeface="Montserrat"/>
                        <a:ea typeface="Montserrat"/>
                        <a:cs typeface="Montserrat"/>
                        <a:sym typeface="Montserrat"/>
                      </a:endParaRPr>
                    </a:p>
                  </a:txBody>
                  <a:tcPr marT="91425" marB="91425" marR="91425" marL="91425"/>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Starts with e.g. “^Hi”.</a:t>
                      </a:r>
                      <a:endParaRPr sz="1600" u="none" cap="none" strike="noStrike">
                        <a:latin typeface="Montserrat"/>
                        <a:ea typeface="Montserrat"/>
                        <a:cs typeface="Montserrat"/>
                        <a:sym typeface="Montserrat"/>
                      </a:endParaRPr>
                    </a:p>
                  </a:txBody>
                  <a:tcPr marT="91425" marB="91425" marR="91425" marL="91425"/>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Ends with e.g. </a:t>
                      </a:r>
                      <a:r>
                        <a:rPr lang="en" sz="1600">
                          <a:solidFill>
                            <a:schemeClr val="dk1"/>
                          </a:solidFill>
                          <a:latin typeface="Montserrat"/>
                          <a:ea typeface="Montserrat"/>
                          <a:cs typeface="Montserrat"/>
                          <a:sym typeface="Montserrat"/>
                        </a:rPr>
                        <a:t>“world$”.</a:t>
                      </a:r>
                      <a:endParaRPr sz="1600">
                        <a:latin typeface="Montserrat"/>
                        <a:ea typeface="Montserrat"/>
                        <a:cs typeface="Montserrat"/>
                        <a:sym typeface="Montserrat"/>
                      </a:endParaRPr>
                    </a:p>
                  </a:txBody>
                  <a:tcPr marT="91425" marB="91425" marR="91425" marL="91425"/>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Zero or more occurrences e.g. “Hello*”</a:t>
                      </a:r>
                      <a:endParaRPr sz="1600" u="none" cap="none" strike="noStrike">
                        <a:latin typeface="Montserrat"/>
                        <a:ea typeface="Montserrat"/>
                        <a:cs typeface="Montserrat"/>
                        <a:sym typeface="Montserrat"/>
                      </a:endParaRPr>
                    </a:p>
                  </a:txBody>
                  <a:tcPr marT="91425" marB="91425" marR="91425" marL="91425"/>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Either one or the other e.g. “Hello|Hi”</a:t>
                      </a:r>
                      <a:endParaRPr sz="1600" u="none" cap="none" strike="noStrike">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9"/>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Special Sequences I</a:t>
            </a:r>
            <a:endParaRPr b="0">
              <a:solidFill>
                <a:schemeClr val="lt1"/>
              </a:solidFill>
            </a:endParaRPr>
          </a:p>
        </p:txBody>
      </p:sp>
      <p:pic>
        <p:nvPicPr>
          <p:cNvPr id="665" name="Google Shape;665;p89"/>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graphicFrame>
        <p:nvGraphicFramePr>
          <p:cNvPr id="666" name="Google Shape;666;p89"/>
          <p:cNvGraphicFramePr/>
          <p:nvPr/>
        </p:nvGraphicFramePr>
        <p:xfrm>
          <a:off x="461100" y="1350575"/>
          <a:ext cx="3000000" cy="3000000"/>
        </p:xfrm>
        <a:graphic>
          <a:graphicData uri="http://schemas.openxmlformats.org/drawingml/2006/table">
            <a:tbl>
              <a:tblPr>
                <a:noFill/>
                <a:tableStyleId>{61A814EE-7CA4-4630-AC3A-45B04CE1AFAD}</a:tableStyleId>
              </a:tblPr>
              <a:tblGrid>
                <a:gridCol w="2914350"/>
                <a:gridCol w="5431800"/>
              </a:tblGrid>
              <a:tr h="7315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Character Classes</a:t>
                      </a:r>
                      <a:endParaRPr b="1" sz="1800" u="none" cap="none" strike="noStrike">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Description</a:t>
                      </a:r>
                      <a:endParaRPr b="1" sz="1800" u="none" cap="none" strike="noStrike">
                        <a:latin typeface="Montserrat"/>
                        <a:ea typeface="Montserrat"/>
                        <a:cs typeface="Montserrat"/>
                        <a:sym typeface="Montserrat"/>
                      </a:endParaRPr>
                    </a:p>
                  </a:txBody>
                  <a:tcPr marT="91425" marB="91425" marR="91425" marL="91425" anchor="ctr"/>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\A</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Returns a match if the specified characters are at the </a:t>
                      </a:r>
                      <a:r>
                        <a:rPr b="1" lang="en" sz="1600">
                          <a:latin typeface="Montserrat"/>
                          <a:ea typeface="Montserrat"/>
                          <a:cs typeface="Montserrat"/>
                          <a:sym typeface="Montserrat"/>
                        </a:rPr>
                        <a:t>beginning</a:t>
                      </a:r>
                      <a:r>
                        <a:rPr lang="en" sz="1600">
                          <a:latin typeface="Montserrat"/>
                          <a:ea typeface="Montserrat"/>
                          <a:cs typeface="Montserrat"/>
                          <a:sym typeface="Montserrat"/>
                        </a:rPr>
                        <a:t> of the string</a:t>
                      </a:r>
                      <a:endParaRPr sz="1600" u="none" cap="none" strike="noStrike">
                        <a:latin typeface="Montserrat"/>
                        <a:ea typeface="Montserrat"/>
                        <a:cs typeface="Montserrat"/>
                        <a:sym typeface="Montserrat"/>
                      </a:endParaRPr>
                    </a:p>
                  </a:txBody>
                  <a:tcPr marT="91425" marB="91425" marR="91425" marL="91425"/>
                </a:tc>
              </a:tr>
              <a:tr h="46235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\b</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Returns a match where the specified characters are at the </a:t>
                      </a:r>
                      <a:r>
                        <a:rPr b="1" lang="en" sz="1600">
                          <a:latin typeface="Montserrat"/>
                          <a:ea typeface="Montserrat"/>
                          <a:cs typeface="Montserrat"/>
                          <a:sym typeface="Montserrat"/>
                        </a:rPr>
                        <a:t>beginning or at the end</a:t>
                      </a:r>
                      <a:r>
                        <a:rPr lang="en" sz="1600">
                          <a:latin typeface="Montserrat"/>
                          <a:ea typeface="Montserrat"/>
                          <a:cs typeface="Montserrat"/>
                          <a:sym typeface="Montserrat"/>
                        </a:rPr>
                        <a:t> of a word</a:t>
                      </a:r>
                      <a:endParaRPr sz="1600" u="none" cap="none" strike="noStrike">
                        <a:latin typeface="Montserrat"/>
                        <a:ea typeface="Montserrat"/>
                        <a:cs typeface="Montserrat"/>
                        <a:sym typeface="Montserrat"/>
                      </a:endParaRPr>
                    </a:p>
                  </a:txBody>
                  <a:tcPr marT="91425" marB="91425" marR="91425" marL="91425"/>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\d</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Returns a match where the string </a:t>
                      </a:r>
                      <a:r>
                        <a:rPr b="1" lang="en" sz="1600">
                          <a:latin typeface="Montserrat"/>
                          <a:ea typeface="Montserrat"/>
                          <a:cs typeface="Montserrat"/>
                          <a:sym typeface="Montserrat"/>
                        </a:rPr>
                        <a:t>contains </a:t>
                      </a:r>
                      <a:r>
                        <a:rPr lang="en" sz="1600">
                          <a:latin typeface="Montserrat"/>
                          <a:ea typeface="Montserrat"/>
                          <a:cs typeface="Montserrat"/>
                          <a:sym typeface="Montserrat"/>
                        </a:rPr>
                        <a:t>digits (numbers from 0-9)</a:t>
                      </a:r>
                      <a:endParaRPr sz="1600" u="none" cap="none" strike="noStrike">
                        <a:latin typeface="Montserrat"/>
                        <a:ea typeface="Montserrat"/>
                        <a:cs typeface="Montserrat"/>
                        <a:sym typeface="Montserrat"/>
                      </a:endParaRPr>
                    </a:p>
                  </a:txBody>
                  <a:tcPr marT="91425" marB="91425" marR="91425" marL="91425"/>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\D</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Returns a match where the string </a:t>
                      </a:r>
                      <a:r>
                        <a:rPr b="1" lang="en" sz="1600">
                          <a:latin typeface="Montserrat"/>
                          <a:ea typeface="Montserrat"/>
                          <a:cs typeface="Montserrat"/>
                          <a:sym typeface="Montserrat"/>
                        </a:rPr>
                        <a:t>does not contain</a:t>
                      </a:r>
                      <a:r>
                        <a:rPr lang="en" sz="1600">
                          <a:latin typeface="Montserrat"/>
                          <a:ea typeface="Montserrat"/>
                          <a:cs typeface="Montserrat"/>
                          <a:sym typeface="Montserrat"/>
                        </a:rPr>
                        <a:t> digits</a:t>
                      </a:r>
                      <a:endParaRPr sz="16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4"/>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t>Glossary</a:t>
            </a:r>
            <a:endParaRPr b="0"/>
          </a:p>
        </p:txBody>
      </p:sp>
      <p:pic>
        <p:nvPicPr>
          <p:cNvPr id="234" name="Google Shape;234;p54"/>
          <p:cNvPicPr preferRelativeResize="0"/>
          <p:nvPr/>
        </p:nvPicPr>
        <p:blipFill rotWithShape="1">
          <a:blip r:embed="rId3">
            <a:alphaModFix/>
          </a:blip>
          <a:srcRect b="17117" l="0" r="0" t="17117"/>
          <a:stretch/>
        </p:blipFill>
        <p:spPr>
          <a:xfrm>
            <a:off x="7773850" y="268725"/>
            <a:ext cx="1033400" cy="480162"/>
          </a:xfrm>
          <a:prstGeom prst="rect">
            <a:avLst/>
          </a:prstGeom>
          <a:noFill/>
          <a:ln>
            <a:noFill/>
          </a:ln>
        </p:spPr>
      </p:pic>
      <p:graphicFrame>
        <p:nvGraphicFramePr>
          <p:cNvPr id="235" name="Google Shape;235;p54"/>
          <p:cNvGraphicFramePr/>
          <p:nvPr/>
        </p:nvGraphicFramePr>
        <p:xfrm>
          <a:off x="397947" y="1263605"/>
          <a:ext cx="3000000" cy="3000000"/>
        </p:xfrm>
        <a:graphic>
          <a:graphicData uri="http://schemas.openxmlformats.org/drawingml/2006/table">
            <a:tbl>
              <a:tblPr>
                <a:noFill/>
                <a:tableStyleId>{61A814EE-7CA4-4630-AC3A-45B04CE1AFAD}</a:tableStyleId>
              </a:tblPr>
              <a:tblGrid>
                <a:gridCol w="1630875"/>
                <a:gridCol w="6717225"/>
              </a:tblGrid>
              <a:tr h="435675">
                <a:tc>
                  <a:txBody>
                    <a:bodyPr/>
                    <a:lstStyle/>
                    <a:p>
                      <a:pPr indent="0" lvl="0" marL="0" marR="0" rtl="0" algn="ctr">
                        <a:lnSpc>
                          <a:spcPct val="100000"/>
                        </a:lnSpc>
                        <a:spcBef>
                          <a:spcPts val="0"/>
                        </a:spcBef>
                        <a:spcAft>
                          <a:spcPts val="0"/>
                        </a:spcAft>
                        <a:buClr>
                          <a:srgbClr val="000000"/>
                        </a:buClr>
                        <a:buSzPts val="2000"/>
                        <a:buFont typeface="Arial"/>
                        <a:buNone/>
                      </a:pPr>
                      <a:r>
                        <a:rPr b="1" lang="en" sz="1800" u="none" cap="none" strike="noStrike">
                          <a:latin typeface="Montserrat"/>
                          <a:ea typeface="Montserrat"/>
                          <a:cs typeface="Montserrat"/>
                          <a:sym typeface="Montserrat"/>
                        </a:rPr>
                        <a:t>Term</a:t>
                      </a:r>
                      <a:endParaRPr b="1" sz="1800" u="none" cap="none" strike="noStrike">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2000"/>
                        <a:buFont typeface="Arial"/>
                        <a:buNone/>
                      </a:pPr>
                      <a:r>
                        <a:rPr b="1" lang="en" sz="1800" u="none" cap="none" strike="noStrike">
                          <a:latin typeface="Montserrat"/>
                          <a:ea typeface="Montserrat"/>
                          <a:cs typeface="Montserrat"/>
                          <a:sym typeface="Montserrat"/>
                        </a:rPr>
                        <a:t>Definition</a:t>
                      </a:r>
                      <a:endParaRPr b="1" sz="1800" u="none" cap="none" strike="noStrike">
                        <a:latin typeface="Montserrat"/>
                        <a:ea typeface="Montserrat"/>
                        <a:cs typeface="Montserrat"/>
                        <a:sym typeface="Montserrat"/>
                      </a:endParaRPr>
                    </a:p>
                  </a:txBody>
                  <a:tcPr marT="91425" marB="91425" marR="91425" marL="91425" anchor="ctr"/>
                </a:tc>
              </a:tr>
              <a:tr h="625775">
                <a:tc>
                  <a:txBody>
                    <a:bodyPr/>
                    <a:lstStyle/>
                    <a:p>
                      <a:pPr indent="0" lvl="0" marL="0" marR="0" rtl="0" algn="l">
                        <a:lnSpc>
                          <a:spcPct val="100000"/>
                        </a:lnSpc>
                        <a:spcBef>
                          <a:spcPts val="0"/>
                        </a:spcBef>
                        <a:spcAft>
                          <a:spcPts val="0"/>
                        </a:spcAft>
                        <a:buClr>
                          <a:srgbClr val="000000"/>
                        </a:buClr>
                        <a:buSzPts val="1400"/>
                        <a:buFont typeface="Arial"/>
                        <a:buNone/>
                      </a:pPr>
                      <a:r>
                        <a:rPr lang="en" u="none" cap="none" strike="noStrike">
                          <a:latin typeface="Montserrat"/>
                          <a:ea typeface="Montserrat"/>
                          <a:cs typeface="Montserrat"/>
                          <a:sym typeface="Montserrat"/>
                        </a:rPr>
                        <a:t>Char </a:t>
                      </a:r>
                      <a:endParaRPr u="none" cap="none" strike="noStrike">
                        <a:latin typeface="Montserrat"/>
                        <a:ea typeface="Montserrat"/>
                        <a:cs typeface="Montserrat"/>
                        <a:sym typeface="Montserrat"/>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300"/>
                        <a:buFont typeface="Arial"/>
                        <a:buNone/>
                      </a:pPr>
                      <a:r>
                        <a:rPr lang="en" u="none" cap="none" strike="noStrike">
                          <a:latin typeface="Montserrat"/>
                          <a:ea typeface="Montserrat"/>
                          <a:cs typeface="Montserrat"/>
                          <a:sym typeface="Montserrat"/>
                        </a:rPr>
                        <a:t>A char is a single character, that is a letter, a digit, a punctuation mark, a tab, a space or something similar. </a:t>
                      </a:r>
                      <a:endParaRPr u="none" cap="none" strike="noStrike">
                        <a:latin typeface="Montserrat"/>
                        <a:ea typeface="Montserrat"/>
                        <a:cs typeface="Montserrat"/>
                        <a:sym typeface="Montserrat"/>
                      </a:endParaRPr>
                    </a:p>
                  </a:txBody>
                  <a:tcPr marT="91425" marB="91425" marR="91425" marL="91425"/>
                </a:tc>
              </a:tr>
              <a:tr h="625775">
                <a:tc>
                  <a:txBody>
                    <a:bodyPr/>
                    <a:lstStyle/>
                    <a:p>
                      <a:pPr indent="0" lvl="0" marL="0" marR="0" rtl="0" algn="l">
                        <a:lnSpc>
                          <a:spcPct val="100000"/>
                        </a:lnSpc>
                        <a:spcBef>
                          <a:spcPts val="0"/>
                        </a:spcBef>
                        <a:spcAft>
                          <a:spcPts val="0"/>
                        </a:spcAft>
                        <a:buClr>
                          <a:schemeClr val="dk1"/>
                        </a:buClr>
                        <a:buSzPts val="1400"/>
                        <a:buFont typeface="Arial"/>
                        <a:buNone/>
                      </a:pPr>
                      <a:r>
                        <a:rPr lang="en" u="none" cap="none" strike="noStrike">
                          <a:solidFill>
                            <a:schemeClr val="dk1"/>
                          </a:solidFill>
                          <a:latin typeface="Montserrat"/>
                          <a:ea typeface="Montserrat"/>
                          <a:cs typeface="Montserrat"/>
                          <a:sym typeface="Montserrat"/>
                        </a:rPr>
                        <a:t>String</a:t>
                      </a:r>
                      <a:endParaRPr u="none" cap="none" strike="noStrike">
                        <a:latin typeface="Montserrat"/>
                        <a:ea typeface="Montserrat"/>
                        <a:cs typeface="Montserrat"/>
                        <a:sym typeface="Montserrat"/>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400"/>
                        <a:buFont typeface="Arial"/>
                        <a:buNone/>
                      </a:pPr>
                      <a:r>
                        <a:rPr lang="en" u="none" cap="none" strike="noStrike">
                          <a:latin typeface="Montserrat"/>
                          <a:ea typeface="Montserrat"/>
                          <a:cs typeface="Montserrat"/>
                          <a:sym typeface="Montserrat"/>
                        </a:rPr>
                        <a:t>String is a sequence of characters, for e.g. “Hello” is a string of 5 characters.</a:t>
                      </a:r>
                      <a:endParaRPr u="none" cap="none" strike="noStrike">
                        <a:latin typeface="Montserrat"/>
                        <a:ea typeface="Montserrat"/>
                        <a:cs typeface="Montserrat"/>
                        <a:sym typeface="Montserrat"/>
                      </a:endParaRPr>
                    </a:p>
                  </a:txBody>
                  <a:tcPr marT="91425" marB="91425" marR="91425" marL="91425"/>
                </a:tc>
              </a:tr>
              <a:tr h="625775">
                <a:tc>
                  <a:txBody>
                    <a:bodyPr/>
                    <a:lstStyle/>
                    <a:p>
                      <a:pPr indent="0" lvl="0" marL="0" marR="0" rtl="0" algn="l">
                        <a:lnSpc>
                          <a:spcPct val="100000"/>
                        </a:lnSpc>
                        <a:spcBef>
                          <a:spcPts val="0"/>
                        </a:spcBef>
                        <a:spcAft>
                          <a:spcPts val="0"/>
                        </a:spcAft>
                        <a:buNone/>
                      </a:pPr>
                      <a:r>
                        <a:rPr lang="en">
                          <a:solidFill>
                            <a:schemeClr val="dk1"/>
                          </a:solidFill>
                          <a:latin typeface="Montserrat"/>
                          <a:ea typeface="Montserrat"/>
                          <a:cs typeface="Montserrat"/>
                          <a:sym typeface="Montserrat"/>
                        </a:rPr>
                        <a:t>Built-in</a:t>
                      </a:r>
                      <a:r>
                        <a:rPr lang="en">
                          <a:solidFill>
                            <a:schemeClr val="dk1"/>
                          </a:solidFill>
                          <a:latin typeface="Montserrat"/>
                          <a:ea typeface="Montserrat"/>
                          <a:cs typeface="Montserrat"/>
                          <a:sym typeface="Montserrat"/>
                        </a:rPr>
                        <a:t> method</a:t>
                      </a:r>
                      <a:endParaRPr u="none" cap="none" strike="noStrike">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just">
                        <a:lnSpc>
                          <a:spcPct val="100000"/>
                        </a:lnSpc>
                        <a:spcBef>
                          <a:spcPts val="0"/>
                        </a:spcBef>
                        <a:spcAft>
                          <a:spcPts val="0"/>
                        </a:spcAft>
                        <a:buNone/>
                      </a:pPr>
                      <a:r>
                        <a:rPr lang="en">
                          <a:latin typeface="Montserrat"/>
                          <a:ea typeface="Montserrat"/>
                          <a:cs typeface="Montserrat"/>
                          <a:sym typeface="Montserrat"/>
                        </a:rPr>
                        <a:t>A ready made functions to be used  in Python</a:t>
                      </a:r>
                      <a:endParaRPr u="none" cap="none" strike="noStrike">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0"/>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Special Sequences II</a:t>
            </a:r>
            <a:endParaRPr b="0">
              <a:solidFill>
                <a:schemeClr val="lt1"/>
              </a:solidFill>
            </a:endParaRPr>
          </a:p>
        </p:txBody>
      </p:sp>
      <p:pic>
        <p:nvPicPr>
          <p:cNvPr id="672" name="Google Shape;672;p90"/>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graphicFrame>
        <p:nvGraphicFramePr>
          <p:cNvPr id="673" name="Google Shape;673;p90"/>
          <p:cNvGraphicFramePr/>
          <p:nvPr/>
        </p:nvGraphicFramePr>
        <p:xfrm>
          <a:off x="461100" y="1350575"/>
          <a:ext cx="3000000" cy="3000000"/>
        </p:xfrm>
        <a:graphic>
          <a:graphicData uri="http://schemas.openxmlformats.org/drawingml/2006/table">
            <a:tbl>
              <a:tblPr>
                <a:noFill/>
                <a:tableStyleId>{61A814EE-7CA4-4630-AC3A-45B04CE1AFAD}</a:tableStyleId>
              </a:tblPr>
              <a:tblGrid>
                <a:gridCol w="2914350"/>
                <a:gridCol w="5431800"/>
              </a:tblGrid>
              <a:tr h="7315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Character Classes</a:t>
                      </a:r>
                      <a:endParaRPr b="1" sz="1800" u="none" cap="none" strike="noStrike">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Description</a:t>
                      </a:r>
                      <a:endParaRPr b="1" sz="1800" u="none" cap="none" strike="noStrike">
                        <a:latin typeface="Montserrat"/>
                        <a:ea typeface="Montserrat"/>
                        <a:cs typeface="Montserrat"/>
                        <a:sym typeface="Montserrat"/>
                      </a:endParaRPr>
                    </a:p>
                  </a:txBody>
                  <a:tcPr marT="91425" marB="91425" marR="91425" marL="91425" anchor="ctr"/>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\s</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Returns a match where the string </a:t>
                      </a:r>
                      <a:r>
                        <a:rPr b="1" lang="en" sz="1600">
                          <a:latin typeface="Montserrat"/>
                          <a:ea typeface="Montserrat"/>
                          <a:cs typeface="Montserrat"/>
                          <a:sym typeface="Montserrat"/>
                        </a:rPr>
                        <a:t>contains </a:t>
                      </a:r>
                      <a:r>
                        <a:rPr lang="en" sz="1600">
                          <a:latin typeface="Montserrat"/>
                          <a:ea typeface="Montserrat"/>
                          <a:cs typeface="Montserrat"/>
                          <a:sym typeface="Montserrat"/>
                        </a:rPr>
                        <a:t>a white space character	</a:t>
                      </a:r>
                      <a:endParaRPr sz="1600" u="none" cap="none" strike="noStrike">
                        <a:latin typeface="Montserrat"/>
                        <a:ea typeface="Montserrat"/>
                        <a:cs typeface="Montserrat"/>
                        <a:sym typeface="Montserrat"/>
                      </a:endParaRPr>
                    </a:p>
                  </a:txBody>
                  <a:tcPr marT="91425" marB="91425" marR="91425" marL="91425"/>
                </a:tc>
              </a:tr>
              <a:tr h="46235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\S</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Returns a match where the string </a:t>
                      </a:r>
                      <a:r>
                        <a:rPr b="1" lang="en" sz="1600">
                          <a:latin typeface="Montserrat"/>
                          <a:ea typeface="Montserrat"/>
                          <a:cs typeface="Montserrat"/>
                          <a:sym typeface="Montserrat"/>
                        </a:rPr>
                        <a:t>does not contain</a:t>
                      </a:r>
                      <a:r>
                        <a:rPr lang="en" sz="1600">
                          <a:latin typeface="Montserrat"/>
                          <a:ea typeface="Montserrat"/>
                          <a:cs typeface="Montserrat"/>
                          <a:sym typeface="Montserrat"/>
                        </a:rPr>
                        <a:t> a white space character	</a:t>
                      </a:r>
                      <a:endParaRPr sz="1600" u="none" cap="none" strike="noStrike">
                        <a:latin typeface="Montserrat"/>
                        <a:ea typeface="Montserrat"/>
                        <a:cs typeface="Montserrat"/>
                        <a:sym typeface="Montserrat"/>
                      </a:endParaRPr>
                    </a:p>
                  </a:txBody>
                  <a:tcPr marT="91425" marB="91425" marR="91425" marL="91425"/>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\w</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Returns a match where the string </a:t>
                      </a:r>
                      <a:r>
                        <a:rPr b="1" lang="en" sz="1600">
                          <a:latin typeface="Montserrat"/>
                          <a:ea typeface="Montserrat"/>
                          <a:cs typeface="Montserrat"/>
                          <a:sym typeface="Montserrat"/>
                        </a:rPr>
                        <a:t>contains </a:t>
                      </a:r>
                      <a:r>
                        <a:rPr lang="en" sz="1600">
                          <a:latin typeface="Montserrat"/>
                          <a:ea typeface="Montserrat"/>
                          <a:cs typeface="Montserrat"/>
                          <a:sym typeface="Montserrat"/>
                        </a:rPr>
                        <a:t>any word characters</a:t>
                      </a:r>
                      <a:endParaRPr sz="1600" u="none" cap="none" strike="noStrike">
                        <a:latin typeface="Montserrat"/>
                        <a:ea typeface="Montserrat"/>
                        <a:cs typeface="Montserrat"/>
                        <a:sym typeface="Montserrat"/>
                      </a:endParaRPr>
                    </a:p>
                  </a:txBody>
                  <a:tcPr marT="91425" marB="91425" marR="91425" marL="91425"/>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\W</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Returns a match where the string </a:t>
                      </a:r>
                      <a:r>
                        <a:rPr b="1" lang="en" sz="1600">
                          <a:latin typeface="Montserrat"/>
                          <a:ea typeface="Montserrat"/>
                          <a:cs typeface="Montserrat"/>
                          <a:sym typeface="Montserrat"/>
                        </a:rPr>
                        <a:t>does not contain</a:t>
                      </a:r>
                      <a:r>
                        <a:rPr lang="en" sz="1600">
                          <a:latin typeface="Montserrat"/>
                          <a:ea typeface="Montserrat"/>
                          <a:cs typeface="Montserrat"/>
                          <a:sym typeface="Montserrat"/>
                        </a:rPr>
                        <a:t> any word characters	</a:t>
                      </a:r>
                      <a:endParaRPr sz="16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1"/>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Sets I</a:t>
            </a:r>
            <a:endParaRPr b="0">
              <a:solidFill>
                <a:schemeClr val="lt1"/>
              </a:solidFill>
            </a:endParaRPr>
          </a:p>
        </p:txBody>
      </p:sp>
      <p:pic>
        <p:nvPicPr>
          <p:cNvPr id="679" name="Google Shape;679;p91"/>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graphicFrame>
        <p:nvGraphicFramePr>
          <p:cNvPr id="680" name="Google Shape;680;p91"/>
          <p:cNvGraphicFramePr/>
          <p:nvPr/>
        </p:nvGraphicFramePr>
        <p:xfrm>
          <a:off x="461100" y="1350575"/>
          <a:ext cx="3000000" cy="3000000"/>
        </p:xfrm>
        <a:graphic>
          <a:graphicData uri="http://schemas.openxmlformats.org/drawingml/2006/table">
            <a:tbl>
              <a:tblPr>
                <a:noFill/>
                <a:tableStyleId>{61A814EE-7CA4-4630-AC3A-45B04CE1AFAD}</a:tableStyleId>
              </a:tblPr>
              <a:tblGrid>
                <a:gridCol w="2914350"/>
                <a:gridCol w="5431800"/>
              </a:tblGrid>
              <a:tr h="731500">
                <a:tc>
                  <a:txBody>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Montserrat"/>
                          <a:ea typeface="Montserrat"/>
                          <a:cs typeface="Montserrat"/>
                          <a:sym typeface="Montserrat"/>
                        </a:rPr>
                        <a:t>Set</a:t>
                      </a:r>
                      <a:endParaRPr b="1" sz="1800" u="none" cap="none" strike="noStrike">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Description</a:t>
                      </a:r>
                      <a:endParaRPr b="1" sz="1800" u="none" cap="none" strike="noStrike">
                        <a:latin typeface="Montserrat"/>
                        <a:ea typeface="Montserrat"/>
                        <a:cs typeface="Montserrat"/>
                        <a:sym typeface="Montserrat"/>
                      </a:endParaRPr>
                    </a:p>
                  </a:txBody>
                  <a:tcPr marT="91425" marB="91425" marR="91425" marL="91425" anchor="ctr"/>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[xyz]</a:t>
                      </a:r>
                      <a:endParaRPr b="1" sz="1600">
                        <a:solidFill>
                          <a:srgbClr val="1155CC"/>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[0123]</a:t>
                      </a:r>
                      <a:endParaRPr b="1" sz="1600">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Returns a match where one of the specified characters (x, y, z) are </a:t>
                      </a:r>
                      <a:r>
                        <a:rPr b="1" lang="en" sz="1600">
                          <a:latin typeface="Montserrat"/>
                          <a:ea typeface="Montserrat"/>
                          <a:cs typeface="Montserrat"/>
                          <a:sym typeface="Montserrat"/>
                        </a:rPr>
                        <a:t>present</a:t>
                      </a:r>
                      <a:r>
                        <a:rPr lang="en" sz="1600">
                          <a:latin typeface="Montserrat"/>
                          <a:ea typeface="Montserrat"/>
                          <a:cs typeface="Montserrat"/>
                          <a:sym typeface="Montserrat"/>
                        </a:rPr>
                        <a:t>. Same application for numbers</a:t>
                      </a:r>
                      <a:endParaRPr sz="1600" u="none" cap="none" strike="noStrike">
                        <a:latin typeface="Montserrat"/>
                        <a:ea typeface="Montserrat"/>
                        <a:cs typeface="Montserrat"/>
                        <a:sym typeface="Montserrat"/>
                      </a:endParaRPr>
                    </a:p>
                  </a:txBody>
                  <a:tcPr marT="91425" marB="91425" marR="91425" marL="91425"/>
                </a:tc>
              </a:tr>
              <a:tr h="46235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[a-e]</a:t>
                      </a:r>
                      <a:endParaRPr b="1" sz="1600">
                        <a:solidFill>
                          <a:srgbClr val="1155CC"/>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[0-5]</a:t>
                      </a:r>
                      <a:endParaRPr b="1" sz="1600">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Returns a match for any lower case character, alphabetically between </a:t>
                      </a:r>
                      <a:r>
                        <a:rPr b="1" lang="en" sz="1600">
                          <a:latin typeface="Montserrat"/>
                          <a:ea typeface="Montserrat"/>
                          <a:cs typeface="Montserrat"/>
                          <a:sym typeface="Montserrat"/>
                        </a:rPr>
                        <a:t>a</a:t>
                      </a:r>
                      <a:r>
                        <a:rPr lang="en" sz="1600">
                          <a:latin typeface="Montserrat"/>
                          <a:ea typeface="Montserrat"/>
                          <a:cs typeface="Montserrat"/>
                          <a:sym typeface="Montserrat"/>
                        </a:rPr>
                        <a:t> and </a:t>
                      </a:r>
                      <a:r>
                        <a:rPr b="1" lang="en" sz="1600">
                          <a:latin typeface="Montserrat"/>
                          <a:ea typeface="Montserrat"/>
                          <a:cs typeface="Montserrat"/>
                          <a:sym typeface="Montserrat"/>
                        </a:rPr>
                        <a:t>e</a:t>
                      </a:r>
                      <a:r>
                        <a:rPr lang="en" sz="1600">
                          <a:latin typeface="Montserrat"/>
                          <a:ea typeface="Montserrat"/>
                          <a:cs typeface="Montserrat"/>
                          <a:sym typeface="Montserrat"/>
                        </a:rPr>
                        <a:t>. </a:t>
                      </a:r>
                      <a:r>
                        <a:rPr lang="en" sz="1600">
                          <a:solidFill>
                            <a:schemeClr val="dk1"/>
                          </a:solidFill>
                          <a:latin typeface="Montserrat"/>
                          <a:ea typeface="Montserrat"/>
                          <a:cs typeface="Montserrat"/>
                          <a:sym typeface="Montserrat"/>
                        </a:rPr>
                        <a:t>Same application for numbers</a:t>
                      </a:r>
                      <a:endParaRPr sz="1600" u="none" cap="none" strike="noStrike">
                        <a:latin typeface="Montserrat"/>
                        <a:ea typeface="Montserrat"/>
                        <a:cs typeface="Montserrat"/>
                        <a:sym typeface="Montserrat"/>
                      </a:endParaRPr>
                    </a:p>
                  </a:txBody>
                  <a:tcPr marT="91425" marB="91425" marR="91425" marL="91425"/>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[^xyz]</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Returns a match for any character </a:t>
                      </a:r>
                      <a:r>
                        <a:rPr b="1" lang="en" sz="1600">
                          <a:latin typeface="Montserrat"/>
                          <a:ea typeface="Montserrat"/>
                          <a:cs typeface="Montserrat"/>
                          <a:sym typeface="Montserrat"/>
                        </a:rPr>
                        <a:t>except </a:t>
                      </a:r>
                      <a:r>
                        <a:rPr lang="en" sz="1600">
                          <a:latin typeface="Montserrat"/>
                          <a:ea typeface="Montserrat"/>
                          <a:cs typeface="Montserrat"/>
                          <a:sym typeface="Montserrat"/>
                        </a:rPr>
                        <a:t>x, y, z</a:t>
                      </a:r>
                      <a:endParaRPr sz="1600" u="none" cap="none" strike="noStrike">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2"/>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Sets II</a:t>
            </a:r>
            <a:endParaRPr b="0">
              <a:solidFill>
                <a:schemeClr val="lt1"/>
              </a:solidFill>
            </a:endParaRPr>
          </a:p>
        </p:txBody>
      </p:sp>
      <p:pic>
        <p:nvPicPr>
          <p:cNvPr id="686" name="Google Shape;686;p92"/>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graphicFrame>
        <p:nvGraphicFramePr>
          <p:cNvPr id="687" name="Google Shape;687;p92"/>
          <p:cNvGraphicFramePr/>
          <p:nvPr/>
        </p:nvGraphicFramePr>
        <p:xfrm>
          <a:off x="461100" y="1350575"/>
          <a:ext cx="3000000" cy="3000000"/>
        </p:xfrm>
        <a:graphic>
          <a:graphicData uri="http://schemas.openxmlformats.org/drawingml/2006/table">
            <a:tbl>
              <a:tblPr>
                <a:noFill/>
                <a:tableStyleId>{61A814EE-7CA4-4630-AC3A-45B04CE1AFAD}</a:tableStyleId>
              </a:tblPr>
              <a:tblGrid>
                <a:gridCol w="2914350"/>
                <a:gridCol w="5431800"/>
              </a:tblGrid>
              <a:tr h="731500">
                <a:tc>
                  <a:txBody>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Montserrat"/>
                          <a:ea typeface="Montserrat"/>
                          <a:cs typeface="Montserrat"/>
                          <a:sym typeface="Montserrat"/>
                        </a:rPr>
                        <a:t>Set</a:t>
                      </a:r>
                      <a:endParaRPr b="1" sz="1800" u="none" cap="none" strike="noStrike">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Montserrat"/>
                          <a:ea typeface="Montserrat"/>
                          <a:cs typeface="Montserrat"/>
                          <a:sym typeface="Montserrat"/>
                        </a:rPr>
                        <a:t>Description</a:t>
                      </a:r>
                      <a:endParaRPr b="1" sz="1800" u="none" cap="none" strike="noStrike">
                        <a:latin typeface="Montserrat"/>
                        <a:ea typeface="Montserrat"/>
                        <a:cs typeface="Montserrat"/>
                        <a:sym typeface="Montserrat"/>
                      </a:endParaRPr>
                    </a:p>
                  </a:txBody>
                  <a:tcPr marT="91425" marB="91425" marR="91425" marL="91425" anchor="ctr"/>
                </a:tc>
              </a:tr>
              <a:tr h="426700">
                <a:tc>
                  <a:txBody>
                    <a:bodyPr/>
                    <a:lstStyle/>
                    <a:p>
                      <a:pPr indent="0" lvl="0" marL="0" rtl="0" algn="ctr">
                        <a:spcBef>
                          <a:spcPts val="0"/>
                        </a:spcBef>
                        <a:spcAft>
                          <a:spcPts val="0"/>
                        </a:spcAft>
                        <a:buClr>
                          <a:schemeClr val="dk1"/>
                        </a:buClr>
                        <a:buSzPts val="1600"/>
                        <a:buFont typeface="Arial"/>
                        <a:buNone/>
                      </a:pPr>
                      <a:r>
                        <a:rPr b="1" lang="en" sz="1600">
                          <a:solidFill>
                            <a:srgbClr val="1155CC"/>
                          </a:solidFill>
                          <a:latin typeface="Courier New"/>
                          <a:ea typeface="Courier New"/>
                          <a:cs typeface="Courier New"/>
                          <a:sym typeface="Courier New"/>
                        </a:rPr>
                        <a:t>[a-eA-E]</a:t>
                      </a:r>
                      <a:endParaRPr b="1" sz="1600">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Returns a match for any character alphabetically </a:t>
                      </a:r>
                      <a:r>
                        <a:rPr b="1" lang="en" sz="1600">
                          <a:latin typeface="Montserrat"/>
                          <a:ea typeface="Montserrat"/>
                          <a:cs typeface="Montserrat"/>
                          <a:sym typeface="Montserrat"/>
                        </a:rPr>
                        <a:t>between </a:t>
                      </a:r>
                      <a:r>
                        <a:rPr lang="en" sz="1600">
                          <a:latin typeface="Montserrat"/>
                          <a:ea typeface="Montserrat"/>
                          <a:cs typeface="Montserrat"/>
                          <a:sym typeface="Montserrat"/>
                        </a:rPr>
                        <a:t>a and e, lower case OR upper case</a:t>
                      </a:r>
                      <a:endParaRPr sz="1600" u="none" cap="none" strike="noStrike">
                        <a:latin typeface="Montserrat"/>
                        <a:ea typeface="Montserrat"/>
                        <a:cs typeface="Montserrat"/>
                        <a:sym typeface="Montserrat"/>
                      </a:endParaRPr>
                    </a:p>
                  </a:txBody>
                  <a:tcPr marT="91425" marB="91425" marR="91425" marL="91425"/>
                </a:tc>
              </a:tr>
              <a:tr h="462350">
                <a:tc>
                  <a:txBody>
                    <a:bodyPr/>
                    <a:lstStyle/>
                    <a:p>
                      <a:pPr indent="0" lvl="0" marL="0" rtl="0" algn="ctr">
                        <a:spcBef>
                          <a:spcPts val="0"/>
                        </a:spcBef>
                        <a:spcAft>
                          <a:spcPts val="0"/>
                        </a:spcAft>
                        <a:buClr>
                          <a:schemeClr val="dk1"/>
                        </a:buClr>
                        <a:buSzPts val="1600"/>
                        <a:buFont typeface="Arial"/>
                        <a:buNone/>
                      </a:pPr>
                      <a:r>
                        <a:rPr b="1" lang="en" sz="1600">
                          <a:solidFill>
                            <a:srgbClr val="1155CC"/>
                          </a:solidFill>
                          <a:latin typeface="Courier New"/>
                          <a:ea typeface="Courier New"/>
                          <a:cs typeface="Courier New"/>
                          <a:sym typeface="Courier New"/>
                        </a:rPr>
                        <a:t>[0-5][0-9]</a:t>
                      </a:r>
                      <a:endParaRPr b="1" sz="1600">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Returns a match for </a:t>
                      </a:r>
                      <a:r>
                        <a:rPr b="1" lang="en" sz="1600">
                          <a:latin typeface="Montserrat"/>
                          <a:ea typeface="Montserrat"/>
                          <a:cs typeface="Montserrat"/>
                          <a:sym typeface="Montserrat"/>
                        </a:rPr>
                        <a:t>any </a:t>
                      </a:r>
                      <a:r>
                        <a:rPr lang="en" sz="1600">
                          <a:latin typeface="Montserrat"/>
                          <a:ea typeface="Montserrat"/>
                          <a:cs typeface="Montserrat"/>
                          <a:sym typeface="Montserrat"/>
                        </a:rPr>
                        <a:t>two-digit numbers from 00 and 59</a:t>
                      </a:r>
                      <a:endParaRPr sz="1600" u="none" cap="none" strike="noStrike">
                        <a:latin typeface="Montserrat"/>
                        <a:ea typeface="Montserrat"/>
                        <a:cs typeface="Montserrat"/>
                        <a:sym typeface="Montserrat"/>
                      </a:endParaRPr>
                    </a:p>
                  </a:txBody>
                  <a:tcPr marT="91425" marB="91425" marR="91425" marL="91425"/>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1155CC"/>
                          </a:solidFill>
                          <a:latin typeface="Courier New"/>
                          <a:ea typeface="Courier New"/>
                          <a:cs typeface="Courier New"/>
                          <a:sym typeface="Courier New"/>
                        </a:rPr>
                        <a:t>[+]</a:t>
                      </a:r>
                      <a:endParaRPr b="1" sz="1600" u="none" cap="none" strike="noStrike">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In sets, symbols </a:t>
                      </a:r>
                      <a:r>
                        <a:rPr lang="en" sz="1600">
                          <a:latin typeface="Montserrat"/>
                          <a:ea typeface="Montserrat"/>
                          <a:cs typeface="Montserrat"/>
                          <a:sym typeface="Montserrat"/>
                        </a:rPr>
                        <a:t>such</a:t>
                      </a:r>
                      <a:r>
                        <a:rPr lang="en" sz="1600">
                          <a:latin typeface="Montserrat"/>
                          <a:ea typeface="Montserrat"/>
                          <a:cs typeface="Montserrat"/>
                          <a:sym typeface="Montserrat"/>
                        </a:rPr>
                        <a:t> as: </a:t>
                      </a:r>
                      <a:r>
                        <a:rPr b="1" lang="en" sz="1600">
                          <a:latin typeface="Montserrat"/>
                          <a:ea typeface="Montserrat"/>
                          <a:cs typeface="Montserrat"/>
                          <a:sym typeface="Montserrat"/>
                        </a:rPr>
                        <a:t>+, *, ., |, (), $,{}</a:t>
                      </a:r>
                      <a:r>
                        <a:rPr lang="en" sz="1600">
                          <a:latin typeface="Montserrat"/>
                          <a:ea typeface="Montserrat"/>
                          <a:cs typeface="Montserrat"/>
                          <a:sym typeface="Montserrat"/>
                        </a:rPr>
                        <a:t> has no special meaning, so [+] means: return a match for any </a:t>
                      </a:r>
                      <a:r>
                        <a:rPr b="1" lang="en" sz="1600">
                          <a:latin typeface="Montserrat"/>
                          <a:ea typeface="Montserrat"/>
                          <a:cs typeface="Montserrat"/>
                          <a:sym typeface="Montserrat"/>
                        </a:rPr>
                        <a:t>+</a:t>
                      </a:r>
                      <a:r>
                        <a:rPr lang="en" sz="1600">
                          <a:latin typeface="Montserrat"/>
                          <a:ea typeface="Montserrat"/>
                          <a:cs typeface="Montserrat"/>
                          <a:sym typeface="Montserrat"/>
                        </a:rPr>
                        <a:t> character in the string</a:t>
                      </a:r>
                      <a:endParaRPr sz="1600" u="none" cap="none" strike="noStrike">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3"/>
          <p:cNvSpPr txBox="1"/>
          <p:nvPr>
            <p:ph idx="1" type="body"/>
          </p:nvPr>
        </p:nvSpPr>
        <p:spPr>
          <a:xfrm>
            <a:off x="3566475" y="521625"/>
            <a:ext cx="5265900" cy="4047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n">
                <a:solidFill>
                  <a:schemeClr val="dk1"/>
                </a:solidFill>
                <a:latin typeface="Montserrat"/>
                <a:ea typeface="Montserrat"/>
                <a:cs typeface="Montserrat"/>
                <a:sym typeface="Montserrat"/>
              </a:rPr>
              <a:t>Lessons Learned:</a:t>
            </a:r>
            <a:endParaRPr b="1">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SzPts val="1800"/>
              <a:buNone/>
            </a:pPr>
            <a:r>
              <a:t/>
            </a:r>
            <a:endParaRPr b="1" sz="2218">
              <a:solidFill>
                <a:schemeClr val="dk1"/>
              </a:solidFill>
              <a:latin typeface="Montserrat"/>
              <a:ea typeface="Montserrat"/>
              <a:cs typeface="Montserrat"/>
              <a:sym typeface="Montserrat"/>
            </a:endParaRPr>
          </a:p>
          <a:p>
            <a:pPr indent="-330238" lvl="0" marL="457200" rtl="0" algn="l">
              <a:lnSpc>
                <a:spcPct val="15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We know what is the regular expression package </a:t>
            </a:r>
            <a:r>
              <a:rPr b="1" lang="en" sz="1600">
                <a:solidFill>
                  <a:schemeClr val="dk1"/>
                </a:solidFill>
                <a:latin typeface="Montserrat"/>
                <a:ea typeface="Montserrat"/>
                <a:cs typeface="Montserrat"/>
                <a:sym typeface="Montserrat"/>
              </a:rPr>
              <a:t>re</a:t>
            </a:r>
            <a:r>
              <a:rPr lang="en" sz="1600">
                <a:solidFill>
                  <a:schemeClr val="dk1"/>
                </a:solidFill>
                <a:latin typeface="Montserrat"/>
                <a:ea typeface="Montserrat"/>
                <a:cs typeface="Montserrat"/>
                <a:sym typeface="Montserrat"/>
              </a:rPr>
              <a:t> provided by Python. </a:t>
            </a:r>
            <a:endParaRPr sz="1600">
              <a:solidFill>
                <a:schemeClr val="dk1"/>
              </a:solidFill>
              <a:latin typeface="Montserrat"/>
              <a:ea typeface="Montserrat"/>
              <a:cs typeface="Montserrat"/>
              <a:sym typeface="Montserrat"/>
            </a:endParaRPr>
          </a:p>
          <a:p>
            <a:pPr indent="-330238" lvl="0" marL="457200" rtl="0" algn="l">
              <a:lnSpc>
                <a:spcPct val="15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We have described metacharacter classes, special sequences and use of sets for regular expression matching in Python.</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600">
              <a:solidFill>
                <a:schemeClr val="dk1"/>
              </a:solidFill>
              <a:latin typeface="Montserrat"/>
              <a:ea typeface="Montserrat"/>
              <a:cs typeface="Montserrat"/>
              <a:sym typeface="Montserrat"/>
            </a:endParaRPr>
          </a:p>
        </p:txBody>
      </p:sp>
      <p:sp>
        <p:nvSpPr>
          <p:cNvPr id="693" name="Google Shape;693;p93"/>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4" name="Google Shape;694;p93"/>
          <p:cNvPicPr preferRelativeResize="0"/>
          <p:nvPr/>
        </p:nvPicPr>
        <p:blipFill rotWithShape="1">
          <a:blip r:embed="rId3">
            <a:alphaModFix/>
          </a:blip>
          <a:srcRect b="17118" l="0" r="0" t="17118"/>
          <a:stretch/>
        </p:blipFill>
        <p:spPr>
          <a:xfrm>
            <a:off x="304000" y="4498675"/>
            <a:ext cx="1033398" cy="480163"/>
          </a:xfrm>
          <a:prstGeom prst="rect">
            <a:avLst/>
          </a:prstGeom>
          <a:noFill/>
          <a:ln>
            <a:noFill/>
          </a:ln>
        </p:spPr>
      </p:pic>
      <p:sp>
        <p:nvSpPr>
          <p:cNvPr id="695" name="Google Shape;695;p93"/>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3600" u="none" cap="none" strike="noStrike">
                <a:solidFill>
                  <a:schemeClr val="lt1"/>
                </a:solidFill>
                <a:latin typeface="Montserrat"/>
                <a:ea typeface="Montserrat"/>
                <a:cs typeface="Montserrat"/>
                <a:sym typeface="Montserrat"/>
              </a:rPr>
              <a:t>At the core of the lesson</a:t>
            </a:r>
            <a:endParaRPr b="0" i="0" sz="3600" u="none" cap="none" strike="noStrike">
              <a:solidFill>
                <a:srgbClr val="FFFFFF"/>
              </a:solidFill>
              <a:latin typeface="Montserrat Light"/>
              <a:ea typeface="Montserrat Light"/>
              <a:cs typeface="Montserrat Light"/>
              <a:sym typeface="Montserrat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699" name="Shape 699"/>
        <p:cNvGrpSpPr/>
        <p:nvPr/>
      </p:nvGrpSpPr>
      <p:grpSpPr>
        <a:xfrm>
          <a:off x="0" y="0"/>
          <a:ext cx="0" cy="0"/>
          <a:chOff x="0" y="0"/>
          <a:chExt cx="0" cy="0"/>
        </a:xfrm>
      </p:grpSpPr>
      <p:sp>
        <p:nvSpPr>
          <p:cNvPr id="700" name="Google Shape;700;p94"/>
          <p:cNvSpPr txBox="1"/>
          <p:nvPr>
            <p:ph idx="1" type="body"/>
          </p:nvPr>
        </p:nvSpPr>
        <p:spPr>
          <a:xfrm>
            <a:off x="311700" y="1759025"/>
            <a:ext cx="8520600" cy="126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5200">
                <a:solidFill>
                  <a:schemeClr val="lt1"/>
                </a:solidFill>
              </a:rPr>
              <a:t>Regular Expressions 2/2</a:t>
            </a:r>
            <a:endParaRPr/>
          </a:p>
        </p:txBody>
      </p:sp>
      <p:pic>
        <p:nvPicPr>
          <p:cNvPr id="701" name="Google Shape;701;p94"/>
          <p:cNvPicPr preferRelativeResize="0"/>
          <p:nvPr/>
        </p:nvPicPr>
        <p:blipFill rotWithShape="1">
          <a:blip r:embed="rId3">
            <a:alphaModFix/>
          </a:blip>
          <a:srcRect b="17118" l="0" r="0" t="17117"/>
          <a:stretch/>
        </p:blipFill>
        <p:spPr>
          <a:xfrm>
            <a:off x="304000" y="4498675"/>
            <a:ext cx="1033398" cy="48016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5"/>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chemeClr val="lt1"/>
                </a:solidFill>
              </a:rPr>
              <a:t>Regex methods</a:t>
            </a:r>
            <a:endParaRPr b="0"/>
          </a:p>
        </p:txBody>
      </p:sp>
      <p:pic>
        <p:nvPicPr>
          <p:cNvPr id="707" name="Google Shape;707;p95"/>
          <p:cNvPicPr preferRelativeResize="0"/>
          <p:nvPr/>
        </p:nvPicPr>
        <p:blipFill rotWithShape="1">
          <a:blip r:embed="rId3">
            <a:alphaModFix/>
          </a:blip>
          <a:srcRect b="17117" l="0" r="0" t="17117"/>
          <a:stretch/>
        </p:blipFill>
        <p:spPr>
          <a:xfrm>
            <a:off x="7773850" y="268725"/>
            <a:ext cx="1033400" cy="480162"/>
          </a:xfrm>
          <a:prstGeom prst="rect">
            <a:avLst/>
          </a:prstGeom>
          <a:noFill/>
          <a:ln>
            <a:noFill/>
          </a:ln>
        </p:spPr>
      </p:pic>
      <p:sp>
        <p:nvSpPr>
          <p:cNvPr id="708" name="Google Shape;708;p95"/>
          <p:cNvSpPr txBox="1"/>
          <p:nvPr/>
        </p:nvSpPr>
        <p:spPr>
          <a:xfrm>
            <a:off x="451325" y="1244925"/>
            <a:ext cx="3453600" cy="2647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212529"/>
              </a:buClr>
              <a:buSzPts val="1600"/>
              <a:buFont typeface="Montserrat"/>
              <a:buChar char="●"/>
            </a:pPr>
            <a:r>
              <a:rPr lang="en" sz="1600">
                <a:solidFill>
                  <a:srgbClr val="212529"/>
                </a:solidFill>
                <a:highlight>
                  <a:srgbClr val="FFFFFF"/>
                </a:highlight>
                <a:latin typeface="Montserrat"/>
                <a:ea typeface="Montserrat"/>
                <a:cs typeface="Montserrat"/>
                <a:sym typeface="Montserrat"/>
              </a:rPr>
              <a:t>The </a:t>
            </a:r>
            <a:r>
              <a:rPr b="1" lang="en" sz="1600">
                <a:solidFill>
                  <a:srgbClr val="212529"/>
                </a:solidFill>
                <a:highlight>
                  <a:srgbClr val="FFFFFF"/>
                </a:highlight>
                <a:latin typeface="Montserrat"/>
                <a:ea typeface="Montserrat"/>
                <a:cs typeface="Montserrat"/>
                <a:sym typeface="Montserrat"/>
              </a:rPr>
              <a:t>re</a:t>
            </a:r>
            <a:r>
              <a:rPr lang="en"/>
              <a:t> </a:t>
            </a:r>
            <a:r>
              <a:rPr lang="en" sz="1600">
                <a:solidFill>
                  <a:srgbClr val="212529"/>
                </a:solidFill>
                <a:highlight>
                  <a:schemeClr val="lt1"/>
                </a:highlight>
                <a:latin typeface="Montserrat"/>
                <a:ea typeface="Montserrat"/>
                <a:cs typeface="Montserrat"/>
                <a:sym typeface="Montserrat"/>
              </a:rPr>
              <a:t>package provides a variety of methods to use in order to extract data based on a preconfigured pattern.</a:t>
            </a:r>
            <a:endParaRPr/>
          </a:p>
          <a:p>
            <a:pPr indent="0" lvl="0" marL="914400" marR="0" rtl="0" algn="l">
              <a:lnSpc>
                <a:spcPct val="100000"/>
              </a:lnSpc>
              <a:spcBef>
                <a:spcPts val="0"/>
              </a:spcBef>
              <a:spcAft>
                <a:spcPts val="0"/>
              </a:spcAft>
              <a:buNone/>
            </a:pPr>
            <a:br>
              <a:rPr lang="en" sz="1600">
                <a:solidFill>
                  <a:srgbClr val="212529"/>
                </a:solidFill>
                <a:highlight>
                  <a:srgbClr val="FFFFFF"/>
                </a:highlight>
                <a:latin typeface="Montserrat"/>
                <a:ea typeface="Montserrat"/>
                <a:cs typeface="Montserrat"/>
                <a:sym typeface="Montserrat"/>
              </a:rPr>
            </a:br>
            <a:endParaRPr sz="1600">
              <a:solidFill>
                <a:srgbClr val="212529"/>
              </a:solidFill>
              <a:highlight>
                <a:srgbClr val="FFFFFF"/>
              </a:highlight>
              <a:latin typeface="Montserrat"/>
              <a:ea typeface="Montserrat"/>
              <a:cs typeface="Montserrat"/>
              <a:sym typeface="Montserrat"/>
            </a:endParaRPr>
          </a:p>
          <a:p>
            <a:pPr indent="-330200" lvl="0" marL="457200" marR="0" rtl="0" algn="l">
              <a:lnSpc>
                <a:spcPct val="100000"/>
              </a:lnSpc>
              <a:spcBef>
                <a:spcPts val="0"/>
              </a:spcBef>
              <a:spcAft>
                <a:spcPts val="0"/>
              </a:spcAft>
              <a:buClr>
                <a:srgbClr val="212529"/>
              </a:buClr>
              <a:buSzPts val="1600"/>
              <a:buFont typeface="Montserrat"/>
              <a:buChar char="●"/>
            </a:pPr>
            <a:r>
              <a:rPr i="0" lang="en" sz="1600" u="none" cap="none" strike="noStrike">
                <a:solidFill>
                  <a:srgbClr val="212529"/>
                </a:solidFill>
                <a:highlight>
                  <a:srgbClr val="FFFFFF"/>
                </a:highlight>
                <a:latin typeface="Montserrat"/>
                <a:ea typeface="Montserrat"/>
                <a:cs typeface="Montserrat"/>
                <a:sym typeface="Montserrat"/>
              </a:rPr>
              <a:t>The </a:t>
            </a:r>
            <a:r>
              <a:rPr b="1" lang="en" sz="1600">
                <a:solidFill>
                  <a:srgbClr val="212529"/>
                </a:solidFill>
                <a:highlight>
                  <a:srgbClr val="FFFFFF"/>
                </a:highlight>
                <a:latin typeface="Montserrat"/>
                <a:ea typeface="Montserrat"/>
                <a:cs typeface="Montserrat"/>
                <a:sym typeface="Montserrat"/>
              </a:rPr>
              <a:t>re</a:t>
            </a:r>
            <a:r>
              <a:rPr i="0" lang="en" sz="1600" u="none" cap="none" strike="noStrike">
                <a:solidFill>
                  <a:srgbClr val="212529"/>
                </a:solidFill>
                <a:highlight>
                  <a:srgbClr val="FFFFFF"/>
                </a:highlight>
                <a:latin typeface="Montserrat"/>
                <a:ea typeface="Montserrat"/>
                <a:cs typeface="Montserrat"/>
                <a:sym typeface="Montserrat"/>
              </a:rPr>
              <a:t> package provides the following classes </a:t>
            </a:r>
            <a:r>
              <a:rPr lang="en" sz="1600">
                <a:solidFill>
                  <a:srgbClr val="212529"/>
                </a:solidFill>
                <a:highlight>
                  <a:srgbClr val="FFFFFF"/>
                </a:highlight>
                <a:latin typeface="Montserrat"/>
                <a:ea typeface="Montserrat"/>
                <a:cs typeface="Montserrat"/>
                <a:sym typeface="Montserrat"/>
              </a:rPr>
              <a:t>for</a:t>
            </a:r>
            <a:r>
              <a:rPr i="0" lang="en" sz="1600" u="none" cap="none" strike="noStrike">
                <a:solidFill>
                  <a:srgbClr val="212529"/>
                </a:solidFill>
                <a:highlight>
                  <a:srgbClr val="FFFFFF"/>
                </a:highlight>
                <a:latin typeface="Montserrat"/>
                <a:ea typeface="Montserrat"/>
                <a:cs typeface="Montserrat"/>
                <a:sym typeface="Montserrat"/>
              </a:rPr>
              <a:t> regular </a:t>
            </a:r>
            <a:r>
              <a:rPr i="0" lang="en" sz="1600" u="none" cap="none" strike="noStrike">
                <a:solidFill>
                  <a:srgbClr val="212529"/>
                </a:solidFill>
                <a:highlight>
                  <a:srgbClr val="FFFFFF"/>
                </a:highlight>
                <a:latin typeface="Montserrat"/>
                <a:ea typeface="Montserrat"/>
                <a:cs typeface="Montserrat"/>
                <a:sym typeface="Montserrat"/>
              </a:rPr>
              <a:t>expressions</a:t>
            </a:r>
            <a:r>
              <a:rPr i="0" lang="en" sz="1600" u="none" cap="none" strike="noStrike">
                <a:solidFill>
                  <a:srgbClr val="212529"/>
                </a:solidFill>
                <a:highlight>
                  <a:srgbClr val="FFFFFF"/>
                </a:highlight>
                <a:latin typeface="Montserrat"/>
                <a:ea typeface="Montserrat"/>
                <a:cs typeface="Montserrat"/>
                <a:sym typeface="Montserrat"/>
              </a:rPr>
              <a:t>.</a:t>
            </a:r>
            <a:endParaRPr b="1" sz="1800">
              <a:solidFill>
                <a:srgbClr val="212529"/>
              </a:solidFill>
              <a:highlight>
                <a:srgbClr val="FFFFFF"/>
              </a:highlight>
              <a:latin typeface="Montserrat"/>
              <a:ea typeface="Montserrat"/>
              <a:cs typeface="Montserrat"/>
              <a:sym typeface="Montserrat"/>
            </a:endParaRPr>
          </a:p>
        </p:txBody>
      </p:sp>
      <p:sp>
        <p:nvSpPr>
          <p:cNvPr id="709" name="Google Shape;709;p95"/>
          <p:cNvSpPr/>
          <p:nvPr/>
        </p:nvSpPr>
        <p:spPr>
          <a:xfrm>
            <a:off x="7146450" y="2074550"/>
            <a:ext cx="1454700" cy="1358400"/>
          </a:xfrm>
          <a:prstGeom prst="wedgeRoundRectCallout">
            <a:avLst>
              <a:gd fmla="val -64525" name="adj1"/>
              <a:gd fmla="val 38665" name="adj2"/>
              <a:gd fmla="val 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5"/>
          <p:cNvSpPr/>
          <p:nvPr/>
        </p:nvSpPr>
        <p:spPr>
          <a:xfrm flipH="1">
            <a:off x="4183500" y="2074550"/>
            <a:ext cx="1454700" cy="1358400"/>
          </a:xfrm>
          <a:prstGeom prst="wedgeRoundRectCallout">
            <a:avLst>
              <a:gd fmla="val -63726" name="adj1"/>
              <a:gd fmla="val 40244" name="adj2"/>
              <a:gd fmla="val 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5"/>
          <p:cNvSpPr txBox="1"/>
          <p:nvPr/>
        </p:nvSpPr>
        <p:spPr>
          <a:xfrm>
            <a:off x="4107300" y="1244925"/>
            <a:ext cx="4568100" cy="400200"/>
          </a:xfrm>
          <a:prstGeom prst="rect">
            <a:avLst/>
          </a:prstGeom>
          <a:noFill/>
          <a:ln cap="flat" cmpd="sng" w="9525">
            <a:solidFill>
              <a:srgbClr val="3C78D8"/>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Montserrat"/>
                <a:ea typeface="Montserrat"/>
                <a:cs typeface="Montserrat"/>
                <a:sym typeface="Montserrat"/>
              </a:rPr>
              <a:t>Python Regular Expression Library</a:t>
            </a:r>
            <a:endParaRPr b="1" sz="1900">
              <a:latin typeface="Montserrat"/>
              <a:ea typeface="Montserrat"/>
              <a:cs typeface="Montserrat"/>
              <a:sym typeface="Montserrat"/>
            </a:endParaRPr>
          </a:p>
        </p:txBody>
      </p:sp>
      <p:sp>
        <p:nvSpPr>
          <p:cNvPr id="712" name="Google Shape;712;p95"/>
          <p:cNvSpPr txBox="1"/>
          <p:nvPr/>
        </p:nvSpPr>
        <p:spPr>
          <a:xfrm>
            <a:off x="4689550" y="3232850"/>
            <a:ext cx="2972700" cy="400200"/>
          </a:xfrm>
          <a:prstGeom prst="rect">
            <a:avLst/>
          </a:prstGeom>
          <a:noFill/>
          <a:ln>
            <a:noFill/>
          </a:ln>
        </p:spPr>
        <p:txBody>
          <a:bodyPr anchorCtr="0" anchor="ctr" bIns="91425" lIns="91425" spcFirstLastPara="1" rIns="91425" wrap="square" tIns="91425">
            <a:noAutofit/>
          </a:bodyPr>
          <a:lstStyle/>
          <a:p>
            <a:pPr indent="0" lvl="0" marL="457200" rtl="0" algn="ctr">
              <a:spcBef>
                <a:spcPts val="0"/>
              </a:spcBef>
              <a:spcAft>
                <a:spcPts val="0"/>
              </a:spcAft>
              <a:buNone/>
            </a:pPr>
            <a:r>
              <a:rPr b="1" lang="en" sz="1600">
                <a:solidFill>
                  <a:srgbClr val="212529"/>
                </a:solidFill>
                <a:highlight>
                  <a:schemeClr val="lt1"/>
                </a:highlight>
                <a:latin typeface="Courier New"/>
                <a:ea typeface="Courier New"/>
                <a:cs typeface="Courier New"/>
                <a:sym typeface="Courier New"/>
              </a:rPr>
              <a:t>import re</a:t>
            </a:r>
            <a:endParaRPr>
              <a:latin typeface="Courier New"/>
              <a:ea typeface="Courier New"/>
              <a:cs typeface="Courier New"/>
              <a:sym typeface="Courier New"/>
            </a:endParaRPr>
          </a:p>
        </p:txBody>
      </p:sp>
      <p:sp>
        <p:nvSpPr>
          <p:cNvPr id="713" name="Google Shape;713;p95"/>
          <p:cNvSpPr txBox="1"/>
          <p:nvPr/>
        </p:nvSpPr>
        <p:spPr>
          <a:xfrm>
            <a:off x="7155300" y="2047550"/>
            <a:ext cx="15276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latin typeface="Courier New"/>
                <a:ea typeface="Courier New"/>
                <a:cs typeface="Courier New"/>
                <a:sym typeface="Courier New"/>
              </a:rPr>
              <a:t>Regex (re) library provides access to a variety of tools</a:t>
            </a:r>
            <a:endParaRPr b="1" sz="1300">
              <a:latin typeface="Courier New"/>
              <a:ea typeface="Courier New"/>
              <a:cs typeface="Courier New"/>
              <a:sym typeface="Courier New"/>
            </a:endParaRPr>
          </a:p>
        </p:txBody>
      </p:sp>
      <p:sp>
        <p:nvSpPr>
          <p:cNvPr id="714" name="Google Shape;714;p95"/>
          <p:cNvSpPr txBox="1"/>
          <p:nvPr/>
        </p:nvSpPr>
        <p:spPr>
          <a:xfrm>
            <a:off x="4207200" y="2084900"/>
            <a:ext cx="1407300" cy="118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latin typeface="Courier New"/>
                <a:ea typeface="Courier New"/>
                <a:cs typeface="Courier New"/>
                <a:sym typeface="Courier New"/>
              </a:rPr>
              <a:t>The import statement will provide access to the library</a:t>
            </a:r>
            <a:endParaRPr b="1" sz="1300">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6"/>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t>Regex Methods</a:t>
            </a:r>
            <a:endParaRPr b="0"/>
          </a:p>
        </p:txBody>
      </p:sp>
      <p:pic>
        <p:nvPicPr>
          <p:cNvPr id="720" name="Google Shape;720;p96"/>
          <p:cNvPicPr preferRelativeResize="0"/>
          <p:nvPr/>
        </p:nvPicPr>
        <p:blipFill rotWithShape="1">
          <a:blip r:embed="rId3">
            <a:alphaModFix/>
          </a:blip>
          <a:srcRect b="17117" l="0" r="0" t="17117"/>
          <a:stretch/>
        </p:blipFill>
        <p:spPr>
          <a:xfrm>
            <a:off x="7773850" y="268725"/>
            <a:ext cx="1033400" cy="480162"/>
          </a:xfrm>
          <a:prstGeom prst="rect">
            <a:avLst/>
          </a:prstGeom>
          <a:noFill/>
          <a:ln>
            <a:noFill/>
          </a:ln>
        </p:spPr>
      </p:pic>
      <p:sp>
        <p:nvSpPr>
          <p:cNvPr id="721" name="Google Shape;721;p96"/>
          <p:cNvSpPr txBox="1"/>
          <p:nvPr/>
        </p:nvSpPr>
        <p:spPr>
          <a:xfrm>
            <a:off x="461125" y="1096575"/>
            <a:ext cx="83460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12529"/>
                </a:solidFill>
                <a:highlight>
                  <a:srgbClr val="FFFFFF"/>
                </a:highlight>
                <a:latin typeface="Montserrat"/>
                <a:ea typeface="Montserrat"/>
                <a:cs typeface="Montserrat"/>
                <a:sym typeface="Montserrat"/>
              </a:rPr>
              <a:t>Pattern:</a:t>
            </a:r>
            <a:r>
              <a:rPr b="1" i="0" lang="en" sz="1600" u="none" cap="none" strike="noStrike">
                <a:solidFill>
                  <a:srgbClr val="212529"/>
                </a:solidFill>
                <a:highlight>
                  <a:srgbClr val="FFFFFF"/>
                </a:highlight>
                <a:latin typeface="Montserrat"/>
                <a:ea typeface="Montserrat"/>
                <a:cs typeface="Montserrat"/>
                <a:sym typeface="Montserrat"/>
              </a:rPr>
              <a:t> </a:t>
            </a:r>
            <a:r>
              <a:rPr i="0" lang="en" sz="1600" u="none" cap="none" strike="noStrike">
                <a:solidFill>
                  <a:srgbClr val="212529"/>
                </a:solidFill>
                <a:highlight>
                  <a:srgbClr val="FFFFFF"/>
                </a:highlight>
                <a:latin typeface="Montserrat"/>
                <a:ea typeface="Montserrat"/>
                <a:cs typeface="Montserrat"/>
                <a:sym typeface="Montserrat"/>
              </a:rPr>
              <a:t>It is the compiled version of a regular expression. It is used to define a </a:t>
            </a:r>
            <a:r>
              <a:rPr b="1" i="0" lang="en" sz="1600" u="none" cap="none" strike="noStrike">
                <a:solidFill>
                  <a:srgbClr val="212529"/>
                </a:solidFill>
                <a:highlight>
                  <a:srgbClr val="FFFFFF"/>
                </a:highlight>
                <a:latin typeface="Montserrat"/>
                <a:ea typeface="Montserrat"/>
                <a:cs typeface="Montserrat"/>
                <a:sym typeface="Montserrat"/>
              </a:rPr>
              <a:t>pattern</a:t>
            </a:r>
            <a:r>
              <a:rPr i="0" lang="en" sz="1600" u="none" cap="none" strike="noStrike">
                <a:solidFill>
                  <a:srgbClr val="212529"/>
                </a:solidFill>
                <a:highlight>
                  <a:srgbClr val="FFFFFF"/>
                </a:highlight>
                <a:latin typeface="Montserrat"/>
                <a:ea typeface="Montserrat"/>
                <a:cs typeface="Montserrat"/>
                <a:sym typeface="Montserrat"/>
              </a:rPr>
              <a:t> for the </a:t>
            </a:r>
            <a:r>
              <a:rPr b="1" i="0" lang="en" sz="1600" u="none" cap="none" strike="noStrike">
                <a:solidFill>
                  <a:srgbClr val="212529"/>
                </a:solidFill>
                <a:highlight>
                  <a:srgbClr val="FFFFFF"/>
                </a:highlight>
                <a:latin typeface="Montserrat"/>
                <a:ea typeface="Montserrat"/>
                <a:cs typeface="Montserrat"/>
                <a:sym typeface="Montserrat"/>
              </a:rPr>
              <a:t>regex </a:t>
            </a:r>
            <a:r>
              <a:rPr b="1" lang="en" sz="1600">
                <a:solidFill>
                  <a:srgbClr val="212529"/>
                </a:solidFill>
                <a:highlight>
                  <a:srgbClr val="FFFFFF"/>
                </a:highlight>
                <a:latin typeface="Montserrat"/>
                <a:ea typeface="Montserrat"/>
                <a:cs typeface="Montserrat"/>
                <a:sym typeface="Montserrat"/>
              </a:rPr>
              <a:t>library</a:t>
            </a:r>
            <a:r>
              <a:rPr i="0" lang="en" sz="1600" u="none" cap="none" strike="noStrike">
                <a:solidFill>
                  <a:srgbClr val="212529"/>
                </a:solidFill>
                <a:highlight>
                  <a:srgbClr val="FFFFFF"/>
                </a:highlight>
                <a:latin typeface="Montserrat"/>
                <a:ea typeface="Montserrat"/>
                <a:cs typeface="Montserrat"/>
                <a:sym typeface="Montserrat"/>
              </a:rPr>
              <a:t>.</a:t>
            </a:r>
            <a:endParaRPr b="1" i="0" sz="1500" u="none" cap="none" strike="noStrike">
              <a:solidFill>
                <a:srgbClr val="000000"/>
              </a:solidFill>
              <a:latin typeface="Montserrat"/>
              <a:ea typeface="Montserrat"/>
              <a:cs typeface="Montserrat"/>
              <a:sym typeface="Montserrat"/>
            </a:endParaRPr>
          </a:p>
        </p:txBody>
      </p:sp>
      <p:graphicFrame>
        <p:nvGraphicFramePr>
          <p:cNvPr id="722" name="Google Shape;722;p96"/>
          <p:cNvGraphicFramePr/>
          <p:nvPr/>
        </p:nvGraphicFramePr>
        <p:xfrm>
          <a:off x="461125" y="1848825"/>
          <a:ext cx="3000000" cy="3000000"/>
        </p:xfrm>
        <a:graphic>
          <a:graphicData uri="http://schemas.openxmlformats.org/drawingml/2006/table">
            <a:tbl>
              <a:tblPr>
                <a:noFill/>
                <a:tableStyleId>{61A814EE-7CA4-4630-AC3A-45B04CE1AFAD}</a:tableStyleId>
              </a:tblPr>
              <a:tblGrid>
                <a:gridCol w="4046275"/>
                <a:gridCol w="4086225"/>
              </a:tblGrid>
              <a:tr h="457175">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dk1"/>
                          </a:solidFill>
                          <a:latin typeface="Montserrat"/>
                          <a:ea typeface="Montserrat"/>
                          <a:cs typeface="Montserrat"/>
                          <a:sym typeface="Montserrat"/>
                        </a:rPr>
                        <a:t>Method</a:t>
                      </a:r>
                      <a:endParaRPr b="1" sz="1800">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dk1"/>
                          </a:solidFill>
                          <a:latin typeface="Montserrat"/>
                          <a:ea typeface="Montserrat"/>
                          <a:cs typeface="Montserrat"/>
                          <a:sym typeface="Montserrat"/>
                        </a:rPr>
                        <a:t>Description</a:t>
                      </a:r>
                      <a:endParaRPr b="1" sz="1800">
                        <a:solidFill>
                          <a:schemeClr val="dk1"/>
                        </a:solidFill>
                        <a:latin typeface="Montserrat"/>
                        <a:ea typeface="Montserrat"/>
                        <a:cs typeface="Montserrat"/>
                        <a:sym typeface="Montserrat"/>
                      </a:endParaRPr>
                    </a:p>
                  </a:txBody>
                  <a:tcPr marT="91425" marB="91425" marR="91425" marL="91425"/>
                </a:tc>
              </a:tr>
              <a:tr h="1158200">
                <a:tc>
                  <a:txBody>
                    <a:bodyPr/>
                    <a:lstStyle/>
                    <a:p>
                      <a:pPr indent="0" lvl="0" marL="0" marR="0" rtl="0" algn="l">
                        <a:lnSpc>
                          <a:spcPct val="100000"/>
                        </a:lnSpc>
                        <a:spcBef>
                          <a:spcPts val="0"/>
                        </a:spcBef>
                        <a:spcAft>
                          <a:spcPts val="0"/>
                        </a:spcAft>
                        <a:buClr>
                          <a:srgbClr val="000000"/>
                        </a:buClr>
                        <a:buSzPts val="1600"/>
                        <a:buFont typeface="Arial"/>
                        <a:buNone/>
                      </a:pPr>
                      <a:r>
                        <a:rPr b="1" i="1" lang="en" sz="1600">
                          <a:solidFill>
                            <a:srgbClr val="1155CC"/>
                          </a:solidFill>
                          <a:latin typeface="Courier New"/>
                          <a:ea typeface="Courier New"/>
                          <a:cs typeface="Courier New"/>
                          <a:sym typeface="Courier New"/>
                        </a:rPr>
                        <a:t>re.</a:t>
                      </a:r>
                      <a:r>
                        <a:rPr b="1" lang="en" sz="1600">
                          <a:solidFill>
                            <a:srgbClr val="1155CC"/>
                          </a:solidFill>
                          <a:latin typeface="Courier New"/>
                          <a:ea typeface="Courier New"/>
                          <a:cs typeface="Courier New"/>
                          <a:sym typeface="Courier New"/>
                        </a:rPr>
                        <a:t>findall(</a:t>
                      </a:r>
                      <a:r>
                        <a:rPr b="1" i="1" lang="en" sz="1600">
                          <a:solidFill>
                            <a:srgbClr val="1155CC"/>
                          </a:solidFill>
                          <a:latin typeface="Courier New"/>
                          <a:ea typeface="Courier New"/>
                          <a:cs typeface="Courier New"/>
                          <a:sym typeface="Courier New"/>
                        </a:rPr>
                        <a:t>tofind</a:t>
                      </a:r>
                      <a:r>
                        <a:rPr b="1" lang="en" sz="1600">
                          <a:solidFill>
                            <a:srgbClr val="1155CC"/>
                          </a:solidFill>
                          <a:latin typeface="Courier New"/>
                          <a:ea typeface="Courier New"/>
                          <a:cs typeface="Courier New"/>
                          <a:sym typeface="Courier New"/>
                        </a:rPr>
                        <a:t>,</a:t>
                      </a:r>
                      <a:r>
                        <a:rPr b="1" i="1" lang="en" sz="1600">
                          <a:solidFill>
                            <a:srgbClr val="1155CC"/>
                          </a:solidFill>
                          <a:latin typeface="Courier New"/>
                          <a:ea typeface="Courier New"/>
                          <a:cs typeface="Courier New"/>
                          <a:sym typeface="Courier New"/>
                        </a:rPr>
                        <a:t>string</a:t>
                      </a:r>
                      <a:r>
                        <a:rPr b="1" lang="en" sz="1600">
                          <a:solidFill>
                            <a:srgbClr val="1155CC"/>
                          </a:solidFill>
                          <a:latin typeface="Courier New"/>
                          <a:ea typeface="Courier New"/>
                          <a:cs typeface="Courier New"/>
                          <a:sym typeface="Courier New"/>
                        </a:rPr>
                        <a:t>)</a:t>
                      </a:r>
                      <a:endParaRPr b="1" sz="1600">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The method will return a list of data for all </a:t>
                      </a:r>
                      <a:r>
                        <a:rPr b="1" i="1" lang="en" sz="1600">
                          <a:solidFill>
                            <a:srgbClr val="1155CC"/>
                          </a:solidFill>
                          <a:latin typeface="Courier New"/>
                          <a:ea typeface="Courier New"/>
                          <a:cs typeface="Courier New"/>
                          <a:sym typeface="Courier New"/>
                        </a:rPr>
                        <a:t>tofind</a:t>
                      </a:r>
                      <a:r>
                        <a:rPr lang="en" sz="1600">
                          <a:latin typeface="Montserrat"/>
                          <a:ea typeface="Montserrat"/>
                          <a:cs typeface="Montserrat"/>
                          <a:sym typeface="Montserrat"/>
                        </a:rPr>
                        <a:t> matches in the </a:t>
                      </a:r>
                      <a:r>
                        <a:rPr b="1" i="1" lang="en" sz="1600">
                          <a:solidFill>
                            <a:srgbClr val="1155CC"/>
                          </a:solidFill>
                          <a:latin typeface="Courier New"/>
                          <a:ea typeface="Courier New"/>
                          <a:cs typeface="Courier New"/>
                          <a:sym typeface="Courier New"/>
                        </a:rPr>
                        <a:t>string</a:t>
                      </a:r>
                      <a:r>
                        <a:rPr lang="en" sz="1600">
                          <a:latin typeface="Montserrat"/>
                          <a:ea typeface="Montserrat"/>
                          <a:cs typeface="Montserrat"/>
                          <a:sym typeface="Montserrat"/>
                        </a:rPr>
                        <a:t> variable. Matches are stored in the list in the order that that have been found.</a:t>
                      </a:r>
                      <a:endParaRPr sz="1600">
                        <a:latin typeface="Montserrat"/>
                        <a:ea typeface="Montserrat"/>
                        <a:cs typeface="Montserrat"/>
                        <a:sym typeface="Montserrat"/>
                      </a:endParaRPr>
                    </a:p>
                  </a:txBody>
                  <a:tcPr marT="91425" marB="91425" marR="91425" marL="91425"/>
                </a:tc>
              </a:tr>
              <a:tr h="914375">
                <a:tc>
                  <a:txBody>
                    <a:bodyPr/>
                    <a:lstStyle/>
                    <a:p>
                      <a:pPr indent="0" lvl="0" marL="0" rtl="0" algn="l">
                        <a:spcBef>
                          <a:spcPts val="0"/>
                        </a:spcBef>
                        <a:spcAft>
                          <a:spcPts val="0"/>
                        </a:spcAft>
                        <a:buClr>
                          <a:schemeClr val="dk1"/>
                        </a:buClr>
                        <a:buSzPts val="1600"/>
                        <a:buFont typeface="Arial"/>
                        <a:buNone/>
                      </a:pPr>
                      <a:r>
                        <a:rPr b="1" i="1" lang="en" sz="1600">
                          <a:solidFill>
                            <a:srgbClr val="1155CC"/>
                          </a:solidFill>
                          <a:latin typeface="Courier New"/>
                          <a:ea typeface="Courier New"/>
                          <a:cs typeface="Courier New"/>
                          <a:sym typeface="Courier New"/>
                        </a:rPr>
                        <a:t>re.</a:t>
                      </a:r>
                      <a:r>
                        <a:rPr b="1" lang="en" sz="1600">
                          <a:solidFill>
                            <a:srgbClr val="1155CC"/>
                          </a:solidFill>
                          <a:latin typeface="Courier New"/>
                          <a:ea typeface="Courier New"/>
                          <a:cs typeface="Courier New"/>
                          <a:sym typeface="Courier New"/>
                        </a:rPr>
                        <a:t>search(</a:t>
                      </a:r>
                      <a:r>
                        <a:rPr b="1" i="1" lang="en" sz="1600">
                          <a:solidFill>
                            <a:srgbClr val="1155CC"/>
                          </a:solidFill>
                          <a:latin typeface="Courier New"/>
                          <a:ea typeface="Courier New"/>
                          <a:cs typeface="Courier New"/>
                          <a:sym typeface="Courier New"/>
                        </a:rPr>
                        <a:t>pattern</a:t>
                      </a:r>
                      <a:r>
                        <a:rPr b="1" lang="en" sz="1600">
                          <a:solidFill>
                            <a:srgbClr val="1155CC"/>
                          </a:solidFill>
                          <a:latin typeface="Courier New"/>
                          <a:ea typeface="Courier New"/>
                          <a:cs typeface="Courier New"/>
                          <a:sym typeface="Courier New"/>
                        </a:rPr>
                        <a:t>,</a:t>
                      </a:r>
                      <a:r>
                        <a:rPr b="1" i="1" lang="en" sz="1600">
                          <a:solidFill>
                            <a:srgbClr val="1155CC"/>
                          </a:solidFill>
                          <a:latin typeface="Courier New"/>
                          <a:ea typeface="Courier New"/>
                          <a:cs typeface="Courier New"/>
                          <a:sym typeface="Courier New"/>
                        </a:rPr>
                        <a:t>string</a:t>
                      </a:r>
                      <a:r>
                        <a:rPr b="1" lang="en" sz="1600">
                          <a:solidFill>
                            <a:srgbClr val="1155CC"/>
                          </a:solidFill>
                          <a:latin typeface="Courier New"/>
                          <a:ea typeface="Courier New"/>
                          <a:cs typeface="Courier New"/>
                          <a:sym typeface="Courier New"/>
                        </a:rPr>
                        <a:t>)</a:t>
                      </a:r>
                      <a:endParaRPr b="1" sz="1600">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sz="1600">
                        <a:solidFill>
                          <a:srgbClr val="1155CC"/>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600"/>
                        <a:buFont typeface="Arial"/>
                        <a:buNone/>
                      </a:pPr>
                      <a:r>
                        <a:rPr lang="en" sz="1600">
                          <a:solidFill>
                            <a:schemeClr val="dk1"/>
                          </a:solidFill>
                          <a:latin typeface="Montserrat"/>
                          <a:ea typeface="Montserrat"/>
                          <a:cs typeface="Montserrat"/>
                          <a:sym typeface="Montserrat"/>
                        </a:rPr>
                        <a:t>The method searches for a match and return a match object. The </a:t>
                      </a:r>
                      <a:r>
                        <a:rPr b="1" i="1" lang="en" sz="1600">
                          <a:solidFill>
                            <a:srgbClr val="1155CC"/>
                          </a:solidFill>
                          <a:latin typeface="Courier New"/>
                          <a:ea typeface="Courier New"/>
                          <a:cs typeface="Courier New"/>
                          <a:sym typeface="Courier New"/>
                        </a:rPr>
                        <a:t>pattern </a:t>
                      </a:r>
                      <a:r>
                        <a:rPr lang="en" sz="1600">
                          <a:solidFill>
                            <a:schemeClr val="dk1"/>
                          </a:solidFill>
                          <a:latin typeface="Montserrat"/>
                          <a:ea typeface="Montserrat"/>
                          <a:cs typeface="Montserrat"/>
                          <a:sym typeface="Montserrat"/>
                        </a:rPr>
                        <a:t>it could be the metacharacter (</a:t>
                      </a:r>
                      <a:r>
                        <a:rPr b="1" lang="en" sz="1600">
                          <a:solidFill>
                            <a:schemeClr val="dk1"/>
                          </a:solidFill>
                          <a:latin typeface="Montserrat"/>
                          <a:ea typeface="Montserrat"/>
                          <a:cs typeface="Montserrat"/>
                          <a:sym typeface="Montserrat"/>
                        </a:rPr>
                        <a:t>\s</a:t>
                      </a:r>
                      <a:r>
                        <a:rPr lang="en" sz="1600">
                          <a:solidFill>
                            <a:schemeClr val="dk1"/>
                          </a:solidFill>
                          <a:latin typeface="Montserrat"/>
                          <a:ea typeface="Montserrat"/>
                          <a:cs typeface="Montserrat"/>
                          <a:sym typeface="Montserrat"/>
                        </a:rPr>
                        <a:t> space), and the </a:t>
                      </a:r>
                      <a:r>
                        <a:rPr b="1" i="1" lang="en" sz="1600">
                          <a:solidFill>
                            <a:srgbClr val="1155CC"/>
                          </a:solidFill>
                          <a:latin typeface="Courier New"/>
                          <a:ea typeface="Courier New"/>
                          <a:cs typeface="Courier New"/>
                          <a:sym typeface="Courier New"/>
                        </a:rPr>
                        <a:t>string</a:t>
                      </a:r>
                      <a:r>
                        <a:rPr lang="en" sz="1600">
                          <a:solidFill>
                            <a:schemeClr val="dk1"/>
                          </a:solidFill>
                          <a:latin typeface="Montserrat"/>
                          <a:ea typeface="Montserrat"/>
                          <a:cs typeface="Montserrat"/>
                          <a:sym typeface="Montserrat"/>
                        </a:rPr>
                        <a:t> is the text to look for.</a:t>
                      </a:r>
                      <a:endParaRPr sz="16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97"/>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t>Regex Methods</a:t>
            </a:r>
            <a:endParaRPr b="0"/>
          </a:p>
        </p:txBody>
      </p:sp>
      <p:pic>
        <p:nvPicPr>
          <p:cNvPr id="728" name="Google Shape;728;p97"/>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graphicFrame>
        <p:nvGraphicFramePr>
          <p:cNvPr id="729" name="Google Shape;729;p97"/>
          <p:cNvGraphicFramePr/>
          <p:nvPr/>
        </p:nvGraphicFramePr>
        <p:xfrm>
          <a:off x="461125" y="1531625"/>
          <a:ext cx="3000000" cy="3000000"/>
        </p:xfrm>
        <a:graphic>
          <a:graphicData uri="http://schemas.openxmlformats.org/drawingml/2006/table">
            <a:tbl>
              <a:tblPr>
                <a:noFill/>
                <a:tableStyleId>{61A814EE-7CA4-4630-AC3A-45B04CE1AFAD}</a:tableStyleId>
              </a:tblPr>
              <a:tblGrid>
                <a:gridCol w="4046275"/>
                <a:gridCol w="4086225"/>
              </a:tblGrid>
              <a:tr h="457175">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dk1"/>
                          </a:solidFill>
                          <a:latin typeface="Montserrat"/>
                          <a:ea typeface="Montserrat"/>
                          <a:cs typeface="Montserrat"/>
                          <a:sym typeface="Montserrat"/>
                        </a:rPr>
                        <a:t>Method</a:t>
                      </a:r>
                      <a:endParaRPr b="1" sz="1800">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dk1"/>
                          </a:solidFill>
                          <a:latin typeface="Montserrat"/>
                          <a:ea typeface="Montserrat"/>
                          <a:cs typeface="Montserrat"/>
                          <a:sym typeface="Montserrat"/>
                        </a:rPr>
                        <a:t>Description</a:t>
                      </a:r>
                      <a:endParaRPr b="1" sz="1800">
                        <a:solidFill>
                          <a:schemeClr val="dk1"/>
                        </a:solidFill>
                        <a:latin typeface="Montserrat"/>
                        <a:ea typeface="Montserrat"/>
                        <a:cs typeface="Montserrat"/>
                        <a:sym typeface="Montserrat"/>
                      </a:endParaRPr>
                    </a:p>
                  </a:txBody>
                  <a:tcPr marT="91425" marB="91425" marR="91425" marL="91425"/>
                </a:tc>
              </a:tr>
              <a:tr h="1158200">
                <a:tc>
                  <a:txBody>
                    <a:bodyPr/>
                    <a:lstStyle/>
                    <a:p>
                      <a:pPr indent="0" lvl="0" marL="0" marR="0" rtl="0" algn="l">
                        <a:lnSpc>
                          <a:spcPct val="100000"/>
                        </a:lnSpc>
                        <a:spcBef>
                          <a:spcPts val="0"/>
                        </a:spcBef>
                        <a:spcAft>
                          <a:spcPts val="0"/>
                        </a:spcAft>
                        <a:buClr>
                          <a:srgbClr val="000000"/>
                        </a:buClr>
                        <a:buSzPts val="1600"/>
                        <a:buFont typeface="Arial"/>
                        <a:buNone/>
                      </a:pPr>
                      <a:r>
                        <a:rPr b="1" i="1" lang="en" sz="1600">
                          <a:solidFill>
                            <a:srgbClr val="1155CC"/>
                          </a:solidFill>
                          <a:latin typeface="Courier New"/>
                          <a:ea typeface="Courier New"/>
                          <a:cs typeface="Courier New"/>
                          <a:sym typeface="Courier New"/>
                        </a:rPr>
                        <a:t>re.</a:t>
                      </a:r>
                      <a:r>
                        <a:rPr b="1" lang="en" sz="1600">
                          <a:solidFill>
                            <a:srgbClr val="1155CC"/>
                          </a:solidFill>
                          <a:latin typeface="Courier New"/>
                          <a:ea typeface="Courier New"/>
                          <a:cs typeface="Courier New"/>
                          <a:sym typeface="Courier New"/>
                        </a:rPr>
                        <a:t>split</a:t>
                      </a:r>
                      <a:r>
                        <a:rPr b="1" lang="en" sz="1600">
                          <a:solidFill>
                            <a:srgbClr val="1155CC"/>
                          </a:solidFill>
                          <a:latin typeface="Courier New"/>
                          <a:ea typeface="Courier New"/>
                          <a:cs typeface="Courier New"/>
                          <a:sym typeface="Courier New"/>
                        </a:rPr>
                        <a:t>(</a:t>
                      </a:r>
                      <a:r>
                        <a:rPr b="1" i="1" lang="en" sz="1600">
                          <a:solidFill>
                            <a:srgbClr val="1155CC"/>
                          </a:solidFill>
                          <a:latin typeface="Courier New"/>
                          <a:ea typeface="Courier New"/>
                          <a:cs typeface="Courier New"/>
                          <a:sym typeface="Courier New"/>
                        </a:rPr>
                        <a:t>pattern</a:t>
                      </a:r>
                      <a:r>
                        <a:rPr b="1" lang="en" sz="1600">
                          <a:solidFill>
                            <a:srgbClr val="1155CC"/>
                          </a:solidFill>
                          <a:latin typeface="Courier New"/>
                          <a:ea typeface="Courier New"/>
                          <a:cs typeface="Courier New"/>
                          <a:sym typeface="Courier New"/>
                        </a:rPr>
                        <a:t>,</a:t>
                      </a:r>
                      <a:r>
                        <a:rPr b="1" i="1" lang="en" sz="1600">
                          <a:solidFill>
                            <a:srgbClr val="1155CC"/>
                          </a:solidFill>
                          <a:latin typeface="Courier New"/>
                          <a:ea typeface="Courier New"/>
                          <a:cs typeface="Courier New"/>
                          <a:sym typeface="Courier New"/>
                        </a:rPr>
                        <a:t>string</a:t>
                      </a:r>
                      <a:r>
                        <a:rPr b="1" lang="en" sz="1600">
                          <a:solidFill>
                            <a:srgbClr val="1155CC"/>
                          </a:solidFill>
                          <a:latin typeface="Courier New"/>
                          <a:ea typeface="Courier New"/>
                          <a:cs typeface="Courier New"/>
                          <a:sym typeface="Courier New"/>
                        </a:rPr>
                        <a:t>)</a:t>
                      </a:r>
                      <a:endParaRPr b="1" sz="1600">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The method will return a list of data by splitting </a:t>
                      </a:r>
                      <a:r>
                        <a:rPr b="1" i="1" lang="en" sz="1600">
                          <a:solidFill>
                            <a:srgbClr val="1155CC"/>
                          </a:solidFill>
                          <a:latin typeface="Courier New"/>
                          <a:ea typeface="Courier New"/>
                          <a:cs typeface="Courier New"/>
                          <a:sym typeface="Courier New"/>
                        </a:rPr>
                        <a:t>pattern</a:t>
                      </a:r>
                      <a:r>
                        <a:rPr lang="en" sz="1600">
                          <a:latin typeface="Montserrat"/>
                          <a:ea typeface="Montserrat"/>
                          <a:cs typeface="Montserrat"/>
                          <a:sym typeface="Montserrat"/>
                        </a:rPr>
                        <a:t>, e.g. we can use </a:t>
                      </a:r>
                      <a:r>
                        <a:rPr b="1" lang="en" sz="1600">
                          <a:latin typeface="Montserrat"/>
                          <a:ea typeface="Montserrat"/>
                          <a:cs typeface="Montserrat"/>
                          <a:sym typeface="Montserrat"/>
                        </a:rPr>
                        <a:t>\s</a:t>
                      </a:r>
                      <a:r>
                        <a:rPr lang="en"/>
                        <a:t> </a:t>
                      </a:r>
                      <a:r>
                        <a:rPr lang="en" sz="1600">
                          <a:solidFill>
                            <a:schemeClr val="dk1"/>
                          </a:solidFill>
                          <a:latin typeface="Montserrat"/>
                          <a:ea typeface="Montserrat"/>
                          <a:cs typeface="Montserrat"/>
                          <a:sym typeface="Montserrat"/>
                        </a:rPr>
                        <a:t>for splitting by space or create custom patterns (as we will explore in the next slides)</a:t>
                      </a:r>
                      <a:r>
                        <a:rPr lang="en" sz="1600">
                          <a:latin typeface="Montserrat"/>
                          <a:ea typeface="Montserrat"/>
                          <a:cs typeface="Montserrat"/>
                          <a:sym typeface="Montserrat"/>
                        </a:rPr>
                        <a:t>.</a:t>
                      </a:r>
                      <a:endParaRPr sz="1600">
                        <a:latin typeface="Montserrat"/>
                        <a:ea typeface="Montserrat"/>
                        <a:cs typeface="Montserrat"/>
                        <a:sym typeface="Montserrat"/>
                      </a:endParaRPr>
                    </a:p>
                  </a:txBody>
                  <a:tcPr marT="91425" marB="91425" marR="91425" marL="91425"/>
                </a:tc>
              </a:tr>
              <a:tr h="914375">
                <a:tc>
                  <a:txBody>
                    <a:bodyPr/>
                    <a:lstStyle/>
                    <a:p>
                      <a:pPr indent="0" lvl="0" marL="0" rtl="0" algn="l">
                        <a:spcBef>
                          <a:spcPts val="0"/>
                        </a:spcBef>
                        <a:spcAft>
                          <a:spcPts val="0"/>
                        </a:spcAft>
                        <a:buClr>
                          <a:schemeClr val="dk1"/>
                        </a:buClr>
                        <a:buSzPts val="1600"/>
                        <a:buFont typeface="Arial"/>
                        <a:buNone/>
                      </a:pPr>
                      <a:r>
                        <a:rPr b="1" i="1" lang="en" sz="1600">
                          <a:solidFill>
                            <a:srgbClr val="1155CC"/>
                          </a:solidFill>
                          <a:latin typeface="Courier New"/>
                          <a:ea typeface="Courier New"/>
                          <a:cs typeface="Courier New"/>
                          <a:sym typeface="Courier New"/>
                        </a:rPr>
                        <a:t>re.</a:t>
                      </a:r>
                      <a:r>
                        <a:rPr b="1" lang="en" sz="1600">
                          <a:solidFill>
                            <a:srgbClr val="1155CC"/>
                          </a:solidFill>
                          <a:latin typeface="Courier New"/>
                          <a:ea typeface="Courier New"/>
                          <a:cs typeface="Courier New"/>
                          <a:sym typeface="Courier New"/>
                        </a:rPr>
                        <a:t>sub(</a:t>
                      </a:r>
                      <a:r>
                        <a:rPr b="1" i="1" lang="en" sz="1600">
                          <a:solidFill>
                            <a:srgbClr val="1155CC"/>
                          </a:solidFill>
                          <a:latin typeface="Courier New"/>
                          <a:ea typeface="Courier New"/>
                          <a:cs typeface="Courier New"/>
                          <a:sym typeface="Courier New"/>
                        </a:rPr>
                        <a:t>pattern</a:t>
                      </a:r>
                      <a:r>
                        <a:rPr b="1" lang="en" sz="1600">
                          <a:solidFill>
                            <a:srgbClr val="1155CC"/>
                          </a:solidFill>
                          <a:latin typeface="Courier New"/>
                          <a:ea typeface="Courier New"/>
                          <a:cs typeface="Courier New"/>
                          <a:sym typeface="Courier New"/>
                        </a:rPr>
                        <a:t>,</a:t>
                      </a:r>
                      <a:r>
                        <a:rPr b="1" i="1" lang="en" sz="1600">
                          <a:solidFill>
                            <a:srgbClr val="1155CC"/>
                          </a:solidFill>
                          <a:latin typeface="Courier New"/>
                          <a:ea typeface="Courier New"/>
                          <a:cs typeface="Courier New"/>
                          <a:sym typeface="Courier New"/>
                        </a:rPr>
                        <a:t>replacewith</a:t>
                      </a:r>
                      <a:r>
                        <a:rPr b="1" lang="en" sz="1600">
                          <a:solidFill>
                            <a:srgbClr val="1155CC"/>
                          </a:solidFill>
                          <a:latin typeface="Courier New"/>
                          <a:ea typeface="Courier New"/>
                          <a:cs typeface="Courier New"/>
                          <a:sym typeface="Courier New"/>
                        </a:rPr>
                        <a:t>,</a:t>
                      </a:r>
                      <a:r>
                        <a:rPr b="1" i="1" lang="en" sz="1600">
                          <a:solidFill>
                            <a:srgbClr val="1155CC"/>
                          </a:solidFill>
                          <a:latin typeface="Courier New"/>
                          <a:ea typeface="Courier New"/>
                          <a:cs typeface="Courier New"/>
                          <a:sym typeface="Courier New"/>
                        </a:rPr>
                        <a:t>string</a:t>
                      </a:r>
                      <a:r>
                        <a:rPr b="1" lang="en" sz="1600">
                          <a:solidFill>
                            <a:srgbClr val="1155CC"/>
                          </a:solidFill>
                          <a:latin typeface="Courier New"/>
                          <a:ea typeface="Courier New"/>
                          <a:cs typeface="Courier New"/>
                          <a:sym typeface="Courier New"/>
                        </a:rPr>
                        <a:t>)</a:t>
                      </a:r>
                      <a:endParaRPr b="1" sz="1600">
                        <a:solidFill>
                          <a:srgbClr val="1155CC"/>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600"/>
                        <a:buFont typeface="Arial"/>
                        <a:buNone/>
                      </a:pPr>
                      <a:r>
                        <a:rPr lang="en" sz="1600">
                          <a:solidFill>
                            <a:schemeClr val="dk1"/>
                          </a:solidFill>
                          <a:latin typeface="Montserrat"/>
                          <a:ea typeface="Montserrat"/>
                          <a:cs typeface="Montserrat"/>
                          <a:sym typeface="Montserrat"/>
                        </a:rPr>
                        <a:t>The method r</a:t>
                      </a:r>
                      <a:r>
                        <a:rPr lang="en" sz="1600">
                          <a:solidFill>
                            <a:schemeClr val="dk1"/>
                          </a:solidFill>
                          <a:latin typeface="Montserrat"/>
                          <a:ea typeface="Montserrat"/>
                          <a:cs typeface="Montserrat"/>
                          <a:sym typeface="Montserrat"/>
                        </a:rPr>
                        <a:t>eplaces every </a:t>
                      </a:r>
                      <a:r>
                        <a:rPr b="1" i="1" lang="en" sz="1600">
                          <a:solidFill>
                            <a:srgbClr val="1155CC"/>
                          </a:solidFill>
                          <a:latin typeface="Courier New"/>
                          <a:ea typeface="Courier New"/>
                          <a:cs typeface="Courier New"/>
                          <a:sym typeface="Courier New"/>
                        </a:rPr>
                        <a:t>pattern </a:t>
                      </a:r>
                      <a:r>
                        <a:rPr lang="en" sz="1600">
                          <a:solidFill>
                            <a:schemeClr val="dk1"/>
                          </a:solidFill>
                          <a:latin typeface="Montserrat"/>
                          <a:ea typeface="Montserrat"/>
                          <a:cs typeface="Montserrat"/>
                          <a:sym typeface="Montserrat"/>
                        </a:rPr>
                        <a:t>character (\s for space) with a </a:t>
                      </a:r>
                      <a:r>
                        <a:rPr b="1" i="1" lang="en" sz="1600">
                          <a:solidFill>
                            <a:srgbClr val="1155CC"/>
                          </a:solidFill>
                          <a:latin typeface="Courier New"/>
                          <a:ea typeface="Courier New"/>
                          <a:cs typeface="Courier New"/>
                          <a:sym typeface="Courier New"/>
                        </a:rPr>
                        <a:t>replacewith </a:t>
                      </a:r>
                      <a:r>
                        <a:rPr lang="en" sz="1600">
                          <a:solidFill>
                            <a:schemeClr val="dk1"/>
                          </a:solidFill>
                          <a:latin typeface="Montserrat"/>
                          <a:ea typeface="Montserrat"/>
                          <a:cs typeface="Montserrat"/>
                          <a:sym typeface="Montserrat"/>
                        </a:rPr>
                        <a:t>character(s), for example </a:t>
                      </a:r>
                      <a:r>
                        <a:rPr b="1" lang="en" sz="1600">
                          <a:solidFill>
                            <a:schemeClr val="dk1"/>
                          </a:solidFill>
                          <a:latin typeface="Montserrat"/>
                          <a:ea typeface="Montserrat"/>
                          <a:cs typeface="Montserrat"/>
                          <a:sym typeface="Montserrat"/>
                        </a:rPr>
                        <a:t>%20 </a:t>
                      </a:r>
                      <a:r>
                        <a:rPr lang="en" sz="1600">
                          <a:solidFill>
                            <a:schemeClr val="dk1"/>
                          </a:solidFill>
                          <a:latin typeface="Montserrat"/>
                          <a:ea typeface="Montserrat"/>
                          <a:cs typeface="Montserrat"/>
                          <a:sym typeface="Montserrat"/>
                        </a:rPr>
                        <a:t> that is used for URL encoding.</a:t>
                      </a:r>
                      <a:endParaRPr sz="1600">
                        <a:solidFill>
                          <a:schemeClr val="dk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98"/>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t>Regex Methods</a:t>
            </a:r>
            <a:endParaRPr b="0"/>
          </a:p>
        </p:txBody>
      </p:sp>
      <p:pic>
        <p:nvPicPr>
          <p:cNvPr id="735" name="Google Shape;735;p98"/>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graphicFrame>
        <p:nvGraphicFramePr>
          <p:cNvPr id="736" name="Google Shape;736;p98"/>
          <p:cNvGraphicFramePr/>
          <p:nvPr/>
        </p:nvGraphicFramePr>
        <p:xfrm>
          <a:off x="465400" y="1480200"/>
          <a:ext cx="3000000" cy="3000000"/>
        </p:xfrm>
        <a:graphic>
          <a:graphicData uri="http://schemas.openxmlformats.org/drawingml/2006/table">
            <a:tbl>
              <a:tblPr>
                <a:noFill/>
                <a:tableStyleId>{61A814EE-7CA4-4630-AC3A-45B04CE1AFAD}</a:tableStyleId>
              </a:tblPr>
              <a:tblGrid>
                <a:gridCol w="4046275"/>
                <a:gridCol w="4086225"/>
              </a:tblGrid>
              <a:tr h="457175">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dk1"/>
                          </a:solidFill>
                          <a:latin typeface="Montserrat"/>
                          <a:ea typeface="Montserrat"/>
                          <a:cs typeface="Montserrat"/>
                          <a:sym typeface="Montserrat"/>
                        </a:rPr>
                        <a:t>Method</a:t>
                      </a:r>
                      <a:endParaRPr b="1" sz="1800">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dk1"/>
                          </a:solidFill>
                          <a:latin typeface="Montserrat"/>
                          <a:ea typeface="Montserrat"/>
                          <a:cs typeface="Montserrat"/>
                          <a:sym typeface="Montserrat"/>
                        </a:rPr>
                        <a:t>Description</a:t>
                      </a:r>
                      <a:endParaRPr b="1" sz="1800">
                        <a:solidFill>
                          <a:schemeClr val="dk1"/>
                        </a:solidFill>
                        <a:latin typeface="Montserrat"/>
                        <a:ea typeface="Montserrat"/>
                        <a:cs typeface="Montserrat"/>
                        <a:sym typeface="Montserrat"/>
                      </a:endParaRPr>
                    </a:p>
                  </a:txBody>
                  <a:tcPr marT="91425" marB="91425" marR="91425" marL="91425"/>
                </a:tc>
              </a:tr>
              <a:tr h="1158200">
                <a:tc>
                  <a:txBody>
                    <a:bodyPr/>
                    <a:lstStyle/>
                    <a:p>
                      <a:pPr indent="0" lvl="0" marL="0" marR="0" rtl="0" algn="l">
                        <a:lnSpc>
                          <a:spcPct val="100000"/>
                        </a:lnSpc>
                        <a:spcBef>
                          <a:spcPts val="0"/>
                        </a:spcBef>
                        <a:spcAft>
                          <a:spcPts val="0"/>
                        </a:spcAft>
                        <a:buClr>
                          <a:srgbClr val="000000"/>
                        </a:buClr>
                        <a:buSzPts val="1600"/>
                        <a:buFont typeface="Arial"/>
                        <a:buNone/>
                      </a:pPr>
                      <a:r>
                        <a:rPr b="1" i="1" lang="en" sz="1600">
                          <a:solidFill>
                            <a:srgbClr val="1155CC"/>
                          </a:solidFill>
                          <a:latin typeface="Courier New"/>
                          <a:ea typeface="Courier New"/>
                          <a:cs typeface="Courier New"/>
                          <a:sym typeface="Courier New"/>
                        </a:rPr>
                        <a:t>re.</a:t>
                      </a:r>
                      <a:r>
                        <a:rPr b="1" lang="en" sz="1600">
                          <a:solidFill>
                            <a:srgbClr val="1155CC"/>
                          </a:solidFill>
                          <a:latin typeface="Courier New"/>
                          <a:ea typeface="Courier New"/>
                          <a:cs typeface="Courier New"/>
                          <a:sym typeface="Courier New"/>
                        </a:rPr>
                        <a:t>start()</a:t>
                      </a:r>
                      <a:endParaRPr b="1" sz="1600">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The method </a:t>
                      </a:r>
                      <a:r>
                        <a:rPr lang="en" sz="1600">
                          <a:latin typeface="Montserrat"/>
                          <a:ea typeface="Montserrat"/>
                          <a:cs typeface="Montserrat"/>
                          <a:sym typeface="Montserrat"/>
                        </a:rPr>
                        <a:t>returns the index of the </a:t>
                      </a:r>
                      <a:r>
                        <a:rPr b="1" lang="en" sz="1600">
                          <a:solidFill>
                            <a:srgbClr val="1155CC"/>
                          </a:solidFill>
                          <a:latin typeface="Courier New"/>
                          <a:ea typeface="Courier New"/>
                          <a:cs typeface="Courier New"/>
                          <a:sym typeface="Courier New"/>
                        </a:rPr>
                        <a:t>start </a:t>
                      </a:r>
                      <a:r>
                        <a:rPr lang="en" sz="1600">
                          <a:latin typeface="Montserrat"/>
                          <a:ea typeface="Montserrat"/>
                          <a:cs typeface="Montserrat"/>
                          <a:sym typeface="Montserrat"/>
                        </a:rPr>
                        <a:t>of the matched substring</a:t>
                      </a:r>
                      <a:endParaRPr sz="1600">
                        <a:latin typeface="Montserrat"/>
                        <a:ea typeface="Montserrat"/>
                        <a:cs typeface="Montserrat"/>
                        <a:sym typeface="Montserrat"/>
                      </a:endParaRPr>
                    </a:p>
                  </a:txBody>
                  <a:tcPr marT="91425" marB="91425" marR="91425" marL="91425"/>
                </a:tc>
              </a:tr>
              <a:tr h="914375">
                <a:tc>
                  <a:txBody>
                    <a:bodyPr/>
                    <a:lstStyle/>
                    <a:p>
                      <a:pPr indent="0" lvl="0" marL="0" rtl="0" algn="l">
                        <a:spcBef>
                          <a:spcPts val="0"/>
                        </a:spcBef>
                        <a:spcAft>
                          <a:spcPts val="0"/>
                        </a:spcAft>
                        <a:buClr>
                          <a:schemeClr val="dk1"/>
                        </a:buClr>
                        <a:buSzPts val="1600"/>
                        <a:buFont typeface="Arial"/>
                        <a:buNone/>
                      </a:pPr>
                      <a:r>
                        <a:rPr b="1" i="1" lang="en" sz="1600">
                          <a:solidFill>
                            <a:srgbClr val="1155CC"/>
                          </a:solidFill>
                          <a:latin typeface="Courier New"/>
                          <a:ea typeface="Courier New"/>
                          <a:cs typeface="Courier New"/>
                          <a:sym typeface="Courier New"/>
                        </a:rPr>
                        <a:t>re.</a:t>
                      </a:r>
                      <a:r>
                        <a:rPr b="1" lang="en" sz="1600">
                          <a:solidFill>
                            <a:srgbClr val="1155CC"/>
                          </a:solidFill>
                          <a:latin typeface="Courier New"/>
                          <a:ea typeface="Courier New"/>
                          <a:cs typeface="Courier New"/>
                          <a:sym typeface="Courier New"/>
                        </a:rPr>
                        <a:t>end()</a:t>
                      </a:r>
                      <a:endParaRPr b="1" sz="1600">
                        <a:solidFill>
                          <a:srgbClr val="1155CC"/>
                        </a:solidFill>
                        <a:latin typeface="Courier New"/>
                        <a:ea typeface="Courier New"/>
                        <a:cs typeface="Courier New"/>
                        <a:sym typeface="Courier New"/>
                      </a:endParaRPr>
                    </a:p>
                    <a:p>
                      <a:pPr indent="0" lvl="0" marL="0" rtl="0" algn="l">
                        <a:spcBef>
                          <a:spcPts val="0"/>
                        </a:spcBef>
                        <a:spcAft>
                          <a:spcPts val="0"/>
                        </a:spcAft>
                        <a:buClr>
                          <a:schemeClr val="dk1"/>
                        </a:buClr>
                        <a:buSzPts val="1600"/>
                        <a:buFont typeface="Arial"/>
                        <a:buNone/>
                      </a:pPr>
                      <a:r>
                        <a:t/>
                      </a:r>
                      <a:endParaRPr b="1" i="1" sz="1600">
                        <a:solidFill>
                          <a:srgbClr val="1155CC"/>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600"/>
                        <a:buFont typeface="Arial"/>
                        <a:buNone/>
                      </a:pPr>
                      <a:r>
                        <a:rPr lang="en" sz="1600">
                          <a:solidFill>
                            <a:schemeClr val="dk1"/>
                          </a:solidFill>
                          <a:latin typeface="Montserrat"/>
                          <a:ea typeface="Montserrat"/>
                          <a:cs typeface="Montserrat"/>
                          <a:sym typeface="Montserrat"/>
                        </a:rPr>
                        <a:t>The method </a:t>
                      </a:r>
                      <a:r>
                        <a:rPr lang="en" sz="1600">
                          <a:solidFill>
                            <a:schemeClr val="dk1"/>
                          </a:solidFill>
                          <a:latin typeface="Montserrat"/>
                          <a:ea typeface="Montserrat"/>
                          <a:cs typeface="Montserrat"/>
                          <a:sym typeface="Montserrat"/>
                        </a:rPr>
                        <a:t>returns the index of the </a:t>
                      </a:r>
                      <a:r>
                        <a:rPr b="1" lang="en" sz="1600">
                          <a:solidFill>
                            <a:srgbClr val="1155CC"/>
                          </a:solidFill>
                          <a:latin typeface="Courier New"/>
                          <a:ea typeface="Courier New"/>
                          <a:cs typeface="Courier New"/>
                          <a:sym typeface="Courier New"/>
                        </a:rPr>
                        <a:t>end </a:t>
                      </a:r>
                      <a:r>
                        <a:rPr lang="en" sz="1600">
                          <a:solidFill>
                            <a:schemeClr val="dk1"/>
                          </a:solidFill>
                          <a:latin typeface="Montserrat"/>
                          <a:ea typeface="Montserrat"/>
                          <a:cs typeface="Montserrat"/>
                          <a:sym typeface="Montserrat"/>
                        </a:rPr>
                        <a:t>of the matched substring</a:t>
                      </a:r>
                      <a:endParaRPr sz="1600">
                        <a:solidFill>
                          <a:schemeClr val="dk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99"/>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t>Creating Custom </a:t>
            </a:r>
            <a:r>
              <a:rPr b="0" lang="en"/>
              <a:t>Regex Patterns I</a:t>
            </a:r>
            <a:endParaRPr b="0"/>
          </a:p>
        </p:txBody>
      </p:sp>
      <p:pic>
        <p:nvPicPr>
          <p:cNvPr id="742" name="Google Shape;742;p99"/>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743" name="Google Shape;743;p99"/>
          <p:cNvSpPr txBox="1"/>
          <p:nvPr/>
        </p:nvSpPr>
        <p:spPr>
          <a:xfrm>
            <a:off x="461250" y="1092300"/>
            <a:ext cx="83460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12529"/>
                </a:solidFill>
                <a:highlight>
                  <a:srgbClr val="FFFFFF"/>
                </a:highlight>
                <a:latin typeface="Montserrat"/>
                <a:ea typeface="Montserrat"/>
                <a:cs typeface="Montserrat"/>
                <a:sym typeface="Montserrat"/>
              </a:rPr>
              <a:t>Pattern I:</a:t>
            </a:r>
            <a:r>
              <a:rPr b="1" i="0" lang="en" sz="1600" u="none" cap="none" strike="noStrike">
                <a:solidFill>
                  <a:srgbClr val="212529"/>
                </a:solidFill>
                <a:highlight>
                  <a:srgbClr val="FFFFFF"/>
                </a:highlight>
                <a:latin typeface="Montserrat"/>
                <a:ea typeface="Montserrat"/>
                <a:cs typeface="Montserrat"/>
                <a:sym typeface="Montserrat"/>
              </a:rPr>
              <a:t> </a:t>
            </a:r>
            <a:r>
              <a:rPr lang="en" sz="1600">
                <a:solidFill>
                  <a:srgbClr val="212529"/>
                </a:solidFill>
                <a:highlight>
                  <a:srgbClr val="FFFFFF"/>
                </a:highlight>
                <a:latin typeface="Montserrat"/>
                <a:ea typeface="Montserrat"/>
                <a:cs typeface="Montserrat"/>
                <a:sym typeface="Montserrat"/>
              </a:rPr>
              <a:t>We can create custom patterns to extract data using the regex library, in this example, we will explore numbering patterns.</a:t>
            </a:r>
            <a:endParaRPr b="1" i="0" sz="1500" u="none" cap="none" strike="noStrike">
              <a:solidFill>
                <a:srgbClr val="000000"/>
              </a:solidFill>
              <a:latin typeface="Montserrat"/>
              <a:ea typeface="Montserrat"/>
              <a:cs typeface="Montserrat"/>
              <a:sym typeface="Montserrat"/>
            </a:endParaRPr>
          </a:p>
        </p:txBody>
      </p:sp>
      <p:graphicFrame>
        <p:nvGraphicFramePr>
          <p:cNvPr id="744" name="Google Shape;744;p99"/>
          <p:cNvGraphicFramePr/>
          <p:nvPr/>
        </p:nvGraphicFramePr>
        <p:xfrm>
          <a:off x="461250" y="1985775"/>
          <a:ext cx="3000000" cy="3000000"/>
        </p:xfrm>
        <a:graphic>
          <a:graphicData uri="http://schemas.openxmlformats.org/drawingml/2006/table">
            <a:tbl>
              <a:tblPr>
                <a:noFill/>
                <a:tableStyleId>{61A814EE-7CA4-4630-AC3A-45B04CE1AFAD}</a:tableStyleId>
              </a:tblPr>
              <a:tblGrid>
                <a:gridCol w="4046275"/>
                <a:gridCol w="4086225"/>
              </a:tblGrid>
              <a:tr h="457175">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dk1"/>
                          </a:solidFill>
                          <a:latin typeface="Montserrat"/>
                          <a:ea typeface="Montserrat"/>
                          <a:cs typeface="Montserrat"/>
                          <a:sym typeface="Montserrat"/>
                        </a:rPr>
                        <a:t>Example I</a:t>
                      </a:r>
                      <a:endParaRPr b="1" sz="1800">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dk1"/>
                          </a:solidFill>
                          <a:latin typeface="Montserrat"/>
                          <a:ea typeface="Montserrat"/>
                          <a:cs typeface="Montserrat"/>
                          <a:sym typeface="Montserrat"/>
                        </a:rPr>
                        <a:t>Pattern I</a:t>
                      </a:r>
                      <a:endParaRPr b="1" sz="1800">
                        <a:solidFill>
                          <a:schemeClr val="dk1"/>
                        </a:solidFill>
                        <a:latin typeface="Montserrat"/>
                        <a:ea typeface="Montserrat"/>
                        <a:cs typeface="Montserrat"/>
                        <a:sym typeface="Montserrat"/>
                      </a:endParaRPr>
                    </a:p>
                  </a:txBody>
                  <a:tcPr marT="91425" marB="91425" marR="91425" marL="91425"/>
                </a:tc>
              </a:tr>
              <a:tr h="1158200">
                <a:tc>
                  <a:txBody>
                    <a:bodyPr/>
                    <a:lstStyle/>
                    <a:p>
                      <a:pPr indent="0" lvl="0" marL="0" marR="0" rtl="0" algn="l">
                        <a:lnSpc>
                          <a:spcPct val="100000"/>
                        </a:lnSpc>
                        <a:spcBef>
                          <a:spcPts val="0"/>
                        </a:spcBef>
                        <a:spcAft>
                          <a:spcPts val="0"/>
                        </a:spcAft>
                        <a:buClr>
                          <a:srgbClr val="000000"/>
                        </a:buClr>
                        <a:buSzPts val="1600"/>
                        <a:buFont typeface="Arial"/>
                        <a:buNone/>
                      </a:pPr>
                      <a:r>
                        <a:rPr b="1" i="1" lang="en" sz="1600">
                          <a:solidFill>
                            <a:srgbClr val="1155CC"/>
                          </a:solidFill>
                          <a:latin typeface="Courier New"/>
                          <a:ea typeface="Courier New"/>
                          <a:cs typeface="Courier New"/>
                          <a:sym typeface="Courier New"/>
                        </a:rPr>
                        <a:t>string = '39801 356, 2102 1111'</a:t>
                      </a:r>
                      <a:endParaRPr b="1" i="1" sz="1600">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1" sz="1600">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i="1" lang="en" sz="1600">
                          <a:solidFill>
                            <a:srgbClr val="1155CC"/>
                          </a:solidFill>
                          <a:latin typeface="Courier New"/>
                          <a:ea typeface="Courier New"/>
                          <a:cs typeface="Courier New"/>
                          <a:sym typeface="Courier New"/>
                        </a:rPr>
                        <a:t>pattern = '(\d{3}) (\d{2})'</a:t>
                      </a:r>
                      <a:endParaRPr b="1" i="1" sz="1600">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1" sz="1600">
                        <a:solidFill>
                          <a:srgbClr val="1155CC"/>
                        </a:solidFill>
                        <a:latin typeface="Courier New"/>
                        <a:ea typeface="Courier New"/>
                        <a:cs typeface="Courier New"/>
                        <a:sym typeface="Courier New"/>
                      </a:endParaRPr>
                    </a:p>
                    <a:p>
                      <a:pPr indent="-330200" lvl="0" marL="457200" marR="0" rtl="0" algn="l">
                        <a:lnSpc>
                          <a:spcPct val="10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The </a:t>
                      </a:r>
                      <a:r>
                        <a:rPr b="1" lang="en" sz="1600">
                          <a:solidFill>
                            <a:srgbClr val="1155CC"/>
                          </a:solidFill>
                          <a:latin typeface="Courier New"/>
                          <a:ea typeface="Courier New"/>
                          <a:cs typeface="Courier New"/>
                          <a:sym typeface="Courier New"/>
                        </a:rPr>
                        <a:t>pattern </a:t>
                      </a:r>
                      <a:r>
                        <a:rPr lang="en" sz="1600">
                          <a:solidFill>
                            <a:schemeClr val="dk1"/>
                          </a:solidFill>
                          <a:latin typeface="Montserrat"/>
                          <a:ea typeface="Montserrat"/>
                          <a:cs typeface="Montserrat"/>
                          <a:sym typeface="Montserrat"/>
                        </a:rPr>
                        <a:t>is a three digit number followed by space followed by two digit number</a:t>
                      </a:r>
                      <a:endParaRPr sz="16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1" sz="1600">
                        <a:solidFill>
                          <a:srgbClr val="1155CC"/>
                        </a:solidFill>
                        <a:latin typeface="Courier New"/>
                        <a:ea typeface="Courier New"/>
                        <a:cs typeface="Courier New"/>
                        <a:sym typeface="Courier New"/>
                      </a:endParaRPr>
                    </a:p>
                  </a:txBody>
                  <a:tcPr marT="91425" marB="91425" marR="91425" marL="91425"/>
                </a:tc>
              </a:tr>
            </a:tbl>
          </a:graphicData>
        </a:graphic>
      </p:graphicFrame>
      <p:sp>
        <p:nvSpPr>
          <p:cNvPr id="745" name="Google Shape;745;p99"/>
          <p:cNvSpPr txBox="1"/>
          <p:nvPr/>
        </p:nvSpPr>
        <p:spPr>
          <a:xfrm>
            <a:off x="461250" y="4227925"/>
            <a:ext cx="8346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rgbClr val="212529"/>
                </a:solidFill>
                <a:highlight>
                  <a:srgbClr val="FFFFFF"/>
                </a:highlight>
                <a:latin typeface="Montserrat"/>
                <a:ea typeface="Montserrat"/>
                <a:cs typeface="Montserrat"/>
                <a:sym typeface="Montserrat"/>
              </a:rPr>
              <a:t>Hint</a:t>
            </a:r>
            <a:r>
              <a:rPr b="1" i="0" lang="en" sz="1800" u="none" cap="none" strike="noStrike">
                <a:solidFill>
                  <a:srgbClr val="212529"/>
                </a:solidFill>
                <a:highlight>
                  <a:srgbClr val="FFFFFF"/>
                </a:highlight>
                <a:latin typeface="Montserrat"/>
                <a:ea typeface="Montserrat"/>
                <a:cs typeface="Montserrat"/>
                <a:sym typeface="Montserrat"/>
              </a:rPr>
              <a:t>:</a:t>
            </a:r>
            <a:r>
              <a:rPr b="1" i="0" lang="en" sz="1600" u="none" cap="none" strike="noStrike">
                <a:solidFill>
                  <a:srgbClr val="212529"/>
                </a:solidFill>
                <a:highlight>
                  <a:srgbClr val="FFFFFF"/>
                </a:highlight>
                <a:latin typeface="Montserrat"/>
                <a:ea typeface="Montserrat"/>
                <a:cs typeface="Montserrat"/>
                <a:sym typeface="Montserrat"/>
              </a:rPr>
              <a:t> </a:t>
            </a:r>
            <a:r>
              <a:rPr lang="en" sz="1600">
                <a:solidFill>
                  <a:srgbClr val="212529"/>
                </a:solidFill>
                <a:highlight>
                  <a:srgbClr val="FFFFFF"/>
                </a:highlight>
                <a:latin typeface="Montserrat"/>
                <a:ea typeface="Montserrat"/>
                <a:cs typeface="Montserrat"/>
                <a:sym typeface="Montserrat"/>
              </a:rPr>
              <a:t>Custom patterns can be used in the regex methods such as in </a:t>
            </a:r>
            <a:r>
              <a:rPr b="1" i="1" lang="en" sz="1600">
                <a:solidFill>
                  <a:srgbClr val="1155CC"/>
                </a:solidFill>
                <a:latin typeface="Courier New"/>
                <a:ea typeface="Courier New"/>
                <a:cs typeface="Courier New"/>
                <a:sym typeface="Courier New"/>
              </a:rPr>
              <a:t>search()</a:t>
            </a:r>
            <a:r>
              <a:rPr lang="en" sz="1600">
                <a:solidFill>
                  <a:srgbClr val="212529"/>
                </a:solidFill>
                <a:highlight>
                  <a:srgbClr val="FFFFFF"/>
                </a:highlight>
                <a:latin typeface="Montserrat"/>
                <a:ea typeface="Montserrat"/>
                <a:cs typeface="Montserrat"/>
                <a:sym typeface="Montserrat"/>
              </a:rPr>
              <a:t> </a:t>
            </a:r>
            <a:endParaRPr b="1" i="0" sz="15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239" name="Shape 239"/>
        <p:cNvGrpSpPr/>
        <p:nvPr/>
      </p:nvGrpSpPr>
      <p:grpSpPr>
        <a:xfrm>
          <a:off x="0" y="0"/>
          <a:ext cx="0" cy="0"/>
          <a:chOff x="0" y="0"/>
          <a:chExt cx="0" cy="0"/>
        </a:xfrm>
      </p:grpSpPr>
      <p:sp>
        <p:nvSpPr>
          <p:cNvPr id="240" name="Google Shape;240;p55"/>
          <p:cNvSpPr txBox="1"/>
          <p:nvPr>
            <p:ph idx="1" type="body"/>
          </p:nvPr>
        </p:nvSpPr>
        <p:spPr>
          <a:xfrm>
            <a:off x="311700" y="1759025"/>
            <a:ext cx="8520600" cy="126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5200">
                <a:solidFill>
                  <a:schemeClr val="lt1"/>
                </a:solidFill>
              </a:rPr>
              <a:t>Introduction to Python Strings</a:t>
            </a:r>
            <a:endParaRPr sz="5200"/>
          </a:p>
        </p:txBody>
      </p:sp>
      <p:pic>
        <p:nvPicPr>
          <p:cNvPr id="241" name="Google Shape;241;p55"/>
          <p:cNvPicPr preferRelativeResize="0"/>
          <p:nvPr/>
        </p:nvPicPr>
        <p:blipFill rotWithShape="1">
          <a:blip r:embed="rId3">
            <a:alphaModFix/>
          </a:blip>
          <a:srcRect b="17117" l="0" r="0" t="17117"/>
          <a:stretch/>
        </p:blipFill>
        <p:spPr>
          <a:xfrm>
            <a:off x="304000" y="4498675"/>
            <a:ext cx="1033400" cy="48016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00"/>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t>Creating Custom Regex Patterns II</a:t>
            </a:r>
            <a:endParaRPr b="0"/>
          </a:p>
        </p:txBody>
      </p:sp>
      <p:pic>
        <p:nvPicPr>
          <p:cNvPr id="751" name="Google Shape;751;p100"/>
          <p:cNvPicPr preferRelativeResize="0"/>
          <p:nvPr/>
        </p:nvPicPr>
        <p:blipFill rotWithShape="1">
          <a:blip r:embed="rId3">
            <a:alphaModFix/>
          </a:blip>
          <a:srcRect b="17118" l="0" r="0" t="17118"/>
          <a:stretch/>
        </p:blipFill>
        <p:spPr>
          <a:xfrm>
            <a:off x="7773850" y="268725"/>
            <a:ext cx="1033398" cy="480163"/>
          </a:xfrm>
          <a:prstGeom prst="rect">
            <a:avLst/>
          </a:prstGeom>
          <a:noFill/>
          <a:ln>
            <a:noFill/>
          </a:ln>
        </p:spPr>
      </p:pic>
      <p:sp>
        <p:nvSpPr>
          <p:cNvPr id="752" name="Google Shape;752;p100"/>
          <p:cNvSpPr txBox="1"/>
          <p:nvPr/>
        </p:nvSpPr>
        <p:spPr>
          <a:xfrm>
            <a:off x="461250" y="1092300"/>
            <a:ext cx="83460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12529"/>
                </a:solidFill>
                <a:highlight>
                  <a:srgbClr val="FFFFFF"/>
                </a:highlight>
                <a:latin typeface="Montserrat"/>
                <a:ea typeface="Montserrat"/>
                <a:cs typeface="Montserrat"/>
                <a:sym typeface="Montserrat"/>
              </a:rPr>
              <a:t>Pattern II:</a:t>
            </a:r>
            <a:r>
              <a:rPr b="1" i="0" lang="en" sz="1600" u="none" cap="none" strike="noStrike">
                <a:solidFill>
                  <a:srgbClr val="212529"/>
                </a:solidFill>
                <a:highlight>
                  <a:srgbClr val="FFFFFF"/>
                </a:highlight>
                <a:latin typeface="Montserrat"/>
                <a:ea typeface="Montserrat"/>
                <a:cs typeface="Montserrat"/>
                <a:sym typeface="Montserrat"/>
              </a:rPr>
              <a:t> </a:t>
            </a:r>
            <a:r>
              <a:rPr lang="en" sz="1600">
                <a:solidFill>
                  <a:srgbClr val="212529"/>
                </a:solidFill>
                <a:highlight>
                  <a:srgbClr val="FFFFFF"/>
                </a:highlight>
                <a:latin typeface="Montserrat"/>
                <a:ea typeface="Montserrat"/>
                <a:cs typeface="Montserrat"/>
                <a:sym typeface="Montserrat"/>
              </a:rPr>
              <a:t>We can create custom patterns to extract data using the regex library, in this example, we will explore text patterns.</a:t>
            </a:r>
            <a:endParaRPr b="1" i="0" sz="1500" u="none" cap="none" strike="noStrike">
              <a:solidFill>
                <a:srgbClr val="000000"/>
              </a:solidFill>
              <a:latin typeface="Montserrat"/>
              <a:ea typeface="Montserrat"/>
              <a:cs typeface="Montserrat"/>
              <a:sym typeface="Montserrat"/>
            </a:endParaRPr>
          </a:p>
        </p:txBody>
      </p:sp>
      <p:graphicFrame>
        <p:nvGraphicFramePr>
          <p:cNvPr id="753" name="Google Shape;753;p100"/>
          <p:cNvGraphicFramePr/>
          <p:nvPr/>
        </p:nvGraphicFramePr>
        <p:xfrm>
          <a:off x="461250" y="1985775"/>
          <a:ext cx="3000000" cy="3000000"/>
        </p:xfrm>
        <a:graphic>
          <a:graphicData uri="http://schemas.openxmlformats.org/drawingml/2006/table">
            <a:tbl>
              <a:tblPr>
                <a:noFill/>
                <a:tableStyleId>{61A814EE-7CA4-4630-AC3A-45B04CE1AFAD}</a:tableStyleId>
              </a:tblPr>
              <a:tblGrid>
                <a:gridCol w="4046275"/>
                <a:gridCol w="4086225"/>
              </a:tblGrid>
              <a:tr h="457175">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dk1"/>
                          </a:solidFill>
                          <a:latin typeface="Montserrat"/>
                          <a:ea typeface="Montserrat"/>
                          <a:cs typeface="Montserrat"/>
                          <a:sym typeface="Montserrat"/>
                        </a:rPr>
                        <a:t>Example II</a:t>
                      </a:r>
                      <a:endParaRPr b="1" sz="1800">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dk1"/>
                          </a:solidFill>
                          <a:latin typeface="Montserrat"/>
                          <a:ea typeface="Montserrat"/>
                          <a:cs typeface="Montserrat"/>
                          <a:sym typeface="Montserrat"/>
                        </a:rPr>
                        <a:t>Pattern II</a:t>
                      </a:r>
                      <a:endParaRPr b="1" sz="1800">
                        <a:solidFill>
                          <a:schemeClr val="dk1"/>
                        </a:solidFill>
                        <a:latin typeface="Montserrat"/>
                        <a:ea typeface="Montserrat"/>
                        <a:cs typeface="Montserrat"/>
                        <a:sym typeface="Montserrat"/>
                      </a:endParaRPr>
                    </a:p>
                  </a:txBody>
                  <a:tcPr marT="91425" marB="91425" marR="91425" marL="91425"/>
                </a:tc>
              </a:tr>
              <a:tr h="1158200">
                <a:tc>
                  <a:txBody>
                    <a:bodyPr/>
                    <a:lstStyle/>
                    <a:p>
                      <a:pPr indent="0" lvl="0" marL="0" marR="0" rtl="0" algn="l">
                        <a:lnSpc>
                          <a:spcPct val="100000"/>
                        </a:lnSpc>
                        <a:spcBef>
                          <a:spcPts val="0"/>
                        </a:spcBef>
                        <a:spcAft>
                          <a:spcPts val="0"/>
                        </a:spcAft>
                        <a:buClr>
                          <a:srgbClr val="000000"/>
                        </a:buClr>
                        <a:buSzPts val="1600"/>
                        <a:buFont typeface="Arial"/>
                        <a:buNone/>
                      </a:pPr>
                      <a:r>
                        <a:rPr b="1" i="1" lang="en" sz="1600">
                          <a:solidFill>
                            <a:srgbClr val="1155CC"/>
                          </a:solidFill>
                          <a:latin typeface="Courier New"/>
                          <a:ea typeface="Courier New"/>
                          <a:cs typeface="Courier New"/>
                          <a:sym typeface="Courier New"/>
                        </a:rPr>
                        <a:t>string = 'Berlin is a </a:t>
                      </a:r>
                      <a:r>
                        <a:rPr b="1" i="1" lang="en" sz="1600">
                          <a:solidFill>
                            <a:srgbClr val="1155CC"/>
                          </a:solidFill>
                          <a:latin typeface="Courier New"/>
                          <a:ea typeface="Courier New"/>
                          <a:cs typeface="Courier New"/>
                          <a:sym typeface="Courier New"/>
                        </a:rPr>
                        <a:t>beautiful</a:t>
                      </a:r>
                      <a:r>
                        <a:rPr b="1" i="1" lang="en" sz="1600">
                          <a:solidFill>
                            <a:srgbClr val="1155CC"/>
                          </a:solidFill>
                          <a:latin typeface="Courier New"/>
                          <a:ea typeface="Courier New"/>
                          <a:cs typeface="Courier New"/>
                          <a:sym typeface="Courier New"/>
                        </a:rPr>
                        <a:t> city'</a:t>
                      </a:r>
                      <a:endParaRPr b="1" i="1" sz="1600">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1" sz="1600">
                        <a:solidFill>
                          <a:srgbClr val="1155CC"/>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i="1" lang="en" sz="1600">
                          <a:solidFill>
                            <a:srgbClr val="1155CC"/>
                          </a:solidFill>
                          <a:latin typeface="Courier New"/>
                          <a:ea typeface="Courier New"/>
                          <a:cs typeface="Courier New"/>
                          <a:sym typeface="Courier New"/>
                        </a:rPr>
                        <a:t>pattern = '</a:t>
                      </a:r>
                      <a:r>
                        <a:rPr b="1" i="1" lang="en" sz="1600">
                          <a:solidFill>
                            <a:srgbClr val="1155CC"/>
                          </a:solidFill>
                          <a:latin typeface="Courier New"/>
                          <a:ea typeface="Courier New"/>
                          <a:cs typeface="Courier New"/>
                          <a:sym typeface="Courier New"/>
                        </a:rPr>
                        <a:t>^Berlin.*city$</a:t>
                      </a:r>
                      <a:r>
                        <a:rPr b="1" i="1" lang="en" sz="1600">
                          <a:solidFill>
                            <a:srgbClr val="1155CC"/>
                          </a:solidFill>
                          <a:latin typeface="Courier New"/>
                          <a:ea typeface="Courier New"/>
                          <a:cs typeface="Courier New"/>
                          <a:sym typeface="Courier New"/>
                        </a:rPr>
                        <a:t>'</a:t>
                      </a:r>
                      <a:endParaRPr b="1" i="1" sz="1600">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1" sz="1600">
                        <a:solidFill>
                          <a:srgbClr val="1155CC"/>
                        </a:solidFill>
                        <a:latin typeface="Courier New"/>
                        <a:ea typeface="Courier New"/>
                        <a:cs typeface="Courier New"/>
                        <a:sym typeface="Courier New"/>
                      </a:endParaRPr>
                    </a:p>
                    <a:p>
                      <a:pPr indent="-330200" lvl="0" marL="457200" marR="0" rtl="0" algn="l">
                        <a:lnSpc>
                          <a:spcPct val="10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The </a:t>
                      </a:r>
                      <a:r>
                        <a:rPr b="1" lang="en" sz="1600">
                          <a:solidFill>
                            <a:srgbClr val="1155CC"/>
                          </a:solidFill>
                          <a:latin typeface="Courier New"/>
                          <a:ea typeface="Courier New"/>
                          <a:cs typeface="Courier New"/>
                          <a:sym typeface="Courier New"/>
                        </a:rPr>
                        <a:t>pattern </a:t>
                      </a:r>
                      <a:r>
                        <a:rPr lang="en" sz="1600">
                          <a:solidFill>
                            <a:schemeClr val="dk1"/>
                          </a:solidFill>
                          <a:latin typeface="Montserrat"/>
                          <a:ea typeface="Montserrat"/>
                          <a:cs typeface="Montserrat"/>
                          <a:sym typeface="Montserrat"/>
                        </a:rPr>
                        <a:t>defines that the string starts with </a:t>
                      </a:r>
                      <a:r>
                        <a:rPr b="1" lang="en" sz="1600">
                          <a:solidFill>
                            <a:srgbClr val="1155CC"/>
                          </a:solidFill>
                          <a:latin typeface="Courier New"/>
                          <a:ea typeface="Courier New"/>
                          <a:cs typeface="Courier New"/>
                          <a:sym typeface="Courier New"/>
                        </a:rPr>
                        <a:t>Berlin</a:t>
                      </a:r>
                      <a:r>
                        <a:rPr lang="en" sz="1600">
                          <a:solidFill>
                            <a:schemeClr val="dk1"/>
                          </a:solidFill>
                          <a:latin typeface="Montserrat"/>
                          <a:ea typeface="Montserrat"/>
                          <a:cs typeface="Montserrat"/>
                          <a:sym typeface="Montserrat"/>
                        </a:rPr>
                        <a:t> and ends with </a:t>
                      </a:r>
                      <a:r>
                        <a:rPr b="1" lang="en" sz="1600">
                          <a:solidFill>
                            <a:srgbClr val="1155CC"/>
                          </a:solidFill>
                          <a:latin typeface="Courier New"/>
                          <a:ea typeface="Courier New"/>
                          <a:cs typeface="Courier New"/>
                          <a:sym typeface="Courier New"/>
                        </a:rPr>
                        <a:t>city</a:t>
                      </a:r>
                      <a:endParaRPr sz="16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1" sz="1600">
                        <a:solidFill>
                          <a:srgbClr val="1155CC"/>
                        </a:solidFill>
                        <a:latin typeface="Courier New"/>
                        <a:ea typeface="Courier New"/>
                        <a:cs typeface="Courier New"/>
                        <a:sym typeface="Courier New"/>
                      </a:endParaRPr>
                    </a:p>
                  </a:txBody>
                  <a:tcPr marT="91425" marB="91425" marR="91425" marL="91425"/>
                </a:tc>
              </a:tr>
            </a:tbl>
          </a:graphicData>
        </a:graphic>
      </p:graphicFrame>
      <p:sp>
        <p:nvSpPr>
          <p:cNvPr id="754" name="Google Shape;754;p100"/>
          <p:cNvSpPr txBox="1"/>
          <p:nvPr/>
        </p:nvSpPr>
        <p:spPr>
          <a:xfrm>
            <a:off x="461250" y="4227925"/>
            <a:ext cx="8346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rgbClr val="212529"/>
                </a:solidFill>
                <a:highlight>
                  <a:srgbClr val="FFFFFF"/>
                </a:highlight>
                <a:latin typeface="Montserrat"/>
                <a:ea typeface="Montserrat"/>
                <a:cs typeface="Montserrat"/>
                <a:sym typeface="Montserrat"/>
              </a:rPr>
              <a:t>Hint</a:t>
            </a:r>
            <a:r>
              <a:rPr b="1" i="0" lang="en" sz="1800" u="none" cap="none" strike="noStrike">
                <a:solidFill>
                  <a:srgbClr val="212529"/>
                </a:solidFill>
                <a:highlight>
                  <a:srgbClr val="FFFFFF"/>
                </a:highlight>
                <a:latin typeface="Montserrat"/>
                <a:ea typeface="Montserrat"/>
                <a:cs typeface="Montserrat"/>
                <a:sym typeface="Montserrat"/>
              </a:rPr>
              <a:t>:</a:t>
            </a:r>
            <a:r>
              <a:rPr b="1" i="0" lang="en" sz="1600" u="none" cap="none" strike="noStrike">
                <a:solidFill>
                  <a:srgbClr val="212529"/>
                </a:solidFill>
                <a:highlight>
                  <a:srgbClr val="FFFFFF"/>
                </a:highlight>
                <a:latin typeface="Montserrat"/>
                <a:ea typeface="Montserrat"/>
                <a:cs typeface="Montserrat"/>
                <a:sym typeface="Montserrat"/>
              </a:rPr>
              <a:t> </a:t>
            </a:r>
            <a:r>
              <a:rPr lang="en" sz="1600">
                <a:solidFill>
                  <a:srgbClr val="212529"/>
                </a:solidFill>
                <a:highlight>
                  <a:srgbClr val="FFFFFF"/>
                </a:highlight>
                <a:latin typeface="Montserrat"/>
                <a:ea typeface="Montserrat"/>
                <a:cs typeface="Montserrat"/>
                <a:sym typeface="Montserrat"/>
              </a:rPr>
              <a:t>Custom patterns can be used in the regex methods such as in </a:t>
            </a:r>
            <a:r>
              <a:rPr b="1" lang="en" sz="1600">
                <a:solidFill>
                  <a:srgbClr val="1155CC"/>
                </a:solidFill>
                <a:latin typeface="Courier New"/>
                <a:ea typeface="Courier New"/>
                <a:cs typeface="Courier New"/>
                <a:sym typeface="Courier New"/>
              </a:rPr>
              <a:t>search()</a:t>
            </a:r>
            <a:endParaRPr b="1" sz="15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01"/>
          <p:cNvSpPr txBox="1"/>
          <p:nvPr>
            <p:ph idx="1" type="body"/>
          </p:nvPr>
        </p:nvSpPr>
        <p:spPr>
          <a:xfrm>
            <a:off x="3566475" y="521625"/>
            <a:ext cx="5265900" cy="4261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99998"/>
              <a:buNone/>
            </a:pPr>
            <a:r>
              <a:rPr b="1" lang="en">
                <a:solidFill>
                  <a:schemeClr val="dk1"/>
                </a:solidFill>
                <a:latin typeface="Montserrat"/>
                <a:ea typeface="Montserrat"/>
                <a:cs typeface="Montserrat"/>
                <a:sym typeface="Montserrat"/>
              </a:rPr>
              <a:t>Lessons Learned:</a:t>
            </a:r>
            <a:endParaRPr b="1">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SzPct val="112470"/>
              <a:buNone/>
            </a:pPr>
            <a:r>
              <a:t/>
            </a:r>
            <a:endParaRPr b="1" sz="1600">
              <a:solidFill>
                <a:schemeClr val="dk1"/>
              </a:solidFill>
              <a:latin typeface="Montserrat"/>
              <a:ea typeface="Montserrat"/>
              <a:cs typeface="Montserrat"/>
              <a:sym typeface="Montserrat"/>
            </a:endParaRPr>
          </a:p>
          <a:p>
            <a:pPr indent="-322618" lvl="0" marL="457200" rtl="0" algn="l">
              <a:lnSpc>
                <a:spcPct val="15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At this lesson we have explained the use of text (Strings) in Python.</a:t>
            </a:r>
            <a:endParaRPr sz="1600">
              <a:solidFill>
                <a:schemeClr val="dk1"/>
              </a:solidFill>
              <a:latin typeface="Montserrat"/>
              <a:ea typeface="Montserrat"/>
              <a:cs typeface="Montserrat"/>
              <a:sym typeface="Montserrat"/>
            </a:endParaRPr>
          </a:p>
          <a:p>
            <a:pPr indent="-322618" lvl="0" marL="457200" rtl="0" algn="l">
              <a:lnSpc>
                <a:spcPct val="15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We learned how to create and manipulate Strings using a variety of methods.</a:t>
            </a:r>
            <a:endParaRPr sz="1600">
              <a:solidFill>
                <a:schemeClr val="dk1"/>
              </a:solidFill>
              <a:latin typeface="Montserrat"/>
              <a:ea typeface="Montserrat"/>
              <a:cs typeface="Montserrat"/>
              <a:sym typeface="Montserrat"/>
            </a:endParaRPr>
          </a:p>
          <a:p>
            <a:pPr indent="-322618" lvl="0" marL="457200" rtl="0" algn="l">
              <a:lnSpc>
                <a:spcPct val="15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W</a:t>
            </a:r>
            <a:r>
              <a:rPr lang="en" sz="1600">
                <a:solidFill>
                  <a:schemeClr val="dk1"/>
                </a:solidFill>
                <a:latin typeface="Montserrat"/>
                <a:ea typeface="Montserrat"/>
                <a:cs typeface="Montserrat"/>
                <a:sym typeface="Montserrat"/>
              </a:rPr>
              <a:t>e have also explained how to work with Strings in terms of extracting subcontinent and to concatenate them.</a:t>
            </a:r>
            <a:endParaRPr sz="1600">
              <a:solidFill>
                <a:schemeClr val="dk1"/>
              </a:solidFill>
              <a:latin typeface="Montserrat"/>
              <a:ea typeface="Montserrat"/>
              <a:cs typeface="Montserrat"/>
              <a:sym typeface="Montserrat"/>
            </a:endParaRPr>
          </a:p>
          <a:p>
            <a:pPr indent="-322618" lvl="0" marL="457200" rtl="0" algn="l">
              <a:lnSpc>
                <a:spcPct val="150000"/>
              </a:lnSpc>
              <a:spcBef>
                <a:spcPts val="0"/>
              </a:spcBef>
              <a:spcAft>
                <a:spcPts val="0"/>
              </a:spcAft>
              <a:buClr>
                <a:schemeClr val="dk1"/>
              </a:buClr>
              <a:buSzPct val="100000"/>
              <a:buFont typeface="Montserrat"/>
              <a:buChar char="●"/>
            </a:pPr>
            <a:r>
              <a:rPr lang="en" sz="1600">
                <a:solidFill>
                  <a:schemeClr val="dk1"/>
                </a:solidFill>
                <a:latin typeface="Montserrat"/>
                <a:ea typeface="Montserrat"/>
                <a:cs typeface="Montserrat"/>
                <a:sym typeface="Montserrat"/>
              </a:rPr>
              <a:t>We have Also learned what are the methods of the </a:t>
            </a:r>
            <a:r>
              <a:rPr b="1" lang="en" sz="1600">
                <a:solidFill>
                  <a:schemeClr val="dk1"/>
                </a:solidFill>
                <a:latin typeface="Montserrat"/>
                <a:ea typeface="Montserrat"/>
                <a:cs typeface="Montserrat"/>
                <a:sym typeface="Montserrat"/>
              </a:rPr>
              <a:t>re</a:t>
            </a:r>
            <a:r>
              <a:rPr lang="en" sz="1600">
                <a:solidFill>
                  <a:schemeClr val="dk1"/>
                </a:solidFill>
                <a:latin typeface="Montserrat"/>
                <a:ea typeface="Montserrat"/>
                <a:cs typeface="Montserrat"/>
                <a:sym typeface="Montserrat"/>
              </a:rPr>
              <a:t> (regular expression library) in Python using a variety of concepts including use of metacharacters, special characters, sets and methods for data extraction.</a:t>
            </a:r>
            <a:endParaRPr sz="1600">
              <a:solidFill>
                <a:schemeClr val="dk1"/>
              </a:solidFill>
              <a:latin typeface="Montserrat"/>
              <a:ea typeface="Montserrat"/>
              <a:cs typeface="Montserrat"/>
              <a:sym typeface="Montserrat"/>
            </a:endParaRPr>
          </a:p>
        </p:txBody>
      </p:sp>
      <p:sp>
        <p:nvSpPr>
          <p:cNvPr id="760" name="Google Shape;760;p101"/>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1" name="Google Shape;761;p101"/>
          <p:cNvPicPr preferRelativeResize="0"/>
          <p:nvPr/>
        </p:nvPicPr>
        <p:blipFill rotWithShape="1">
          <a:blip r:embed="rId3">
            <a:alphaModFix/>
          </a:blip>
          <a:srcRect b="17118" l="0" r="0" t="17118"/>
          <a:stretch/>
        </p:blipFill>
        <p:spPr>
          <a:xfrm>
            <a:off x="304000" y="4498675"/>
            <a:ext cx="1033398" cy="480163"/>
          </a:xfrm>
          <a:prstGeom prst="rect">
            <a:avLst/>
          </a:prstGeom>
          <a:noFill/>
          <a:ln>
            <a:noFill/>
          </a:ln>
        </p:spPr>
      </p:pic>
      <p:sp>
        <p:nvSpPr>
          <p:cNvPr id="762" name="Google Shape;762;p101"/>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3600" u="none" cap="none" strike="noStrike">
                <a:solidFill>
                  <a:schemeClr val="lt1"/>
                </a:solidFill>
                <a:latin typeface="Montserrat"/>
                <a:ea typeface="Montserrat"/>
                <a:cs typeface="Montserrat"/>
                <a:sym typeface="Montserrat"/>
              </a:rPr>
              <a:t>At the core of the lesson</a:t>
            </a:r>
            <a:endParaRPr b="0" i="0" sz="3600" u="none" cap="none" strike="noStrike">
              <a:solidFill>
                <a:srgbClr val="FFFFFF"/>
              </a:solidFill>
              <a:latin typeface="Montserrat Light"/>
              <a:ea typeface="Montserrat Light"/>
              <a:cs typeface="Montserrat Light"/>
              <a:sym typeface="Montserrat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766" name="Shape 766"/>
        <p:cNvGrpSpPr/>
        <p:nvPr/>
      </p:nvGrpSpPr>
      <p:grpSpPr>
        <a:xfrm>
          <a:off x="0" y="0"/>
          <a:ext cx="0" cy="0"/>
          <a:chOff x="0" y="0"/>
          <a:chExt cx="0" cy="0"/>
        </a:xfrm>
      </p:grpSpPr>
      <p:sp>
        <p:nvSpPr>
          <p:cNvPr id="767" name="Google Shape;767;p102"/>
          <p:cNvSpPr txBox="1"/>
          <p:nvPr>
            <p:ph idx="1" type="body"/>
          </p:nvPr>
        </p:nvSpPr>
        <p:spPr>
          <a:xfrm>
            <a:off x="311700" y="1759025"/>
            <a:ext cx="8520600" cy="126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5200">
                <a:solidFill>
                  <a:schemeClr val="lt1"/>
                </a:solidFill>
              </a:rPr>
              <a:t>Documentation</a:t>
            </a:r>
            <a:endParaRPr/>
          </a:p>
        </p:txBody>
      </p:sp>
      <p:pic>
        <p:nvPicPr>
          <p:cNvPr id="768" name="Google Shape;768;p102"/>
          <p:cNvPicPr preferRelativeResize="0"/>
          <p:nvPr/>
        </p:nvPicPr>
        <p:blipFill rotWithShape="1">
          <a:blip r:embed="rId3">
            <a:alphaModFix/>
          </a:blip>
          <a:srcRect b="17117" l="0" r="0" t="17117"/>
          <a:stretch/>
        </p:blipFill>
        <p:spPr>
          <a:xfrm>
            <a:off x="304000" y="4498675"/>
            <a:ext cx="1033400" cy="48016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3"/>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t>Documentation</a:t>
            </a:r>
            <a:endParaRPr b="0"/>
          </a:p>
        </p:txBody>
      </p:sp>
      <p:pic>
        <p:nvPicPr>
          <p:cNvPr id="774" name="Google Shape;774;p103"/>
          <p:cNvPicPr preferRelativeResize="0"/>
          <p:nvPr/>
        </p:nvPicPr>
        <p:blipFill rotWithShape="1">
          <a:blip r:embed="rId3">
            <a:alphaModFix/>
          </a:blip>
          <a:srcRect b="17117" l="0" r="0" t="17117"/>
          <a:stretch/>
        </p:blipFill>
        <p:spPr>
          <a:xfrm>
            <a:off x="7773850" y="268725"/>
            <a:ext cx="1033400" cy="480162"/>
          </a:xfrm>
          <a:prstGeom prst="rect">
            <a:avLst/>
          </a:prstGeom>
          <a:noFill/>
          <a:ln>
            <a:noFill/>
          </a:ln>
        </p:spPr>
      </p:pic>
      <p:sp>
        <p:nvSpPr>
          <p:cNvPr id="775" name="Google Shape;775;p103"/>
          <p:cNvSpPr txBox="1"/>
          <p:nvPr/>
        </p:nvSpPr>
        <p:spPr>
          <a:xfrm>
            <a:off x="452750" y="1974025"/>
            <a:ext cx="8091000" cy="15393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rgbClr val="1C4587"/>
              </a:buClr>
              <a:buSzPts val="1600"/>
              <a:buFont typeface="Montserrat"/>
              <a:buAutoNum type="arabicPeriod"/>
            </a:pPr>
            <a:r>
              <a:rPr b="1" lang="en" sz="1600" u="sng">
                <a:solidFill>
                  <a:srgbClr val="1C4587"/>
                </a:solidFill>
                <a:latin typeface="Montserrat"/>
                <a:ea typeface="Montserrat"/>
                <a:cs typeface="Montserrat"/>
                <a:sym typeface="Montserrat"/>
                <a:hlinkClick r:id="rId4">
                  <a:extLst>
                    <a:ext uri="{A12FA001-AC4F-418D-AE19-62706E023703}">
                      <ahyp:hlinkClr val="tx"/>
                    </a:ext>
                  </a:extLst>
                </a:hlinkClick>
              </a:rPr>
              <a:t>Python.org documentation</a:t>
            </a:r>
            <a:endParaRPr b="1" sz="1600" u="sng">
              <a:solidFill>
                <a:srgbClr val="1C4587"/>
              </a:solidFill>
              <a:latin typeface="Montserrat"/>
              <a:ea typeface="Montserrat"/>
              <a:cs typeface="Montserrat"/>
              <a:sym typeface="Montserrat"/>
            </a:endParaRPr>
          </a:p>
          <a:p>
            <a:pPr indent="-330200" lvl="0" marL="457200" marR="0" rtl="0" algn="l">
              <a:lnSpc>
                <a:spcPct val="150000"/>
              </a:lnSpc>
              <a:spcBef>
                <a:spcPts val="0"/>
              </a:spcBef>
              <a:spcAft>
                <a:spcPts val="0"/>
              </a:spcAft>
              <a:buClr>
                <a:srgbClr val="1C4587"/>
              </a:buClr>
              <a:buSzPts val="1600"/>
              <a:buFont typeface="Montserrat"/>
              <a:buAutoNum type="arabicPeriod"/>
            </a:pPr>
            <a:r>
              <a:rPr b="1" lang="en" sz="1600" u="sng">
                <a:solidFill>
                  <a:srgbClr val="1C4587"/>
                </a:solidFill>
                <a:latin typeface="Montserrat"/>
                <a:ea typeface="Montserrat"/>
                <a:cs typeface="Montserrat"/>
                <a:sym typeface="Montserrat"/>
                <a:hlinkClick r:id="rId5">
                  <a:extLst>
                    <a:ext uri="{A12FA001-AC4F-418D-AE19-62706E023703}">
                      <ahyp:hlinkClr val="tx"/>
                    </a:ext>
                  </a:extLst>
                </a:hlinkClick>
              </a:rPr>
              <a:t>W3Schools</a:t>
            </a:r>
            <a:endParaRPr b="1" sz="1600" u="sng">
              <a:solidFill>
                <a:srgbClr val="1C4587"/>
              </a:solidFill>
              <a:latin typeface="Montserrat"/>
              <a:ea typeface="Montserrat"/>
              <a:cs typeface="Montserrat"/>
              <a:sym typeface="Montserrat"/>
            </a:endParaRPr>
          </a:p>
          <a:p>
            <a:pPr indent="-330200" lvl="0" marL="457200" marR="0" rtl="0" algn="l">
              <a:lnSpc>
                <a:spcPct val="150000"/>
              </a:lnSpc>
              <a:spcBef>
                <a:spcPts val="0"/>
              </a:spcBef>
              <a:spcAft>
                <a:spcPts val="0"/>
              </a:spcAft>
              <a:buClr>
                <a:srgbClr val="1C4587"/>
              </a:buClr>
              <a:buSzPts val="1600"/>
              <a:buFont typeface="Montserrat"/>
              <a:buAutoNum type="arabicPeriod"/>
            </a:pPr>
            <a:r>
              <a:rPr b="1" lang="en" sz="1600" u="sng">
                <a:solidFill>
                  <a:srgbClr val="1C4587"/>
                </a:solidFill>
                <a:latin typeface="Montserrat"/>
                <a:ea typeface="Montserrat"/>
                <a:cs typeface="Montserrat"/>
                <a:sym typeface="Montserrat"/>
                <a:hlinkClick r:id="rId6">
                  <a:extLst>
                    <a:ext uri="{A12FA001-AC4F-418D-AE19-62706E023703}">
                      <ahyp:hlinkClr val="tx"/>
                    </a:ext>
                  </a:extLst>
                </a:hlinkClick>
              </a:rPr>
              <a:t>Digital Ocean</a:t>
            </a:r>
            <a:endParaRPr b="1" sz="1600" u="sng">
              <a:solidFill>
                <a:srgbClr val="1C4587"/>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1C4587"/>
              </a:buClr>
              <a:buSzPts val="1600"/>
              <a:buFont typeface="Montserrat"/>
              <a:buAutoNum type="arabicPeriod"/>
            </a:pPr>
            <a:r>
              <a:rPr b="1" lang="en" sz="1600" u="sng">
                <a:solidFill>
                  <a:srgbClr val="1C4587"/>
                </a:solidFill>
                <a:latin typeface="Montserrat"/>
                <a:ea typeface="Montserrat"/>
                <a:cs typeface="Montserrat"/>
                <a:sym typeface="Montserrat"/>
                <a:hlinkClick r:id="rId7">
                  <a:extLst>
                    <a:ext uri="{A12FA001-AC4F-418D-AE19-62706E023703}">
                      <ahyp:hlinkClr val="tx"/>
                    </a:ext>
                  </a:extLst>
                </a:hlinkClick>
              </a:rPr>
              <a:t>Tutorialspoint</a:t>
            </a:r>
            <a:endParaRPr b="1" sz="1600" u="sng">
              <a:solidFill>
                <a:srgbClr val="1C4587"/>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pic>
        <p:nvPicPr>
          <p:cNvPr id="780" name="Google Shape;780;p104"/>
          <p:cNvPicPr preferRelativeResize="0"/>
          <p:nvPr/>
        </p:nvPicPr>
        <p:blipFill>
          <a:blip r:embed="rId3">
            <a:alphaModFix/>
          </a:blip>
          <a:stretch>
            <a:fillRect/>
          </a:stretch>
        </p:blipFill>
        <p:spPr>
          <a:xfrm>
            <a:off x="0" y="0"/>
            <a:ext cx="9144000" cy="5143500"/>
          </a:xfrm>
          <a:prstGeom prst="rect">
            <a:avLst/>
          </a:prstGeom>
          <a:noFill/>
          <a:ln>
            <a:noFill/>
          </a:ln>
        </p:spPr>
      </p:pic>
      <p:sp>
        <p:nvSpPr>
          <p:cNvPr id="781" name="Google Shape;781;p104"/>
          <p:cNvSpPr txBox="1"/>
          <p:nvPr/>
        </p:nvSpPr>
        <p:spPr>
          <a:xfrm>
            <a:off x="2438125" y="1102175"/>
            <a:ext cx="3896700" cy="22164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b="1" lang="en" sz="6000">
                <a:solidFill>
                  <a:srgbClr val="FFFFFF"/>
                </a:solidFill>
                <a:latin typeface="Montserrat"/>
                <a:ea typeface="Montserrat"/>
                <a:cs typeface="Montserrat"/>
                <a:sym typeface="Montserrat"/>
              </a:rPr>
              <a:t>THANK</a:t>
            </a:r>
            <a:endParaRPr b="1" sz="6000">
              <a:solidFill>
                <a:srgbClr val="FFFFFF"/>
              </a:solidFill>
              <a:latin typeface="Montserrat"/>
              <a:ea typeface="Montserrat"/>
              <a:cs typeface="Montserrat"/>
              <a:sym typeface="Montserrat"/>
            </a:endParaRPr>
          </a:p>
          <a:p>
            <a:pPr indent="0" lvl="0" marL="0" rtl="0" algn="ctr">
              <a:lnSpc>
                <a:spcPct val="120000"/>
              </a:lnSpc>
              <a:spcBef>
                <a:spcPts val="0"/>
              </a:spcBef>
              <a:spcAft>
                <a:spcPts val="0"/>
              </a:spcAft>
              <a:buNone/>
            </a:pPr>
            <a:r>
              <a:rPr b="1" lang="en" sz="6000">
                <a:solidFill>
                  <a:srgbClr val="FFFFFF"/>
                </a:solidFill>
                <a:latin typeface="Montserrat"/>
                <a:ea typeface="Montserrat"/>
                <a:cs typeface="Montserrat"/>
                <a:sym typeface="Montserrat"/>
              </a:rPr>
              <a:t>YOU</a:t>
            </a:r>
            <a:endParaRPr b="1" sz="6000">
              <a:solidFill>
                <a:srgbClr val="FFFFFF"/>
              </a:solidFill>
              <a:latin typeface="Montserrat"/>
              <a:ea typeface="Montserrat"/>
              <a:cs typeface="Montserrat"/>
              <a:sym typeface="Montserrat"/>
            </a:endParaRPr>
          </a:p>
        </p:txBody>
      </p:sp>
      <p:pic>
        <p:nvPicPr>
          <p:cNvPr id="782" name="Google Shape;782;p104"/>
          <p:cNvPicPr preferRelativeResize="0"/>
          <p:nvPr/>
        </p:nvPicPr>
        <p:blipFill>
          <a:blip r:embed="rId4">
            <a:alphaModFix/>
          </a:blip>
          <a:stretch>
            <a:fillRect/>
          </a:stretch>
        </p:blipFill>
        <p:spPr>
          <a:xfrm>
            <a:off x="152400" y="4419600"/>
            <a:ext cx="1029237" cy="476250"/>
          </a:xfrm>
          <a:prstGeom prst="rect">
            <a:avLst/>
          </a:prstGeom>
          <a:noFill/>
          <a:ln>
            <a:noFill/>
          </a:ln>
        </p:spPr>
      </p:pic>
      <p:sp>
        <p:nvSpPr>
          <p:cNvPr id="783" name="Google Shape;783;p104"/>
          <p:cNvSpPr txBox="1"/>
          <p:nvPr/>
        </p:nvSpPr>
        <p:spPr>
          <a:xfrm>
            <a:off x="6096000" y="4038600"/>
            <a:ext cx="3000000" cy="1087500"/>
          </a:xfrm>
          <a:prstGeom prst="rect">
            <a:avLst/>
          </a:prstGeom>
          <a:noFill/>
          <a:ln>
            <a:noFill/>
          </a:ln>
        </p:spPr>
        <p:txBody>
          <a:bodyPr anchorCtr="0" anchor="t" bIns="91425" lIns="91425" spcFirstLastPara="1" rIns="91425" wrap="square" tIns="91425">
            <a:spAutoFit/>
          </a:bodyPr>
          <a:lstStyle/>
          <a:p>
            <a:pPr indent="0" lvl="0" marL="0" rtl="0" algn="r">
              <a:lnSpc>
                <a:spcPct val="120000"/>
              </a:lnSpc>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gn="r">
              <a:lnSpc>
                <a:spcPct val="120000"/>
              </a:lnSpc>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6"/>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t>Introduction to Strings</a:t>
            </a:r>
            <a:endParaRPr b="0"/>
          </a:p>
        </p:txBody>
      </p:sp>
      <p:pic>
        <p:nvPicPr>
          <p:cNvPr id="247" name="Google Shape;247;p56"/>
          <p:cNvPicPr preferRelativeResize="0"/>
          <p:nvPr/>
        </p:nvPicPr>
        <p:blipFill rotWithShape="1">
          <a:blip r:embed="rId3">
            <a:alphaModFix/>
          </a:blip>
          <a:srcRect b="17117" l="0" r="0" t="17117"/>
          <a:stretch/>
        </p:blipFill>
        <p:spPr>
          <a:xfrm>
            <a:off x="7773850" y="268725"/>
            <a:ext cx="1033400" cy="480162"/>
          </a:xfrm>
          <a:prstGeom prst="rect">
            <a:avLst/>
          </a:prstGeom>
          <a:noFill/>
          <a:ln>
            <a:noFill/>
          </a:ln>
        </p:spPr>
      </p:pic>
      <p:sp>
        <p:nvSpPr>
          <p:cNvPr id="248" name="Google Shape;248;p56"/>
          <p:cNvSpPr txBox="1"/>
          <p:nvPr/>
        </p:nvSpPr>
        <p:spPr>
          <a:xfrm>
            <a:off x="331425" y="1788725"/>
            <a:ext cx="8354400" cy="25647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384"/>
              </a:lnSpc>
              <a:spcBef>
                <a:spcPts val="800"/>
              </a:spcBef>
              <a:spcAft>
                <a:spcPts val="0"/>
              </a:spcAft>
              <a:buClr>
                <a:schemeClr val="dk1"/>
              </a:buClr>
              <a:buSzPts val="1400"/>
              <a:buFont typeface="Times New Roman"/>
              <a:buChar char="●"/>
            </a:pPr>
            <a:r>
              <a:rPr lang="en">
                <a:solidFill>
                  <a:srgbClr val="273239"/>
                </a:solidFill>
                <a:highlight>
                  <a:srgbClr val="FFFFFF"/>
                </a:highlight>
                <a:latin typeface="Montserrat"/>
                <a:ea typeface="Montserrat"/>
                <a:cs typeface="Montserrat"/>
                <a:sym typeface="Montserrat"/>
              </a:rPr>
              <a:t>It is a</a:t>
            </a:r>
            <a:r>
              <a:rPr lang="en">
                <a:solidFill>
                  <a:srgbClr val="273239"/>
                </a:solidFill>
                <a:highlight>
                  <a:srgbClr val="FFFFFF"/>
                </a:highlight>
                <a:latin typeface="Montserrat"/>
                <a:ea typeface="Montserrat"/>
                <a:cs typeface="Montserrat"/>
                <a:sym typeface="Montserrat"/>
              </a:rPr>
              <a:t> collection of characters stored in an array format</a:t>
            </a:r>
            <a:endParaRPr i="0" u="none" cap="none" strike="noStrike">
              <a:solidFill>
                <a:srgbClr val="273239"/>
              </a:solidFill>
              <a:highlight>
                <a:srgbClr val="FFFFFF"/>
              </a:highlight>
              <a:latin typeface="Montserrat"/>
              <a:ea typeface="Montserrat"/>
              <a:cs typeface="Montserrat"/>
              <a:sym typeface="Montserrat"/>
            </a:endParaRPr>
          </a:p>
          <a:p>
            <a:pPr indent="-317500" lvl="0" marL="457200" marR="0" rtl="0" algn="just">
              <a:lnSpc>
                <a:spcPct val="115384"/>
              </a:lnSpc>
              <a:spcBef>
                <a:spcPts val="800"/>
              </a:spcBef>
              <a:spcAft>
                <a:spcPts val="0"/>
              </a:spcAft>
              <a:buClr>
                <a:srgbClr val="273239"/>
              </a:buClr>
              <a:buSzPts val="1400"/>
              <a:buFont typeface="Montserrat"/>
              <a:buChar char="●"/>
            </a:pPr>
            <a:r>
              <a:rPr lang="en">
                <a:solidFill>
                  <a:srgbClr val="273239"/>
                </a:solidFill>
                <a:highlight>
                  <a:srgbClr val="FFFFFF"/>
                </a:highlight>
                <a:latin typeface="Montserrat"/>
                <a:ea typeface="Montserrat"/>
                <a:cs typeface="Montserrat"/>
                <a:sym typeface="Montserrat"/>
              </a:rPr>
              <a:t>We use double quotes to create a </a:t>
            </a:r>
            <a:r>
              <a:rPr b="1" lang="en">
                <a:solidFill>
                  <a:srgbClr val="273239"/>
                </a:solidFill>
                <a:highlight>
                  <a:srgbClr val="FFFFFF"/>
                </a:highlight>
                <a:latin typeface="Montserrat"/>
                <a:ea typeface="Montserrat"/>
                <a:cs typeface="Montserrat"/>
                <a:sym typeface="Montserrat"/>
              </a:rPr>
              <a:t>String</a:t>
            </a:r>
            <a:endParaRPr b="1">
              <a:solidFill>
                <a:srgbClr val="273239"/>
              </a:solidFill>
              <a:highlight>
                <a:srgbClr val="FFFFFF"/>
              </a:highlight>
              <a:latin typeface="Montserrat"/>
              <a:ea typeface="Montserrat"/>
              <a:cs typeface="Montserrat"/>
              <a:sym typeface="Montserrat"/>
            </a:endParaRPr>
          </a:p>
          <a:p>
            <a:pPr indent="-317500" lvl="1" marL="914400" rtl="0" algn="l">
              <a:spcBef>
                <a:spcPts val="0"/>
              </a:spcBef>
              <a:spcAft>
                <a:spcPts val="0"/>
              </a:spcAft>
              <a:buClr>
                <a:schemeClr val="dk1"/>
              </a:buClr>
              <a:buSzPts val="1400"/>
              <a:buChar char="○"/>
            </a:pPr>
            <a:r>
              <a:rPr lang="en">
                <a:solidFill>
                  <a:schemeClr val="dk1"/>
                </a:solidFill>
                <a:latin typeface="Montserrat"/>
                <a:ea typeface="Montserrat"/>
                <a:cs typeface="Montserrat"/>
                <a:sym typeface="Montserrat"/>
              </a:rPr>
              <a:t>If we want to span a String in multiple lines we can use the triple quote, this is ideal for long text. </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Char char="○"/>
            </a:pPr>
            <a:r>
              <a:rPr lang="en">
                <a:solidFill>
                  <a:schemeClr val="dk1"/>
                </a:solidFill>
                <a:latin typeface="Montserrat"/>
                <a:ea typeface="Montserrat"/>
                <a:cs typeface="Montserrat"/>
                <a:sym typeface="Montserrat"/>
              </a:rPr>
              <a:t>Special characters like Tabs or Newlines can also be used within the triple quotes.</a:t>
            </a:r>
            <a:br>
              <a:rPr lang="en">
                <a:solidFill>
                  <a:schemeClr val="dk1"/>
                </a:solidFill>
                <a:latin typeface="Montserrat"/>
                <a:ea typeface="Montserrat"/>
                <a:cs typeface="Montserrat"/>
                <a:sym typeface="Montserrat"/>
              </a:rPr>
            </a:br>
            <a:endParaRPr>
              <a:solidFill>
                <a:schemeClr val="dk1"/>
              </a:solidFill>
              <a:latin typeface="Montserrat"/>
              <a:ea typeface="Montserrat"/>
              <a:cs typeface="Montserrat"/>
              <a:sym typeface="Montserrat"/>
            </a:endParaRPr>
          </a:p>
          <a:p>
            <a:pPr indent="-317500" lvl="0" marL="457200" marR="0" rtl="0" algn="just">
              <a:lnSpc>
                <a:spcPct val="115384"/>
              </a:lnSpc>
              <a:spcBef>
                <a:spcPts val="800"/>
              </a:spcBef>
              <a:spcAft>
                <a:spcPts val="0"/>
              </a:spcAft>
              <a:buClr>
                <a:srgbClr val="273239"/>
              </a:buClr>
              <a:buSzPts val="1400"/>
              <a:buFont typeface="Montserrat"/>
              <a:buChar char="●"/>
            </a:pPr>
            <a:r>
              <a:rPr lang="en">
                <a:solidFill>
                  <a:srgbClr val="273239"/>
                </a:solidFill>
                <a:highlight>
                  <a:srgbClr val="FFFFFF"/>
                </a:highlight>
                <a:latin typeface="Montserrat"/>
                <a:ea typeface="Montserrat"/>
                <a:cs typeface="Montserrat"/>
                <a:sym typeface="Montserrat"/>
              </a:rPr>
              <a:t>We can use the backslash character (\) to escape quotes in </a:t>
            </a:r>
            <a:r>
              <a:rPr b="1" lang="en">
                <a:solidFill>
                  <a:srgbClr val="273239"/>
                </a:solidFill>
                <a:highlight>
                  <a:srgbClr val="FFFFFF"/>
                </a:highlight>
                <a:latin typeface="Montserrat"/>
                <a:ea typeface="Montserrat"/>
                <a:cs typeface="Montserrat"/>
                <a:sym typeface="Montserrat"/>
              </a:rPr>
              <a:t>Strings</a:t>
            </a:r>
            <a:endParaRPr>
              <a:solidFill>
                <a:srgbClr val="273239"/>
              </a:solidFill>
              <a:highlight>
                <a:srgbClr val="FFFFFF"/>
              </a:highlight>
              <a:latin typeface="Montserrat"/>
              <a:ea typeface="Montserrat"/>
              <a:cs typeface="Montserrat"/>
              <a:sym typeface="Montserrat"/>
            </a:endParaRPr>
          </a:p>
          <a:p>
            <a:pPr indent="-317500" lvl="0" marL="457200" marR="0" rtl="0" algn="just">
              <a:lnSpc>
                <a:spcPct val="115384"/>
              </a:lnSpc>
              <a:spcBef>
                <a:spcPts val="800"/>
              </a:spcBef>
              <a:spcAft>
                <a:spcPts val="0"/>
              </a:spcAft>
              <a:buClr>
                <a:srgbClr val="273239"/>
              </a:buClr>
              <a:buSzPts val="1400"/>
              <a:buFont typeface="Montserrat"/>
              <a:buChar char="●"/>
            </a:pPr>
            <a:r>
              <a:rPr b="1" lang="en">
                <a:solidFill>
                  <a:srgbClr val="273239"/>
                </a:solidFill>
                <a:highlight>
                  <a:srgbClr val="FFFFFF"/>
                </a:highlight>
                <a:latin typeface="Montserrat"/>
                <a:ea typeface="Montserrat"/>
                <a:cs typeface="Montserrat"/>
                <a:sym typeface="Montserrat"/>
              </a:rPr>
              <a:t>Strings</a:t>
            </a:r>
            <a:r>
              <a:rPr lang="en">
                <a:solidFill>
                  <a:srgbClr val="273239"/>
                </a:solidFill>
                <a:highlight>
                  <a:srgbClr val="FFFFFF"/>
                </a:highlight>
                <a:latin typeface="Montserrat"/>
                <a:ea typeface="Montserrat"/>
                <a:cs typeface="Montserrat"/>
                <a:sym typeface="Montserrat"/>
              </a:rPr>
              <a:t> are arrays of characters, thus we can slice them using the brackets and the character index locations</a:t>
            </a:r>
            <a:endParaRPr>
              <a:solidFill>
                <a:srgbClr val="273239"/>
              </a:solidFill>
              <a:highlight>
                <a:srgbClr val="FFFFFF"/>
              </a:highlight>
              <a:latin typeface="Montserrat"/>
              <a:ea typeface="Montserrat"/>
              <a:cs typeface="Montserrat"/>
              <a:sym typeface="Montserrat"/>
            </a:endParaRPr>
          </a:p>
        </p:txBody>
      </p:sp>
      <p:sp>
        <p:nvSpPr>
          <p:cNvPr id="249" name="Google Shape;249;p56"/>
          <p:cNvSpPr txBox="1"/>
          <p:nvPr/>
        </p:nvSpPr>
        <p:spPr>
          <a:xfrm>
            <a:off x="452750" y="1156650"/>
            <a:ext cx="8354400" cy="715200"/>
          </a:xfrm>
          <a:prstGeom prst="rect">
            <a:avLst/>
          </a:prstGeom>
          <a:noFill/>
          <a:ln>
            <a:noFill/>
          </a:ln>
        </p:spPr>
        <p:txBody>
          <a:bodyPr anchorCtr="0" anchor="t" bIns="91425" lIns="91425" spcFirstLastPara="1" rIns="91425" wrap="square" tIns="91425">
            <a:spAutoFit/>
          </a:bodyPr>
          <a:lstStyle/>
          <a:p>
            <a:pPr indent="0" lvl="0" marL="0" rtl="0" algn="just">
              <a:lnSpc>
                <a:spcPct val="115384"/>
              </a:lnSpc>
              <a:spcBef>
                <a:spcPts val="800"/>
              </a:spcBef>
              <a:spcAft>
                <a:spcPts val="0"/>
              </a:spcAft>
              <a:buClr>
                <a:schemeClr val="dk1"/>
              </a:buClr>
              <a:buSzPts val="1600"/>
              <a:buFont typeface="Arial"/>
              <a:buNone/>
            </a:pPr>
            <a:r>
              <a:rPr lang="en" sz="1600">
                <a:solidFill>
                  <a:srgbClr val="273239"/>
                </a:solidFill>
                <a:highlight>
                  <a:schemeClr val="lt1"/>
                </a:highlight>
                <a:latin typeface="Montserrat"/>
                <a:ea typeface="Montserrat"/>
                <a:cs typeface="Montserrat"/>
                <a:sym typeface="Montserrat"/>
              </a:rPr>
              <a:t>A </a:t>
            </a:r>
            <a:r>
              <a:rPr b="1" lang="en" sz="1600">
                <a:solidFill>
                  <a:srgbClr val="273239"/>
                </a:solidFill>
                <a:highlight>
                  <a:schemeClr val="lt1"/>
                </a:highlight>
                <a:latin typeface="Montserrat"/>
                <a:ea typeface="Montserrat"/>
                <a:cs typeface="Montserrat"/>
                <a:sym typeface="Montserrat"/>
              </a:rPr>
              <a:t>String</a:t>
            </a:r>
            <a:r>
              <a:rPr lang="en" sz="1600">
                <a:solidFill>
                  <a:srgbClr val="273239"/>
                </a:solidFill>
                <a:highlight>
                  <a:schemeClr val="lt1"/>
                </a:highlight>
                <a:latin typeface="Montserrat"/>
                <a:ea typeface="Montserrat"/>
                <a:cs typeface="Montserrat"/>
                <a:sym typeface="Montserrat"/>
              </a:rPr>
              <a:t> is a Python data type to store textual data. </a:t>
            </a:r>
            <a:r>
              <a:rPr b="1" lang="en" sz="1600">
                <a:solidFill>
                  <a:srgbClr val="273239"/>
                </a:solidFill>
                <a:highlight>
                  <a:schemeClr val="lt1"/>
                </a:highlight>
                <a:latin typeface="Montserrat"/>
                <a:ea typeface="Montserrat"/>
                <a:cs typeface="Montserrat"/>
                <a:sym typeface="Montserrat"/>
              </a:rPr>
              <a:t>String </a:t>
            </a:r>
            <a:r>
              <a:rPr lang="en" sz="1600">
                <a:solidFill>
                  <a:srgbClr val="273239"/>
                </a:solidFill>
                <a:highlight>
                  <a:schemeClr val="lt1"/>
                </a:highlight>
                <a:latin typeface="Montserrat"/>
                <a:ea typeface="Montserrat"/>
                <a:cs typeface="Montserrat"/>
                <a:sym typeface="Montserrat"/>
              </a:rPr>
              <a:t>characteristics include:</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253" name="Shape 253"/>
        <p:cNvGrpSpPr/>
        <p:nvPr/>
      </p:nvGrpSpPr>
      <p:grpSpPr>
        <a:xfrm>
          <a:off x="0" y="0"/>
          <a:ext cx="0" cy="0"/>
          <a:chOff x="0" y="0"/>
          <a:chExt cx="0" cy="0"/>
        </a:xfrm>
      </p:grpSpPr>
      <p:sp>
        <p:nvSpPr>
          <p:cNvPr id="254" name="Google Shape;254;p57"/>
          <p:cNvSpPr txBox="1"/>
          <p:nvPr>
            <p:ph idx="1" type="body"/>
          </p:nvPr>
        </p:nvSpPr>
        <p:spPr>
          <a:xfrm>
            <a:off x="311700" y="1759025"/>
            <a:ext cx="8520600" cy="194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5200">
                <a:solidFill>
                  <a:schemeClr val="lt1"/>
                </a:solidFill>
              </a:rPr>
              <a:t>Difference between characters and Strings</a:t>
            </a:r>
            <a:endParaRPr/>
          </a:p>
        </p:txBody>
      </p:sp>
      <p:pic>
        <p:nvPicPr>
          <p:cNvPr id="255" name="Google Shape;255;p57"/>
          <p:cNvPicPr preferRelativeResize="0"/>
          <p:nvPr/>
        </p:nvPicPr>
        <p:blipFill rotWithShape="1">
          <a:blip r:embed="rId3">
            <a:alphaModFix/>
          </a:blip>
          <a:srcRect b="17118" l="0" r="0" t="17117"/>
          <a:stretch/>
        </p:blipFill>
        <p:spPr>
          <a:xfrm>
            <a:off x="304000" y="4498675"/>
            <a:ext cx="1033398" cy="4801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8"/>
          <p:cNvSpPr txBox="1"/>
          <p:nvPr>
            <p:ph type="title"/>
          </p:nvPr>
        </p:nvSpPr>
        <p:spPr>
          <a:xfrm>
            <a:off x="0" y="0"/>
            <a:ext cx="9144000" cy="1017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
              <a:t>Difference Between Characters and Strings</a:t>
            </a:r>
            <a:endParaRPr b="0"/>
          </a:p>
        </p:txBody>
      </p:sp>
      <p:pic>
        <p:nvPicPr>
          <p:cNvPr id="261" name="Google Shape;261;p58"/>
          <p:cNvPicPr preferRelativeResize="0"/>
          <p:nvPr/>
        </p:nvPicPr>
        <p:blipFill rotWithShape="1">
          <a:blip r:embed="rId3">
            <a:alphaModFix/>
          </a:blip>
          <a:srcRect b="17118" l="0" r="0" t="17117"/>
          <a:stretch/>
        </p:blipFill>
        <p:spPr>
          <a:xfrm>
            <a:off x="7773850" y="268725"/>
            <a:ext cx="1033398" cy="480163"/>
          </a:xfrm>
          <a:prstGeom prst="rect">
            <a:avLst/>
          </a:prstGeom>
          <a:noFill/>
          <a:ln>
            <a:noFill/>
          </a:ln>
        </p:spPr>
      </p:pic>
      <p:graphicFrame>
        <p:nvGraphicFramePr>
          <p:cNvPr id="262" name="Google Shape;262;p58"/>
          <p:cNvGraphicFramePr/>
          <p:nvPr/>
        </p:nvGraphicFramePr>
        <p:xfrm>
          <a:off x="450175" y="1182885"/>
          <a:ext cx="3000000" cy="3000000"/>
        </p:xfrm>
        <a:graphic>
          <a:graphicData uri="http://schemas.openxmlformats.org/drawingml/2006/table">
            <a:tbl>
              <a:tblPr>
                <a:noFill/>
                <a:tableStyleId>{61A814EE-7CA4-4630-AC3A-45B04CE1AFAD}</a:tableStyleId>
              </a:tblPr>
              <a:tblGrid>
                <a:gridCol w="4178550"/>
                <a:gridCol w="4178550"/>
              </a:tblGrid>
              <a:tr h="498800">
                <a:tc>
                  <a:txBody>
                    <a:bodyPr/>
                    <a:lstStyle/>
                    <a:p>
                      <a:pPr indent="0" lvl="0" marL="0" marR="0" rtl="0" algn="ctr">
                        <a:lnSpc>
                          <a:spcPct val="100000"/>
                        </a:lnSpc>
                        <a:spcBef>
                          <a:spcPts val="0"/>
                        </a:spcBef>
                        <a:spcAft>
                          <a:spcPts val="0"/>
                        </a:spcAft>
                        <a:buClr>
                          <a:srgbClr val="000000"/>
                        </a:buClr>
                        <a:buSzPts val="1600"/>
                        <a:buFont typeface="Arial"/>
                        <a:buNone/>
                      </a:pPr>
                      <a:r>
                        <a:rPr b="1" lang="en" sz="1800">
                          <a:latin typeface="Montserrat"/>
                          <a:ea typeface="Montserrat"/>
                          <a:cs typeface="Montserrat"/>
                          <a:sym typeface="Montserrat"/>
                        </a:rPr>
                        <a:t>Character</a:t>
                      </a:r>
                      <a:endParaRPr b="1" sz="1800">
                        <a:latin typeface="Montserrat"/>
                        <a:ea typeface="Montserrat"/>
                        <a:cs typeface="Montserrat"/>
                        <a:sym typeface="Montserrat"/>
                      </a:endParaRPr>
                    </a:p>
                  </a:txBody>
                  <a:tcPr marT="91425" marB="91425" marR="91425" marL="91425" anchor="ctr">
                    <a:lnB cap="flat" cmpd="sng" w="9525">
                      <a:solidFill>
                        <a:srgbClr val="C7CCB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800">
                          <a:latin typeface="Montserrat"/>
                          <a:ea typeface="Montserrat"/>
                          <a:cs typeface="Montserrat"/>
                          <a:sym typeface="Montserrat"/>
                        </a:rPr>
                        <a:t>String</a:t>
                      </a:r>
                      <a:endParaRPr b="1" sz="1800">
                        <a:latin typeface="Montserrat"/>
                        <a:ea typeface="Montserrat"/>
                        <a:cs typeface="Montserrat"/>
                        <a:sym typeface="Montserrat"/>
                      </a:endParaRPr>
                    </a:p>
                  </a:txBody>
                  <a:tcPr marT="91425" marB="91425" marR="91425" marL="91425" anchor="ctr"/>
                </a:tc>
              </a:tr>
              <a:tr h="914375">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A </a:t>
                      </a:r>
                      <a:r>
                        <a:rPr b="1" lang="en" sz="1600">
                          <a:latin typeface="Montserrat"/>
                          <a:ea typeface="Montserrat"/>
                          <a:cs typeface="Montserrat"/>
                          <a:sym typeface="Montserrat"/>
                        </a:rPr>
                        <a:t>character </a:t>
                      </a:r>
                      <a:r>
                        <a:rPr lang="en" sz="1600">
                          <a:latin typeface="Montserrat"/>
                          <a:ea typeface="Montserrat"/>
                          <a:cs typeface="Montserrat"/>
                          <a:sym typeface="Montserrat"/>
                        </a:rPr>
                        <a:t>is a single letter, number, punctuation mark or symbol. </a:t>
                      </a:r>
                      <a:endParaRPr sz="1600">
                        <a:latin typeface="Montserrat"/>
                        <a:ea typeface="Montserrat"/>
                        <a:cs typeface="Montserrat"/>
                        <a:sym typeface="Montserrat"/>
                      </a:endParaRPr>
                    </a:p>
                  </a:txBody>
                  <a:tcPr marT="91425" marB="91425" marR="91425" marL="91425">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600">
                          <a:latin typeface="Montserrat"/>
                          <a:ea typeface="Montserrat"/>
                          <a:cs typeface="Montserrat"/>
                          <a:sym typeface="Montserrat"/>
                        </a:rPr>
                        <a:t>A </a:t>
                      </a:r>
                      <a:r>
                        <a:rPr b="1" lang="en" sz="1600">
                          <a:latin typeface="Montserrat"/>
                          <a:ea typeface="Montserrat"/>
                          <a:cs typeface="Montserrat"/>
                          <a:sym typeface="Montserrat"/>
                        </a:rPr>
                        <a:t>string </a:t>
                      </a:r>
                      <a:r>
                        <a:rPr lang="en" sz="1600">
                          <a:latin typeface="Montserrat"/>
                          <a:ea typeface="Montserrat"/>
                          <a:cs typeface="Montserrat"/>
                          <a:sym typeface="Montserrat"/>
                        </a:rPr>
                        <a:t>is a one-dimensional array of characters terminated by a null character. </a:t>
                      </a:r>
                      <a:endParaRPr sz="1600">
                        <a:latin typeface="Montserrat"/>
                        <a:ea typeface="Montserrat"/>
                        <a:cs typeface="Montserrat"/>
                        <a:sym typeface="Montserrat"/>
                      </a:endParaRPr>
                    </a:p>
                  </a:txBody>
                  <a:tcPr marT="91425" marB="91425" marR="91425" marL="91425"/>
                </a:tc>
              </a:tr>
              <a:tr h="731550">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Character is an element.</a:t>
                      </a:r>
                      <a:endParaRPr sz="16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sz="1600">
                        <a:latin typeface="Montserrat"/>
                        <a:ea typeface="Montserrat"/>
                        <a:cs typeface="Montserrat"/>
                        <a:sym typeface="Montserrat"/>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600">
                          <a:latin typeface="Montserrat"/>
                          <a:ea typeface="Montserrat"/>
                          <a:cs typeface="Montserrat"/>
                          <a:sym typeface="Montserrat"/>
                        </a:rPr>
                        <a:t>A string is a set of characters.</a:t>
                      </a:r>
                      <a:endParaRPr sz="1600">
                        <a:latin typeface="Montserrat"/>
                        <a:ea typeface="Montserrat"/>
                        <a:cs typeface="Montserrat"/>
                        <a:sym typeface="Montserrat"/>
                      </a:endParaRPr>
                    </a:p>
                  </a:txBody>
                  <a:tcPr marT="91425" marB="91425" marR="91425" marL="91425">
                    <a:lnL cap="flat" cmpd="sng" w="9525">
                      <a:solidFill>
                        <a:srgbClr val="C7CCBE"/>
                      </a:solidFill>
                      <a:prstDash val="solid"/>
                      <a:round/>
                      <a:headEnd len="sm" w="sm" type="none"/>
                      <a:tailEnd len="sm" w="sm" type="none"/>
                    </a:lnL>
                  </a:tcPr>
                </a:tc>
              </a:tr>
              <a:tr h="731550">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Single or double quotes are used to represent a character. </a:t>
                      </a:r>
                      <a:endParaRPr sz="1600">
                        <a:latin typeface="Montserrat"/>
                        <a:ea typeface="Montserrat"/>
                        <a:cs typeface="Montserrat"/>
                        <a:sym typeface="Montserrat"/>
                      </a:endParaRPr>
                    </a:p>
                  </a:txBody>
                  <a:tcPr marT="91425" marB="91425" marR="91425" marL="91425">
                    <a:lnT cap="flat" cmpd="sng" w="9525">
                      <a:solidFill>
                        <a:srgbClr val="C7CCB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sz="1600">
                          <a:latin typeface="Montserrat"/>
                          <a:ea typeface="Montserrat"/>
                          <a:cs typeface="Montserrat"/>
                          <a:sym typeface="Montserrat"/>
                        </a:rPr>
                        <a:t>Single or d</a:t>
                      </a:r>
                      <a:r>
                        <a:rPr lang="en" sz="1600">
                          <a:latin typeface="Montserrat"/>
                          <a:ea typeface="Montserrat"/>
                          <a:cs typeface="Montserrat"/>
                          <a:sym typeface="Montserrat"/>
                        </a:rPr>
                        <a:t>ouble</a:t>
                      </a:r>
                      <a:r>
                        <a:rPr lang="en" sz="1600">
                          <a:latin typeface="Montserrat"/>
                          <a:ea typeface="Montserrat"/>
                          <a:cs typeface="Montserrat"/>
                          <a:sym typeface="Montserrat"/>
                        </a:rPr>
                        <a:t> quotes are used to represent a string.</a:t>
                      </a:r>
                      <a:endParaRPr sz="1600">
                        <a:latin typeface="Montserrat"/>
                        <a:ea typeface="Montserrat"/>
                        <a:cs typeface="Montserrat"/>
                        <a:sym typeface="Montserrat"/>
                      </a:endParaRPr>
                    </a:p>
                  </a:txBody>
                  <a:tcPr marT="91425" marB="91425" marR="91425" marL="91425"/>
                </a:tc>
              </a:tr>
              <a:tr h="731550">
                <a:tc>
                  <a:txBody>
                    <a:bodyPr/>
                    <a:lstStyle/>
                    <a:p>
                      <a:pPr indent="0" lvl="0" marL="0" marR="0" rtl="0" algn="l">
                        <a:lnSpc>
                          <a:spcPct val="100000"/>
                        </a:lnSpc>
                        <a:spcBef>
                          <a:spcPts val="0"/>
                        </a:spcBef>
                        <a:spcAft>
                          <a:spcPts val="0"/>
                        </a:spcAft>
                        <a:buClr>
                          <a:srgbClr val="000000"/>
                        </a:buClr>
                        <a:buSzPts val="1600"/>
                        <a:buFont typeface="Arial"/>
                        <a:buNone/>
                      </a:pPr>
                      <a:r>
                        <a:rPr lang="en" sz="1600">
                          <a:latin typeface="Montserrat"/>
                          <a:ea typeface="Montserrat"/>
                          <a:cs typeface="Montserrat"/>
                          <a:sym typeface="Montserrat"/>
                        </a:rPr>
                        <a:t>Character refers to a single letter, number, space.</a:t>
                      </a:r>
                      <a:endParaRPr sz="1600">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600">
                          <a:latin typeface="Montserrat"/>
                          <a:ea typeface="Montserrat"/>
                          <a:cs typeface="Montserrat"/>
                          <a:sym typeface="Montserrat"/>
                        </a:rPr>
                        <a:t>String refers to a set of characters.</a:t>
                      </a:r>
                      <a:endParaRPr sz="16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266" name="Shape 266"/>
        <p:cNvGrpSpPr/>
        <p:nvPr/>
      </p:nvGrpSpPr>
      <p:grpSpPr>
        <a:xfrm>
          <a:off x="0" y="0"/>
          <a:ext cx="0" cy="0"/>
          <a:chOff x="0" y="0"/>
          <a:chExt cx="0" cy="0"/>
        </a:xfrm>
      </p:grpSpPr>
      <p:sp>
        <p:nvSpPr>
          <p:cNvPr id="267" name="Google Shape;267;p59"/>
          <p:cNvSpPr txBox="1"/>
          <p:nvPr>
            <p:ph idx="1" type="body"/>
          </p:nvPr>
        </p:nvSpPr>
        <p:spPr>
          <a:xfrm>
            <a:off x="311700" y="1759025"/>
            <a:ext cx="8520600" cy="126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5200">
                <a:solidFill>
                  <a:schemeClr val="lt1"/>
                </a:solidFill>
              </a:rPr>
              <a:t>How to </a:t>
            </a:r>
            <a:r>
              <a:rPr lang="en" sz="5200">
                <a:solidFill>
                  <a:schemeClr val="lt1"/>
                </a:solidFill>
              </a:rPr>
              <a:t>create</a:t>
            </a:r>
            <a:r>
              <a:rPr lang="en" sz="5200">
                <a:solidFill>
                  <a:schemeClr val="lt1"/>
                </a:solidFill>
              </a:rPr>
              <a:t> a String?</a:t>
            </a:r>
            <a:endParaRPr/>
          </a:p>
        </p:txBody>
      </p:sp>
      <p:pic>
        <p:nvPicPr>
          <p:cNvPr id="268" name="Google Shape;268;p59"/>
          <p:cNvPicPr preferRelativeResize="0"/>
          <p:nvPr/>
        </p:nvPicPr>
        <p:blipFill rotWithShape="1">
          <a:blip r:embed="rId3">
            <a:alphaModFix/>
          </a:blip>
          <a:srcRect b="17118" l="0" r="0" t="17117"/>
          <a:stretch/>
        </p:blipFill>
        <p:spPr>
          <a:xfrm>
            <a:off x="304000" y="4498675"/>
            <a:ext cx="1033398" cy="4801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C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DC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