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6"/>
    <p:sldMasterId id="2147483683" r:id="rId7"/>
    <p:sldMasterId id="2147483684"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384" r:id="rId138"/>
    <p:sldId id="385" r:id="rId139"/>
    <p:sldId id="386" r:id="rId140"/>
    <p:sldId id="387" r:id="rId141"/>
    <p:sldId id="388" r:id="rId142"/>
    <p:sldId id="389" r:id="rId143"/>
    <p:sldId id="390" r:id="rId144"/>
    <p:sldId id="391" r:id="rId145"/>
    <p:sldId id="392" r:id="rId146"/>
    <p:sldId id="393" r:id="rId147"/>
    <p:sldId id="394" r:id="rId148"/>
    <p:sldId id="395" r:id="rId149"/>
    <p:sldId id="396" r:id="rId150"/>
    <p:sldId id="397" r:id="rId151"/>
    <p:sldId id="398" r:id="rId152"/>
    <p:sldId id="399" r:id="rId153"/>
    <p:sldId id="400" r:id="rId154"/>
    <p:sldId id="401" r:id="rId155"/>
    <p:sldId id="402" r:id="rId156"/>
    <p:sldId id="403" r:id="rId157"/>
    <p:sldId id="404" r:id="rId158"/>
    <p:sldId id="405" r:id="rId159"/>
    <p:sldId id="406" r:id="rId160"/>
    <p:sldId id="407" r:id="rId161"/>
    <p:sldId id="408" r:id="rId162"/>
    <p:sldId id="409" r:id="rId163"/>
    <p:sldId id="410" r:id="rId164"/>
    <p:sldId id="411" r:id="rId165"/>
    <p:sldId id="412" r:id="rId166"/>
    <p:sldId id="413" r:id="rId167"/>
    <p:sldId id="414" r:id="rId168"/>
    <p:sldId id="415" r:id="rId169"/>
    <p:sldId id="416" r:id="rId170"/>
    <p:sldId id="417" r:id="rId171"/>
    <p:sldId id="418" r:id="rId172"/>
    <p:sldId id="419" r:id="rId173"/>
    <p:sldId id="420" r:id="rId174"/>
    <p:sldId id="421" r:id="rId175"/>
    <p:sldId id="422" r:id="rId176"/>
    <p:sldId id="423" r:id="rId177"/>
    <p:sldId id="424" r:id="rId178"/>
    <p:sldId id="425" r:id="rId179"/>
    <p:sldId id="426" r:id="rId180"/>
    <p:sldId id="427" r:id="rId181"/>
    <p:sldId id="428" r:id="rId182"/>
    <p:sldId id="429" r:id="rId183"/>
    <p:sldId id="430" r:id="rId184"/>
    <p:sldId id="431" r:id="rId185"/>
    <p:sldId id="432" r:id="rId186"/>
    <p:sldId id="433" r:id="rId187"/>
    <p:sldId id="434" r:id="rId188"/>
    <p:sldId id="435" r:id="rId189"/>
    <p:sldId id="436" r:id="rId190"/>
    <p:sldId id="437" r:id="rId191"/>
    <p:sldId id="438" r:id="rId192"/>
    <p:sldId id="439" r:id="rId193"/>
  </p:sldIdLst>
  <p:sldSz cy="5143500" cx="9144000"/>
  <p:notesSz cx="6858000" cy="9144000"/>
  <p:embeddedFontLst>
    <p:embeddedFont>
      <p:font typeface="Montserrat"/>
      <p:regular r:id="rId194"/>
      <p:bold r:id="rId195"/>
      <p:italic r:id="rId196"/>
      <p:boldItalic r:id="rId197"/>
    </p:embeddedFont>
    <p:embeddedFont>
      <p:font typeface="Montserrat Light"/>
      <p:regular r:id="rId198"/>
      <p:bold r:id="rId199"/>
      <p:italic r:id="rId200"/>
      <p:boldItalic r:id="rId2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ohannes Wilm"/>
  <p:cmAuthor clrIdx="1" id="1" initials="" lastIdx="1" name="Deleted us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F98137-45F8-4AB3-A77F-34D580100B72}">
  <a:tblStyle styleId="{68F98137-45F8-4AB3-A77F-34D580100B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190" Type="http://schemas.openxmlformats.org/officeDocument/2006/relationships/slide" Target="slides/slide18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194" Type="http://schemas.openxmlformats.org/officeDocument/2006/relationships/font" Target="fonts/Montserrat-regular.fntdata"/><Relationship Id="rId43" Type="http://schemas.openxmlformats.org/officeDocument/2006/relationships/slide" Target="slides/slide34.xml"/><Relationship Id="rId193" Type="http://schemas.openxmlformats.org/officeDocument/2006/relationships/slide" Target="slides/slide184.xml"/><Relationship Id="rId46" Type="http://schemas.openxmlformats.org/officeDocument/2006/relationships/slide" Target="slides/slide37.xml"/><Relationship Id="rId192" Type="http://schemas.openxmlformats.org/officeDocument/2006/relationships/slide" Target="slides/slide183.xml"/><Relationship Id="rId45" Type="http://schemas.openxmlformats.org/officeDocument/2006/relationships/slide" Target="slides/slide36.xml"/><Relationship Id="rId191" Type="http://schemas.openxmlformats.org/officeDocument/2006/relationships/slide" Target="slides/slide182.xml"/><Relationship Id="rId48" Type="http://schemas.openxmlformats.org/officeDocument/2006/relationships/slide" Target="slides/slide39.xml"/><Relationship Id="rId187" Type="http://schemas.openxmlformats.org/officeDocument/2006/relationships/slide" Target="slides/slide178.xml"/><Relationship Id="rId47" Type="http://schemas.openxmlformats.org/officeDocument/2006/relationships/slide" Target="slides/slide38.xml"/><Relationship Id="rId186" Type="http://schemas.openxmlformats.org/officeDocument/2006/relationships/slide" Target="slides/slide177.xml"/><Relationship Id="rId185" Type="http://schemas.openxmlformats.org/officeDocument/2006/relationships/slide" Target="slides/slide176.xml"/><Relationship Id="rId49" Type="http://schemas.openxmlformats.org/officeDocument/2006/relationships/slide" Target="slides/slide40.xml"/><Relationship Id="rId184" Type="http://schemas.openxmlformats.org/officeDocument/2006/relationships/slide" Target="slides/slide175.xml"/><Relationship Id="rId189" Type="http://schemas.openxmlformats.org/officeDocument/2006/relationships/slide" Target="slides/slide180.xml"/><Relationship Id="rId188" Type="http://schemas.openxmlformats.org/officeDocument/2006/relationships/slide" Target="slides/slide179.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183" Type="http://schemas.openxmlformats.org/officeDocument/2006/relationships/slide" Target="slides/slide174.xml"/><Relationship Id="rId32" Type="http://schemas.openxmlformats.org/officeDocument/2006/relationships/slide" Target="slides/slide23.xml"/><Relationship Id="rId182" Type="http://schemas.openxmlformats.org/officeDocument/2006/relationships/slide" Target="slides/slide173.xml"/><Relationship Id="rId35" Type="http://schemas.openxmlformats.org/officeDocument/2006/relationships/slide" Target="slides/slide26.xml"/><Relationship Id="rId181" Type="http://schemas.openxmlformats.org/officeDocument/2006/relationships/slide" Target="slides/slide172.xml"/><Relationship Id="rId34" Type="http://schemas.openxmlformats.org/officeDocument/2006/relationships/slide" Target="slides/slide25.xml"/><Relationship Id="rId180" Type="http://schemas.openxmlformats.org/officeDocument/2006/relationships/slide" Target="slides/slide171.xml"/><Relationship Id="rId37" Type="http://schemas.openxmlformats.org/officeDocument/2006/relationships/slide" Target="slides/slide28.xml"/><Relationship Id="rId176" Type="http://schemas.openxmlformats.org/officeDocument/2006/relationships/slide" Target="slides/slide167.xml"/><Relationship Id="rId36" Type="http://schemas.openxmlformats.org/officeDocument/2006/relationships/slide" Target="slides/slide27.xml"/><Relationship Id="rId175" Type="http://schemas.openxmlformats.org/officeDocument/2006/relationships/slide" Target="slides/slide166.xml"/><Relationship Id="rId39" Type="http://schemas.openxmlformats.org/officeDocument/2006/relationships/slide" Target="slides/slide30.xml"/><Relationship Id="rId174" Type="http://schemas.openxmlformats.org/officeDocument/2006/relationships/slide" Target="slides/slide165.xml"/><Relationship Id="rId38" Type="http://schemas.openxmlformats.org/officeDocument/2006/relationships/slide" Target="slides/slide29.xml"/><Relationship Id="rId173" Type="http://schemas.openxmlformats.org/officeDocument/2006/relationships/slide" Target="slides/slide164.xml"/><Relationship Id="rId179" Type="http://schemas.openxmlformats.org/officeDocument/2006/relationships/slide" Target="slides/slide170.xml"/><Relationship Id="rId178" Type="http://schemas.openxmlformats.org/officeDocument/2006/relationships/slide" Target="slides/slide169.xml"/><Relationship Id="rId177" Type="http://schemas.openxmlformats.org/officeDocument/2006/relationships/slide" Target="slides/slide168.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98" Type="http://schemas.openxmlformats.org/officeDocument/2006/relationships/font" Target="fonts/MontserratLight-regular.fntdata"/><Relationship Id="rId14" Type="http://schemas.openxmlformats.org/officeDocument/2006/relationships/slide" Target="slides/slide5.xml"/><Relationship Id="rId197" Type="http://schemas.openxmlformats.org/officeDocument/2006/relationships/font" Target="fonts/Montserrat-boldItalic.fntdata"/><Relationship Id="rId17" Type="http://schemas.openxmlformats.org/officeDocument/2006/relationships/slide" Target="slides/slide8.xml"/><Relationship Id="rId196" Type="http://schemas.openxmlformats.org/officeDocument/2006/relationships/font" Target="fonts/Montserrat-italic.fntdata"/><Relationship Id="rId16" Type="http://schemas.openxmlformats.org/officeDocument/2006/relationships/slide" Target="slides/slide7.xml"/><Relationship Id="rId195" Type="http://schemas.openxmlformats.org/officeDocument/2006/relationships/font" Target="fonts/Montserrat-bold.fntdata"/><Relationship Id="rId19" Type="http://schemas.openxmlformats.org/officeDocument/2006/relationships/slide" Target="slides/slide10.xml"/><Relationship Id="rId18" Type="http://schemas.openxmlformats.org/officeDocument/2006/relationships/slide" Target="slides/slide9.xml"/><Relationship Id="rId199" Type="http://schemas.openxmlformats.org/officeDocument/2006/relationships/font" Target="fonts/MontserratLight-bold.fntdata"/><Relationship Id="rId84" Type="http://schemas.openxmlformats.org/officeDocument/2006/relationships/slide" Target="slides/slide75.xml"/><Relationship Id="rId83" Type="http://schemas.openxmlformats.org/officeDocument/2006/relationships/slide" Target="slides/slide74.xml"/><Relationship Id="rId86" Type="http://schemas.openxmlformats.org/officeDocument/2006/relationships/slide" Target="slides/slide77.xml"/><Relationship Id="rId85" Type="http://schemas.openxmlformats.org/officeDocument/2006/relationships/slide" Target="slides/slide76.xml"/><Relationship Id="rId88" Type="http://schemas.openxmlformats.org/officeDocument/2006/relationships/slide" Target="slides/slide79.xml"/><Relationship Id="rId150" Type="http://schemas.openxmlformats.org/officeDocument/2006/relationships/slide" Target="slides/slide141.xml"/><Relationship Id="rId87" Type="http://schemas.openxmlformats.org/officeDocument/2006/relationships/slide" Target="slides/slide78.xml"/><Relationship Id="rId89" Type="http://schemas.openxmlformats.org/officeDocument/2006/relationships/slide" Target="slides/slide80.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0.xml"/><Relationship Id="rId4" Type="http://schemas.openxmlformats.org/officeDocument/2006/relationships/tableStyles" Target="tableStyles.xml"/><Relationship Id="rId148" Type="http://schemas.openxmlformats.org/officeDocument/2006/relationships/slide" Target="slides/slide139.xml"/><Relationship Id="rId9" Type="http://schemas.openxmlformats.org/officeDocument/2006/relationships/notesMaster" Target="notesMasters/notesMaster1.xml"/><Relationship Id="rId143" Type="http://schemas.openxmlformats.org/officeDocument/2006/relationships/slide" Target="slides/slide134.xml"/><Relationship Id="rId142" Type="http://schemas.openxmlformats.org/officeDocument/2006/relationships/slide" Target="slides/slide133.xml"/><Relationship Id="rId141" Type="http://schemas.openxmlformats.org/officeDocument/2006/relationships/slide" Target="slides/slide132.xml"/><Relationship Id="rId140" Type="http://schemas.openxmlformats.org/officeDocument/2006/relationships/slide" Target="slides/slide131.xml"/><Relationship Id="rId5" Type="http://schemas.openxmlformats.org/officeDocument/2006/relationships/commentAuthors" Target="commentAuthors.xml"/><Relationship Id="rId147" Type="http://schemas.openxmlformats.org/officeDocument/2006/relationships/slide" Target="slides/slide138.xml"/><Relationship Id="rId6" Type="http://schemas.openxmlformats.org/officeDocument/2006/relationships/slideMaster" Target="slideMasters/slideMaster1.xml"/><Relationship Id="rId146" Type="http://schemas.openxmlformats.org/officeDocument/2006/relationships/slide" Target="slides/slide137.xml"/><Relationship Id="rId7" Type="http://schemas.openxmlformats.org/officeDocument/2006/relationships/slideMaster" Target="slideMasters/slideMaster2.xml"/><Relationship Id="rId145" Type="http://schemas.openxmlformats.org/officeDocument/2006/relationships/slide" Target="slides/slide136.xml"/><Relationship Id="rId8" Type="http://schemas.openxmlformats.org/officeDocument/2006/relationships/slideMaster" Target="slideMasters/slideMaster3.xml"/><Relationship Id="rId144" Type="http://schemas.openxmlformats.org/officeDocument/2006/relationships/slide" Target="slides/slide135.xml"/><Relationship Id="rId73" Type="http://schemas.openxmlformats.org/officeDocument/2006/relationships/slide" Target="slides/slide64.xml"/><Relationship Id="rId72" Type="http://schemas.openxmlformats.org/officeDocument/2006/relationships/slide" Target="slides/slide63.xml"/><Relationship Id="rId75" Type="http://schemas.openxmlformats.org/officeDocument/2006/relationships/slide" Target="slides/slide66.xml"/><Relationship Id="rId74" Type="http://schemas.openxmlformats.org/officeDocument/2006/relationships/slide" Target="slides/slide65.xml"/><Relationship Id="rId77" Type="http://schemas.openxmlformats.org/officeDocument/2006/relationships/slide" Target="slides/slide68.xml"/><Relationship Id="rId76" Type="http://schemas.openxmlformats.org/officeDocument/2006/relationships/slide" Target="slides/slide67.xml"/><Relationship Id="rId79" Type="http://schemas.openxmlformats.org/officeDocument/2006/relationships/slide" Target="slides/slide70.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139" Type="http://schemas.openxmlformats.org/officeDocument/2006/relationships/slide" Target="slides/slide130.xml"/><Relationship Id="rId138" Type="http://schemas.openxmlformats.org/officeDocument/2006/relationships/slide" Target="slides/slide129.xml"/><Relationship Id="rId137" Type="http://schemas.openxmlformats.org/officeDocument/2006/relationships/slide" Target="slides/slide128.xml"/><Relationship Id="rId132" Type="http://schemas.openxmlformats.org/officeDocument/2006/relationships/slide" Target="slides/slide123.xml"/><Relationship Id="rId131" Type="http://schemas.openxmlformats.org/officeDocument/2006/relationships/slide" Target="slides/slide122.xml"/><Relationship Id="rId130" Type="http://schemas.openxmlformats.org/officeDocument/2006/relationships/slide" Target="slides/slide121.xml"/><Relationship Id="rId136" Type="http://schemas.openxmlformats.org/officeDocument/2006/relationships/slide" Target="slides/slide127.xml"/><Relationship Id="rId135" Type="http://schemas.openxmlformats.org/officeDocument/2006/relationships/slide" Target="slides/slide126.xml"/><Relationship Id="rId134" Type="http://schemas.openxmlformats.org/officeDocument/2006/relationships/slide" Target="slides/slide125.xml"/><Relationship Id="rId133" Type="http://schemas.openxmlformats.org/officeDocument/2006/relationships/slide" Target="slides/slide124.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 Id="rId66" Type="http://schemas.openxmlformats.org/officeDocument/2006/relationships/slide" Target="slides/slide57.xml"/><Relationship Id="rId172" Type="http://schemas.openxmlformats.org/officeDocument/2006/relationships/slide" Target="slides/slide163.xml"/><Relationship Id="rId65" Type="http://schemas.openxmlformats.org/officeDocument/2006/relationships/slide" Target="slides/slide56.xml"/><Relationship Id="rId171" Type="http://schemas.openxmlformats.org/officeDocument/2006/relationships/slide" Target="slides/slide162.xml"/><Relationship Id="rId68" Type="http://schemas.openxmlformats.org/officeDocument/2006/relationships/slide" Target="slides/slide59.xml"/><Relationship Id="rId170" Type="http://schemas.openxmlformats.org/officeDocument/2006/relationships/slide" Target="slides/slide161.xml"/><Relationship Id="rId67" Type="http://schemas.openxmlformats.org/officeDocument/2006/relationships/slide" Target="slides/slide58.xml"/><Relationship Id="rId60" Type="http://schemas.openxmlformats.org/officeDocument/2006/relationships/slide" Target="slides/slide51.xml"/><Relationship Id="rId165" Type="http://schemas.openxmlformats.org/officeDocument/2006/relationships/slide" Target="slides/slide156.xml"/><Relationship Id="rId69" Type="http://schemas.openxmlformats.org/officeDocument/2006/relationships/slide" Target="slides/slide60.xml"/><Relationship Id="rId164" Type="http://schemas.openxmlformats.org/officeDocument/2006/relationships/slide" Target="slides/slide155.xml"/><Relationship Id="rId163" Type="http://schemas.openxmlformats.org/officeDocument/2006/relationships/slide" Target="slides/slide154.xml"/><Relationship Id="rId162" Type="http://schemas.openxmlformats.org/officeDocument/2006/relationships/slide" Target="slides/slide153.xml"/><Relationship Id="rId169" Type="http://schemas.openxmlformats.org/officeDocument/2006/relationships/slide" Target="slides/slide160.xml"/><Relationship Id="rId168" Type="http://schemas.openxmlformats.org/officeDocument/2006/relationships/slide" Target="slides/slide159.xml"/><Relationship Id="rId167" Type="http://schemas.openxmlformats.org/officeDocument/2006/relationships/slide" Target="slides/slide158.xml"/><Relationship Id="rId166" Type="http://schemas.openxmlformats.org/officeDocument/2006/relationships/slide" Target="slides/slide157.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55" Type="http://schemas.openxmlformats.org/officeDocument/2006/relationships/slide" Target="slides/slide46.xml"/><Relationship Id="rId161" Type="http://schemas.openxmlformats.org/officeDocument/2006/relationships/slide" Target="slides/slide152.xml"/><Relationship Id="rId54" Type="http://schemas.openxmlformats.org/officeDocument/2006/relationships/slide" Target="slides/slide45.xml"/><Relationship Id="rId160" Type="http://schemas.openxmlformats.org/officeDocument/2006/relationships/slide" Target="slides/slide151.xml"/><Relationship Id="rId57" Type="http://schemas.openxmlformats.org/officeDocument/2006/relationships/slide" Target="slides/slide48.xml"/><Relationship Id="rId56" Type="http://schemas.openxmlformats.org/officeDocument/2006/relationships/slide" Target="slides/slide47.xml"/><Relationship Id="rId159" Type="http://schemas.openxmlformats.org/officeDocument/2006/relationships/slide" Target="slides/slide150.xml"/><Relationship Id="rId59" Type="http://schemas.openxmlformats.org/officeDocument/2006/relationships/slide" Target="slides/slide50.xml"/><Relationship Id="rId154" Type="http://schemas.openxmlformats.org/officeDocument/2006/relationships/slide" Target="slides/slide145.xml"/><Relationship Id="rId58" Type="http://schemas.openxmlformats.org/officeDocument/2006/relationships/slide" Target="slides/slide49.xml"/><Relationship Id="rId153" Type="http://schemas.openxmlformats.org/officeDocument/2006/relationships/slide" Target="slides/slide144.xml"/><Relationship Id="rId152" Type="http://schemas.openxmlformats.org/officeDocument/2006/relationships/slide" Target="slides/slide143.xml"/><Relationship Id="rId151" Type="http://schemas.openxmlformats.org/officeDocument/2006/relationships/slide" Target="slides/slide142.xml"/><Relationship Id="rId158" Type="http://schemas.openxmlformats.org/officeDocument/2006/relationships/slide" Target="slides/slide149.xml"/><Relationship Id="rId157" Type="http://schemas.openxmlformats.org/officeDocument/2006/relationships/slide" Target="slides/slide148.xml"/><Relationship Id="rId156" Type="http://schemas.openxmlformats.org/officeDocument/2006/relationships/slide" Target="slides/slide147.xml"/><Relationship Id="rId155" Type="http://schemas.openxmlformats.org/officeDocument/2006/relationships/slide" Target="slides/slide146.xml"/><Relationship Id="rId107" Type="http://schemas.openxmlformats.org/officeDocument/2006/relationships/slide" Target="slides/slide98.xml"/><Relationship Id="rId106" Type="http://schemas.openxmlformats.org/officeDocument/2006/relationships/slide" Target="slides/slide97.xml"/><Relationship Id="rId105" Type="http://schemas.openxmlformats.org/officeDocument/2006/relationships/slide" Target="slides/slide96.xml"/><Relationship Id="rId104" Type="http://schemas.openxmlformats.org/officeDocument/2006/relationships/slide" Target="slides/slide95.xml"/><Relationship Id="rId109" Type="http://schemas.openxmlformats.org/officeDocument/2006/relationships/slide" Target="slides/slide100.xml"/><Relationship Id="rId108" Type="http://schemas.openxmlformats.org/officeDocument/2006/relationships/slide" Target="slides/slide99.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129" Type="http://schemas.openxmlformats.org/officeDocument/2006/relationships/slide" Target="slides/slide120.xml"/><Relationship Id="rId128" Type="http://schemas.openxmlformats.org/officeDocument/2006/relationships/slide" Target="slides/slide119.xml"/><Relationship Id="rId127" Type="http://schemas.openxmlformats.org/officeDocument/2006/relationships/slide" Target="slides/slide118.xml"/><Relationship Id="rId126" Type="http://schemas.openxmlformats.org/officeDocument/2006/relationships/slide" Target="slides/slide117.xml"/><Relationship Id="rId121" Type="http://schemas.openxmlformats.org/officeDocument/2006/relationships/slide" Target="slides/slide112.xml"/><Relationship Id="rId120" Type="http://schemas.openxmlformats.org/officeDocument/2006/relationships/slide" Target="slides/slide111.xml"/><Relationship Id="rId125" Type="http://schemas.openxmlformats.org/officeDocument/2006/relationships/slide" Target="slides/slide116.xml"/><Relationship Id="rId124" Type="http://schemas.openxmlformats.org/officeDocument/2006/relationships/slide" Target="slides/slide115.xml"/><Relationship Id="rId123" Type="http://schemas.openxmlformats.org/officeDocument/2006/relationships/slide" Target="slides/slide114.xml"/><Relationship Id="rId122" Type="http://schemas.openxmlformats.org/officeDocument/2006/relationships/slide" Target="slides/slide113.xml"/><Relationship Id="rId95" Type="http://schemas.openxmlformats.org/officeDocument/2006/relationships/slide" Target="slides/slide86.xml"/><Relationship Id="rId94" Type="http://schemas.openxmlformats.org/officeDocument/2006/relationships/slide" Target="slides/slide85.xml"/><Relationship Id="rId97" Type="http://schemas.openxmlformats.org/officeDocument/2006/relationships/slide" Target="slides/slide88.xml"/><Relationship Id="rId96" Type="http://schemas.openxmlformats.org/officeDocument/2006/relationships/slide" Target="slides/slide87.xml"/><Relationship Id="rId99" Type="http://schemas.openxmlformats.org/officeDocument/2006/relationships/slide" Target="slides/slide90.xml"/><Relationship Id="rId98" Type="http://schemas.openxmlformats.org/officeDocument/2006/relationships/slide" Target="slides/slide89.xml"/><Relationship Id="rId91" Type="http://schemas.openxmlformats.org/officeDocument/2006/relationships/slide" Target="slides/slide82.xml"/><Relationship Id="rId90" Type="http://schemas.openxmlformats.org/officeDocument/2006/relationships/slide" Target="slides/slide81.xml"/><Relationship Id="rId93" Type="http://schemas.openxmlformats.org/officeDocument/2006/relationships/slide" Target="slides/slide84.xml"/><Relationship Id="rId92" Type="http://schemas.openxmlformats.org/officeDocument/2006/relationships/slide" Target="slides/slide83.xml"/><Relationship Id="rId118" Type="http://schemas.openxmlformats.org/officeDocument/2006/relationships/slide" Target="slides/slide109.xml"/><Relationship Id="rId117" Type="http://schemas.openxmlformats.org/officeDocument/2006/relationships/slide" Target="slides/slide108.xml"/><Relationship Id="rId116" Type="http://schemas.openxmlformats.org/officeDocument/2006/relationships/slide" Target="slides/slide107.xml"/><Relationship Id="rId115" Type="http://schemas.openxmlformats.org/officeDocument/2006/relationships/slide" Target="slides/slide106.xml"/><Relationship Id="rId119" Type="http://schemas.openxmlformats.org/officeDocument/2006/relationships/slide" Target="slides/slide110.xml"/><Relationship Id="rId110" Type="http://schemas.openxmlformats.org/officeDocument/2006/relationships/slide" Target="slides/slide101.xml"/><Relationship Id="rId114" Type="http://schemas.openxmlformats.org/officeDocument/2006/relationships/slide" Target="slides/slide105.xml"/><Relationship Id="rId113" Type="http://schemas.openxmlformats.org/officeDocument/2006/relationships/slide" Target="slides/slide104.xml"/><Relationship Id="rId112" Type="http://schemas.openxmlformats.org/officeDocument/2006/relationships/slide" Target="slides/slide103.xml"/><Relationship Id="rId111" Type="http://schemas.openxmlformats.org/officeDocument/2006/relationships/slide" Target="slides/slide102.xml"/><Relationship Id="rId201" Type="http://schemas.openxmlformats.org/officeDocument/2006/relationships/font" Target="fonts/MontserratLight-boldItalic.fntdata"/><Relationship Id="rId200" Type="http://schemas.openxmlformats.org/officeDocument/2006/relationships/font" Target="fonts/MontserratLight-italic.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27T08:58:20.695">
    <p:pos x="232" y="924"/>
    <p:text>Should these all be on one line or are they different examples?</p:text>
  </p:cm>
  <p:cm authorId="1" idx="1" dt="2021-09-27T08:58:20.695">
    <p:pos x="232" y="924"/>
    <p:text>These are separate examples of expressions. They could be in separate lines so as not to cause confusion. I can't edit slides.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b5cdae10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b5cdae10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4cda839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4cda839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e242b4b00a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e242b4b00a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e2c2a8c67e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e2c2a8c6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e242b4b00a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e242b4b00a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e2cf9881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e2cf9881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e2cf9881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e2cf9881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e3fa680f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e3fa680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e3fa680fa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e3fa680f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e3fa680fa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e3fa680fa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e2c2a8c67e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e2c2a8c67e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e2c2a8c67e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e2c2a8c67e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4cda839b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4cda839b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e2c2a8c67e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e2c2a8c67e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e2c2a8c67e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e2c2a8c67e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e2c2a8c67e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e2c2a8c67e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e2c2a8c67e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e2c2a8c67e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e2c2a8c67e_1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e2c2a8c67e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e2c2a8c67e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e2c2a8c67e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e2c2a8c67e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e2c2a8c67e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e242b4b00a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e242b4b00a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e2c2a8c67e_1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e2c2a8c67e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e2c2a8c67e_1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e2c2a8c67e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4cda839b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4cda839b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e4cda839b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e4cda839b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e2f9bf294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e2f9bf294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e4cda839b7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e4cda839b7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e4cda839b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e4cda839b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e2c2a8c67e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e2c2a8c67e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e2c2a8c67e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e2c2a8c67e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e2c2a8c67e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e2c2a8c67e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e2c2a8c67e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e2c2a8c67e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e4100956e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e4100956e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e4100956e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e4100956e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4cda839b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4cda839b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e4100956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e4100956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e2c2a8c67e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e2c2a8c67e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e4100956e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e4100956e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e4100956e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e4100956e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e4100956e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e4100956e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e4100956e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e4100956e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e4100956e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e4100956e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e4cda839b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e4cda839b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e2c2a8c67e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e2c2a8c67e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e4cda839b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e4cda839b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4cda839b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4cda839b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e242b4b00a_1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e242b4b00a_1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e4cda839b7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e4cda839b7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e2c2a8c67e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e2c2a8c67e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e2c2a8c67e_1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e2c2a8c67e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e1a5cccc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e1a5cccc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e2f2127c6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e2f2127c6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e4cda839b7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e4cda839b7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e4cda839b7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e4cda839b7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e4e35d469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e4e35d469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e4e35d469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e4e35d469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4cda839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4cda839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e4e35d469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e4e35d469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e4e35d469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e4e35d469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e4e35d469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e4e35d469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e4e35d4694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e4e35d4694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e4e35d4694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e4e35d4694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e4e35d469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e4e35d469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e4e35d4694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e4e35d4694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e4e35d4694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e4e35d4694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e4e35d4694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e4e35d4694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e4e35d4694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e4e35d469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4cda839b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4cda839b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e4e35d4694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e4e35d4694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e4e35d4694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e4e35d4694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e4e35d4694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e4e35d4694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e4e35d4694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e4e35d469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e4e35d4694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e4e35d4694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e4e35d4694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e4e35d4694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e4e35d4694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e4e35d4694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#!/usr/bin/python</a:t>
            </a:r>
            <a:endParaRPr/>
          </a:p>
          <a:p>
            <a:pPr indent="0" lvl="0" marL="0" rtl="0" algn="l">
              <a:spcBef>
                <a:spcPts val="0"/>
              </a:spcBef>
              <a:spcAft>
                <a:spcPts val="0"/>
              </a:spcAft>
              <a:buNone/>
            </a:pPr>
            <a:r>
              <a:rPr lang="en"/>
              <a:t># -*- coding: utf-8 -*-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import getopt</a:t>
            </a:r>
            <a:endParaRPr/>
          </a:p>
          <a:p>
            <a:pPr indent="0" lvl="0" marL="0" rtl="0" algn="l">
              <a:spcBef>
                <a:spcPts val="0"/>
              </a:spcBef>
              <a:spcAft>
                <a:spcPts val="0"/>
              </a:spcAft>
              <a:buNone/>
            </a:pPr>
            <a:r>
              <a:rPr lang="en"/>
              <a:t>import sys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#print script usage</a:t>
            </a:r>
            <a:endParaRPr/>
          </a:p>
          <a:p>
            <a:pPr indent="0" lvl="0" marL="0" rtl="0" algn="l">
              <a:spcBef>
                <a:spcPts val="0"/>
              </a:spcBef>
              <a:spcAft>
                <a:spcPts val="0"/>
              </a:spcAft>
              <a:buNone/>
            </a:pPr>
            <a:r>
              <a:rPr lang="en"/>
              <a:t>def usage():</a:t>
            </a:r>
            <a:endParaRPr/>
          </a:p>
          <a:p>
            <a:pPr indent="0" lvl="0" marL="0" rtl="0" algn="l">
              <a:spcBef>
                <a:spcPts val="0"/>
              </a:spcBef>
              <a:spcAft>
                <a:spcPts val="0"/>
              </a:spcAft>
              <a:buNone/>
            </a:pPr>
            <a:r>
              <a:rPr lang="en"/>
              <a:t>    print("Addition: python get_opt.py -a &lt;number1&gt; -b &lt;number2&gt;")</a:t>
            </a:r>
            <a:endParaRPr/>
          </a:p>
          <a:p>
            <a:pPr indent="0" lvl="0" marL="0" rtl="0" algn="l">
              <a:spcBef>
                <a:spcPts val="0"/>
              </a:spcBef>
              <a:spcAft>
                <a:spcPts val="0"/>
              </a:spcAft>
              <a:buNone/>
            </a:pPr>
            <a:r>
              <a:rPr lang="en"/>
              <a:t>    print("Subtraction: python get_opt.py -a &lt;number1&gt; -b &lt;number2&gt; --subtract")</a:t>
            </a:r>
            <a:endParaRPr/>
          </a:p>
          <a:p>
            <a:pPr indent="0" lvl="0" marL="0" rtl="0" algn="l">
              <a:spcBef>
                <a:spcPts val="0"/>
              </a:spcBef>
              <a:spcAft>
                <a:spcPts val="0"/>
              </a:spcAft>
              <a:buNone/>
            </a:pPr>
            <a:r>
              <a:rPr lang="en"/>
              <a:t>    print('Example: python get_opt.py -a 10 -b 3\n')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#return sum of two numbers</a:t>
            </a:r>
            <a:endParaRPr/>
          </a:p>
          <a:p>
            <a:pPr indent="0" lvl="0" marL="0" rtl="0" algn="l">
              <a:spcBef>
                <a:spcPts val="0"/>
              </a:spcBef>
              <a:spcAft>
                <a:spcPts val="0"/>
              </a:spcAft>
              <a:buNone/>
            </a:pPr>
            <a:r>
              <a:rPr lang="en"/>
              <a:t>def add(a, b):</a:t>
            </a:r>
            <a:endParaRPr/>
          </a:p>
          <a:p>
            <a:pPr indent="0" lvl="0" marL="0" rtl="0" algn="l">
              <a:spcBef>
                <a:spcPts val="0"/>
              </a:spcBef>
              <a:spcAft>
                <a:spcPts val="0"/>
              </a:spcAft>
              <a:buNone/>
            </a:pPr>
            <a:r>
              <a:rPr lang="en"/>
              <a:t>    return a + 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#return difference of two numbers</a:t>
            </a:r>
            <a:endParaRPr/>
          </a:p>
          <a:p>
            <a:pPr indent="0" lvl="0" marL="0" rtl="0" algn="l">
              <a:spcBef>
                <a:spcPts val="0"/>
              </a:spcBef>
              <a:spcAft>
                <a:spcPts val="0"/>
              </a:spcAft>
              <a:buNone/>
            </a:pPr>
            <a:r>
              <a:rPr lang="en"/>
              <a:t>def subtract(a, b):</a:t>
            </a:r>
            <a:endParaRPr/>
          </a:p>
          <a:p>
            <a:pPr indent="0" lvl="0" marL="0" rtl="0" algn="l">
              <a:spcBef>
                <a:spcPts val="0"/>
              </a:spcBef>
              <a:spcAft>
                <a:spcPts val="0"/>
              </a:spcAft>
              <a:buNone/>
            </a:pPr>
            <a:r>
              <a:rPr lang="en"/>
              <a:t>    return a - 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 main():</a:t>
            </a:r>
            <a:endParaRPr/>
          </a:p>
          <a:p>
            <a:pPr indent="0" lvl="0" marL="0" rtl="0" algn="l">
              <a:spcBef>
                <a:spcPts val="0"/>
              </a:spcBef>
              <a:spcAft>
                <a:spcPts val="0"/>
              </a:spcAft>
              <a:buNone/>
            </a:pPr>
            <a:r>
              <a:rPr lang="en"/>
              <a:t>    try:</a:t>
            </a:r>
            <a:endParaRPr/>
          </a:p>
          <a:p>
            <a:pPr indent="0" lvl="0" marL="0" rtl="0" algn="l">
              <a:spcBef>
                <a:spcPts val="0"/>
              </a:spcBef>
              <a:spcAft>
                <a:spcPts val="0"/>
              </a:spcAft>
              <a:buNone/>
            </a:pPr>
            <a:r>
              <a:rPr lang="en"/>
              <a:t>        (opts, args) = getopt.getopt(sys.argv[1:], 'ha:b:s', ['help','num1=', 'num2=', 'subtract'])</a:t>
            </a:r>
            <a:endParaRPr/>
          </a:p>
          <a:p>
            <a:pPr indent="0" lvl="0" marL="0" rtl="0" algn="l">
              <a:spcBef>
                <a:spcPts val="0"/>
              </a:spcBef>
              <a:spcAft>
                <a:spcPts val="0"/>
              </a:spcAft>
              <a:buNone/>
            </a:pPr>
            <a:r>
              <a:rPr lang="en"/>
              <a:t>    #raised whenever an option (which requires a value) is passed without a value.</a:t>
            </a:r>
            <a:endParaRPr/>
          </a:p>
          <a:p>
            <a:pPr indent="0" lvl="0" marL="0" rtl="0" algn="l">
              <a:spcBef>
                <a:spcPts val="0"/>
              </a:spcBef>
              <a:spcAft>
                <a:spcPts val="0"/>
              </a:spcAft>
              <a:buNone/>
            </a:pPr>
            <a:r>
              <a:rPr lang="en"/>
              <a:t>    except getopt.GetoptError as err:</a:t>
            </a:r>
            <a:endParaRPr/>
          </a:p>
          <a:p>
            <a:pPr indent="0" lvl="0" marL="0" rtl="0" algn="l">
              <a:spcBef>
                <a:spcPts val="0"/>
              </a:spcBef>
              <a:spcAft>
                <a:spcPts val="0"/>
              </a:spcAft>
              <a:buNone/>
            </a:pPr>
            <a:r>
              <a:rPr lang="en"/>
              <a:t>        print(err)</a:t>
            </a:r>
            <a:endParaRPr/>
          </a:p>
          <a:p>
            <a:pPr indent="0" lvl="0" marL="0" rtl="0" algn="l">
              <a:spcBef>
                <a:spcPts val="0"/>
              </a:spcBef>
              <a:spcAft>
                <a:spcPts val="0"/>
              </a:spcAft>
              <a:buNone/>
            </a:pPr>
            <a:r>
              <a:rPr lang="en"/>
              <a:t>        sys.exit(2)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num1 = num2 = None</a:t>
            </a:r>
            <a:endParaRPr/>
          </a:p>
          <a:p>
            <a:pPr indent="0" lvl="0" marL="0" rtl="0" algn="l">
              <a:spcBef>
                <a:spcPts val="0"/>
              </a:spcBef>
              <a:spcAft>
                <a:spcPts val="0"/>
              </a:spcAft>
              <a:buNone/>
            </a:pPr>
            <a:r>
              <a:rPr lang="en"/>
              <a:t>    sub =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#check if any options were passed</a:t>
            </a:r>
            <a:endParaRPr/>
          </a:p>
          <a:p>
            <a:pPr indent="0" lvl="0" marL="0" rtl="0" algn="l">
              <a:spcBef>
                <a:spcPts val="0"/>
              </a:spcBef>
              <a:spcAft>
                <a:spcPts val="0"/>
              </a:spcAft>
              <a:buNone/>
            </a:pPr>
            <a:r>
              <a:rPr lang="en"/>
              <a:t>    if len(opts) != 0:</a:t>
            </a:r>
            <a:endParaRPr/>
          </a:p>
          <a:p>
            <a:pPr indent="0" lvl="0" marL="0" rtl="0" algn="l">
              <a:spcBef>
                <a:spcPts val="0"/>
              </a:spcBef>
              <a:spcAft>
                <a:spcPts val="0"/>
              </a:spcAft>
              <a:buNone/>
            </a:pPr>
            <a:r>
              <a:rPr lang="en"/>
              <a:t>        # loop over opts: Ex, [(a,10), (b,20)] =&gt; &lt;list&gt;</a:t>
            </a:r>
            <a:endParaRPr/>
          </a:p>
          <a:p>
            <a:pPr indent="0" lvl="0" marL="0" rtl="0" algn="l">
              <a:spcBef>
                <a:spcPts val="0"/>
              </a:spcBef>
              <a:spcAft>
                <a:spcPts val="0"/>
              </a:spcAft>
              <a:buNone/>
            </a:pPr>
            <a:r>
              <a:rPr lang="en"/>
              <a:t>        for (o, a) in opts:</a:t>
            </a:r>
            <a:endParaRPr/>
          </a:p>
          <a:p>
            <a:pPr indent="0" lvl="0" marL="0" rtl="0" algn="l">
              <a:spcBef>
                <a:spcPts val="0"/>
              </a:spcBef>
              <a:spcAft>
                <a:spcPts val="0"/>
              </a:spcAft>
              <a:buNone/>
            </a:pPr>
            <a:r>
              <a:rPr lang="en"/>
              <a:t>            if o in ('-h', '--help'):</a:t>
            </a:r>
            <a:endParaRPr/>
          </a:p>
          <a:p>
            <a:pPr indent="0" lvl="0" marL="0" rtl="0" algn="l">
              <a:spcBef>
                <a:spcPts val="0"/>
              </a:spcBef>
              <a:spcAft>
                <a:spcPts val="0"/>
              </a:spcAft>
              <a:buNone/>
            </a:pPr>
            <a:r>
              <a:rPr lang="en"/>
              <a:t>                usage()</a:t>
            </a:r>
            <a:endParaRPr/>
          </a:p>
          <a:p>
            <a:pPr indent="0" lvl="0" marL="0" rtl="0" algn="l">
              <a:spcBef>
                <a:spcPts val="0"/>
              </a:spcBef>
              <a:spcAft>
                <a:spcPts val="0"/>
              </a:spcAft>
              <a:buNone/>
            </a:pPr>
            <a:r>
              <a:rPr lang="en"/>
              <a:t>                sys.exit()</a:t>
            </a:r>
            <a:endParaRPr/>
          </a:p>
          <a:p>
            <a:pPr indent="0" lvl="0" marL="0" rtl="0" algn="l">
              <a:spcBef>
                <a:spcPts val="0"/>
              </a:spcBef>
              <a:spcAft>
                <a:spcPts val="0"/>
              </a:spcAft>
              <a:buNone/>
            </a:pPr>
            <a:r>
              <a:rPr lang="en"/>
              <a:t>            elif o in ('-a', '--num1'):</a:t>
            </a:r>
            <a:endParaRPr/>
          </a:p>
          <a:p>
            <a:pPr indent="0" lvl="0" marL="0" rtl="0" algn="l">
              <a:spcBef>
                <a:spcPts val="0"/>
              </a:spcBef>
              <a:spcAft>
                <a:spcPts val="0"/>
              </a:spcAft>
              <a:buNone/>
            </a:pPr>
            <a:r>
              <a:rPr lang="en"/>
              <a:t>                num1 = int(a)</a:t>
            </a:r>
            <a:endParaRPr/>
          </a:p>
          <a:p>
            <a:pPr indent="0" lvl="0" marL="0" rtl="0" algn="l">
              <a:spcBef>
                <a:spcPts val="0"/>
              </a:spcBef>
              <a:spcAft>
                <a:spcPts val="0"/>
              </a:spcAft>
              <a:buNone/>
            </a:pPr>
            <a:r>
              <a:rPr lang="en"/>
              <a:t>            elif o in ('-b', '--num2'):</a:t>
            </a:r>
            <a:endParaRPr/>
          </a:p>
          <a:p>
            <a:pPr indent="0" lvl="0" marL="0" rtl="0" algn="l">
              <a:spcBef>
                <a:spcPts val="0"/>
              </a:spcBef>
              <a:spcAft>
                <a:spcPts val="0"/>
              </a:spcAft>
              <a:buNone/>
            </a:pPr>
            <a:r>
              <a:rPr lang="en"/>
              <a:t>                num2 = int(a)</a:t>
            </a:r>
            <a:endParaRPr/>
          </a:p>
          <a:p>
            <a:pPr indent="0" lvl="0" marL="0" rtl="0" algn="l">
              <a:spcBef>
                <a:spcPts val="0"/>
              </a:spcBef>
              <a:spcAft>
                <a:spcPts val="0"/>
              </a:spcAft>
              <a:buNone/>
            </a:pPr>
            <a:r>
              <a:rPr lang="en"/>
              <a:t>            elif o in '--subtract':</a:t>
            </a:r>
            <a:endParaRPr/>
          </a:p>
          <a:p>
            <a:pPr indent="0" lvl="0" marL="0" rtl="0" algn="l">
              <a:spcBef>
                <a:spcPts val="0"/>
              </a:spcBef>
              <a:spcAft>
                <a:spcPts val="0"/>
              </a:spcAft>
              <a:buNone/>
            </a:pPr>
            <a:r>
              <a:rPr lang="en"/>
              <a:t>                sub = True</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#none of the acceptable options were passed</a:t>
            </a:r>
            <a:endParaRPr/>
          </a:p>
          <a:p>
            <a:pPr indent="0" lvl="0" marL="0" rtl="0" algn="l">
              <a:spcBef>
                <a:spcPts val="0"/>
              </a:spcBef>
              <a:spcAft>
                <a:spcPts val="0"/>
              </a:spcAft>
              <a:buNone/>
            </a:pPr>
            <a:r>
              <a:rPr lang="en"/>
              <a:t>                usage()</a:t>
            </a:r>
            <a:endParaRPr/>
          </a:p>
          <a:p>
            <a:pPr indent="0" lvl="0" marL="0" rtl="0" algn="l">
              <a:spcBef>
                <a:spcPts val="0"/>
              </a:spcBef>
              <a:spcAft>
                <a:spcPts val="0"/>
              </a:spcAft>
              <a:buNone/>
            </a:pPr>
            <a:r>
              <a:rPr lang="en"/>
              <a:t>                sys.exit(2)</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#no options were passed</a:t>
            </a:r>
            <a:endParaRPr/>
          </a:p>
          <a:p>
            <a:pPr indent="0" lvl="0" marL="0" rtl="0" algn="l">
              <a:spcBef>
                <a:spcPts val="0"/>
              </a:spcBef>
              <a:spcAft>
                <a:spcPts val="0"/>
              </a:spcAft>
              <a:buNone/>
            </a:pPr>
            <a:r>
              <a:rPr lang="en"/>
              <a:t>        usage()</a:t>
            </a:r>
            <a:endParaRPr/>
          </a:p>
          <a:p>
            <a:pPr indent="0" lvl="0" marL="0" rtl="0" algn="l">
              <a:spcBef>
                <a:spcPts val="0"/>
              </a:spcBef>
              <a:spcAft>
                <a:spcPts val="0"/>
              </a:spcAft>
              <a:buNone/>
            </a:pPr>
            <a:r>
              <a:rPr lang="en"/>
              <a:t>        sys.exit(2)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#check if num1 and num2 not None</a:t>
            </a:r>
            <a:endParaRPr/>
          </a:p>
          <a:p>
            <a:pPr indent="0" lvl="0" marL="0" rtl="0" algn="l">
              <a:spcBef>
                <a:spcPts val="0"/>
              </a:spcBef>
              <a:spcAft>
                <a:spcPts val="0"/>
              </a:spcAft>
              <a:buNone/>
            </a:pPr>
            <a:r>
              <a:rPr lang="en"/>
              <a:t>    if num1 and num2:</a:t>
            </a:r>
            <a:endParaRPr/>
          </a:p>
          <a:p>
            <a:pPr indent="0" lvl="0" marL="0" rtl="0" algn="l">
              <a:spcBef>
                <a:spcPts val="0"/>
              </a:spcBef>
              <a:spcAft>
                <a:spcPts val="0"/>
              </a:spcAft>
              <a:buNone/>
            </a:pPr>
            <a:r>
              <a:rPr lang="en"/>
              <a:t>        if sub:</a:t>
            </a:r>
            <a:endParaRPr/>
          </a:p>
          <a:p>
            <a:pPr indent="0" lvl="0" marL="0" rtl="0" algn="l">
              <a:spcBef>
                <a:spcPts val="0"/>
              </a:spcBef>
              <a:spcAft>
                <a:spcPts val="0"/>
              </a:spcAft>
              <a:buNone/>
            </a:pPr>
            <a:r>
              <a:rPr lang="en"/>
              <a:t>            print ('\n Difference in two numbers is :', subtract(num1, num2), '\n')</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print ('\n Sum of two numbers is :', add(num1, num2), '\n')</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usage()</a:t>
            </a:r>
            <a:endParaRPr/>
          </a:p>
          <a:p>
            <a:pPr indent="0" lvl="0" marL="0" rtl="0" algn="l">
              <a:spcBef>
                <a:spcPts val="0"/>
              </a:spcBef>
              <a:spcAft>
                <a:spcPts val="0"/>
              </a:spcAft>
              <a:buNone/>
            </a:pPr>
            <a:r>
              <a:rPr lang="en"/>
              <a:t>        sys.exit(2)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__name__ == '__main__':</a:t>
            </a:r>
            <a:endParaRPr/>
          </a:p>
          <a:p>
            <a:pPr indent="0" lvl="0" marL="0" rtl="0" algn="l">
              <a:spcBef>
                <a:spcPts val="0"/>
              </a:spcBef>
              <a:spcAft>
                <a:spcPts val="0"/>
              </a:spcAft>
              <a:buClr>
                <a:schemeClr val="dk1"/>
              </a:buClr>
              <a:buSzPts val="1100"/>
              <a:buFont typeface="Arial"/>
              <a:buNone/>
            </a:pPr>
            <a:r>
              <a:rPr lang="en"/>
              <a:t>    main()</a:t>
            </a:r>
            <a:endParaRPr/>
          </a:p>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e4e35d4694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e4e35d4694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e4e35d4694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e4e35d4694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e4e35d4694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e4e35d4694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242b4b00a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242b4b00a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e4e35d4694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e4e35d4694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e4e35d4694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e4e35d4694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e4e35d4694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e4e35d4694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e4e35d4694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e4e35d4694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e4e35d469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e4e35d469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e4e35d4694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e4e35d4694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e4e35d46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e4e35d46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e4cda839b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e4cda839b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ge4e35d4694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2" name="Google Shape;1442;ge4e35d4694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e1c9efb38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e1c9efb38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2e8aaee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2e8aaee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e1c9efb38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e1c9efb38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gdb5cdae10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6" name="Google Shape;1466;gdb5cdae10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db5cdae10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db5cdae10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e24679b1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e24679b1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db5cdae10b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db5cdae10b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400">
              <a:solidFill>
                <a:schemeClr val="dk2"/>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4cda839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4cda839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f18024a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f18024a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2c2a8c67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2c2a8c67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2c2a8c67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2c2a8c67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2c2a8c67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2c2a8c67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2c2a8c67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2c2a8c67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2c2a8c67e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2c2a8c67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2c2a8c67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2c2a8c67e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2c2a8c67e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2c2a8c67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2c2a8c67e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2c2a8c67e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2c2a8c67e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2c2a8c67e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3fa680fa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3fa680fa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b5cdae10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b5cdae10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4cda839b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4cda839b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433dfbb2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433dfbb2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433dfbb2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433dfbb2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433dfbb2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433dfbb2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433dfbb2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433dfbb2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242b4b00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242b4b00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433dfbb2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433dfbb2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e433dfbb2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e433dfbb2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433dfbb2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433dfbb2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433dfbb2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433dfbb2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2c2a8c67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2c2a8c67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e433dfbb2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e433dfbb2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433dfbb2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433dfbb2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433dfbb2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433dfbb2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433dfbb2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e433dfbb2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433dfbb2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433dfbb2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410095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e410095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433dfbb2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e433dfbb2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410095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e410095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4cda839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e4cda839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4cda839b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e4cda839b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4cda839b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4cda839b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242b4b00a_1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e242b4b00a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433dfbb2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e433dfbb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e4cda839b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e4cda839b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e242b4b00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e242b4b00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5b72f6b5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5b72f6b5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e5b72f6b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e5b72f6b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433dfbb2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e433dfbb2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433dfbb2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e433dfbb2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e433dfbb2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e433dfbb2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e4cda839b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e4cda839b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4cda839b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4cda839b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4cda839b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e4cda839b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4cda839b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4cda839b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e4cda839b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e4cda839b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e4cda839b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e4cda839b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e4cda839b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e4cda839b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e4cda839b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e4cda839b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e4cda839b7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e4cda839b7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e4cda839b7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e4cda839b7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4cda839b7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e4cda839b7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e2c2a8c67e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e2c2a8c67e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4cda839b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4cda839b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e2c2a8c67e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e2c2a8c67e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e4cda839b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e4cda839b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e2f85e1c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e2f85e1c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e2f9bf294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e2f9bf294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e5d0b8bf8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e5d0b8bf8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e5d0b8bf86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e5d0b8bf86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e5d0b8bf86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e5d0b8bf86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e5d0b8bf86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e5d0b8bf86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e2f85e1c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e2f85e1c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e5d0b8bf86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e5d0b8bf86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4cda839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4cda839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e5d0b8bf86_7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e5d0b8bf86_7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e5d0b8bf86_7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e5d0b8bf86_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e2f85e1cd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e2f85e1cd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e2f85e1cd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e2f85e1cd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e2f85e1cd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e2f85e1cd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e2f85e1c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e2f85e1c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e2f85e1cd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e2f85e1cd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e2f9bf294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e2f9bf294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e2f9bf294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e2f9bf294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e2f9bf294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e2f9bf294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4cda839b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4cda839b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e2f9bf2949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e2f9bf2949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e2f9bf2949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e2f9bf2949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e2f9bf294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e2f9bf294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e242b4b00a_1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e242b4b00a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e242b4b00a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e242b4b00a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e4cda839b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e4cda839b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e242b4b00a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e242b4b00a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e2c2a8c67e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e2c2a8c67e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e242b4b00a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e242b4b00a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e2c2a8c67e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e2c2a8c67e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1.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54E6"/>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0" y="-17425"/>
            <a:ext cx="8520600" cy="178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200"/>
              <a:buNone/>
              <a:defRPr sz="42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56" name="Google Shape;56;p14"/>
          <p:cNvSpPr txBox="1"/>
          <p:nvPr>
            <p:ph idx="1" type="subTitle"/>
          </p:nvPr>
        </p:nvSpPr>
        <p:spPr>
          <a:xfrm>
            <a:off x="311700" y="14625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2800">
                <a:solidFill>
                  <a:srgbClr val="FFFFFF"/>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8" name="Google Shape;58;p14"/>
          <p:cNvPicPr preferRelativeResize="0"/>
          <p:nvPr/>
        </p:nvPicPr>
        <p:blipFill>
          <a:blip r:embed="rId2">
            <a:alphaModFix/>
          </a:blip>
          <a:stretch>
            <a:fillRect/>
          </a:stretch>
        </p:blipFill>
        <p:spPr>
          <a:xfrm>
            <a:off x="2579475" y="2445900"/>
            <a:ext cx="3798045" cy="2697604"/>
          </a:xfrm>
          <a:prstGeom prst="rect">
            <a:avLst/>
          </a:prstGeom>
          <a:noFill/>
          <a:ln>
            <a:noFill/>
          </a:ln>
        </p:spPr>
      </p:pic>
      <p:pic>
        <p:nvPicPr>
          <p:cNvPr id="59" name="Google Shape;59;p14"/>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0" y="0"/>
            <a:ext cx="9144000" cy="1017600"/>
          </a:xfrm>
          <a:prstGeom prst="rect">
            <a:avLst/>
          </a:prstGeom>
          <a:solidFill>
            <a:srgbClr val="0054E6"/>
          </a:solidFill>
        </p:spPr>
        <p:txBody>
          <a:bodyPr anchorCtr="0" anchor="ctr" bIns="91425" lIns="91425" spcFirstLastPara="1" rIns="91425" wrap="square" tIns="91425">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7"/>
          <p:cNvSpPr txBox="1"/>
          <p:nvPr>
            <p:ph type="title"/>
          </p:nvPr>
        </p:nvSpPr>
        <p:spPr>
          <a:xfrm>
            <a:off x="0" y="0"/>
            <a:ext cx="9144000" cy="1017600"/>
          </a:xfrm>
          <a:prstGeom prst="rect">
            <a:avLst/>
          </a:prstGeom>
          <a:solidFill>
            <a:srgbClr val="0054E6"/>
          </a:solidFill>
        </p:spPr>
        <p:txBody>
          <a:bodyPr anchorCtr="0" anchor="ctr" bIns="91425" lIns="91425" spcFirstLastPara="1" rIns="91425" wrap="square" tIns="91425">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8"/>
          <p:cNvSpPr txBox="1"/>
          <p:nvPr>
            <p:ph type="title"/>
          </p:nvPr>
        </p:nvSpPr>
        <p:spPr>
          <a:xfrm>
            <a:off x="0" y="0"/>
            <a:ext cx="9144000" cy="1017600"/>
          </a:xfrm>
          <a:prstGeom prst="rect">
            <a:avLst/>
          </a:prstGeom>
          <a:solidFill>
            <a:srgbClr val="0054E6"/>
          </a:solidFill>
        </p:spPr>
        <p:txBody>
          <a:bodyPr anchorCtr="0" anchor="ctr" bIns="91425" lIns="91425" spcFirstLastPara="1" rIns="91425" wrap="square" tIns="91425">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054E6"/>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p:txBody>
      </p:sp>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2" name="Google Shape;82;p20"/>
          <p:cNvPicPr preferRelativeResize="0"/>
          <p:nvPr/>
        </p:nvPicPr>
        <p:blipFill rotWithShape="1">
          <a:blip r:embed="rId2">
            <a:alphaModFix/>
          </a:blip>
          <a:srcRect b="17118" l="0" r="0" t="17118"/>
          <a:stretch/>
        </p:blipFill>
        <p:spPr>
          <a:xfrm>
            <a:off x="304000" y="4498675"/>
            <a:ext cx="1033400" cy="4801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0" y="-125"/>
            <a:ext cx="4310700" cy="5143500"/>
          </a:xfrm>
          <a:prstGeom prst="rect">
            <a:avLst/>
          </a:prstGeom>
          <a:solidFill>
            <a:srgbClr val="005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txBox="1"/>
          <p:nvPr>
            <p:ph type="title"/>
          </p:nvPr>
        </p:nvSpPr>
        <p:spPr>
          <a:xfrm>
            <a:off x="265500" y="1233175"/>
            <a:ext cx="3915900" cy="1482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4200"/>
              <a:buNone/>
              <a:defRPr sz="4200">
                <a:solidFill>
                  <a:srgbClr val="FFFFFF"/>
                </a:solidFill>
              </a:defRPr>
            </a:lvl1pPr>
            <a:lvl2pPr lvl="1" rtl="0">
              <a:spcBef>
                <a:spcPts val="0"/>
              </a:spcBef>
              <a:spcAft>
                <a:spcPts val="0"/>
              </a:spcAft>
              <a:buClr>
                <a:srgbClr val="FFFFFF"/>
              </a:buClr>
              <a:buSzPts val="4200"/>
              <a:buNone/>
              <a:defRPr sz="4200">
                <a:solidFill>
                  <a:srgbClr val="FFFFFF"/>
                </a:solidFill>
              </a:defRPr>
            </a:lvl2pPr>
            <a:lvl3pPr lvl="2" rtl="0">
              <a:spcBef>
                <a:spcPts val="0"/>
              </a:spcBef>
              <a:spcAft>
                <a:spcPts val="0"/>
              </a:spcAft>
              <a:buClr>
                <a:srgbClr val="FFFFFF"/>
              </a:buClr>
              <a:buSzPts val="4200"/>
              <a:buNone/>
              <a:defRPr sz="4200">
                <a:solidFill>
                  <a:srgbClr val="FFFFFF"/>
                </a:solidFill>
              </a:defRPr>
            </a:lvl3pPr>
            <a:lvl4pPr lvl="3" rtl="0">
              <a:spcBef>
                <a:spcPts val="0"/>
              </a:spcBef>
              <a:spcAft>
                <a:spcPts val="0"/>
              </a:spcAft>
              <a:buClr>
                <a:srgbClr val="FFFFFF"/>
              </a:buClr>
              <a:buSzPts val="4200"/>
              <a:buNone/>
              <a:defRPr sz="4200">
                <a:solidFill>
                  <a:srgbClr val="FFFFFF"/>
                </a:solidFill>
              </a:defRPr>
            </a:lvl4pPr>
            <a:lvl5pPr lvl="4" rtl="0">
              <a:spcBef>
                <a:spcPts val="0"/>
              </a:spcBef>
              <a:spcAft>
                <a:spcPts val="0"/>
              </a:spcAft>
              <a:buClr>
                <a:srgbClr val="FFFFFF"/>
              </a:buClr>
              <a:buSzPts val="4200"/>
              <a:buNone/>
              <a:defRPr sz="4200">
                <a:solidFill>
                  <a:srgbClr val="FFFFFF"/>
                </a:solidFill>
              </a:defRPr>
            </a:lvl5pPr>
            <a:lvl6pPr lvl="5" rtl="0">
              <a:spcBef>
                <a:spcPts val="0"/>
              </a:spcBef>
              <a:spcAft>
                <a:spcPts val="0"/>
              </a:spcAft>
              <a:buClr>
                <a:srgbClr val="FFFFFF"/>
              </a:buClr>
              <a:buSzPts val="4200"/>
              <a:buNone/>
              <a:defRPr sz="4200">
                <a:solidFill>
                  <a:srgbClr val="FFFFFF"/>
                </a:solidFill>
              </a:defRPr>
            </a:lvl6pPr>
            <a:lvl7pPr lvl="6" rtl="0">
              <a:spcBef>
                <a:spcPts val="0"/>
              </a:spcBef>
              <a:spcAft>
                <a:spcPts val="0"/>
              </a:spcAft>
              <a:buClr>
                <a:srgbClr val="FFFFFF"/>
              </a:buClr>
              <a:buSzPts val="4200"/>
              <a:buNone/>
              <a:defRPr sz="4200">
                <a:solidFill>
                  <a:srgbClr val="FFFFFF"/>
                </a:solidFill>
              </a:defRPr>
            </a:lvl7pPr>
            <a:lvl8pPr lvl="7" rtl="0">
              <a:spcBef>
                <a:spcPts val="0"/>
              </a:spcBef>
              <a:spcAft>
                <a:spcPts val="0"/>
              </a:spcAft>
              <a:buClr>
                <a:srgbClr val="FFFFFF"/>
              </a:buClr>
              <a:buSzPts val="4200"/>
              <a:buNone/>
              <a:defRPr sz="4200">
                <a:solidFill>
                  <a:srgbClr val="FFFFFF"/>
                </a:solidFill>
              </a:defRPr>
            </a:lvl8pPr>
            <a:lvl9pPr lvl="8" rtl="0">
              <a:spcBef>
                <a:spcPts val="0"/>
              </a:spcBef>
              <a:spcAft>
                <a:spcPts val="0"/>
              </a:spcAft>
              <a:buClr>
                <a:srgbClr val="FFFFFF"/>
              </a:buClr>
              <a:buSzPts val="4200"/>
              <a:buNone/>
              <a:defRPr sz="4200">
                <a:solidFill>
                  <a:srgbClr val="FFFFFF"/>
                </a:solidFill>
              </a:defRPr>
            </a:lvl9pPr>
          </a:lstStyle>
          <a:p/>
        </p:txBody>
      </p:sp>
      <p:sp>
        <p:nvSpPr>
          <p:cNvPr id="86" name="Google Shape;86;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100"/>
              <a:buNone/>
              <a:defRPr sz="2100">
                <a:solidFill>
                  <a:srgbClr val="FFFFFF"/>
                </a:solidFill>
              </a:defRPr>
            </a:lvl1pPr>
            <a:lvl2pPr lvl="1" rtl="0">
              <a:lnSpc>
                <a:spcPct val="100000"/>
              </a:lnSpc>
              <a:spcBef>
                <a:spcPts val="0"/>
              </a:spcBef>
              <a:spcAft>
                <a:spcPts val="0"/>
              </a:spcAft>
              <a:buClr>
                <a:srgbClr val="FFFFFF"/>
              </a:buClr>
              <a:buSzPts val="2100"/>
              <a:buNone/>
              <a:defRPr sz="2100">
                <a:solidFill>
                  <a:srgbClr val="FFFFFF"/>
                </a:solidFill>
              </a:defRPr>
            </a:lvl2pPr>
            <a:lvl3pPr lvl="2" rtl="0">
              <a:lnSpc>
                <a:spcPct val="100000"/>
              </a:lnSpc>
              <a:spcBef>
                <a:spcPts val="0"/>
              </a:spcBef>
              <a:spcAft>
                <a:spcPts val="0"/>
              </a:spcAft>
              <a:buClr>
                <a:srgbClr val="FFFFFF"/>
              </a:buClr>
              <a:buSzPts val="2100"/>
              <a:buNone/>
              <a:defRPr sz="2100">
                <a:solidFill>
                  <a:srgbClr val="FFFFFF"/>
                </a:solidFill>
              </a:defRPr>
            </a:lvl3pPr>
            <a:lvl4pPr lvl="3" rtl="0">
              <a:lnSpc>
                <a:spcPct val="100000"/>
              </a:lnSpc>
              <a:spcBef>
                <a:spcPts val="0"/>
              </a:spcBef>
              <a:spcAft>
                <a:spcPts val="0"/>
              </a:spcAft>
              <a:buClr>
                <a:srgbClr val="FFFFFF"/>
              </a:buClr>
              <a:buSzPts val="2100"/>
              <a:buNone/>
              <a:defRPr sz="2100">
                <a:solidFill>
                  <a:srgbClr val="FFFFFF"/>
                </a:solidFill>
              </a:defRPr>
            </a:lvl4pPr>
            <a:lvl5pPr lvl="4" rtl="0">
              <a:lnSpc>
                <a:spcPct val="100000"/>
              </a:lnSpc>
              <a:spcBef>
                <a:spcPts val="0"/>
              </a:spcBef>
              <a:spcAft>
                <a:spcPts val="0"/>
              </a:spcAft>
              <a:buClr>
                <a:srgbClr val="FFFFFF"/>
              </a:buClr>
              <a:buSzPts val="2100"/>
              <a:buNone/>
              <a:defRPr sz="2100">
                <a:solidFill>
                  <a:srgbClr val="FFFFFF"/>
                </a:solidFill>
              </a:defRPr>
            </a:lvl5pPr>
            <a:lvl6pPr lvl="5" rtl="0">
              <a:lnSpc>
                <a:spcPct val="100000"/>
              </a:lnSpc>
              <a:spcBef>
                <a:spcPts val="0"/>
              </a:spcBef>
              <a:spcAft>
                <a:spcPts val="0"/>
              </a:spcAft>
              <a:buClr>
                <a:srgbClr val="FFFFFF"/>
              </a:buClr>
              <a:buSzPts val="2100"/>
              <a:buNone/>
              <a:defRPr sz="2100">
                <a:solidFill>
                  <a:srgbClr val="FFFFFF"/>
                </a:solidFill>
              </a:defRPr>
            </a:lvl6pPr>
            <a:lvl7pPr lvl="6" rtl="0">
              <a:lnSpc>
                <a:spcPct val="100000"/>
              </a:lnSpc>
              <a:spcBef>
                <a:spcPts val="0"/>
              </a:spcBef>
              <a:spcAft>
                <a:spcPts val="0"/>
              </a:spcAft>
              <a:buClr>
                <a:srgbClr val="FFFFFF"/>
              </a:buClr>
              <a:buSzPts val="2100"/>
              <a:buNone/>
              <a:defRPr sz="2100">
                <a:solidFill>
                  <a:srgbClr val="FFFFFF"/>
                </a:solidFill>
              </a:defRPr>
            </a:lvl7pPr>
            <a:lvl8pPr lvl="7" rtl="0">
              <a:lnSpc>
                <a:spcPct val="100000"/>
              </a:lnSpc>
              <a:spcBef>
                <a:spcPts val="0"/>
              </a:spcBef>
              <a:spcAft>
                <a:spcPts val="0"/>
              </a:spcAft>
              <a:buClr>
                <a:srgbClr val="FFFFFF"/>
              </a:buClr>
              <a:buSzPts val="2100"/>
              <a:buNone/>
              <a:defRPr sz="2100">
                <a:solidFill>
                  <a:srgbClr val="FFFFFF"/>
                </a:solidFill>
              </a:defRPr>
            </a:lvl8pPr>
            <a:lvl9pPr lvl="8" rtl="0">
              <a:lnSpc>
                <a:spcPct val="100000"/>
              </a:lnSpc>
              <a:spcBef>
                <a:spcPts val="0"/>
              </a:spcBef>
              <a:spcAft>
                <a:spcPts val="0"/>
              </a:spcAft>
              <a:buClr>
                <a:srgbClr val="FFFFFF"/>
              </a:buClr>
              <a:buSzPts val="2100"/>
              <a:buNone/>
              <a:defRPr sz="2100">
                <a:solidFill>
                  <a:srgbClr val="FFFFFF"/>
                </a:solidFill>
              </a:defRPr>
            </a:lvl9pPr>
          </a:lstStyle>
          <a:p/>
        </p:txBody>
      </p:sp>
      <p:sp>
        <p:nvSpPr>
          <p:cNvPr id="87" name="Google Shape;87;p21"/>
          <p:cNvSpPr txBox="1"/>
          <p:nvPr>
            <p:ph idx="2" type="body"/>
          </p:nvPr>
        </p:nvSpPr>
        <p:spPr>
          <a:xfrm>
            <a:off x="4623500" y="724075"/>
            <a:ext cx="41529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8" name="Google Shape;8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21"/>
          <p:cNvPicPr preferRelativeResize="0"/>
          <p:nvPr/>
        </p:nvPicPr>
        <p:blipFill rotWithShape="1">
          <a:blip r:embed="rId2">
            <a:alphaModFix/>
          </a:blip>
          <a:srcRect b="17118" l="0" r="0" t="17118"/>
          <a:stretch/>
        </p:blipFill>
        <p:spPr>
          <a:xfrm>
            <a:off x="304000" y="4498675"/>
            <a:ext cx="1033400" cy="48016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0" name="Shape 90"/>
        <p:cNvGrpSpPr/>
        <p:nvPr/>
      </p:nvGrpSpPr>
      <p:grpSpPr>
        <a:xfrm>
          <a:off x="0" y="0"/>
          <a:ext cx="0" cy="0"/>
          <a:chOff x="0" y="0"/>
          <a:chExt cx="0" cy="0"/>
        </a:xfrm>
      </p:grpSpPr>
      <p:sp>
        <p:nvSpPr>
          <p:cNvPr id="91" name="Google Shape;91;p22"/>
          <p:cNvSpPr/>
          <p:nvPr/>
        </p:nvSpPr>
        <p:spPr>
          <a:xfrm>
            <a:off x="0" y="-125"/>
            <a:ext cx="2751600" cy="5143500"/>
          </a:xfrm>
          <a:prstGeom prst="rect">
            <a:avLst/>
          </a:prstGeom>
          <a:solidFill>
            <a:srgbClr val="005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ph type="title"/>
          </p:nvPr>
        </p:nvSpPr>
        <p:spPr>
          <a:xfrm>
            <a:off x="36900" y="1080775"/>
            <a:ext cx="2443800" cy="2274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lgn="ctr">
              <a:spcBef>
                <a:spcPts val="0"/>
              </a:spcBef>
              <a:spcAft>
                <a:spcPts val="0"/>
              </a:spcAft>
              <a:buClr>
                <a:srgbClr val="FFFFFF"/>
              </a:buClr>
              <a:buSzPts val="3000"/>
              <a:buNone/>
              <a:defRPr sz="3000">
                <a:solidFill>
                  <a:srgbClr val="FFFFFF"/>
                </a:solidFill>
              </a:defRPr>
            </a:lvl2pPr>
            <a:lvl3pPr lvl="2" rtl="0" algn="ctr">
              <a:spcBef>
                <a:spcPts val="0"/>
              </a:spcBef>
              <a:spcAft>
                <a:spcPts val="0"/>
              </a:spcAft>
              <a:buClr>
                <a:srgbClr val="FFFFFF"/>
              </a:buClr>
              <a:buSzPts val="3000"/>
              <a:buNone/>
              <a:defRPr sz="3000">
                <a:solidFill>
                  <a:srgbClr val="FFFFFF"/>
                </a:solidFill>
              </a:defRPr>
            </a:lvl3pPr>
            <a:lvl4pPr lvl="3" rtl="0" algn="ctr">
              <a:spcBef>
                <a:spcPts val="0"/>
              </a:spcBef>
              <a:spcAft>
                <a:spcPts val="0"/>
              </a:spcAft>
              <a:buClr>
                <a:srgbClr val="FFFFFF"/>
              </a:buClr>
              <a:buSzPts val="3000"/>
              <a:buNone/>
              <a:defRPr sz="3000">
                <a:solidFill>
                  <a:srgbClr val="FFFFFF"/>
                </a:solidFill>
              </a:defRPr>
            </a:lvl4pPr>
            <a:lvl5pPr lvl="4" rtl="0" algn="ctr">
              <a:spcBef>
                <a:spcPts val="0"/>
              </a:spcBef>
              <a:spcAft>
                <a:spcPts val="0"/>
              </a:spcAft>
              <a:buClr>
                <a:srgbClr val="FFFFFF"/>
              </a:buClr>
              <a:buSzPts val="3000"/>
              <a:buNone/>
              <a:defRPr sz="3000">
                <a:solidFill>
                  <a:srgbClr val="FFFFFF"/>
                </a:solidFill>
              </a:defRPr>
            </a:lvl5pPr>
            <a:lvl6pPr lvl="5" rtl="0" algn="ctr">
              <a:spcBef>
                <a:spcPts val="0"/>
              </a:spcBef>
              <a:spcAft>
                <a:spcPts val="0"/>
              </a:spcAft>
              <a:buClr>
                <a:srgbClr val="FFFFFF"/>
              </a:buClr>
              <a:buSzPts val="3000"/>
              <a:buNone/>
              <a:defRPr sz="3000">
                <a:solidFill>
                  <a:srgbClr val="FFFFFF"/>
                </a:solidFill>
              </a:defRPr>
            </a:lvl6pPr>
            <a:lvl7pPr lvl="6" rtl="0" algn="ctr">
              <a:spcBef>
                <a:spcPts val="0"/>
              </a:spcBef>
              <a:spcAft>
                <a:spcPts val="0"/>
              </a:spcAft>
              <a:buClr>
                <a:srgbClr val="FFFFFF"/>
              </a:buClr>
              <a:buSzPts val="3000"/>
              <a:buNone/>
              <a:defRPr sz="3000">
                <a:solidFill>
                  <a:srgbClr val="FFFFFF"/>
                </a:solidFill>
              </a:defRPr>
            </a:lvl7pPr>
            <a:lvl8pPr lvl="7" rtl="0" algn="ctr">
              <a:spcBef>
                <a:spcPts val="0"/>
              </a:spcBef>
              <a:spcAft>
                <a:spcPts val="0"/>
              </a:spcAft>
              <a:buClr>
                <a:srgbClr val="FFFFFF"/>
              </a:buClr>
              <a:buSzPts val="3000"/>
              <a:buNone/>
              <a:defRPr sz="3000">
                <a:solidFill>
                  <a:srgbClr val="FFFFFF"/>
                </a:solidFill>
              </a:defRPr>
            </a:lvl8pPr>
            <a:lvl9pPr lvl="8" rtl="0" algn="ctr">
              <a:spcBef>
                <a:spcPts val="0"/>
              </a:spcBef>
              <a:spcAft>
                <a:spcPts val="0"/>
              </a:spcAft>
              <a:buClr>
                <a:srgbClr val="FFFFFF"/>
              </a:buClr>
              <a:buSzPts val="3000"/>
              <a:buNone/>
              <a:defRPr sz="3000">
                <a:solidFill>
                  <a:srgbClr val="FFFFFF"/>
                </a:solidFill>
              </a:defRPr>
            </a:lvl9pPr>
          </a:lstStyle>
          <a:p/>
        </p:txBody>
      </p:sp>
      <p:sp>
        <p:nvSpPr>
          <p:cNvPr id="93" name="Google Shape;93;p22"/>
          <p:cNvSpPr txBox="1"/>
          <p:nvPr>
            <p:ph idx="1" type="body"/>
          </p:nvPr>
        </p:nvSpPr>
        <p:spPr>
          <a:xfrm>
            <a:off x="3100925" y="724075"/>
            <a:ext cx="56757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4" name="Google Shape;9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5" name="Google Shape;95;p22"/>
          <p:cNvPicPr preferRelativeResize="0"/>
          <p:nvPr/>
        </p:nvPicPr>
        <p:blipFill rotWithShape="1">
          <a:blip r:embed="rId2">
            <a:alphaModFix/>
          </a:blip>
          <a:srcRect b="17118" l="0" r="0" t="17118"/>
          <a:stretch/>
        </p:blipFill>
        <p:spPr>
          <a:xfrm>
            <a:off x="304000" y="4498675"/>
            <a:ext cx="1033400" cy="48016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8" name="Google Shape;9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1" name="Google Shape;101;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9" name="Shape 109"/>
        <p:cNvGrpSpPr/>
        <p:nvPr/>
      </p:nvGrpSpPr>
      <p:grpSpPr>
        <a:xfrm>
          <a:off x="0" y="0"/>
          <a:ext cx="0" cy="0"/>
          <a:chOff x="0" y="0"/>
          <a:chExt cx="0" cy="0"/>
        </a:xfrm>
      </p:grpSpPr>
      <p:sp>
        <p:nvSpPr>
          <p:cNvPr id="110" name="Google Shape;110;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1" name="Google Shape;111;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 name="Google Shape;11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6" name="Shape 116"/>
        <p:cNvGrpSpPr/>
        <p:nvPr/>
      </p:nvGrpSpPr>
      <p:grpSpPr>
        <a:xfrm>
          <a:off x="0" y="0"/>
          <a:ext cx="0" cy="0"/>
          <a:chOff x="0" y="0"/>
          <a:chExt cx="0" cy="0"/>
        </a:xfrm>
      </p:grpSpPr>
      <p:sp>
        <p:nvSpPr>
          <p:cNvPr id="117" name="Google Shape;11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9" name="Google Shape;11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0" name="Shape 120"/>
        <p:cNvGrpSpPr/>
        <p:nvPr/>
      </p:nvGrpSpPr>
      <p:grpSpPr>
        <a:xfrm>
          <a:off x="0" y="0"/>
          <a:ext cx="0" cy="0"/>
          <a:chOff x="0" y="0"/>
          <a:chExt cx="0" cy="0"/>
        </a:xfrm>
      </p:grpSpPr>
      <p:sp>
        <p:nvSpPr>
          <p:cNvPr id="121" name="Google Shape;12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3" name="Google Shape;123;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4" name="Google Shape;12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8" name="Shape 128"/>
        <p:cNvGrpSpPr/>
        <p:nvPr/>
      </p:nvGrpSpPr>
      <p:grpSpPr>
        <a:xfrm>
          <a:off x="0" y="0"/>
          <a:ext cx="0" cy="0"/>
          <a:chOff x="0" y="0"/>
          <a:chExt cx="0" cy="0"/>
        </a:xfrm>
      </p:grpSpPr>
      <p:sp>
        <p:nvSpPr>
          <p:cNvPr id="129" name="Google Shape;129;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0" name="Google Shape;130;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1" name="Google Shape;131;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2" name="Shape 132"/>
        <p:cNvGrpSpPr/>
        <p:nvPr/>
      </p:nvGrpSpPr>
      <p:grpSpPr>
        <a:xfrm>
          <a:off x="0" y="0"/>
          <a:ext cx="0" cy="0"/>
          <a:chOff x="0" y="0"/>
          <a:chExt cx="0" cy="0"/>
        </a:xfrm>
      </p:grpSpPr>
      <p:sp>
        <p:nvSpPr>
          <p:cNvPr id="133" name="Google Shape;133;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4" name="Google Shape;134;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sp>
        <p:nvSpPr>
          <p:cNvPr id="136" name="Google Shape;136;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8" name="Google Shape;138;p3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9" name="Google Shape;139;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0" name="Google Shape;14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1" name="Shape 141"/>
        <p:cNvGrpSpPr/>
        <p:nvPr/>
      </p:nvGrpSpPr>
      <p:grpSpPr>
        <a:xfrm>
          <a:off x="0" y="0"/>
          <a:ext cx="0" cy="0"/>
          <a:chOff x="0" y="0"/>
          <a:chExt cx="0" cy="0"/>
        </a:xfrm>
      </p:grpSpPr>
      <p:sp>
        <p:nvSpPr>
          <p:cNvPr id="142" name="Google Shape;142;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43" name="Google Shape;14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6" name="Google Shape;146;p3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7" name="Google Shape;14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
        <p:nvSpPr>
          <p:cNvPr id="149" name="Google Shape;14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07" name="Google Shape;10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08" name="Google Shape;10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1.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 Id="rId3" Type="http://schemas.openxmlformats.org/officeDocument/2006/relationships/image" Target="../media/image1.png"/><Relationship Id="rId4" Type="http://schemas.openxmlformats.org/officeDocument/2006/relationships/image" Target="../media/image4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 Id="rId3" Type="http://schemas.openxmlformats.org/officeDocument/2006/relationships/image" Target="../media/image1.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1.png"/><Relationship Id="rId4" Type="http://schemas.openxmlformats.org/officeDocument/2006/relationships/image" Target="../media/image4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 Id="rId3" Type="http://schemas.openxmlformats.org/officeDocument/2006/relationships/image" Target="../media/image1.png"/><Relationship Id="rId4" Type="http://schemas.openxmlformats.org/officeDocument/2006/relationships/image" Target="../media/image4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 Id="rId3" Type="http://schemas.openxmlformats.org/officeDocument/2006/relationships/image" Target="../media/image1.png"/><Relationship Id="rId4" Type="http://schemas.openxmlformats.org/officeDocument/2006/relationships/image" Target="../media/image46.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4.xml"/><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 Id="rId3" Type="http://schemas.openxmlformats.org/officeDocument/2006/relationships/image" Target="../media/image1.png"/><Relationship Id="rId4" Type="http://schemas.openxmlformats.org/officeDocument/2006/relationships/image" Target="../media/image4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 Id="rId3" Type="http://schemas.openxmlformats.org/officeDocument/2006/relationships/image" Target="../media/image1.png"/><Relationship Id="rId4" Type="http://schemas.openxmlformats.org/officeDocument/2006/relationships/image" Target="../media/image4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8.xml"/><Relationship Id="rId3" Type="http://schemas.openxmlformats.org/officeDocument/2006/relationships/image" Target="../media/image1.png"/><Relationship Id="rId4" Type="http://schemas.openxmlformats.org/officeDocument/2006/relationships/image" Target="../media/image49.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 Id="rId3" Type="http://schemas.openxmlformats.org/officeDocument/2006/relationships/image" Target="../media/image1.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 Id="rId3" Type="http://schemas.openxmlformats.org/officeDocument/2006/relationships/image" Target="../media/image1.png"/><Relationship Id="rId4" Type="http://schemas.openxmlformats.org/officeDocument/2006/relationships/image" Target="../media/image5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 Id="rId3" Type="http://schemas.openxmlformats.org/officeDocument/2006/relationships/image" Target="../media/image1.png"/><Relationship Id="rId4" Type="http://schemas.openxmlformats.org/officeDocument/2006/relationships/image" Target="../media/image45.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4.xml"/><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5.xml"/><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6.xml"/><Relationship Id="rId3" Type="http://schemas.openxmlformats.org/officeDocument/2006/relationships/image" Target="../media/image1.png"/><Relationship Id="rId4" Type="http://schemas.openxmlformats.org/officeDocument/2006/relationships/image" Target="../media/image5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7.xml"/><Relationship Id="rId3" Type="http://schemas.openxmlformats.org/officeDocument/2006/relationships/image" Target="../media/image1.png"/><Relationship Id="rId4" Type="http://schemas.openxmlformats.org/officeDocument/2006/relationships/image" Target="../media/image5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8.xml"/><Relationship Id="rId3" Type="http://schemas.openxmlformats.org/officeDocument/2006/relationships/image" Target="../media/image1.png"/><Relationship Id="rId4" Type="http://schemas.openxmlformats.org/officeDocument/2006/relationships/image" Target="../media/image54.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9.xml"/><Relationship Id="rId3" Type="http://schemas.openxmlformats.org/officeDocument/2006/relationships/image" Target="../media/image1.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0.xml"/><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1.xml"/><Relationship Id="rId3" Type="http://schemas.openxmlformats.org/officeDocument/2006/relationships/image" Target="../media/image1.png"/><Relationship Id="rId4" Type="http://schemas.openxmlformats.org/officeDocument/2006/relationships/image" Target="../media/image55.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2.xml"/><Relationship Id="rId3" Type="http://schemas.openxmlformats.org/officeDocument/2006/relationships/image" Target="../media/image1.png"/><Relationship Id="rId4" Type="http://schemas.openxmlformats.org/officeDocument/2006/relationships/image" Target="../media/image57.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3.xml"/><Relationship Id="rId3" Type="http://schemas.openxmlformats.org/officeDocument/2006/relationships/image" Target="../media/image1.png"/><Relationship Id="rId4" Type="http://schemas.openxmlformats.org/officeDocument/2006/relationships/image" Target="../media/image58.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4.xml"/><Relationship Id="rId3" Type="http://schemas.openxmlformats.org/officeDocument/2006/relationships/image" Target="../media/image1.png"/><Relationship Id="rId4" Type="http://schemas.openxmlformats.org/officeDocument/2006/relationships/image" Target="../media/image56.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5.xml"/><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6.xml"/><Relationship Id="rId3" Type="http://schemas.openxmlformats.org/officeDocument/2006/relationships/image" Target="../media/image1.png"/><Relationship Id="rId4" Type="http://schemas.openxmlformats.org/officeDocument/2006/relationships/image" Target="../media/image6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8.xml"/><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s://stackoverflow.com/questions/7696924/is-there-a-way-to-create-multiline-comments-in-python"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0.xml"/><Relationship Id="rId3" Type="http://schemas.openxmlformats.org/officeDocument/2006/relationships/image" Target="../media/image1.png"/><Relationship Id="rId4" Type="http://schemas.openxmlformats.org/officeDocument/2006/relationships/image" Target="../media/image67.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1.xml"/><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2.xml"/><Relationship Id="rId3" Type="http://schemas.openxmlformats.org/officeDocument/2006/relationships/image" Target="../media/image1.png"/><Relationship Id="rId4" Type="http://schemas.openxmlformats.org/officeDocument/2006/relationships/image" Target="../media/image6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3.xml"/><Relationship Id="rId3" Type="http://schemas.openxmlformats.org/officeDocument/2006/relationships/image" Target="../media/image1.png"/><Relationship Id="rId4" Type="http://schemas.openxmlformats.org/officeDocument/2006/relationships/image" Target="../media/image60.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5.xml"/><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1" Type="http://schemas.openxmlformats.org/officeDocument/2006/relationships/hyperlink" Target="https://en.wikipedia.org/wiki/Command-line_interface#Command_prompt" TargetMode="External"/><Relationship Id="rId10" Type="http://schemas.openxmlformats.org/officeDocument/2006/relationships/hyperlink" Target="https://en.wikipedia.org/wiki/Command-line_interface#Command_prompt" TargetMode="External"/><Relationship Id="rId1" Type="http://schemas.openxmlformats.org/officeDocument/2006/relationships/slideLayout" Target="../slideLayouts/slideLayout14.xml"/><Relationship Id="rId2" Type="http://schemas.openxmlformats.org/officeDocument/2006/relationships/notesSlide" Target="../notesSlides/notesSlide147.xml"/><Relationship Id="rId3" Type="http://schemas.openxmlformats.org/officeDocument/2006/relationships/image" Target="../media/image1.png"/><Relationship Id="rId4" Type="http://schemas.openxmlformats.org/officeDocument/2006/relationships/hyperlink" Target="https://en.wikipedia.org/wiki/Shell_%28computing%29" TargetMode="External"/><Relationship Id="rId9" Type="http://schemas.openxmlformats.org/officeDocument/2006/relationships/hyperlink" Target="https://en.wikipedia.org/wiki/Cmd.exe" TargetMode="External"/><Relationship Id="rId5" Type="http://schemas.openxmlformats.org/officeDocument/2006/relationships/hyperlink" Target="https://en.wikipedia.org/wiki/Shell_%28computing%29" TargetMode="External"/><Relationship Id="rId6" Type="http://schemas.openxmlformats.org/officeDocument/2006/relationships/hyperlink" Target="https://en.wikipedia.org/wiki/Bash_%28Unix_shell%29" TargetMode="External"/><Relationship Id="rId7" Type="http://schemas.openxmlformats.org/officeDocument/2006/relationships/hyperlink" Target="https://en.wikipedia.org/wiki/Bash_%28Unix_shell%29" TargetMode="External"/><Relationship Id="rId8" Type="http://schemas.openxmlformats.org/officeDocument/2006/relationships/hyperlink" Target="https://en.wikipedia.org/wiki/Cmd.exe"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8.xml"/><Relationship Id="rId3" Type="http://schemas.openxmlformats.org/officeDocument/2006/relationships/image" Target="../media/image1.png"/><Relationship Id="rId4" Type="http://schemas.openxmlformats.org/officeDocument/2006/relationships/hyperlink" Target="https://en.wiktionary.org/wiki/prompt" TargetMode="External"/><Relationship Id="rId9" Type="http://schemas.openxmlformats.org/officeDocument/2006/relationships/hyperlink" Target="https://en.wikipedia.org/wiki/Hostname" TargetMode="External"/><Relationship Id="rId5" Type="http://schemas.openxmlformats.org/officeDocument/2006/relationships/hyperlink" Target="https://en.wiktionary.org/wiki/prompt" TargetMode="External"/><Relationship Id="rId6" Type="http://schemas.openxmlformats.org/officeDocument/2006/relationships/hyperlink" Target="https://en.wikipedia.org/wiki/Working_directory" TargetMode="External"/><Relationship Id="rId7" Type="http://schemas.openxmlformats.org/officeDocument/2006/relationships/hyperlink" Target="https://en.wikipedia.org/wiki/Working_directory" TargetMode="External"/><Relationship Id="rId8" Type="http://schemas.openxmlformats.org/officeDocument/2006/relationships/hyperlink" Target="https://en.wikipedia.org/wiki/Hostname"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9.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www.python.org/dev/peps/pep-0008/#documentation-strings"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0.xml"/><Relationship Id="rId3" Type="http://schemas.openxmlformats.org/officeDocument/2006/relationships/image" Target="../media/image1.png"/><Relationship Id="rId4" Type="http://schemas.openxmlformats.org/officeDocument/2006/relationships/image" Target="../media/image59.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1.xml"/><Relationship Id="rId3" Type="http://schemas.openxmlformats.org/officeDocument/2006/relationships/image" Target="../media/image1.png"/><Relationship Id="rId4" Type="http://schemas.openxmlformats.org/officeDocument/2006/relationships/image" Target="../media/image64.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2.xml"/><Relationship Id="rId3" Type="http://schemas.openxmlformats.org/officeDocument/2006/relationships/image" Target="../media/image1.png"/><Relationship Id="rId4" Type="http://schemas.openxmlformats.org/officeDocument/2006/relationships/hyperlink" Target="https://www.geeksforgeeks.org/command-line-arguments-in-python/#sys" TargetMode="External"/><Relationship Id="rId5" Type="http://schemas.openxmlformats.org/officeDocument/2006/relationships/hyperlink" Target="https://www.geeksforgeeks.org/command-line-arguments-in-python/#getopt" TargetMode="External"/><Relationship Id="rId6" Type="http://schemas.openxmlformats.org/officeDocument/2006/relationships/hyperlink" Target="https://www.geeksforgeeks.org/command-line-arguments-in-python/#argparse"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3.xml"/><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4.xml"/><Relationship Id="rId3" Type="http://schemas.openxmlformats.org/officeDocument/2006/relationships/image" Target="../media/image1.png"/><Relationship Id="rId4" Type="http://schemas.openxmlformats.org/officeDocument/2006/relationships/image" Target="../media/image6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5.xml"/><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6.xml"/><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7.xml"/><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8.xml"/><Relationship Id="rId3" Type="http://schemas.openxmlformats.org/officeDocument/2006/relationships/image" Target="../media/image1.png"/><Relationship Id="rId4" Type="http://schemas.openxmlformats.org/officeDocument/2006/relationships/hyperlink" Target="https://docs.python.org/library/sys.html" TargetMode="External"/><Relationship Id="rId5" Type="http://schemas.openxmlformats.org/officeDocument/2006/relationships/hyperlink" Target="https://docs.python.org/library/sys.html" TargetMode="External"/><Relationship Id="rId6" Type="http://schemas.openxmlformats.org/officeDocument/2006/relationships/image" Target="../media/image62.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9.xml"/><Relationship Id="rId3" Type="http://schemas.openxmlformats.org/officeDocument/2006/relationships/image" Target="../media/image1.png"/><Relationship Id="rId4" Type="http://schemas.openxmlformats.org/officeDocument/2006/relationships/image" Target="../media/image6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0.xml"/><Relationship Id="rId3" Type="http://schemas.openxmlformats.org/officeDocument/2006/relationships/image" Target="../media/image1.png"/><Relationship Id="rId4" Type="http://schemas.openxmlformats.org/officeDocument/2006/relationships/image" Target="../media/image70.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1.xml"/><Relationship Id="rId3" Type="http://schemas.openxmlformats.org/officeDocument/2006/relationships/image" Target="../media/image1.png"/><Relationship Id="rId4" Type="http://schemas.openxmlformats.org/officeDocument/2006/relationships/image" Target="../media/image7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2.xml"/><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3.xml"/><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4.xml"/><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5.xml"/><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6.xml"/><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7.xml"/><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8.xml"/><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9.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0.xml"/><Relationship Id="rId3" Type="http://schemas.openxmlformats.org/officeDocument/2006/relationships/image" Target="../media/image1.png"/><Relationship Id="rId4" Type="http://schemas.openxmlformats.org/officeDocument/2006/relationships/image" Target="../media/image75.png"/></Relationships>
</file>

<file path=ppt/slides/_rels/slide171.xml.rels><?xml version="1.0" encoding="UTF-8" standalone="yes"?><Relationships xmlns="http://schemas.openxmlformats.org/package/2006/relationships"><Relationship Id="rId11" Type="http://schemas.openxmlformats.org/officeDocument/2006/relationships/hyperlink" Target="https://docs.python.org/3/library/argparse.html#module-argparse" TargetMode="External"/><Relationship Id="rId10" Type="http://schemas.openxmlformats.org/officeDocument/2006/relationships/hyperlink" Target="https://docs.python.org/3/library/argparse.html#module-argparse" TargetMode="External"/><Relationship Id="rId1" Type="http://schemas.openxmlformats.org/officeDocument/2006/relationships/slideLayout" Target="../slideLayouts/slideLayout14.xml"/><Relationship Id="rId2" Type="http://schemas.openxmlformats.org/officeDocument/2006/relationships/notesSlide" Target="../notesSlides/notesSlide171.xml"/><Relationship Id="rId3" Type="http://schemas.openxmlformats.org/officeDocument/2006/relationships/image" Target="../media/image1.png"/><Relationship Id="rId4" Type="http://schemas.openxmlformats.org/officeDocument/2006/relationships/hyperlink" Target="https://docs.python.org/3/library/argparse.html#module-argparse" TargetMode="External"/><Relationship Id="rId9" Type="http://schemas.openxmlformats.org/officeDocument/2006/relationships/hyperlink" Target="https://docs.python.org/3/library/sys.html#sys.argv" TargetMode="External"/><Relationship Id="rId5" Type="http://schemas.openxmlformats.org/officeDocument/2006/relationships/hyperlink" Target="https://docs.python.org/3/library/argparse.html#module-argparse" TargetMode="External"/><Relationship Id="rId6" Type="http://schemas.openxmlformats.org/officeDocument/2006/relationships/hyperlink" Target="https://docs.python.org/3/library/argparse.html#module-argparse" TargetMode="External"/><Relationship Id="rId7" Type="http://schemas.openxmlformats.org/officeDocument/2006/relationships/hyperlink" Target="https://docs.python.org/3/library/argparse.html#module-argparse" TargetMode="External"/><Relationship Id="rId8" Type="http://schemas.openxmlformats.org/officeDocument/2006/relationships/hyperlink" Target="https://docs.python.org/3/library/sys.html#sys.argv" TargetMode="Externa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2.xml"/><Relationship Id="rId3" Type="http://schemas.openxmlformats.org/officeDocument/2006/relationships/image" Target="../media/image1.png"/><Relationship Id="rId4" Type="http://schemas.openxmlformats.org/officeDocument/2006/relationships/image" Target="../media/image73.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3.xml"/><Relationship Id="rId3" Type="http://schemas.openxmlformats.org/officeDocument/2006/relationships/image" Target="../media/image1.png"/><Relationship Id="rId4" Type="http://schemas.openxmlformats.org/officeDocument/2006/relationships/image" Target="../media/image68.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4.xml"/><Relationship Id="rId3" Type="http://schemas.openxmlformats.org/officeDocument/2006/relationships/image" Target="../media/image1.png"/><Relationship Id="rId4" Type="http://schemas.openxmlformats.org/officeDocument/2006/relationships/image" Target="../media/image69.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5.xml"/><Relationship Id="rId3" Type="http://schemas.openxmlformats.org/officeDocument/2006/relationships/image" Target="../media/image1.png"/><Relationship Id="rId4" Type="http://schemas.openxmlformats.org/officeDocument/2006/relationships/image" Target="../media/image76.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6.xml"/><Relationship Id="rId3" Type="http://schemas.openxmlformats.org/officeDocument/2006/relationships/image" Target="../media/image1.png"/><Relationship Id="rId4" Type="http://schemas.openxmlformats.org/officeDocument/2006/relationships/image" Target="../media/image74.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7.xml"/><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9.xml"/><Relationship Id="rId3" Type="http://schemas.openxmlformats.org/officeDocument/2006/relationships/image" Target="../media/image1.png"/><Relationship Id="rId4" Type="http://schemas.openxmlformats.org/officeDocument/2006/relationships/image" Target="../media/image7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png"/><Relationship Id="rId4" Type="http://schemas.openxmlformats.org/officeDocument/2006/relationships/image" Target="../media/image78.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2.xml"/><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0" Type="http://schemas.openxmlformats.org/officeDocument/2006/relationships/hyperlink" Target="https://kerneldev.com/getopt-command-line-arguments-in-python/" TargetMode="External"/><Relationship Id="rId1" Type="http://schemas.openxmlformats.org/officeDocument/2006/relationships/slideLayout" Target="../slideLayouts/slideLayout14.xml"/><Relationship Id="rId2" Type="http://schemas.openxmlformats.org/officeDocument/2006/relationships/notesSlide" Target="../notesSlides/notesSlide183.xml"/><Relationship Id="rId3" Type="http://schemas.openxmlformats.org/officeDocument/2006/relationships/image" Target="../media/image1.png"/><Relationship Id="rId4" Type="http://schemas.openxmlformats.org/officeDocument/2006/relationships/hyperlink" Target="https://www.w3schools.com/python/" TargetMode="External"/><Relationship Id="rId9" Type="http://schemas.openxmlformats.org/officeDocument/2006/relationships/hyperlink" Target="https://realpython.com/python-bitwise-operators/" TargetMode="External"/><Relationship Id="rId5" Type="http://schemas.openxmlformats.org/officeDocument/2006/relationships/hyperlink" Target="https://realpython.com/python-print/" TargetMode="External"/><Relationship Id="rId6" Type="http://schemas.openxmlformats.org/officeDocument/2006/relationships/hyperlink" Target="https://www.w3schools.com/python/module_math.asp" TargetMode="External"/><Relationship Id="rId7" Type="http://schemas.openxmlformats.org/officeDocument/2006/relationships/hyperlink" Target="https://realpython.com/python-command-line-arguments/" TargetMode="External"/><Relationship Id="rId8" Type="http://schemas.openxmlformats.org/officeDocument/2006/relationships/hyperlink" Target="https://docs.python.org/3/howto/argparse.html#id1"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4.xml"/><Relationship Id="rId3" Type="http://schemas.openxmlformats.org/officeDocument/2006/relationships/image" Target="../media/image80.png"/><Relationship Id="rId4" Type="http://schemas.openxmlformats.org/officeDocument/2006/relationships/image" Target="../media/image77.jp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hyperlink" Target="https://www.python.org/dev/peps/pep-048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hyperlink" Target="https://docs.python.org/3/library/functions.html#type" TargetMode="External"/><Relationship Id="rId5" Type="http://schemas.openxmlformats.org/officeDocument/2006/relationships/hyperlink" Target="https://docs.python.org/3/library/functions.html#typ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hyperlink" Target="https://en.wikipedia.org/wiki/Scientific_notation" TargetMode="External"/><Relationship Id="rId5" Type="http://schemas.openxmlformats.org/officeDocument/2006/relationships/hyperlink" Target="https://en.wikipedia.org/wiki/Scientific_notation" TargetMode="External"/><Relationship Id="rId6"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hyperlink" Target="https://realpython.com/python-complex-number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hyperlink" Target="https://realpython.com/python-strings/" TargetMode="External"/><Relationship Id="rId5" Type="http://schemas.openxmlformats.org/officeDocument/2006/relationships/hyperlink" Target="https://realpython.com/python-string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hyperlink" Target="https://realpython.com/python-boolean/" TargetMode="External"/><Relationship Id="rId5" Type="http://schemas.openxmlformats.org/officeDocument/2006/relationships/hyperlink" Target="https://realpython.com/python-boolea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hyperlink" Target="https://www.w3schools.com/python/ref_func_bool.asp" TargetMode="External"/><Relationship Id="rId5"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realpython.com/lessons/example-function/" TargetMode="External"/><Relationship Id="rId5" Type="http://schemas.openxmlformats.org/officeDocument/2006/relationships/hyperlink" Target="https://realpython.com/lessons/example-functio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comments" Target="../comments/comment1.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png"/><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2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python.org/dev/peps/pep-0008/#string-quotes" TargetMode="External"/><Relationship Id="rId5" Type="http://schemas.openxmlformats.org/officeDocument/2006/relationships/hyperlink" Target="https://www.python.org/dev/peps/pep-0008/#string-quote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1.png"/><Relationship Id="rId4"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1.png"/><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1.png"/><Relationship Id="rId4" Type="http://schemas.openxmlformats.org/officeDocument/2006/relationships/hyperlink" Target="https://en.wikipedia.org/wiki/Positional_notation" TargetMode="External"/><Relationship Id="rId5" Type="http://schemas.openxmlformats.org/officeDocument/2006/relationships/hyperlink" Target="https://en.wikipedia.org/wiki/Positional_notation"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1.png"/><Relationship Id="rId4" Type="http://schemas.openxmlformats.org/officeDocument/2006/relationships/image" Target="../media/image3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1.png"/><Relationship Id="rId4" Type="http://schemas.openxmlformats.org/officeDocument/2006/relationships/hyperlink" Target="https://en.wikipedia.org/wiki/Binary_number" TargetMode="External"/><Relationship Id="rId5" Type="http://schemas.openxmlformats.org/officeDocument/2006/relationships/hyperlink" Target="https://en.wikipedia.org/wiki/Octal" TargetMode="External"/><Relationship Id="rId6" Type="http://schemas.openxmlformats.org/officeDocument/2006/relationships/hyperlink" Target="https://en.wikipedia.org/wiki/Hexadecimal" TargetMode="External"/><Relationship Id="rId7" Type="http://schemas.openxmlformats.org/officeDocument/2006/relationships/image" Target="../media/image2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1.png"/><Relationship Id="rId4" Type="http://schemas.openxmlformats.org/officeDocument/2006/relationships/image" Target="../media/image3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1.png"/><Relationship Id="rId4" Type="http://schemas.openxmlformats.org/officeDocument/2006/relationships/hyperlink" Target="https://www.mathsisfun.com/binary-number-system.html" TargetMode="External"/><Relationship Id="rId5" Type="http://schemas.openxmlformats.org/officeDocument/2006/relationships/hyperlink" Target="https://en.wikipedia.org/wiki/Binary_numb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1.png"/><Relationship Id="rId4" Type="http://schemas.openxmlformats.org/officeDocument/2006/relationships/image" Target="../media/image2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1.png"/><Relationship Id="rId4" Type="http://schemas.openxmlformats.org/officeDocument/2006/relationships/image" Target="../media/image2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image" Target="../media/image1.png"/><Relationship Id="rId4" Type="http://schemas.openxmlformats.org/officeDocument/2006/relationships/image" Target="../media/image3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1.png"/><Relationship Id="rId4" Type="http://schemas.openxmlformats.org/officeDocument/2006/relationships/image" Target="../media/image36.png"/><Relationship Id="rId5" Type="http://schemas.openxmlformats.org/officeDocument/2006/relationships/image" Target="../media/image2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1.png"/><Relationship Id="rId4" Type="http://schemas.openxmlformats.org/officeDocument/2006/relationships/image" Target="../media/image31.png"/><Relationship Id="rId5"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1.png"/><Relationship Id="rId4" Type="http://schemas.openxmlformats.org/officeDocument/2006/relationships/image" Target="../media/image3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1.png"/><Relationship Id="rId4" Type="http://schemas.openxmlformats.org/officeDocument/2006/relationships/image" Target="../media/image3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1.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153" name="Shape 153"/>
        <p:cNvGrpSpPr/>
        <p:nvPr/>
      </p:nvGrpSpPr>
      <p:grpSpPr>
        <a:xfrm>
          <a:off x="0" y="0"/>
          <a:ext cx="0" cy="0"/>
          <a:chOff x="0" y="0"/>
          <a:chExt cx="0" cy="0"/>
        </a:xfrm>
      </p:grpSpPr>
      <p:sp>
        <p:nvSpPr>
          <p:cNvPr id="154" name="Google Shape;154;p38"/>
          <p:cNvSpPr txBox="1"/>
          <p:nvPr>
            <p:ph type="ctrTitle"/>
          </p:nvPr>
        </p:nvSpPr>
        <p:spPr>
          <a:xfrm>
            <a:off x="561175" y="1535225"/>
            <a:ext cx="8520600" cy="149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990"/>
              <a:buFont typeface="Arial"/>
              <a:buNone/>
            </a:pPr>
            <a:r>
              <a:rPr b="1" lang="en" sz="4800">
                <a:solidFill>
                  <a:srgbClr val="FFFFFF"/>
                </a:solidFill>
                <a:latin typeface="Montserrat"/>
                <a:ea typeface="Montserrat"/>
                <a:cs typeface="Montserrat"/>
                <a:sym typeface="Montserrat"/>
              </a:rPr>
              <a:t>Digital Career Institute</a:t>
            </a:r>
            <a:endParaRPr b="1" sz="4800">
              <a:solidFill>
                <a:srgbClr val="FFFFFF"/>
              </a:solidFill>
              <a:latin typeface="Montserrat"/>
              <a:ea typeface="Montserrat"/>
              <a:cs typeface="Montserrat"/>
              <a:sym typeface="Montserrat"/>
            </a:endParaRPr>
          </a:p>
          <a:p>
            <a:pPr indent="0" lvl="0" marL="0" rtl="0" algn="ctr">
              <a:spcBef>
                <a:spcPts val="0"/>
              </a:spcBef>
              <a:spcAft>
                <a:spcPts val="0"/>
              </a:spcAft>
              <a:buClr>
                <a:schemeClr val="dk1"/>
              </a:buClr>
              <a:buSzPct val="50000"/>
              <a:buFont typeface="Arial"/>
              <a:buNone/>
            </a:pPr>
            <a:r>
              <a:rPr lang="en" sz="2200">
                <a:solidFill>
                  <a:schemeClr val="lt1"/>
                </a:solidFill>
                <a:latin typeface="Montserrat"/>
                <a:ea typeface="Montserrat"/>
                <a:cs typeface="Montserrat"/>
                <a:sym typeface="Montserrat"/>
              </a:rPr>
              <a:t>                               </a:t>
            </a:r>
            <a:endParaRPr sz="3600">
              <a:solidFill>
                <a:schemeClr val="lt1"/>
              </a:solidFill>
              <a:latin typeface="Montserrat"/>
              <a:ea typeface="Montserrat"/>
              <a:cs typeface="Montserrat"/>
              <a:sym typeface="Montserrat"/>
            </a:endParaRPr>
          </a:p>
          <a:p>
            <a:pPr indent="0" lvl="0" marL="0" rtl="0" algn="r">
              <a:spcBef>
                <a:spcPts val="0"/>
              </a:spcBef>
              <a:spcAft>
                <a:spcPts val="0"/>
              </a:spcAft>
              <a:buClr>
                <a:schemeClr val="dk1"/>
              </a:buClr>
              <a:buSzPts val="990"/>
              <a:buFont typeface="Arial"/>
              <a:buNone/>
            </a:pPr>
            <a:r>
              <a:t/>
            </a:r>
            <a:endParaRPr b="1" sz="48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990"/>
              <a:buFont typeface="Arial"/>
              <a:buNone/>
            </a:pPr>
            <a:r>
              <a:t/>
            </a:r>
            <a:endParaRPr b="1" sz="4800">
              <a:solidFill>
                <a:srgbClr val="FFFFFF"/>
              </a:solidFill>
              <a:latin typeface="Calibri"/>
              <a:ea typeface="Calibri"/>
              <a:cs typeface="Calibri"/>
              <a:sym typeface="Calibri"/>
            </a:endParaRPr>
          </a:p>
        </p:txBody>
      </p:sp>
      <p:pic>
        <p:nvPicPr>
          <p:cNvPr id="155" name="Google Shape;155;p38"/>
          <p:cNvPicPr preferRelativeResize="0"/>
          <p:nvPr/>
        </p:nvPicPr>
        <p:blipFill>
          <a:blip r:embed="rId3">
            <a:alphaModFix/>
          </a:blip>
          <a:stretch>
            <a:fillRect/>
          </a:stretch>
        </p:blipFill>
        <p:spPr>
          <a:xfrm>
            <a:off x="2350874" y="1988350"/>
            <a:ext cx="4442242" cy="3155152"/>
          </a:xfrm>
          <a:prstGeom prst="rect">
            <a:avLst/>
          </a:prstGeom>
          <a:noFill/>
          <a:ln>
            <a:noFill/>
          </a:ln>
        </p:spPr>
      </p:pic>
      <p:pic>
        <p:nvPicPr>
          <p:cNvPr id="156" name="Google Shape;156;p38"/>
          <p:cNvPicPr preferRelativeResize="0"/>
          <p:nvPr/>
        </p:nvPicPr>
        <p:blipFill rotWithShape="1">
          <a:blip r:embed="rId4">
            <a:alphaModFix/>
          </a:blip>
          <a:srcRect b="17118" l="0" r="0" t="17118"/>
          <a:stretch/>
        </p:blipFill>
        <p:spPr>
          <a:xfrm>
            <a:off x="151600" y="4498675"/>
            <a:ext cx="1033400" cy="480162"/>
          </a:xfrm>
          <a:prstGeom prst="rect">
            <a:avLst/>
          </a:prstGeom>
          <a:noFill/>
          <a:ln>
            <a:noFill/>
          </a:ln>
        </p:spPr>
      </p:pic>
      <p:sp>
        <p:nvSpPr>
          <p:cNvPr id="157" name="Google Shape;157;p38"/>
          <p:cNvSpPr txBox="1"/>
          <p:nvPr/>
        </p:nvSpPr>
        <p:spPr>
          <a:xfrm>
            <a:off x="1577025" y="1229475"/>
            <a:ext cx="6886800" cy="1128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2500">
                <a:solidFill>
                  <a:schemeClr val="dk1"/>
                </a:solidFill>
                <a:latin typeface="Montserrat"/>
                <a:ea typeface="Montserrat"/>
                <a:cs typeface="Montserrat"/>
                <a:sym typeface="Montserrat"/>
              </a:rPr>
              <a:t>Python Course - Introduction</a:t>
            </a:r>
            <a:r>
              <a:rPr lang="en" sz="2200">
                <a:solidFill>
                  <a:schemeClr val="dk1"/>
                </a:solidFill>
                <a:latin typeface="Montserrat"/>
                <a:ea typeface="Montserrat"/>
                <a:cs typeface="Montserrat"/>
                <a:sym typeface="Montserrat"/>
              </a:rPr>
              <a:t> </a:t>
            </a:r>
            <a:br>
              <a:rPr b="1" lang="en" sz="2500">
                <a:solidFill>
                  <a:schemeClr val="dk1"/>
                </a:solidFill>
                <a:latin typeface="Montserrat"/>
                <a:ea typeface="Montserrat"/>
                <a:cs typeface="Montserrat"/>
                <a:sym typeface="Montserrat"/>
              </a:rPr>
            </a:br>
            <a:endParaRPr b="1" sz="3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Comments</a:t>
            </a:r>
            <a:endParaRPr b="0"/>
          </a:p>
        </p:txBody>
      </p:sp>
      <p:pic>
        <p:nvPicPr>
          <p:cNvPr id="221" name="Google Shape;221;p4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222" name="Google Shape;222;p47"/>
          <p:cNvSpPr txBox="1"/>
          <p:nvPr/>
        </p:nvSpPr>
        <p:spPr>
          <a:xfrm>
            <a:off x="371400" y="1341600"/>
            <a:ext cx="84012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Comments can be used to </a:t>
            </a:r>
            <a:r>
              <a:rPr b="1" lang="en" sz="1800">
                <a:solidFill>
                  <a:schemeClr val="dk1"/>
                </a:solidFill>
                <a:latin typeface="Montserrat"/>
                <a:ea typeface="Montserrat"/>
                <a:cs typeface="Montserrat"/>
                <a:sym typeface="Montserrat"/>
              </a:rPr>
              <a:t>explain</a:t>
            </a:r>
            <a:r>
              <a:rPr lang="en" sz="1800">
                <a:solidFill>
                  <a:schemeClr val="dk1"/>
                </a:solidFill>
                <a:latin typeface="Montserrat"/>
                <a:ea typeface="Montserrat"/>
                <a:cs typeface="Montserrat"/>
                <a:sym typeface="Montserrat"/>
              </a:rPr>
              <a:t> Python code.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Comments can be used to make the code more </a:t>
            </a:r>
            <a:r>
              <a:rPr b="1" lang="en" sz="1800">
                <a:solidFill>
                  <a:schemeClr val="dk1"/>
                </a:solidFill>
                <a:latin typeface="Montserrat"/>
                <a:ea typeface="Montserrat"/>
                <a:cs typeface="Montserrat"/>
                <a:sym typeface="Montserrat"/>
              </a:rPr>
              <a:t>readable</a:t>
            </a:r>
            <a:r>
              <a:rPr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Comments can be used to </a:t>
            </a:r>
            <a:r>
              <a:rPr b="1" lang="en" sz="1800">
                <a:solidFill>
                  <a:schemeClr val="dk1"/>
                </a:solidFill>
                <a:latin typeface="Montserrat"/>
                <a:ea typeface="Montserrat"/>
                <a:cs typeface="Montserrat"/>
                <a:sym typeface="Montserrat"/>
              </a:rPr>
              <a:t>prevent</a:t>
            </a:r>
            <a:r>
              <a:rPr lang="en" sz="1800">
                <a:solidFill>
                  <a:schemeClr val="dk1"/>
                </a:solidFill>
                <a:latin typeface="Montserrat"/>
                <a:ea typeface="Montserrat"/>
                <a:cs typeface="Montserrat"/>
                <a:sym typeface="Montserrat"/>
              </a:rPr>
              <a:t> </a:t>
            </a:r>
            <a:r>
              <a:rPr b="1" lang="en" sz="1800">
                <a:solidFill>
                  <a:schemeClr val="dk1"/>
                </a:solidFill>
                <a:latin typeface="Montserrat"/>
                <a:ea typeface="Montserrat"/>
                <a:cs typeface="Montserrat"/>
                <a:sym typeface="Montserrat"/>
              </a:rPr>
              <a:t>execution</a:t>
            </a:r>
            <a:r>
              <a:rPr lang="en" sz="1800">
                <a:solidFill>
                  <a:schemeClr val="dk1"/>
                </a:solidFill>
                <a:latin typeface="Montserrat"/>
                <a:ea typeface="Montserrat"/>
                <a:cs typeface="Montserrat"/>
                <a:sym typeface="Montserrat"/>
              </a:rPr>
              <a:t> when testing code.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Comments that contradict the code are worse than no comments. </a:t>
            </a:r>
            <a:r>
              <a:rPr b="1" lang="en" sz="1800">
                <a:solidFill>
                  <a:schemeClr val="dk1"/>
                </a:solidFill>
                <a:latin typeface="Montserrat"/>
                <a:ea typeface="Montserrat"/>
                <a:cs typeface="Montserrat"/>
                <a:sym typeface="Montserrat"/>
              </a:rPr>
              <a:t>Always</a:t>
            </a:r>
            <a:r>
              <a:rPr lang="en" sz="1800">
                <a:solidFill>
                  <a:schemeClr val="dk1"/>
                </a:solidFill>
                <a:latin typeface="Montserrat"/>
                <a:ea typeface="Montserrat"/>
                <a:cs typeface="Montserrat"/>
                <a:sym typeface="Montserrat"/>
              </a:rPr>
              <a:t> make a priority of keeping the comments up-to-date when the code changes!</a:t>
            </a:r>
            <a:endParaRPr sz="1800">
              <a:solidFill>
                <a:schemeClr val="dk1"/>
              </a:solidFill>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3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Selection/decision control statements</a:t>
            </a:r>
            <a:endParaRPr b="0"/>
          </a:p>
        </p:txBody>
      </p:sp>
      <p:pic>
        <p:nvPicPr>
          <p:cNvPr id="875" name="Google Shape;875;p13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876" name="Google Shape;876;p137"/>
          <p:cNvSpPr txBox="1"/>
          <p:nvPr/>
        </p:nvSpPr>
        <p:spPr>
          <a:xfrm>
            <a:off x="369100" y="1468425"/>
            <a:ext cx="8401200" cy="252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a:t>
            </a:r>
            <a:r>
              <a:rPr b="1" lang="en" sz="1800">
                <a:solidFill>
                  <a:schemeClr val="dk1"/>
                </a:solidFill>
                <a:latin typeface="Montserrat"/>
                <a:ea typeface="Montserrat"/>
                <a:cs typeface="Montserrat"/>
                <a:sym typeface="Montserrat"/>
              </a:rPr>
              <a:t>selection statement</a:t>
            </a:r>
            <a:r>
              <a:rPr lang="en" sz="1800">
                <a:solidFill>
                  <a:schemeClr val="dk1"/>
                </a:solidFill>
                <a:latin typeface="Montserrat"/>
                <a:ea typeface="Montserrat"/>
                <a:cs typeface="Montserrat"/>
                <a:sym typeface="Montserrat"/>
              </a:rPr>
              <a:t> allows a program to test several conditions and execute instructions based on which condition is </a:t>
            </a:r>
            <a:r>
              <a:rPr b="1" lang="en" sz="1800">
                <a:solidFill>
                  <a:schemeClr val="dk1"/>
                </a:solidFill>
                <a:latin typeface="Montserrat"/>
                <a:ea typeface="Montserrat"/>
                <a:cs typeface="Montserrat"/>
                <a:sym typeface="Montserrat"/>
              </a:rPr>
              <a:t>true</a:t>
            </a:r>
            <a:r>
              <a:rPr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Python, the selection statements are also known as </a:t>
            </a:r>
            <a:r>
              <a:rPr b="1" lang="en" sz="1800">
                <a:solidFill>
                  <a:schemeClr val="dk1"/>
                </a:solidFill>
                <a:latin typeface="Montserrat"/>
                <a:ea typeface="Montserrat"/>
                <a:cs typeface="Montserrat"/>
                <a:sym typeface="Montserrat"/>
              </a:rPr>
              <a:t>decision control statements</a:t>
            </a:r>
            <a:r>
              <a:rPr lang="en" sz="1800">
                <a:solidFill>
                  <a:schemeClr val="dk1"/>
                </a:solidFill>
                <a:latin typeface="Montserrat"/>
                <a:ea typeface="Montserrat"/>
                <a:cs typeface="Montserrat"/>
                <a:sym typeface="Montserrat"/>
              </a:rPr>
              <a:t> or </a:t>
            </a:r>
            <a:r>
              <a:rPr b="1" lang="en" sz="1800">
                <a:solidFill>
                  <a:schemeClr val="dk1"/>
                </a:solidFill>
                <a:latin typeface="Montserrat"/>
                <a:ea typeface="Montserrat"/>
                <a:cs typeface="Montserrat"/>
                <a:sym typeface="Montserrat"/>
              </a:rPr>
              <a:t>branching statements</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3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Selection/decision control statements</a:t>
            </a:r>
            <a:endParaRPr b="0"/>
          </a:p>
        </p:txBody>
      </p:sp>
      <p:pic>
        <p:nvPicPr>
          <p:cNvPr id="882" name="Google Shape;882;p13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883" name="Google Shape;883;p138"/>
          <p:cNvSpPr txBox="1"/>
          <p:nvPr/>
        </p:nvSpPr>
        <p:spPr>
          <a:xfrm>
            <a:off x="369100" y="1468425"/>
            <a:ext cx="8401200" cy="28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latin typeface="Montserrat"/>
                <a:ea typeface="Montserrat"/>
                <a:cs typeface="Montserrat"/>
                <a:sym typeface="Montserrat"/>
              </a:rPr>
              <a:t>Some Decision Control Statements are:</a:t>
            </a: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Simple </a:t>
            </a:r>
            <a:r>
              <a:rPr b="1" lang="en" sz="1800">
                <a:solidFill>
                  <a:schemeClr val="dk1"/>
                </a:solidFill>
                <a:latin typeface="Montserrat"/>
                <a:ea typeface="Montserrat"/>
                <a:cs typeface="Montserrat"/>
                <a:sym typeface="Montserrat"/>
              </a:rPr>
              <a:t>if</a:t>
            </a:r>
            <a:br>
              <a:rPr b="1" lang="en" sz="1800">
                <a:solidFill>
                  <a:schemeClr val="dk1"/>
                </a:solidFill>
                <a:latin typeface="Montserrat"/>
                <a:ea typeface="Montserrat"/>
                <a:cs typeface="Montserrat"/>
                <a:sym typeface="Montserrat"/>
              </a:rPr>
            </a:br>
            <a:endParaRPr b="1"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If-else</a:t>
            </a:r>
            <a:br>
              <a:rPr b="1" lang="en" sz="1800">
                <a:solidFill>
                  <a:schemeClr val="dk1"/>
                </a:solidFill>
                <a:latin typeface="Montserrat"/>
                <a:ea typeface="Montserrat"/>
                <a:cs typeface="Montserrat"/>
                <a:sym typeface="Montserrat"/>
              </a:rPr>
            </a:br>
            <a:endParaRPr b="1"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nested </a:t>
            </a:r>
            <a:r>
              <a:rPr b="1" lang="en" sz="1800">
                <a:solidFill>
                  <a:schemeClr val="dk1"/>
                </a:solidFill>
                <a:latin typeface="Montserrat"/>
                <a:ea typeface="Montserrat"/>
                <a:cs typeface="Montserrat"/>
                <a:sym typeface="Montserrat"/>
              </a:rPr>
              <a:t>if</a:t>
            </a:r>
            <a:br>
              <a:rPr b="1" lang="en" sz="1800">
                <a:solidFill>
                  <a:schemeClr val="dk1"/>
                </a:solidFill>
                <a:latin typeface="Montserrat"/>
                <a:ea typeface="Montserrat"/>
                <a:cs typeface="Montserrat"/>
                <a:sym typeface="Montserrat"/>
              </a:rPr>
            </a:br>
            <a:endParaRPr b="1"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if-elif-else</a:t>
            </a:r>
            <a:endParaRPr b="1" sz="1800">
              <a:solidFill>
                <a:schemeClr val="dk1"/>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3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I</a:t>
            </a:r>
            <a:r>
              <a:rPr lang="en"/>
              <a:t>f </a:t>
            </a:r>
            <a:r>
              <a:rPr b="0" lang="en"/>
              <a:t>statements</a:t>
            </a:r>
            <a:endParaRPr b="0"/>
          </a:p>
        </p:txBody>
      </p:sp>
      <p:pic>
        <p:nvPicPr>
          <p:cNvPr id="889" name="Google Shape;889;p13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890" name="Google Shape;890;p139"/>
          <p:cNvSpPr txBox="1"/>
          <p:nvPr/>
        </p:nvSpPr>
        <p:spPr>
          <a:xfrm>
            <a:off x="369100" y="1468425"/>
            <a:ext cx="8401200" cy="3083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2"/>
              </a:buClr>
              <a:buSzPts val="1800"/>
              <a:buFont typeface="Montserrat"/>
              <a:buChar char="●"/>
            </a:pPr>
            <a:r>
              <a:rPr b="1" i="1" lang="en" sz="1800">
                <a:solidFill>
                  <a:schemeClr val="dk1"/>
                </a:solidFill>
                <a:latin typeface="Montserrat"/>
                <a:ea typeface="Montserrat"/>
                <a:cs typeface="Montserrat"/>
                <a:sym typeface="Montserrat"/>
              </a:rPr>
              <a:t>If statements</a:t>
            </a:r>
            <a:r>
              <a:rPr lang="en" sz="1800">
                <a:solidFill>
                  <a:schemeClr val="dk1"/>
                </a:solidFill>
                <a:latin typeface="Montserrat"/>
                <a:ea typeface="Montserrat"/>
                <a:cs typeface="Montserrat"/>
                <a:sym typeface="Montserrat"/>
              </a:rPr>
              <a:t> are control flow statements that help us to run a particular code, but only when a certain condition is met or satisfied.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2"/>
              </a:buClr>
              <a:buSzPts val="1800"/>
              <a:buFont typeface="Montserrat"/>
              <a:buChar char="●"/>
            </a:pPr>
            <a:r>
              <a:rPr lang="en" sz="1800">
                <a:solidFill>
                  <a:schemeClr val="dk1"/>
                </a:solidFill>
                <a:latin typeface="Montserrat"/>
                <a:ea typeface="Montserrat"/>
                <a:cs typeface="Montserrat"/>
                <a:sym typeface="Montserrat"/>
              </a:rPr>
              <a:t>A </a:t>
            </a:r>
            <a:r>
              <a:rPr i="1" lang="en" sz="1800">
                <a:solidFill>
                  <a:schemeClr val="dk1"/>
                </a:solidFill>
                <a:latin typeface="Montserrat"/>
                <a:ea typeface="Montserrat"/>
                <a:cs typeface="Montserrat"/>
                <a:sym typeface="Montserrat"/>
              </a:rPr>
              <a:t>simple </a:t>
            </a:r>
            <a:r>
              <a:rPr b="1" i="1" lang="en" sz="1800">
                <a:solidFill>
                  <a:schemeClr val="dk1"/>
                </a:solidFill>
                <a:latin typeface="Montserrat"/>
                <a:ea typeface="Montserrat"/>
                <a:cs typeface="Montserrat"/>
                <a:sym typeface="Montserrat"/>
              </a:rPr>
              <a:t>if</a:t>
            </a:r>
            <a:r>
              <a:rPr lang="en" sz="1800">
                <a:solidFill>
                  <a:schemeClr val="dk1"/>
                </a:solidFill>
                <a:latin typeface="Montserrat"/>
                <a:ea typeface="Montserrat"/>
                <a:cs typeface="Montserrat"/>
                <a:sym typeface="Montserrat"/>
              </a:rPr>
              <a:t> only has one condition to check.</a:t>
            </a:r>
            <a:endParaRPr b="1" sz="1800" u="sng">
              <a:solidFill>
                <a:schemeClr val="hlink"/>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2"/>
              </a:solidFill>
              <a:latin typeface="Montserrat"/>
              <a:ea typeface="Montserrat"/>
              <a:cs typeface="Montserrat"/>
              <a:sym typeface="Montserrat"/>
            </a:endParaRPr>
          </a:p>
          <a:p>
            <a:pPr indent="0" lvl="0" marL="457200" rtl="0" algn="just">
              <a:lnSpc>
                <a:spcPct val="115000"/>
              </a:lnSpc>
              <a:spcBef>
                <a:spcPts val="1200"/>
              </a:spcBef>
              <a:spcAft>
                <a:spcPts val="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4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Indentation</a:t>
            </a:r>
            <a:endParaRPr b="0"/>
          </a:p>
        </p:txBody>
      </p:sp>
      <p:pic>
        <p:nvPicPr>
          <p:cNvPr id="896" name="Google Shape;896;p14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897" name="Google Shape;897;p140"/>
          <p:cNvSpPr txBox="1"/>
          <p:nvPr/>
        </p:nvSpPr>
        <p:spPr>
          <a:xfrm>
            <a:off x="371400" y="1341600"/>
            <a:ext cx="8401200" cy="3164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Python relies on indentation (whitespace at the beginning of a line) to define scope in the code.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Preferred indentation</a:t>
            </a:r>
            <a:r>
              <a:rPr lang="en" sz="1800">
                <a:solidFill>
                  <a:schemeClr val="dk1"/>
                </a:solidFill>
                <a:latin typeface="Montserrat"/>
                <a:ea typeface="Montserrat"/>
                <a:cs typeface="Montserrat"/>
                <a:sym typeface="Montserrat"/>
              </a:rPr>
              <a:t> is equal to </a:t>
            </a:r>
            <a:r>
              <a:rPr b="1" lang="en" sz="1800">
                <a:solidFill>
                  <a:schemeClr val="dk1"/>
                </a:solidFill>
                <a:latin typeface="Montserrat"/>
                <a:ea typeface="Montserrat"/>
                <a:cs typeface="Montserrat"/>
                <a:sym typeface="Montserrat"/>
              </a:rPr>
              <a:t>4 spaces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Other programming languages often use curly-brackets for this purpose.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4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Indentation</a:t>
            </a:r>
            <a:endParaRPr b="0"/>
          </a:p>
        </p:txBody>
      </p:sp>
      <p:pic>
        <p:nvPicPr>
          <p:cNvPr id="903" name="Google Shape;903;p14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904" name="Google Shape;904;p141"/>
          <p:cNvSpPr txBox="1"/>
          <p:nvPr/>
        </p:nvSpPr>
        <p:spPr>
          <a:xfrm>
            <a:off x="371400" y="1341600"/>
            <a:ext cx="8401200" cy="3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If statement, without indentation (will raise an error):</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chemeClr val="dk1"/>
                </a:solidFill>
                <a:latin typeface="Montserrat"/>
                <a:ea typeface="Montserrat"/>
                <a:cs typeface="Montserrat"/>
                <a:sym typeface="Montserrat"/>
              </a:rPr>
              <a:t>a = </a:t>
            </a:r>
            <a:r>
              <a:rPr lang="en" sz="1800">
                <a:solidFill>
                  <a:srgbClr val="FF0000"/>
                </a:solidFill>
                <a:latin typeface="Montserrat"/>
                <a:ea typeface="Montserrat"/>
                <a:cs typeface="Montserrat"/>
                <a:sym typeface="Montserrat"/>
              </a:rPr>
              <a:t>33</a:t>
            </a:r>
            <a:endParaRPr sz="1800">
              <a:solidFill>
                <a:srgbClr val="FF0000"/>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chemeClr val="dk1"/>
                </a:solidFill>
                <a:latin typeface="Montserrat"/>
                <a:ea typeface="Montserrat"/>
                <a:cs typeface="Montserrat"/>
                <a:sym typeface="Montserrat"/>
              </a:rPr>
              <a:t>b = </a:t>
            </a:r>
            <a:r>
              <a:rPr lang="en" sz="1800">
                <a:solidFill>
                  <a:srgbClr val="FF0000"/>
                </a:solidFill>
                <a:latin typeface="Montserrat"/>
                <a:ea typeface="Montserrat"/>
                <a:cs typeface="Montserrat"/>
                <a:sym typeface="Montserrat"/>
              </a:rPr>
              <a:t>200</a:t>
            </a:r>
            <a:endParaRPr sz="1800">
              <a:solidFill>
                <a:srgbClr val="FF0000"/>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rgbClr val="0000CD"/>
                </a:solidFill>
                <a:latin typeface="Montserrat"/>
                <a:ea typeface="Montserrat"/>
                <a:cs typeface="Montserrat"/>
                <a:sym typeface="Montserrat"/>
              </a:rPr>
              <a:t>if</a:t>
            </a:r>
            <a:r>
              <a:rPr lang="en" sz="1800">
                <a:solidFill>
                  <a:schemeClr val="dk1"/>
                </a:solidFill>
                <a:latin typeface="Montserrat"/>
                <a:ea typeface="Montserrat"/>
                <a:cs typeface="Montserrat"/>
                <a:sym typeface="Montserrat"/>
              </a:rPr>
              <a:t> b &gt; a:</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rgbClr val="0000CD"/>
                </a:solidFill>
                <a:latin typeface="Montserrat"/>
                <a:ea typeface="Montserrat"/>
                <a:cs typeface="Montserrat"/>
                <a:sym typeface="Montserrat"/>
              </a:rPr>
              <a:t>print</a:t>
            </a:r>
            <a:r>
              <a:rPr lang="en" sz="1800">
                <a:solidFill>
                  <a:schemeClr val="dk1"/>
                </a:solidFill>
                <a:latin typeface="Montserrat"/>
                <a:ea typeface="Montserrat"/>
                <a:cs typeface="Montserrat"/>
                <a:sym typeface="Montserrat"/>
              </a:rPr>
              <a:t>(</a:t>
            </a:r>
            <a:r>
              <a:rPr lang="en" sz="1800">
                <a:solidFill>
                  <a:srgbClr val="A52A2A"/>
                </a:solidFill>
                <a:latin typeface="Montserrat"/>
                <a:ea typeface="Montserrat"/>
                <a:cs typeface="Montserrat"/>
                <a:sym typeface="Montserrat"/>
              </a:rPr>
              <a:t>"b is greater than a"</a:t>
            </a:r>
            <a:r>
              <a:rPr lang="en" sz="1800">
                <a:solidFill>
                  <a:schemeClr val="dk1"/>
                </a:solidFill>
                <a:latin typeface="Montserrat"/>
                <a:ea typeface="Montserrat"/>
                <a:cs typeface="Montserrat"/>
                <a:sym typeface="Montserrat"/>
              </a:rPr>
              <a:t>) </a:t>
            </a:r>
            <a:r>
              <a:rPr lang="en" sz="1800">
                <a:solidFill>
                  <a:srgbClr val="008000"/>
                </a:solidFill>
                <a:latin typeface="Montserrat"/>
                <a:ea typeface="Montserrat"/>
                <a:cs typeface="Montserrat"/>
                <a:sym typeface="Montserrat"/>
              </a:rPr>
              <a:t># you will get an error</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42"/>
          <p:cNvSpPr txBox="1"/>
          <p:nvPr>
            <p:ph type="title"/>
          </p:nvPr>
        </p:nvSpPr>
        <p:spPr>
          <a:xfrm>
            <a:off x="-35625"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Elif</a:t>
            </a:r>
            <a:endParaRPr b="0"/>
          </a:p>
        </p:txBody>
      </p:sp>
      <p:pic>
        <p:nvPicPr>
          <p:cNvPr id="910" name="Google Shape;910;p14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911" name="Google Shape;911;p142"/>
          <p:cNvSpPr txBox="1"/>
          <p:nvPr/>
        </p:nvSpPr>
        <p:spPr>
          <a:xfrm>
            <a:off x="371400" y="1341600"/>
            <a:ext cx="8401200" cy="3615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The </a:t>
            </a:r>
            <a:r>
              <a:rPr b="1" lang="en" sz="1800">
                <a:solidFill>
                  <a:schemeClr val="dk1"/>
                </a:solidFill>
                <a:latin typeface="Montserrat"/>
                <a:ea typeface="Montserrat"/>
                <a:cs typeface="Montserrat"/>
                <a:sym typeface="Montserrat"/>
              </a:rPr>
              <a:t>elif</a:t>
            </a:r>
            <a:r>
              <a:rPr lang="en" sz="1800">
                <a:solidFill>
                  <a:schemeClr val="dk1"/>
                </a:solidFill>
                <a:latin typeface="Montserrat"/>
                <a:ea typeface="Montserrat"/>
                <a:cs typeface="Montserrat"/>
                <a:sym typeface="Montserrat"/>
              </a:rPr>
              <a:t> keyword is pythons way of saying "if the previous conditions were not true, then try this condition":</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chemeClr val="dk1"/>
                </a:solidFill>
                <a:latin typeface="Montserrat"/>
                <a:ea typeface="Montserrat"/>
                <a:cs typeface="Montserrat"/>
                <a:sym typeface="Montserrat"/>
              </a:rPr>
              <a:t>a = </a:t>
            </a:r>
            <a:r>
              <a:rPr lang="en" sz="1800">
                <a:solidFill>
                  <a:srgbClr val="FF0000"/>
                </a:solidFill>
                <a:latin typeface="Montserrat"/>
                <a:ea typeface="Montserrat"/>
                <a:cs typeface="Montserrat"/>
                <a:sym typeface="Montserrat"/>
              </a:rPr>
              <a:t>33</a:t>
            </a:r>
            <a:endParaRPr sz="1800">
              <a:solidFill>
                <a:srgbClr val="FF0000"/>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chemeClr val="dk1"/>
                </a:solidFill>
                <a:latin typeface="Montserrat"/>
                <a:ea typeface="Montserrat"/>
                <a:cs typeface="Montserrat"/>
                <a:sym typeface="Montserrat"/>
              </a:rPr>
              <a:t>b = </a:t>
            </a:r>
            <a:r>
              <a:rPr lang="en" sz="1800">
                <a:solidFill>
                  <a:srgbClr val="FF0000"/>
                </a:solidFill>
                <a:latin typeface="Montserrat"/>
                <a:ea typeface="Montserrat"/>
                <a:cs typeface="Montserrat"/>
                <a:sym typeface="Montserrat"/>
              </a:rPr>
              <a:t>33</a:t>
            </a:r>
            <a:endParaRPr sz="1800">
              <a:solidFill>
                <a:srgbClr val="FF0000"/>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rgbClr val="0000CD"/>
                </a:solidFill>
                <a:latin typeface="Montserrat"/>
                <a:ea typeface="Montserrat"/>
                <a:cs typeface="Montserrat"/>
                <a:sym typeface="Montserrat"/>
              </a:rPr>
              <a:t>if</a:t>
            </a:r>
            <a:r>
              <a:rPr lang="en" sz="1800">
                <a:solidFill>
                  <a:schemeClr val="dk1"/>
                </a:solidFill>
                <a:latin typeface="Montserrat"/>
                <a:ea typeface="Montserrat"/>
                <a:cs typeface="Montserrat"/>
                <a:sym typeface="Montserrat"/>
              </a:rPr>
              <a:t> b &gt; a:</a:t>
            </a:r>
            <a:endParaRPr sz="1800">
              <a:solidFill>
                <a:schemeClr val="dk1"/>
              </a:solidFill>
              <a:latin typeface="Montserrat"/>
              <a:ea typeface="Montserrat"/>
              <a:cs typeface="Montserrat"/>
              <a:sym typeface="Montserrat"/>
            </a:endParaRPr>
          </a:p>
          <a:p>
            <a:pPr indent="457200" lvl="0" marL="0" rtl="0" algn="l">
              <a:lnSpc>
                <a:spcPct val="115000"/>
              </a:lnSpc>
              <a:spcBef>
                <a:spcPts val="1200"/>
              </a:spcBef>
              <a:spcAft>
                <a:spcPts val="0"/>
              </a:spcAft>
              <a:buNone/>
            </a:pPr>
            <a:r>
              <a:rPr lang="en" sz="1800">
                <a:solidFill>
                  <a:srgbClr val="FF0000"/>
                </a:solidFill>
                <a:latin typeface="Montserrat"/>
                <a:ea typeface="Montserrat"/>
                <a:cs typeface="Montserrat"/>
                <a:sym typeface="Montserrat"/>
              </a:rPr>
              <a:t>        </a:t>
            </a:r>
            <a:r>
              <a:rPr lang="en" sz="1800">
                <a:solidFill>
                  <a:srgbClr val="0000CD"/>
                </a:solidFill>
                <a:latin typeface="Montserrat"/>
                <a:ea typeface="Montserrat"/>
                <a:cs typeface="Montserrat"/>
                <a:sym typeface="Montserrat"/>
              </a:rPr>
              <a:t>print</a:t>
            </a:r>
            <a:r>
              <a:rPr lang="en" sz="1800">
                <a:solidFill>
                  <a:schemeClr val="dk1"/>
                </a:solidFill>
                <a:latin typeface="Montserrat"/>
                <a:ea typeface="Montserrat"/>
                <a:cs typeface="Montserrat"/>
                <a:sym typeface="Montserrat"/>
              </a:rPr>
              <a:t>(</a:t>
            </a:r>
            <a:r>
              <a:rPr lang="en" sz="1800">
                <a:solidFill>
                  <a:srgbClr val="A52A2A"/>
                </a:solidFill>
                <a:latin typeface="Montserrat"/>
                <a:ea typeface="Montserrat"/>
                <a:cs typeface="Montserrat"/>
                <a:sym typeface="Montserrat"/>
              </a:rPr>
              <a:t>"b is greater than a"</a:t>
            </a:r>
            <a:r>
              <a:rPr lang="en" sz="1800">
                <a:solidFill>
                  <a:schemeClr val="dk1"/>
                </a:solidFill>
                <a:latin typeface="Montserrat"/>
                <a:ea typeface="Montserrat"/>
                <a:cs typeface="Montserrat"/>
                <a:sym typeface="Montserrat"/>
              </a:rPr>
              <a:t>)  </a:t>
            </a:r>
            <a:r>
              <a:rPr lang="en" sz="1800">
                <a:solidFill>
                  <a:srgbClr val="008000"/>
                </a:solidFill>
                <a:latin typeface="Montserrat"/>
                <a:ea typeface="Montserrat"/>
                <a:cs typeface="Montserrat"/>
                <a:sym typeface="Montserrat"/>
              </a:rPr>
              <a:t># indentation</a:t>
            </a:r>
            <a:r>
              <a:rPr lang="en" sz="1800">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rgbClr val="0000CD"/>
                </a:solidFill>
                <a:latin typeface="Montserrat"/>
                <a:ea typeface="Montserrat"/>
                <a:cs typeface="Montserrat"/>
                <a:sym typeface="Montserrat"/>
              </a:rPr>
              <a:t>elif</a:t>
            </a:r>
            <a:r>
              <a:rPr lang="en" sz="1800">
                <a:solidFill>
                  <a:schemeClr val="dk1"/>
                </a:solidFill>
                <a:latin typeface="Montserrat"/>
                <a:ea typeface="Montserrat"/>
                <a:cs typeface="Montserrat"/>
                <a:sym typeface="Montserrat"/>
              </a:rPr>
              <a:t> a == b:</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n" sz="1800">
                <a:solidFill>
                  <a:srgbClr val="FF0000"/>
                </a:solidFill>
                <a:latin typeface="Montserrat"/>
                <a:ea typeface="Montserrat"/>
                <a:cs typeface="Montserrat"/>
                <a:sym typeface="Montserrat"/>
              </a:rPr>
              <a:t>   	        </a:t>
            </a:r>
            <a:r>
              <a:rPr lang="en" sz="1800">
                <a:solidFill>
                  <a:srgbClr val="0000CD"/>
                </a:solidFill>
                <a:latin typeface="Montserrat"/>
                <a:ea typeface="Montserrat"/>
                <a:cs typeface="Montserrat"/>
                <a:sym typeface="Montserrat"/>
              </a:rPr>
              <a:t>print</a:t>
            </a:r>
            <a:r>
              <a:rPr lang="en" sz="1800">
                <a:solidFill>
                  <a:schemeClr val="dk1"/>
                </a:solidFill>
                <a:latin typeface="Montserrat"/>
                <a:ea typeface="Montserrat"/>
                <a:cs typeface="Montserrat"/>
                <a:sym typeface="Montserrat"/>
              </a:rPr>
              <a:t>(</a:t>
            </a:r>
            <a:r>
              <a:rPr lang="en" sz="1800">
                <a:solidFill>
                  <a:srgbClr val="A52A2A"/>
                </a:solidFill>
                <a:latin typeface="Montserrat"/>
                <a:ea typeface="Montserrat"/>
                <a:cs typeface="Montserrat"/>
                <a:sym typeface="Montserrat"/>
              </a:rPr>
              <a:t>"a and b are equal"</a:t>
            </a:r>
            <a:r>
              <a:rPr lang="en" sz="1800">
                <a:solidFill>
                  <a:schemeClr val="dk1"/>
                </a:solidFill>
                <a:latin typeface="Montserrat"/>
                <a:ea typeface="Montserrat"/>
                <a:cs typeface="Montserrat"/>
                <a:sym typeface="Montserrat"/>
              </a:rPr>
              <a:t>)  </a:t>
            </a:r>
            <a:r>
              <a:rPr lang="en" sz="1800">
                <a:solidFill>
                  <a:srgbClr val="008000"/>
                </a:solidFill>
                <a:latin typeface="Montserrat"/>
                <a:ea typeface="Montserrat"/>
                <a:cs typeface="Montserrat"/>
                <a:sym typeface="Montserrat"/>
              </a:rPr>
              <a:t># indentation</a:t>
            </a:r>
            <a:endParaRPr sz="1800">
              <a:solidFill>
                <a:schemeClr val="dk1"/>
              </a:solidFill>
              <a:latin typeface="Montserrat"/>
              <a:ea typeface="Montserrat"/>
              <a:cs typeface="Montserrat"/>
              <a:sym typeface="Montserrat"/>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43"/>
          <p:cNvSpPr txBox="1"/>
          <p:nvPr>
            <p:ph type="title"/>
          </p:nvPr>
        </p:nvSpPr>
        <p:spPr>
          <a:xfrm>
            <a:off x="-35625"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Else</a:t>
            </a:r>
            <a:endParaRPr b="0"/>
          </a:p>
        </p:txBody>
      </p:sp>
      <p:pic>
        <p:nvPicPr>
          <p:cNvPr id="917" name="Google Shape;917;p14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918" name="Google Shape;918;p143"/>
          <p:cNvSpPr txBox="1"/>
          <p:nvPr/>
        </p:nvSpPr>
        <p:spPr>
          <a:xfrm>
            <a:off x="371400" y="1341600"/>
            <a:ext cx="8401200" cy="3777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The </a:t>
            </a:r>
            <a:r>
              <a:rPr b="1" lang="en" sz="1800">
                <a:solidFill>
                  <a:schemeClr val="dk1"/>
                </a:solidFill>
                <a:latin typeface="Montserrat"/>
                <a:ea typeface="Montserrat"/>
                <a:cs typeface="Montserrat"/>
                <a:sym typeface="Montserrat"/>
              </a:rPr>
              <a:t>else</a:t>
            </a:r>
            <a:r>
              <a:rPr lang="en" sz="1800">
                <a:solidFill>
                  <a:schemeClr val="dk1"/>
                </a:solidFill>
                <a:latin typeface="Montserrat"/>
                <a:ea typeface="Montserrat"/>
                <a:cs typeface="Montserrat"/>
                <a:sym typeface="Montserrat"/>
              </a:rPr>
              <a:t> keyword catches anything which isn't caught by the preceding conditions:</a:t>
            </a:r>
            <a:endParaRPr sz="1800">
              <a:solidFill>
                <a:schemeClr val="dk1"/>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
                <a:solidFill>
                  <a:schemeClr val="dk1"/>
                </a:solidFill>
                <a:latin typeface="Montserrat"/>
                <a:ea typeface="Montserrat"/>
                <a:cs typeface="Montserrat"/>
                <a:sym typeface="Montserrat"/>
              </a:rPr>
              <a:t>a = </a:t>
            </a:r>
            <a:r>
              <a:rPr lang="en">
                <a:solidFill>
                  <a:srgbClr val="FF0000"/>
                </a:solidFill>
                <a:latin typeface="Montserrat"/>
                <a:ea typeface="Montserrat"/>
                <a:cs typeface="Montserrat"/>
                <a:sym typeface="Montserrat"/>
              </a:rPr>
              <a:t>200</a:t>
            </a:r>
            <a:endParaRPr>
              <a:solidFill>
                <a:srgbClr val="FF0000"/>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
                <a:solidFill>
                  <a:schemeClr val="dk1"/>
                </a:solidFill>
                <a:latin typeface="Montserrat"/>
                <a:ea typeface="Montserrat"/>
                <a:cs typeface="Montserrat"/>
                <a:sym typeface="Montserrat"/>
              </a:rPr>
              <a:t>b = </a:t>
            </a:r>
            <a:r>
              <a:rPr lang="en">
                <a:solidFill>
                  <a:srgbClr val="FF0000"/>
                </a:solidFill>
                <a:latin typeface="Montserrat"/>
                <a:ea typeface="Montserrat"/>
                <a:cs typeface="Montserrat"/>
                <a:sym typeface="Montserrat"/>
              </a:rPr>
              <a:t>33</a:t>
            </a:r>
            <a:endParaRPr>
              <a:solidFill>
                <a:srgbClr val="FF0000"/>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
                <a:solidFill>
                  <a:srgbClr val="0000CD"/>
                </a:solidFill>
                <a:latin typeface="Montserrat"/>
                <a:ea typeface="Montserrat"/>
                <a:cs typeface="Montserrat"/>
                <a:sym typeface="Montserrat"/>
              </a:rPr>
              <a:t>if</a:t>
            </a:r>
            <a:r>
              <a:rPr lang="en">
                <a:solidFill>
                  <a:schemeClr val="dk1"/>
                </a:solidFill>
                <a:latin typeface="Montserrat"/>
                <a:ea typeface="Montserrat"/>
                <a:cs typeface="Montserrat"/>
                <a:sym typeface="Montserrat"/>
              </a:rPr>
              <a:t> b &gt; a:</a:t>
            </a:r>
            <a:endParaRPr>
              <a:solidFill>
                <a:schemeClr val="dk1"/>
              </a:solidFill>
              <a:latin typeface="Montserrat"/>
              <a:ea typeface="Montserrat"/>
              <a:cs typeface="Montserrat"/>
              <a:sym typeface="Montserrat"/>
            </a:endParaRPr>
          </a:p>
          <a:p>
            <a:pPr indent="457200" lvl="0" marL="0" rtl="0" algn="l">
              <a:lnSpc>
                <a:spcPct val="100000"/>
              </a:lnSpc>
              <a:spcBef>
                <a:spcPts val="1200"/>
              </a:spcBef>
              <a:spcAft>
                <a:spcPts val="0"/>
              </a:spcAft>
              <a:buNone/>
            </a:pPr>
            <a:r>
              <a:rPr lang="en">
                <a:solidFill>
                  <a:srgbClr val="0000CD"/>
                </a:solidFill>
                <a:latin typeface="Montserrat"/>
                <a:ea typeface="Montserrat"/>
                <a:cs typeface="Montserrat"/>
                <a:sym typeface="Montserrat"/>
              </a:rPr>
              <a:t>print</a:t>
            </a:r>
            <a:r>
              <a:rPr lang="en">
                <a:solidFill>
                  <a:schemeClr val="dk1"/>
                </a:solidFill>
                <a:latin typeface="Montserrat"/>
                <a:ea typeface="Montserrat"/>
                <a:cs typeface="Montserrat"/>
                <a:sym typeface="Montserrat"/>
              </a:rPr>
              <a:t>(</a:t>
            </a:r>
            <a:r>
              <a:rPr lang="en">
                <a:solidFill>
                  <a:srgbClr val="A52A2A"/>
                </a:solidFill>
                <a:latin typeface="Montserrat"/>
                <a:ea typeface="Montserrat"/>
                <a:cs typeface="Montserrat"/>
                <a:sym typeface="Montserrat"/>
              </a:rPr>
              <a:t>"b is greater than a"</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
                <a:solidFill>
                  <a:srgbClr val="0000CD"/>
                </a:solidFill>
                <a:latin typeface="Montserrat"/>
                <a:ea typeface="Montserrat"/>
                <a:cs typeface="Montserrat"/>
                <a:sym typeface="Montserrat"/>
              </a:rPr>
              <a:t>elif</a:t>
            </a:r>
            <a:r>
              <a:rPr lang="en">
                <a:solidFill>
                  <a:schemeClr val="dk1"/>
                </a:solidFill>
                <a:latin typeface="Montserrat"/>
                <a:ea typeface="Montserrat"/>
                <a:cs typeface="Montserrat"/>
                <a:sym typeface="Montserrat"/>
              </a:rPr>
              <a:t> a == b:</a:t>
            </a:r>
            <a:endParaRPr>
              <a:solidFill>
                <a:schemeClr val="dk1"/>
              </a:solidFill>
              <a:latin typeface="Montserrat"/>
              <a:ea typeface="Montserrat"/>
              <a:cs typeface="Montserrat"/>
              <a:sym typeface="Montserrat"/>
            </a:endParaRPr>
          </a:p>
          <a:p>
            <a:pPr indent="457200" lvl="0" marL="0" rtl="0" algn="l">
              <a:lnSpc>
                <a:spcPct val="100000"/>
              </a:lnSpc>
              <a:spcBef>
                <a:spcPts val="1200"/>
              </a:spcBef>
              <a:spcAft>
                <a:spcPts val="0"/>
              </a:spcAft>
              <a:buNone/>
            </a:pPr>
            <a:r>
              <a:rPr lang="en">
                <a:solidFill>
                  <a:srgbClr val="0000CD"/>
                </a:solidFill>
                <a:latin typeface="Montserrat"/>
                <a:ea typeface="Montserrat"/>
                <a:cs typeface="Montserrat"/>
                <a:sym typeface="Montserrat"/>
              </a:rPr>
              <a:t>print</a:t>
            </a:r>
            <a:r>
              <a:rPr lang="en">
                <a:solidFill>
                  <a:schemeClr val="dk1"/>
                </a:solidFill>
                <a:latin typeface="Montserrat"/>
                <a:ea typeface="Montserrat"/>
                <a:cs typeface="Montserrat"/>
                <a:sym typeface="Montserrat"/>
              </a:rPr>
              <a:t>(</a:t>
            </a:r>
            <a:r>
              <a:rPr lang="en">
                <a:solidFill>
                  <a:srgbClr val="A52A2A"/>
                </a:solidFill>
                <a:latin typeface="Montserrat"/>
                <a:ea typeface="Montserrat"/>
                <a:cs typeface="Montserrat"/>
                <a:sym typeface="Montserrat"/>
              </a:rPr>
              <a:t>"a and b are equal"</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
                <a:solidFill>
                  <a:srgbClr val="0000CD"/>
                </a:solidFill>
                <a:latin typeface="Montserrat"/>
                <a:ea typeface="Montserrat"/>
                <a:cs typeface="Montserrat"/>
                <a:sym typeface="Montserrat"/>
              </a:rPr>
              <a:t>else</a:t>
            </a:r>
            <a:r>
              <a:rPr lang="en">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rtl="0" algn="l">
              <a:lnSpc>
                <a:spcPct val="100000"/>
              </a:lnSpc>
              <a:spcBef>
                <a:spcPts val="1200"/>
              </a:spcBef>
              <a:spcAft>
                <a:spcPts val="1200"/>
              </a:spcAft>
              <a:buNone/>
            </a:pPr>
            <a:r>
              <a:rPr lang="en">
                <a:solidFill>
                  <a:srgbClr val="FF0000"/>
                </a:solidFill>
                <a:latin typeface="Montserrat"/>
                <a:ea typeface="Montserrat"/>
                <a:cs typeface="Montserrat"/>
                <a:sym typeface="Montserrat"/>
              </a:rPr>
              <a:t>	</a:t>
            </a:r>
            <a:r>
              <a:rPr lang="en">
                <a:solidFill>
                  <a:srgbClr val="0000CD"/>
                </a:solidFill>
                <a:latin typeface="Montserrat"/>
                <a:ea typeface="Montserrat"/>
                <a:cs typeface="Montserrat"/>
                <a:sym typeface="Montserrat"/>
              </a:rPr>
              <a:t>print</a:t>
            </a:r>
            <a:r>
              <a:rPr lang="en">
                <a:solidFill>
                  <a:schemeClr val="dk1"/>
                </a:solidFill>
                <a:latin typeface="Montserrat"/>
                <a:ea typeface="Montserrat"/>
                <a:cs typeface="Montserrat"/>
                <a:sym typeface="Montserrat"/>
              </a:rPr>
              <a:t>(</a:t>
            </a:r>
            <a:r>
              <a:rPr lang="en">
                <a:solidFill>
                  <a:srgbClr val="A52A2A"/>
                </a:solidFill>
                <a:latin typeface="Montserrat"/>
                <a:ea typeface="Montserrat"/>
                <a:cs typeface="Montserrat"/>
                <a:sym typeface="Montserrat"/>
              </a:rPr>
              <a:t>"a is greater than b"</a:t>
            </a:r>
            <a:r>
              <a:rPr lang="en">
                <a:solidFill>
                  <a:schemeClr val="dk1"/>
                </a:solidFill>
                <a:latin typeface="Montserrat"/>
                <a:ea typeface="Montserrat"/>
                <a:cs typeface="Montserrat"/>
                <a:sym typeface="Montserrat"/>
              </a:rPr>
              <a:t>)</a:t>
            </a:r>
            <a:endParaRPr sz="2100">
              <a:solidFill>
                <a:schemeClr val="dk1"/>
              </a:solidFill>
              <a:latin typeface="Montserrat"/>
              <a:ea typeface="Montserrat"/>
              <a:cs typeface="Montserrat"/>
              <a:sym typeface="Montserrat"/>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44"/>
          <p:cNvSpPr txBox="1"/>
          <p:nvPr>
            <p:ph type="title"/>
          </p:nvPr>
        </p:nvSpPr>
        <p:spPr>
          <a:xfrm>
            <a:off x="-35625"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“Short” if</a:t>
            </a:r>
            <a:endParaRPr b="0"/>
          </a:p>
        </p:txBody>
      </p:sp>
      <p:pic>
        <p:nvPicPr>
          <p:cNvPr id="924" name="Google Shape;924;p14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925" name="Google Shape;925;p144"/>
          <p:cNvSpPr txBox="1"/>
          <p:nvPr/>
        </p:nvSpPr>
        <p:spPr>
          <a:xfrm>
            <a:off x="371400" y="1341600"/>
            <a:ext cx="8401200" cy="2094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If you have </a:t>
            </a:r>
            <a:r>
              <a:rPr b="1" lang="en" sz="1800">
                <a:solidFill>
                  <a:schemeClr val="dk1"/>
                </a:solidFill>
                <a:latin typeface="Montserrat"/>
                <a:ea typeface="Montserrat"/>
                <a:cs typeface="Montserrat"/>
                <a:sym typeface="Montserrat"/>
              </a:rPr>
              <a:t>only one</a:t>
            </a:r>
            <a:r>
              <a:rPr lang="en" sz="1800">
                <a:solidFill>
                  <a:schemeClr val="dk1"/>
                </a:solidFill>
                <a:latin typeface="Montserrat"/>
                <a:ea typeface="Montserrat"/>
                <a:cs typeface="Montserrat"/>
                <a:sym typeface="Montserrat"/>
              </a:rPr>
              <a:t> statement to execute, you can put it on the same line as the if statement: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 sz="1800">
                <a:solidFill>
                  <a:srgbClr val="0000CD"/>
                </a:solidFill>
                <a:latin typeface="Montserrat"/>
                <a:ea typeface="Montserrat"/>
                <a:cs typeface="Montserrat"/>
                <a:sym typeface="Montserrat"/>
              </a:rPr>
              <a:t>if</a:t>
            </a:r>
            <a:r>
              <a:rPr lang="en" sz="1800">
                <a:solidFill>
                  <a:schemeClr val="dk1"/>
                </a:solidFill>
                <a:latin typeface="Montserrat"/>
                <a:ea typeface="Montserrat"/>
                <a:cs typeface="Montserrat"/>
                <a:sym typeface="Montserrat"/>
              </a:rPr>
              <a:t> a &gt; b: </a:t>
            </a:r>
            <a:r>
              <a:rPr lang="en" sz="1800">
                <a:solidFill>
                  <a:srgbClr val="0000CD"/>
                </a:solidFill>
                <a:latin typeface="Montserrat"/>
                <a:ea typeface="Montserrat"/>
                <a:cs typeface="Montserrat"/>
                <a:sym typeface="Montserrat"/>
              </a:rPr>
              <a:t>print</a:t>
            </a:r>
            <a:r>
              <a:rPr lang="en" sz="1800">
                <a:solidFill>
                  <a:schemeClr val="dk1"/>
                </a:solidFill>
                <a:latin typeface="Montserrat"/>
                <a:ea typeface="Montserrat"/>
                <a:cs typeface="Montserrat"/>
                <a:sym typeface="Montserrat"/>
              </a:rPr>
              <a:t>(</a:t>
            </a:r>
            <a:r>
              <a:rPr lang="en" sz="1800">
                <a:solidFill>
                  <a:srgbClr val="A52A2A"/>
                </a:solidFill>
                <a:latin typeface="Montserrat"/>
                <a:ea typeface="Montserrat"/>
                <a:cs typeface="Montserrat"/>
                <a:sym typeface="Montserrat"/>
              </a:rPr>
              <a:t>"a is greater than b"</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4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Simple </a:t>
            </a:r>
            <a:r>
              <a:rPr lang="en"/>
              <a:t>if</a:t>
            </a:r>
            <a:endParaRPr/>
          </a:p>
        </p:txBody>
      </p:sp>
      <p:pic>
        <p:nvPicPr>
          <p:cNvPr id="931" name="Google Shape;931;p14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932" name="Google Shape;932;p145"/>
          <p:cNvPicPr preferRelativeResize="0"/>
          <p:nvPr/>
        </p:nvPicPr>
        <p:blipFill>
          <a:blip r:embed="rId4">
            <a:alphaModFix/>
          </a:blip>
          <a:stretch>
            <a:fillRect/>
          </a:stretch>
        </p:blipFill>
        <p:spPr>
          <a:xfrm>
            <a:off x="2514600" y="1170000"/>
            <a:ext cx="4333952" cy="3821101"/>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4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Simple if - example</a:t>
            </a:r>
            <a:endParaRPr b="0"/>
          </a:p>
        </p:txBody>
      </p:sp>
      <p:pic>
        <p:nvPicPr>
          <p:cNvPr id="938" name="Google Shape;938;p14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939" name="Google Shape;939;p146"/>
          <p:cNvPicPr preferRelativeResize="0"/>
          <p:nvPr/>
        </p:nvPicPr>
        <p:blipFill>
          <a:blip r:embed="rId4">
            <a:alphaModFix/>
          </a:blip>
          <a:stretch>
            <a:fillRect/>
          </a:stretch>
        </p:blipFill>
        <p:spPr>
          <a:xfrm>
            <a:off x="312425" y="1672900"/>
            <a:ext cx="8638100" cy="160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Block comments</a:t>
            </a:r>
            <a:endParaRPr b="0"/>
          </a:p>
        </p:txBody>
      </p:sp>
      <p:pic>
        <p:nvPicPr>
          <p:cNvPr id="228" name="Google Shape;228;p4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229" name="Google Shape;229;p48"/>
          <p:cNvSpPr txBox="1"/>
          <p:nvPr/>
        </p:nvSpPr>
        <p:spPr>
          <a:xfrm>
            <a:off x="371400" y="1341600"/>
            <a:ext cx="8401200" cy="5538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Block comments</a:t>
            </a:r>
            <a:r>
              <a:rPr lang="en" sz="1800">
                <a:solidFill>
                  <a:schemeClr val="dk1"/>
                </a:solidFill>
                <a:latin typeface="Montserrat"/>
                <a:ea typeface="Montserrat"/>
                <a:cs typeface="Montserrat"/>
                <a:sym typeface="Montserrat"/>
              </a:rPr>
              <a:t> generally apply to some (or all) code that follows them, and are indented to </a:t>
            </a:r>
            <a:r>
              <a:rPr b="1" lang="en" sz="1800">
                <a:solidFill>
                  <a:schemeClr val="dk1"/>
                </a:solidFill>
                <a:latin typeface="Montserrat"/>
                <a:ea typeface="Montserrat"/>
                <a:cs typeface="Montserrat"/>
                <a:sym typeface="Montserrat"/>
              </a:rPr>
              <a:t>the same</a:t>
            </a:r>
            <a:r>
              <a:rPr lang="en" sz="1800">
                <a:solidFill>
                  <a:schemeClr val="dk1"/>
                </a:solidFill>
                <a:latin typeface="Montserrat"/>
                <a:ea typeface="Montserrat"/>
                <a:cs typeface="Montserrat"/>
                <a:sym typeface="Montserrat"/>
              </a:rPr>
              <a:t> level as that code.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Each line of a block comment starts with a </a:t>
            </a:r>
            <a:r>
              <a:rPr b="1" lang="en" sz="1800">
                <a:solidFill>
                  <a:schemeClr val="dk1"/>
                </a:solidFill>
                <a:latin typeface="Montserrat"/>
                <a:ea typeface="Montserrat"/>
                <a:cs typeface="Montserrat"/>
                <a:sym typeface="Montserrat"/>
              </a:rPr>
              <a:t>#</a:t>
            </a:r>
            <a:r>
              <a:rPr lang="en" sz="1800">
                <a:solidFill>
                  <a:schemeClr val="dk1"/>
                </a:solidFill>
                <a:latin typeface="Montserrat"/>
                <a:ea typeface="Montserrat"/>
                <a:cs typeface="Montserrat"/>
                <a:sym typeface="Montserrat"/>
              </a:rPr>
              <a:t> and a </a:t>
            </a:r>
            <a:r>
              <a:rPr b="1" lang="en" sz="1800">
                <a:solidFill>
                  <a:schemeClr val="dk1"/>
                </a:solidFill>
                <a:latin typeface="Montserrat"/>
                <a:ea typeface="Montserrat"/>
                <a:cs typeface="Montserrat"/>
                <a:sym typeface="Montserrat"/>
              </a:rPr>
              <a:t>single</a:t>
            </a:r>
            <a:r>
              <a:rPr lang="en" sz="1800">
                <a:solidFill>
                  <a:schemeClr val="dk1"/>
                </a:solidFill>
                <a:latin typeface="Montserrat"/>
                <a:ea typeface="Montserrat"/>
                <a:cs typeface="Montserrat"/>
                <a:sym typeface="Montserrat"/>
              </a:rPr>
              <a:t> space (unless it is indented text inside the comment).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Paragraphs inside a block comment are separated by a line containing a single </a:t>
            </a:r>
            <a:r>
              <a:rPr b="1" lang="en" sz="1800">
                <a:solidFill>
                  <a:schemeClr val="dk1"/>
                </a:solidFill>
                <a:latin typeface="Montserrat"/>
                <a:ea typeface="Montserrat"/>
                <a:cs typeface="Montserrat"/>
                <a:sym typeface="Montserrat"/>
              </a:rPr>
              <a:t>#</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rgbClr val="008000"/>
                </a:solidFill>
                <a:latin typeface="Montserrat"/>
                <a:ea typeface="Montserrat"/>
                <a:cs typeface="Montserrat"/>
                <a:sym typeface="Montserrat"/>
              </a:rPr>
              <a:t># This is a block comment</a:t>
            </a:r>
            <a:endParaRPr sz="1800">
              <a:solidFill>
                <a:srgbClr val="008000"/>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rgbClr val="0000CD"/>
                </a:solidFill>
                <a:latin typeface="Montserrat"/>
                <a:ea typeface="Montserrat"/>
                <a:cs typeface="Montserrat"/>
                <a:sym typeface="Montserrat"/>
              </a:rPr>
              <a:t>print</a:t>
            </a:r>
            <a:r>
              <a:rPr lang="en" sz="1800">
                <a:solidFill>
                  <a:schemeClr val="dk1"/>
                </a:solidFill>
                <a:latin typeface="Montserrat"/>
                <a:ea typeface="Montserrat"/>
                <a:cs typeface="Montserrat"/>
                <a:sym typeface="Montserrat"/>
              </a:rPr>
              <a:t>(</a:t>
            </a:r>
            <a:r>
              <a:rPr lang="en" sz="1800">
                <a:solidFill>
                  <a:srgbClr val="A52A2A"/>
                </a:solidFill>
                <a:latin typeface="Montserrat"/>
                <a:ea typeface="Montserrat"/>
                <a:cs typeface="Montserrat"/>
                <a:sym typeface="Montserrat"/>
              </a:rPr>
              <a:t>“Hello, World”</a:t>
            </a:r>
            <a:r>
              <a:rPr lang="en" sz="1800">
                <a:solidFill>
                  <a:schemeClr val="dk1"/>
                </a:solidFill>
                <a:latin typeface="Montserrat"/>
                <a:ea typeface="Montserrat"/>
                <a:cs typeface="Montserrat"/>
                <a:sym typeface="Montserrat"/>
              </a:rPr>
              <a:t>)</a:t>
            </a:r>
            <a:br>
              <a:rPr lang="en" sz="1800">
                <a:solidFill>
                  <a:srgbClr val="A52A2A"/>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Comments can be placed at the end of a line, and Python will ignore the rest of the line: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rPr lang="en" sz="1800">
                <a:solidFill>
                  <a:srgbClr val="0000CD"/>
                </a:solidFill>
              </a:rPr>
              <a:t>print</a:t>
            </a:r>
            <a:r>
              <a:rPr lang="en" sz="1800">
                <a:solidFill>
                  <a:schemeClr val="dk1"/>
                </a:solidFill>
              </a:rPr>
              <a:t>(</a:t>
            </a:r>
            <a:r>
              <a:rPr lang="en" sz="1800">
                <a:solidFill>
                  <a:srgbClr val="A52A2A"/>
                </a:solidFill>
              </a:rPr>
              <a:t>"Hello, World!"</a:t>
            </a:r>
            <a:r>
              <a:rPr lang="en" sz="1800">
                <a:solidFill>
                  <a:schemeClr val="dk1"/>
                </a:solidFill>
              </a:rPr>
              <a:t>)  </a:t>
            </a:r>
            <a:r>
              <a:rPr lang="en" sz="1800">
                <a:solidFill>
                  <a:srgbClr val="008000"/>
                </a:solidFill>
              </a:rPr>
              <a:t># This is a comment</a:t>
            </a:r>
            <a:endParaRPr sz="1800">
              <a:solidFill>
                <a:schemeClr val="dk1"/>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4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a:t>
            </a:r>
            <a:r>
              <a:rPr b="0" lang="en"/>
              <a:t>f -else</a:t>
            </a:r>
            <a:endParaRPr b="0"/>
          </a:p>
        </p:txBody>
      </p:sp>
      <p:pic>
        <p:nvPicPr>
          <p:cNvPr id="945" name="Google Shape;945;p14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946" name="Google Shape;946;p147"/>
          <p:cNvSpPr txBox="1"/>
          <p:nvPr/>
        </p:nvSpPr>
        <p:spPr>
          <a:xfrm>
            <a:off x="369100" y="1468425"/>
            <a:ext cx="8401200" cy="3083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2"/>
              </a:buClr>
              <a:buSzPts val="1800"/>
              <a:buFont typeface="Montserrat"/>
              <a:buChar char="●"/>
            </a:pPr>
            <a:r>
              <a:rPr lang="en" sz="1800">
                <a:solidFill>
                  <a:schemeClr val="dk1"/>
                </a:solidFill>
                <a:latin typeface="Montserrat"/>
                <a:ea typeface="Montserrat"/>
                <a:cs typeface="Montserrat"/>
                <a:sym typeface="Montserrat"/>
              </a:rPr>
              <a:t>The </a:t>
            </a:r>
            <a:r>
              <a:rPr b="1" lang="en" sz="1800">
                <a:solidFill>
                  <a:schemeClr val="dk1"/>
                </a:solidFill>
                <a:latin typeface="Montserrat"/>
                <a:ea typeface="Montserrat"/>
                <a:cs typeface="Montserrat"/>
                <a:sym typeface="Montserrat"/>
              </a:rPr>
              <a:t>if-else</a:t>
            </a:r>
            <a:r>
              <a:rPr i="1" lang="en" sz="1800">
                <a:solidFill>
                  <a:schemeClr val="dk1"/>
                </a:solidFill>
                <a:latin typeface="Montserrat"/>
                <a:ea typeface="Montserrat"/>
                <a:cs typeface="Montserrat"/>
                <a:sym typeface="Montserrat"/>
              </a:rPr>
              <a:t> statement</a:t>
            </a:r>
            <a:r>
              <a:rPr lang="en" sz="1800">
                <a:solidFill>
                  <a:schemeClr val="dk1"/>
                </a:solidFill>
                <a:latin typeface="Montserrat"/>
                <a:ea typeface="Montserrat"/>
                <a:cs typeface="Montserrat"/>
                <a:sym typeface="Montserrat"/>
              </a:rPr>
              <a:t> evaluates the condition and will execute the body of </a:t>
            </a:r>
            <a:r>
              <a:rPr b="1" lang="en" sz="1800">
                <a:solidFill>
                  <a:schemeClr val="dk1"/>
                </a:solidFill>
                <a:latin typeface="Montserrat"/>
                <a:ea typeface="Montserrat"/>
                <a:cs typeface="Montserrat"/>
                <a:sym typeface="Montserrat"/>
              </a:rPr>
              <a:t>if</a:t>
            </a:r>
            <a:r>
              <a:rPr lang="en" sz="1800">
                <a:solidFill>
                  <a:schemeClr val="dk1"/>
                </a:solidFill>
                <a:latin typeface="Montserrat"/>
                <a:ea typeface="Montserrat"/>
                <a:cs typeface="Montserrat"/>
                <a:sym typeface="Montserrat"/>
              </a:rPr>
              <a:t>, if the test condition is True.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2"/>
              </a:buClr>
              <a:buSzPts val="1800"/>
              <a:buFont typeface="Montserrat"/>
              <a:buChar char="●"/>
            </a:pPr>
            <a:r>
              <a:rPr lang="en" sz="1800">
                <a:solidFill>
                  <a:schemeClr val="dk1"/>
                </a:solidFill>
                <a:latin typeface="Montserrat"/>
                <a:ea typeface="Montserrat"/>
                <a:cs typeface="Montserrat"/>
                <a:sym typeface="Montserrat"/>
              </a:rPr>
              <a:t>But if the condition is </a:t>
            </a:r>
            <a:r>
              <a:rPr b="1" lang="en" sz="1800">
                <a:solidFill>
                  <a:schemeClr val="dk1"/>
                </a:solidFill>
                <a:latin typeface="Montserrat"/>
                <a:ea typeface="Montserrat"/>
                <a:cs typeface="Montserrat"/>
                <a:sym typeface="Montserrat"/>
              </a:rPr>
              <a:t>False</a:t>
            </a:r>
            <a:r>
              <a:rPr lang="en" sz="1800">
                <a:solidFill>
                  <a:schemeClr val="dk1"/>
                </a:solidFill>
                <a:latin typeface="Montserrat"/>
                <a:ea typeface="Montserrat"/>
                <a:cs typeface="Montserrat"/>
                <a:sym typeface="Montserrat"/>
              </a:rPr>
              <a:t>, then the body of else is executed.</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2"/>
              </a:solidFill>
              <a:latin typeface="Montserrat"/>
              <a:ea typeface="Montserrat"/>
              <a:cs typeface="Montserrat"/>
              <a:sym typeface="Montserrat"/>
            </a:endParaRPr>
          </a:p>
          <a:p>
            <a:pPr indent="0" lvl="0" marL="457200" rtl="0" algn="just">
              <a:lnSpc>
                <a:spcPct val="115000"/>
              </a:lnSpc>
              <a:spcBef>
                <a:spcPts val="1200"/>
              </a:spcBef>
              <a:spcAft>
                <a:spcPts val="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4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If -else (algorithm)</a:t>
            </a:r>
            <a:endParaRPr b="0"/>
          </a:p>
        </p:txBody>
      </p:sp>
      <p:pic>
        <p:nvPicPr>
          <p:cNvPr id="952" name="Google Shape;952;p14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953" name="Google Shape;953;p148"/>
          <p:cNvPicPr preferRelativeResize="0"/>
          <p:nvPr/>
        </p:nvPicPr>
        <p:blipFill>
          <a:blip r:embed="rId4">
            <a:alphaModFix/>
          </a:blip>
          <a:stretch>
            <a:fillRect/>
          </a:stretch>
        </p:blipFill>
        <p:spPr>
          <a:xfrm>
            <a:off x="2499350" y="1152600"/>
            <a:ext cx="4053850" cy="395215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4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If -else </a:t>
            </a:r>
            <a:r>
              <a:rPr b="0" lang="en">
                <a:solidFill>
                  <a:schemeClr val="lt1"/>
                </a:solidFill>
              </a:rPr>
              <a:t>(algorithm ver. 2)</a:t>
            </a:r>
            <a:endParaRPr b="0"/>
          </a:p>
        </p:txBody>
      </p:sp>
      <p:pic>
        <p:nvPicPr>
          <p:cNvPr id="959" name="Google Shape;959;p14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960" name="Google Shape;960;p149"/>
          <p:cNvPicPr preferRelativeResize="0"/>
          <p:nvPr/>
        </p:nvPicPr>
        <p:blipFill>
          <a:blip r:embed="rId4">
            <a:alphaModFix/>
          </a:blip>
          <a:stretch>
            <a:fillRect/>
          </a:stretch>
        </p:blipFill>
        <p:spPr>
          <a:xfrm>
            <a:off x="2438400" y="1170000"/>
            <a:ext cx="3916723" cy="38211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5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If -else </a:t>
            </a:r>
            <a:r>
              <a:rPr b="0" lang="en">
                <a:solidFill>
                  <a:schemeClr val="lt1"/>
                </a:solidFill>
              </a:rPr>
              <a:t>(code example)</a:t>
            </a:r>
            <a:endParaRPr b="0"/>
          </a:p>
        </p:txBody>
      </p:sp>
      <p:pic>
        <p:nvPicPr>
          <p:cNvPr id="966" name="Google Shape;966;p15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967" name="Google Shape;967;p150"/>
          <p:cNvPicPr preferRelativeResize="0"/>
          <p:nvPr/>
        </p:nvPicPr>
        <p:blipFill>
          <a:blip r:embed="rId4">
            <a:alphaModFix/>
          </a:blip>
          <a:stretch>
            <a:fillRect/>
          </a:stretch>
        </p:blipFill>
        <p:spPr>
          <a:xfrm>
            <a:off x="1371600" y="1170000"/>
            <a:ext cx="6557450" cy="37525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5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Nested If</a:t>
            </a:r>
            <a:endParaRPr b="0"/>
          </a:p>
        </p:txBody>
      </p:sp>
      <p:pic>
        <p:nvPicPr>
          <p:cNvPr id="973" name="Google Shape;973;p15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974" name="Google Shape;974;p151"/>
          <p:cNvSpPr txBox="1"/>
          <p:nvPr/>
        </p:nvSpPr>
        <p:spPr>
          <a:xfrm>
            <a:off x="369100" y="1468425"/>
            <a:ext cx="8401200" cy="2599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2"/>
              </a:buClr>
              <a:buSzPts val="1800"/>
              <a:buFont typeface="Montserrat"/>
              <a:buChar char="●"/>
            </a:pPr>
            <a:r>
              <a:rPr b="1" lang="en" sz="1800">
                <a:solidFill>
                  <a:schemeClr val="dk1"/>
                </a:solidFill>
                <a:latin typeface="Montserrat"/>
                <a:ea typeface="Montserrat"/>
                <a:cs typeface="Montserrat"/>
                <a:sym typeface="Montserrat"/>
              </a:rPr>
              <a:t>Nested</a:t>
            </a:r>
            <a:r>
              <a:rPr lang="en" sz="1800">
                <a:solidFill>
                  <a:schemeClr val="dk1"/>
                </a:solidFill>
                <a:latin typeface="Montserrat"/>
                <a:ea typeface="Montserrat"/>
                <a:cs typeface="Montserrat"/>
                <a:sym typeface="Montserrat"/>
              </a:rPr>
              <a:t> if st</a:t>
            </a:r>
            <a:r>
              <a:rPr i="1" lang="en" sz="1800">
                <a:solidFill>
                  <a:schemeClr val="dk1"/>
                </a:solidFill>
                <a:latin typeface="Montserrat"/>
                <a:ea typeface="Montserrat"/>
                <a:cs typeface="Montserrat"/>
                <a:sym typeface="Montserrat"/>
              </a:rPr>
              <a:t>atements</a:t>
            </a:r>
            <a:r>
              <a:rPr lang="en" sz="1800">
                <a:solidFill>
                  <a:schemeClr val="dk1"/>
                </a:solidFill>
                <a:latin typeface="Montserrat"/>
                <a:ea typeface="Montserrat"/>
                <a:cs typeface="Montserrat"/>
                <a:sym typeface="Montserrat"/>
              </a:rPr>
              <a:t> are an if statement </a:t>
            </a:r>
            <a:r>
              <a:rPr b="1" lang="en" sz="1800">
                <a:solidFill>
                  <a:schemeClr val="dk1"/>
                </a:solidFill>
                <a:latin typeface="Montserrat"/>
                <a:ea typeface="Montserrat"/>
                <a:cs typeface="Montserrat"/>
                <a:sym typeface="Montserrat"/>
              </a:rPr>
              <a:t>inside</a:t>
            </a:r>
            <a:r>
              <a:rPr lang="en" sz="1800">
                <a:solidFill>
                  <a:schemeClr val="dk1"/>
                </a:solidFill>
                <a:latin typeface="Montserrat"/>
                <a:ea typeface="Montserrat"/>
                <a:cs typeface="Montserrat"/>
                <a:sym typeface="Montserrat"/>
              </a:rPr>
              <a:t> another </a:t>
            </a:r>
            <a:r>
              <a:rPr b="1" lang="en" sz="1800">
                <a:solidFill>
                  <a:schemeClr val="dk1"/>
                </a:solidFill>
                <a:latin typeface="Montserrat"/>
                <a:ea typeface="Montserrat"/>
                <a:cs typeface="Montserrat"/>
                <a:sym typeface="Montserrat"/>
              </a:rPr>
              <a:t>if</a:t>
            </a:r>
            <a:r>
              <a:rPr lang="en" sz="1800">
                <a:solidFill>
                  <a:schemeClr val="dk1"/>
                </a:solidFill>
                <a:latin typeface="Montserrat"/>
                <a:ea typeface="Montserrat"/>
                <a:cs typeface="Montserrat"/>
                <a:sym typeface="Montserrat"/>
              </a:rPr>
              <a:t> statement.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2"/>
              </a:solidFill>
              <a:latin typeface="Montserrat"/>
              <a:ea typeface="Montserrat"/>
              <a:cs typeface="Montserrat"/>
              <a:sym typeface="Montserrat"/>
            </a:endParaRPr>
          </a:p>
          <a:p>
            <a:pPr indent="0" lvl="0" marL="457200" rtl="0" algn="just">
              <a:lnSpc>
                <a:spcPct val="115000"/>
              </a:lnSpc>
              <a:spcBef>
                <a:spcPts val="1200"/>
              </a:spcBef>
              <a:spcAft>
                <a:spcPts val="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5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Nested If</a:t>
            </a:r>
            <a:endParaRPr b="0"/>
          </a:p>
        </p:txBody>
      </p:sp>
      <p:pic>
        <p:nvPicPr>
          <p:cNvPr id="980" name="Google Shape;980;p15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981" name="Google Shape;981;p152"/>
          <p:cNvPicPr preferRelativeResize="0"/>
          <p:nvPr/>
        </p:nvPicPr>
        <p:blipFill>
          <a:blip r:embed="rId4">
            <a:alphaModFix/>
          </a:blip>
          <a:stretch>
            <a:fillRect/>
          </a:stretch>
        </p:blipFill>
        <p:spPr>
          <a:xfrm>
            <a:off x="2240275" y="1017600"/>
            <a:ext cx="4442475" cy="40649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5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Nested </a:t>
            </a:r>
            <a:r>
              <a:rPr b="0" lang="en"/>
              <a:t>If</a:t>
            </a:r>
            <a:endParaRPr b="0"/>
          </a:p>
        </p:txBody>
      </p:sp>
      <p:pic>
        <p:nvPicPr>
          <p:cNvPr id="987" name="Google Shape;987;p15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988" name="Google Shape;988;p153"/>
          <p:cNvSpPr txBox="1"/>
          <p:nvPr/>
        </p:nvSpPr>
        <p:spPr>
          <a:xfrm>
            <a:off x="369100" y="1468425"/>
            <a:ext cx="8401200" cy="1808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2"/>
              </a:solidFill>
              <a:latin typeface="Montserrat"/>
              <a:ea typeface="Montserrat"/>
              <a:cs typeface="Montserrat"/>
              <a:sym typeface="Montserrat"/>
            </a:endParaRPr>
          </a:p>
          <a:p>
            <a:pPr indent="0" lvl="0" marL="457200" rtl="0" algn="just">
              <a:lnSpc>
                <a:spcPct val="115000"/>
              </a:lnSpc>
              <a:spcBef>
                <a:spcPts val="1200"/>
              </a:spcBef>
              <a:spcAft>
                <a:spcPts val="0"/>
              </a:spcAft>
              <a:buNone/>
            </a:pPr>
            <a:r>
              <a:t/>
            </a:r>
            <a:endParaRPr b="1" sz="1800">
              <a:solidFill>
                <a:schemeClr val="dk1"/>
              </a:solidFill>
              <a:latin typeface="Montserrat"/>
              <a:ea typeface="Montserrat"/>
              <a:cs typeface="Montserrat"/>
              <a:sym typeface="Montserrat"/>
            </a:endParaRPr>
          </a:p>
        </p:txBody>
      </p:sp>
      <p:pic>
        <p:nvPicPr>
          <p:cNvPr id="989" name="Google Shape;989;p153"/>
          <p:cNvPicPr preferRelativeResize="0"/>
          <p:nvPr/>
        </p:nvPicPr>
        <p:blipFill>
          <a:blip r:embed="rId4">
            <a:alphaModFix/>
          </a:blip>
          <a:stretch>
            <a:fillRect/>
          </a:stretch>
        </p:blipFill>
        <p:spPr>
          <a:xfrm>
            <a:off x="3305175" y="1900238"/>
            <a:ext cx="4819650" cy="31718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5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If-elif-else</a:t>
            </a:r>
            <a:endParaRPr b="0"/>
          </a:p>
        </p:txBody>
      </p:sp>
      <p:pic>
        <p:nvPicPr>
          <p:cNvPr id="995" name="Google Shape;995;p15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996" name="Google Shape;996;p154"/>
          <p:cNvSpPr txBox="1"/>
          <p:nvPr/>
        </p:nvSpPr>
        <p:spPr>
          <a:xfrm>
            <a:off x="369100" y="1468425"/>
            <a:ext cx="8401200" cy="1252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if-elif-else:</a:t>
            </a:r>
            <a:r>
              <a:rPr lang="en" sz="1800">
                <a:solidFill>
                  <a:schemeClr val="dk1"/>
                </a:solidFill>
                <a:latin typeface="Montserrat"/>
                <a:ea typeface="Montserrat"/>
                <a:cs typeface="Montserrat"/>
                <a:sym typeface="Montserrat"/>
              </a:rPr>
              <a:t> The </a:t>
            </a:r>
            <a:r>
              <a:rPr i="1" lang="en" sz="1800">
                <a:solidFill>
                  <a:schemeClr val="dk1"/>
                </a:solidFill>
                <a:latin typeface="Montserrat"/>
                <a:ea typeface="Montserrat"/>
                <a:cs typeface="Montserrat"/>
                <a:sym typeface="Montserrat"/>
              </a:rPr>
              <a:t>if-elif-else statement</a:t>
            </a:r>
            <a:r>
              <a:rPr lang="en" sz="1800">
                <a:solidFill>
                  <a:schemeClr val="dk1"/>
                </a:solidFill>
                <a:latin typeface="Montserrat"/>
                <a:ea typeface="Montserrat"/>
                <a:cs typeface="Montserrat"/>
                <a:sym typeface="Montserrat"/>
              </a:rPr>
              <a:t> is used to conditionally execute a statement or a block of statements.</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5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If-elif-else</a:t>
            </a:r>
            <a:endParaRPr b="0"/>
          </a:p>
        </p:txBody>
      </p:sp>
      <p:pic>
        <p:nvPicPr>
          <p:cNvPr id="1002" name="Google Shape;1002;p15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1003" name="Google Shape;1003;p155"/>
          <p:cNvPicPr preferRelativeResize="0"/>
          <p:nvPr/>
        </p:nvPicPr>
        <p:blipFill>
          <a:blip r:embed="rId4">
            <a:alphaModFix/>
          </a:blip>
          <a:stretch>
            <a:fillRect/>
          </a:stretch>
        </p:blipFill>
        <p:spPr>
          <a:xfrm>
            <a:off x="2362200" y="1170000"/>
            <a:ext cx="3868042" cy="382110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5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If-elif-else</a:t>
            </a:r>
            <a:endParaRPr b="0"/>
          </a:p>
        </p:txBody>
      </p:sp>
      <p:pic>
        <p:nvPicPr>
          <p:cNvPr id="1009" name="Google Shape;1009;p15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1010" name="Google Shape;1010;p156"/>
          <p:cNvPicPr preferRelativeResize="0"/>
          <p:nvPr/>
        </p:nvPicPr>
        <p:blipFill>
          <a:blip r:embed="rId4">
            <a:alphaModFix/>
          </a:blip>
          <a:stretch>
            <a:fillRect/>
          </a:stretch>
        </p:blipFill>
        <p:spPr>
          <a:xfrm>
            <a:off x="1447800" y="1170000"/>
            <a:ext cx="6194275" cy="364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Inline c</a:t>
            </a:r>
            <a:r>
              <a:rPr b="0" lang="en"/>
              <a:t>omments</a:t>
            </a:r>
            <a:endParaRPr b="0"/>
          </a:p>
        </p:txBody>
      </p:sp>
      <p:pic>
        <p:nvPicPr>
          <p:cNvPr id="235" name="Google Shape;235;p4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236" name="Google Shape;236;p49"/>
          <p:cNvSpPr txBox="1"/>
          <p:nvPr/>
        </p:nvSpPr>
        <p:spPr>
          <a:xfrm>
            <a:off x="371400" y="1341600"/>
            <a:ext cx="8401200" cy="3626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An </a:t>
            </a:r>
            <a:r>
              <a:rPr b="1" lang="en" sz="1800">
                <a:solidFill>
                  <a:schemeClr val="dk1"/>
                </a:solidFill>
                <a:latin typeface="Montserrat"/>
                <a:ea typeface="Montserrat"/>
                <a:cs typeface="Montserrat"/>
                <a:sym typeface="Montserrat"/>
              </a:rPr>
              <a:t>inline comment</a:t>
            </a:r>
            <a:r>
              <a:rPr lang="en" sz="1800">
                <a:solidFill>
                  <a:schemeClr val="dk1"/>
                </a:solidFill>
                <a:latin typeface="Montserrat"/>
                <a:ea typeface="Montserrat"/>
                <a:cs typeface="Montserrat"/>
                <a:sym typeface="Montserrat"/>
              </a:rPr>
              <a:t> is a comment on the same line as a statement.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 Inline comments should be separated by </a:t>
            </a:r>
            <a:r>
              <a:rPr b="1" lang="en" sz="1800">
                <a:solidFill>
                  <a:schemeClr val="dk1"/>
                </a:solidFill>
                <a:latin typeface="Montserrat"/>
                <a:ea typeface="Montserrat"/>
                <a:cs typeface="Montserrat"/>
                <a:sym typeface="Montserrat"/>
              </a:rPr>
              <a:t>at least two spaces</a:t>
            </a:r>
            <a:r>
              <a:rPr lang="en" sz="1800">
                <a:solidFill>
                  <a:schemeClr val="dk1"/>
                </a:solidFill>
                <a:latin typeface="Montserrat"/>
                <a:ea typeface="Montserrat"/>
                <a:cs typeface="Montserrat"/>
                <a:sym typeface="Montserrat"/>
              </a:rPr>
              <a:t> from the statement. They should start with a </a:t>
            </a:r>
            <a:r>
              <a:rPr b="1" lang="en" sz="1800">
                <a:solidFill>
                  <a:schemeClr val="dk1"/>
                </a:solidFill>
                <a:latin typeface="Montserrat"/>
                <a:ea typeface="Montserrat"/>
                <a:cs typeface="Montserrat"/>
                <a:sym typeface="Montserrat"/>
              </a:rPr>
              <a:t>#</a:t>
            </a:r>
            <a:r>
              <a:rPr lang="en" sz="1800">
                <a:solidFill>
                  <a:schemeClr val="dk1"/>
                </a:solidFill>
                <a:latin typeface="Montserrat"/>
                <a:ea typeface="Montserrat"/>
                <a:cs typeface="Montserrat"/>
                <a:sym typeface="Montserrat"/>
              </a:rPr>
              <a:t> and a </a:t>
            </a:r>
            <a:r>
              <a:rPr b="1" lang="en" sz="1800">
                <a:solidFill>
                  <a:schemeClr val="dk1"/>
                </a:solidFill>
                <a:latin typeface="Montserrat"/>
                <a:ea typeface="Montserrat"/>
                <a:cs typeface="Montserrat"/>
                <a:sym typeface="Montserrat"/>
              </a:rPr>
              <a:t>single space</a:t>
            </a:r>
            <a:r>
              <a:rPr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rgbClr val="008000"/>
                </a:solidFill>
              </a:rPr>
              <a:t>print</a:t>
            </a:r>
            <a:r>
              <a:rPr lang="en" sz="1800">
                <a:solidFill>
                  <a:schemeClr val="dk1"/>
                </a:solidFill>
              </a:rPr>
              <a:t>(</a:t>
            </a:r>
            <a:r>
              <a:rPr lang="en" sz="1800">
                <a:solidFill>
                  <a:srgbClr val="A52A2A"/>
                </a:solidFill>
              </a:rPr>
              <a:t>"This will run."</a:t>
            </a:r>
            <a:r>
              <a:rPr lang="en" sz="1800">
                <a:solidFill>
                  <a:schemeClr val="dk1"/>
                </a:solidFill>
              </a:rPr>
              <a:t>)  </a:t>
            </a:r>
            <a:r>
              <a:rPr lang="en" sz="1800">
                <a:solidFill>
                  <a:srgbClr val="0000CD"/>
                </a:solidFill>
              </a:rPr>
              <a:t># This will not run!</a:t>
            </a:r>
            <a:endParaRPr sz="1800">
              <a:solidFill>
                <a:srgbClr val="0000CD"/>
              </a:solidFill>
            </a:endParaRPr>
          </a:p>
          <a:p>
            <a:pPr indent="0" lvl="0" marL="457200" rtl="0" algn="l">
              <a:lnSpc>
                <a:spcPct val="115000"/>
              </a:lnSpc>
              <a:spcBef>
                <a:spcPts val="1200"/>
              </a:spcBef>
              <a:spcAft>
                <a:spcPts val="0"/>
              </a:spcAft>
              <a:buNone/>
            </a:pPr>
            <a:r>
              <a:t/>
            </a:r>
            <a:endParaRPr sz="1800">
              <a:solidFill>
                <a:srgbClr val="008000"/>
              </a:solidFill>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Use inline comments </a:t>
            </a:r>
            <a:r>
              <a:rPr b="1" lang="en" sz="1800">
                <a:solidFill>
                  <a:schemeClr val="dk1"/>
                </a:solidFill>
                <a:latin typeface="Montserrat"/>
                <a:ea typeface="Montserrat"/>
                <a:cs typeface="Montserrat"/>
                <a:sym typeface="Montserrat"/>
              </a:rPr>
              <a:t>sparingly</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rgbClr val="008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5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Python comparison operators</a:t>
            </a:r>
            <a:endParaRPr b="0"/>
          </a:p>
        </p:txBody>
      </p:sp>
      <p:pic>
        <p:nvPicPr>
          <p:cNvPr id="1016" name="Google Shape;1016;p15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017" name="Google Shape;1017;p157"/>
          <p:cNvSpPr txBox="1"/>
          <p:nvPr/>
        </p:nvSpPr>
        <p:spPr>
          <a:xfrm>
            <a:off x="369100" y="1468425"/>
            <a:ext cx="8401200" cy="15714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Comparison operators are used to </a:t>
            </a:r>
            <a:r>
              <a:rPr b="1" lang="en" sz="1800">
                <a:solidFill>
                  <a:schemeClr val="dk1"/>
                </a:solidFill>
                <a:latin typeface="Montserrat"/>
                <a:ea typeface="Montserrat"/>
                <a:cs typeface="Montserrat"/>
                <a:sym typeface="Montserrat"/>
              </a:rPr>
              <a:t>compare</a:t>
            </a:r>
            <a:r>
              <a:rPr lang="en" sz="1800">
                <a:solidFill>
                  <a:schemeClr val="dk1"/>
                </a:solidFill>
                <a:latin typeface="Montserrat"/>
                <a:ea typeface="Montserrat"/>
                <a:cs typeface="Montserrat"/>
                <a:sym typeface="Montserrat"/>
              </a:rPr>
              <a:t> two values.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result is always </a:t>
            </a:r>
            <a:r>
              <a:rPr b="1" lang="en" sz="1800">
                <a:solidFill>
                  <a:schemeClr val="dk1"/>
                </a:solidFill>
                <a:latin typeface="Montserrat"/>
                <a:ea typeface="Montserrat"/>
                <a:cs typeface="Montserrat"/>
                <a:sym typeface="Montserrat"/>
              </a:rPr>
              <a:t>True</a:t>
            </a:r>
            <a:r>
              <a:rPr lang="en" sz="1800">
                <a:solidFill>
                  <a:schemeClr val="dk1"/>
                </a:solidFill>
                <a:latin typeface="Montserrat"/>
                <a:ea typeface="Montserrat"/>
                <a:cs typeface="Montserrat"/>
                <a:sym typeface="Montserrat"/>
              </a:rPr>
              <a:t> or </a:t>
            </a:r>
            <a:r>
              <a:rPr b="1" lang="en" sz="1800">
                <a:solidFill>
                  <a:schemeClr val="dk1"/>
                </a:solidFill>
                <a:latin typeface="Montserrat"/>
                <a:ea typeface="Montserrat"/>
                <a:cs typeface="Montserrat"/>
                <a:sym typeface="Montserrat"/>
              </a:rPr>
              <a:t>False</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b="1" sz="1800">
              <a:solidFill>
                <a:schemeClr val="dk1"/>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5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Python comparison operators</a:t>
            </a:r>
            <a:endParaRPr b="0"/>
          </a:p>
        </p:txBody>
      </p:sp>
      <p:pic>
        <p:nvPicPr>
          <p:cNvPr id="1023" name="Google Shape;1023;p15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1024" name="Google Shape;1024;p158"/>
          <p:cNvPicPr preferRelativeResize="0"/>
          <p:nvPr/>
        </p:nvPicPr>
        <p:blipFill>
          <a:blip r:embed="rId4">
            <a:alphaModFix/>
          </a:blip>
          <a:stretch>
            <a:fillRect/>
          </a:stretch>
        </p:blipFill>
        <p:spPr>
          <a:xfrm>
            <a:off x="152400" y="1322400"/>
            <a:ext cx="8884250" cy="328770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5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Python comparison operators - example</a:t>
            </a:r>
            <a:endParaRPr b="0"/>
          </a:p>
        </p:txBody>
      </p:sp>
      <p:pic>
        <p:nvPicPr>
          <p:cNvPr id="1030" name="Google Shape;1030;p15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1031" name="Google Shape;1031;p159"/>
          <p:cNvPicPr preferRelativeResize="0"/>
          <p:nvPr/>
        </p:nvPicPr>
        <p:blipFill>
          <a:blip r:embed="rId4">
            <a:alphaModFix/>
          </a:blip>
          <a:stretch>
            <a:fillRect/>
          </a:stretch>
        </p:blipFill>
        <p:spPr>
          <a:xfrm>
            <a:off x="685800" y="1398600"/>
            <a:ext cx="7942525" cy="2297100"/>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1035" name="Shape 1035"/>
        <p:cNvGrpSpPr/>
        <p:nvPr/>
      </p:nvGrpSpPr>
      <p:grpSpPr>
        <a:xfrm>
          <a:off x="0" y="0"/>
          <a:ext cx="0" cy="0"/>
          <a:chOff x="0" y="0"/>
          <a:chExt cx="0" cy="0"/>
        </a:xfrm>
      </p:grpSpPr>
      <p:sp>
        <p:nvSpPr>
          <p:cNvPr id="1036" name="Google Shape;1036;p160"/>
          <p:cNvSpPr txBox="1"/>
          <p:nvPr>
            <p:ph idx="1" type="body"/>
          </p:nvPr>
        </p:nvSpPr>
        <p:spPr>
          <a:xfrm>
            <a:off x="311700" y="1759025"/>
            <a:ext cx="8520600" cy="126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5200">
                <a:solidFill>
                  <a:schemeClr val="lt1"/>
                </a:solidFill>
              </a:rPr>
              <a:t>Repetition</a:t>
            </a:r>
            <a:r>
              <a:rPr lang="en" sz="5200">
                <a:solidFill>
                  <a:schemeClr val="lt1"/>
                </a:solidFill>
              </a:rPr>
              <a:t> statements</a:t>
            </a:r>
            <a:endParaRPr/>
          </a:p>
        </p:txBody>
      </p:sp>
      <p:pic>
        <p:nvPicPr>
          <p:cNvPr id="1037" name="Google Shape;1037;p160"/>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6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Repetition statement</a:t>
            </a:r>
            <a:endParaRPr b="0"/>
          </a:p>
        </p:txBody>
      </p:sp>
      <p:pic>
        <p:nvPicPr>
          <p:cNvPr id="1043" name="Google Shape;1043;p16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044" name="Google Shape;1044;p161"/>
          <p:cNvSpPr txBox="1"/>
          <p:nvPr/>
        </p:nvSpPr>
        <p:spPr>
          <a:xfrm>
            <a:off x="369100" y="1468425"/>
            <a:ext cx="8401200" cy="3955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a:t>
            </a:r>
            <a:r>
              <a:rPr b="1" lang="en" sz="1800">
                <a:solidFill>
                  <a:schemeClr val="dk1"/>
                </a:solidFill>
                <a:latin typeface="Montserrat"/>
                <a:ea typeface="Montserrat"/>
                <a:cs typeface="Montserrat"/>
                <a:sym typeface="Montserrat"/>
              </a:rPr>
              <a:t>repetition statement</a:t>
            </a:r>
            <a:r>
              <a:rPr lang="en" sz="1800">
                <a:solidFill>
                  <a:schemeClr val="dk1"/>
                </a:solidFill>
                <a:latin typeface="Montserrat"/>
                <a:ea typeface="Montserrat"/>
                <a:cs typeface="Montserrat"/>
                <a:sym typeface="Montserrat"/>
              </a:rPr>
              <a:t> is used to repeat a group (block) of programming instructions.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Python, we generally have two loops/repetitive statements:</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for</a:t>
            </a:r>
            <a:r>
              <a:rPr lang="en" sz="1800">
                <a:solidFill>
                  <a:schemeClr val="dk1"/>
                </a:solidFill>
                <a:latin typeface="Montserrat"/>
                <a:ea typeface="Montserrat"/>
                <a:cs typeface="Montserrat"/>
                <a:sym typeface="Montserrat"/>
              </a:rPr>
              <a:t> loop</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while</a:t>
            </a:r>
            <a:r>
              <a:rPr lang="en" sz="1800">
                <a:solidFill>
                  <a:schemeClr val="dk1"/>
                </a:solidFill>
                <a:latin typeface="Montserrat"/>
                <a:ea typeface="Montserrat"/>
                <a:cs typeface="Montserrat"/>
                <a:sym typeface="Montserrat"/>
              </a:rPr>
              <a:t> loop</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a:t>
            </a:r>
            <a:r>
              <a:rPr b="1" lang="en" sz="1800">
                <a:solidFill>
                  <a:schemeClr val="dk1"/>
                </a:solidFill>
                <a:latin typeface="Montserrat"/>
                <a:ea typeface="Montserrat"/>
                <a:cs typeface="Montserrat"/>
                <a:sym typeface="Montserrat"/>
              </a:rPr>
              <a:t>for</a:t>
            </a:r>
            <a:r>
              <a:rPr lang="en" sz="1800">
                <a:solidFill>
                  <a:schemeClr val="dk1"/>
                </a:solidFill>
                <a:latin typeface="Montserrat"/>
                <a:ea typeface="Montserrat"/>
                <a:cs typeface="Montserrat"/>
                <a:sym typeface="Montserrat"/>
              </a:rPr>
              <a:t> and </a:t>
            </a:r>
            <a:r>
              <a:rPr b="1" lang="en" sz="1800">
                <a:solidFill>
                  <a:schemeClr val="dk1"/>
                </a:solidFill>
                <a:latin typeface="Montserrat"/>
                <a:ea typeface="Montserrat"/>
                <a:cs typeface="Montserrat"/>
                <a:sym typeface="Montserrat"/>
              </a:rPr>
              <a:t>while</a:t>
            </a:r>
            <a:r>
              <a:rPr lang="en" sz="1800">
                <a:solidFill>
                  <a:schemeClr val="dk1"/>
                </a:solidFill>
                <a:latin typeface="Montserrat"/>
                <a:ea typeface="Montserrat"/>
                <a:cs typeface="Montserrat"/>
                <a:sym typeface="Montserrat"/>
              </a:rPr>
              <a:t> loops will be covered later in more detail!</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6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For loop</a:t>
            </a:r>
            <a:endParaRPr b="0"/>
          </a:p>
        </p:txBody>
      </p:sp>
      <p:pic>
        <p:nvPicPr>
          <p:cNvPr id="1050" name="Google Shape;1050;p16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051" name="Google Shape;1051;p162"/>
          <p:cNvSpPr txBox="1"/>
          <p:nvPr/>
        </p:nvSpPr>
        <p:spPr>
          <a:xfrm>
            <a:off x="369100" y="1468425"/>
            <a:ext cx="8401200" cy="220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a:t>
            </a:r>
            <a:r>
              <a:rPr b="1" lang="en" sz="1800">
                <a:solidFill>
                  <a:schemeClr val="dk1"/>
                </a:solidFill>
                <a:latin typeface="Montserrat"/>
                <a:ea typeface="Montserrat"/>
                <a:cs typeface="Montserrat"/>
                <a:sym typeface="Montserrat"/>
              </a:rPr>
              <a:t>for loop</a:t>
            </a:r>
            <a:r>
              <a:rPr lang="en" sz="1800">
                <a:solidFill>
                  <a:schemeClr val="dk1"/>
                </a:solidFill>
                <a:latin typeface="Montserrat"/>
                <a:ea typeface="Montserrat"/>
                <a:cs typeface="Montserrat"/>
                <a:sym typeface="Montserrat"/>
              </a:rPr>
              <a:t> is used to iterate over a sequence that is either a list, tuple, dictionary, or a set (will be covered </a:t>
            </a:r>
            <a:r>
              <a:rPr b="1" lang="en" sz="1800">
                <a:solidFill>
                  <a:schemeClr val="dk1"/>
                </a:solidFill>
                <a:latin typeface="Montserrat"/>
                <a:ea typeface="Montserrat"/>
                <a:cs typeface="Montserrat"/>
                <a:sym typeface="Montserrat"/>
              </a:rPr>
              <a:t>later</a:t>
            </a:r>
            <a:r>
              <a:rPr lang="en" sz="1800">
                <a:solidFill>
                  <a:schemeClr val="dk1"/>
                </a:solidFill>
                <a:latin typeface="Montserrat"/>
                <a:ea typeface="Montserrat"/>
                <a:cs typeface="Montserrat"/>
                <a:sym typeface="Montserrat"/>
              </a:rPr>
              <a:t>!).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We can execute a set of statements once for each item in a sentence.</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6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For loop</a:t>
            </a:r>
            <a:endParaRPr b="0"/>
          </a:p>
        </p:txBody>
      </p:sp>
      <p:pic>
        <p:nvPicPr>
          <p:cNvPr id="1057" name="Google Shape;1057;p16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1058" name="Google Shape;1058;p163"/>
          <p:cNvPicPr preferRelativeResize="0"/>
          <p:nvPr/>
        </p:nvPicPr>
        <p:blipFill>
          <a:blip r:embed="rId4">
            <a:alphaModFix/>
          </a:blip>
          <a:stretch>
            <a:fillRect/>
          </a:stretch>
        </p:blipFill>
        <p:spPr>
          <a:xfrm>
            <a:off x="2362200" y="1703400"/>
            <a:ext cx="4048125" cy="2743200"/>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6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range() function</a:t>
            </a:r>
            <a:endParaRPr b="0"/>
          </a:p>
        </p:txBody>
      </p:sp>
      <p:pic>
        <p:nvPicPr>
          <p:cNvPr id="1064" name="Google Shape;1064;p16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065" name="Google Shape;1065;p164"/>
          <p:cNvSpPr txBox="1"/>
          <p:nvPr/>
        </p:nvSpPr>
        <p:spPr>
          <a:xfrm>
            <a:off x="369100" y="1468425"/>
            <a:ext cx="8401200" cy="284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To loop through a set of code a specified number of times, we can use the range() function,</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With </a:t>
            </a:r>
            <a:r>
              <a:rPr b="1" lang="en" sz="1800">
                <a:solidFill>
                  <a:schemeClr val="dk1"/>
                </a:solidFill>
                <a:latin typeface="Montserrat"/>
                <a:ea typeface="Montserrat"/>
                <a:cs typeface="Montserrat"/>
                <a:sym typeface="Montserrat"/>
              </a:rPr>
              <a:t>one</a:t>
            </a:r>
            <a:r>
              <a:rPr lang="en" sz="1800">
                <a:solidFill>
                  <a:schemeClr val="dk1"/>
                </a:solidFill>
                <a:latin typeface="Montserrat"/>
                <a:ea typeface="Montserrat"/>
                <a:cs typeface="Montserrat"/>
                <a:sym typeface="Montserrat"/>
              </a:rPr>
              <a:t> argument, e.g. </a:t>
            </a:r>
            <a:r>
              <a:rPr b="1" lang="en" sz="1800">
                <a:solidFill>
                  <a:schemeClr val="dk1"/>
                </a:solidFill>
                <a:latin typeface="Montserrat"/>
                <a:ea typeface="Montserrat"/>
                <a:cs typeface="Montserrat"/>
                <a:sym typeface="Montserrat"/>
              </a:rPr>
              <a:t>range(5)</a:t>
            </a:r>
            <a:r>
              <a:rPr lang="en" sz="1800">
                <a:solidFill>
                  <a:schemeClr val="dk1"/>
                </a:solidFill>
                <a:latin typeface="Montserrat"/>
                <a:ea typeface="Montserrat"/>
                <a:cs typeface="Montserrat"/>
                <a:sym typeface="Montserrat"/>
              </a:rPr>
              <a:t>,  function returns a sequence of numbers, starting from 0 by default, and increments by 1 (by default), and ends at a specified number (but without this number).</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pic>
        <p:nvPicPr>
          <p:cNvPr id="1066" name="Google Shape;1066;p164"/>
          <p:cNvPicPr preferRelativeResize="0"/>
          <p:nvPr/>
        </p:nvPicPr>
        <p:blipFill>
          <a:blip r:embed="rId4">
            <a:alphaModFix/>
          </a:blip>
          <a:stretch>
            <a:fillRect/>
          </a:stretch>
        </p:blipFill>
        <p:spPr>
          <a:xfrm>
            <a:off x="1839175" y="3596349"/>
            <a:ext cx="5265150" cy="152335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6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range() function</a:t>
            </a:r>
            <a:endParaRPr b="0"/>
          </a:p>
        </p:txBody>
      </p:sp>
      <p:pic>
        <p:nvPicPr>
          <p:cNvPr id="1072" name="Google Shape;1072;p16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073" name="Google Shape;1073;p165"/>
          <p:cNvSpPr txBox="1"/>
          <p:nvPr/>
        </p:nvSpPr>
        <p:spPr>
          <a:xfrm>
            <a:off x="369100" y="1468425"/>
            <a:ext cx="8401200" cy="1252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It is possible to specify the starting value by adding a parameter: </a:t>
            </a:r>
            <a:r>
              <a:rPr b="1" lang="en" sz="1800">
                <a:solidFill>
                  <a:schemeClr val="dk1"/>
                </a:solidFill>
                <a:latin typeface="Montserrat"/>
                <a:ea typeface="Montserrat"/>
                <a:cs typeface="Montserrat"/>
                <a:sym typeface="Montserrat"/>
              </a:rPr>
              <a:t>range(2, 6)</a:t>
            </a:r>
            <a:r>
              <a:rPr lang="en" sz="1800">
                <a:solidFill>
                  <a:schemeClr val="dk1"/>
                </a:solidFill>
                <a:latin typeface="Montserrat"/>
                <a:ea typeface="Montserrat"/>
                <a:cs typeface="Montserrat"/>
                <a:sym typeface="Montserrat"/>
              </a:rPr>
              <a:t>, which means values from 2 to 6 (but not including 6):</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pic>
        <p:nvPicPr>
          <p:cNvPr id="1074" name="Google Shape;1074;p165"/>
          <p:cNvPicPr preferRelativeResize="0"/>
          <p:nvPr/>
        </p:nvPicPr>
        <p:blipFill>
          <a:blip r:embed="rId4">
            <a:alphaModFix/>
          </a:blip>
          <a:stretch>
            <a:fillRect/>
          </a:stretch>
        </p:blipFill>
        <p:spPr>
          <a:xfrm>
            <a:off x="990600" y="2873625"/>
            <a:ext cx="7117900" cy="211142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6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range() function</a:t>
            </a:r>
            <a:endParaRPr b="0"/>
          </a:p>
        </p:txBody>
      </p:sp>
      <p:pic>
        <p:nvPicPr>
          <p:cNvPr id="1080" name="Google Shape;1080;p16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081" name="Google Shape;1081;p166"/>
          <p:cNvSpPr txBox="1"/>
          <p:nvPr/>
        </p:nvSpPr>
        <p:spPr>
          <a:xfrm>
            <a:off x="369100" y="1468425"/>
            <a:ext cx="8401200" cy="1571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range() function defaults to increment the sequence by 1, however it is possible to specify the increment value by adding a </a:t>
            </a:r>
            <a:r>
              <a:rPr b="1" lang="en" sz="1800">
                <a:solidFill>
                  <a:schemeClr val="dk1"/>
                </a:solidFill>
                <a:latin typeface="Montserrat"/>
                <a:ea typeface="Montserrat"/>
                <a:cs typeface="Montserrat"/>
                <a:sym typeface="Montserrat"/>
              </a:rPr>
              <a:t>third</a:t>
            </a:r>
            <a:r>
              <a:rPr lang="en" sz="1800">
                <a:solidFill>
                  <a:schemeClr val="dk1"/>
                </a:solidFill>
                <a:latin typeface="Montserrat"/>
                <a:ea typeface="Montserrat"/>
                <a:cs typeface="Montserrat"/>
                <a:sym typeface="Montserrat"/>
              </a:rPr>
              <a:t> parameter: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pic>
        <p:nvPicPr>
          <p:cNvPr id="1082" name="Google Shape;1082;p166"/>
          <p:cNvPicPr preferRelativeResize="0"/>
          <p:nvPr/>
        </p:nvPicPr>
        <p:blipFill>
          <a:blip r:embed="rId4">
            <a:alphaModFix/>
          </a:blip>
          <a:stretch>
            <a:fillRect/>
          </a:stretch>
        </p:blipFill>
        <p:spPr>
          <a:xfrm>
            <a:off x="533400" y="3192225"/>
            <a:ext cx="7974075" cy="1607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Multiline</a:t>
            </a:r>
            <a:r>
              <a:rPr b="0" lang="en"/>
              <a:t> comments</a:t>
            </a:r>
            <a:endParaRPr b="0"/>
          </a:p>
        </p:txBody>
      </p:sp>
      <p:pic>
        <p:nvPicPr>
          <p:cNvPr id="242" name="Google Shape;242;p5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243" name="Google Shape;243;p50"/>
          <p:cNvSpPr txBox="1"/>
          <p:nvPr/>
        </p:nvSpPr>
        <p:spPr>
          <a:xfrm>
            <a:off x="371400" y="1341600"/>
            <a:ext cx="8401200" cy="3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Python </a:t>
            </a:r>
            <a:r>
              <a:rPr b="1" lang="en" sz="1800">
                <a:solidFill>
                  <a:schemeClr val="dk1"/>
                </a:solidFill>
                <a:latin typeface="Montserrat"/>
                <a:ea typeface="Montserrat"/>
                <a:cs typeface="Montserrat"/>
                <a:sym typeface="Montserrat"/>
              </a:rPr>
              <a:t>does not</a:t>
            </a:r>
            <a:r>
              <a:rPr lang="en" sz="1800">
                <a:solidFill>
                  <a:schemeClr val="dk1"/>
                </a:solidFill>
                <a:latin typeface="Montserrat"/>
                <a:ea typeface="Montserrat"/>
                <a:cs typeface="Montserrat"/>
                <a:sym typeface="Montserrat"/>
              </a:rPr>
              <a:t> really have a syntax for multi line comments.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To add a multiline comment you could insert a # for </a:t>
            </a:r>
            <a:r>
              <a:rPr b="1" lang="en" sz="1800">
                <a:solidFill>
                  <a:schemeClr val="dk1"/>
                </a:solidFill>
                <a:latin typeface="Montserrat"/>
                <a:ea typeface="Montserrat"/>
                <a:cs typeface="Montserrat"/>
                <a:sym typeface="Montserrat"/>
              </a:rPr>
              <a:t>each line</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rgbClr val="008000"/>
                </a:solidFill>
              </a:rPr>
              <a:t># This is a comment</a:t>
            </a:r>
            <a:endParaRPr sz="1800">
              <a:solidFill>
                <a:srgbClr val="008000"/>
              </a:solidFill>
            </a:endParaRPr>
          </a:p>
          <a:p>
            <a:pPr indent="0" lvl="0" marL="457200" rtl="0" algn="l">
              <a:lnSpc>
                <a:spcPct val="115000"/>
              </a:lnSpc>
              <a:spcBef>
                <a:spcPts val="1200"/>
              </a:spcBef>
              <a:spcAft>
                <a:spcPts val="0"/>
              </a:spcAft>
              <a:buNone/>
            </a:pPr>
            <a:r>
              <a:rPr lang="en" sz="1800">
                <a:solidFill>
                  <a:srgbClr val="008000"/>
                </a:solidFill>
              </a:rPr>
              <a:t># written in</a:t>
            </a:r>
            <a:endParaRPr sz="1800">
              <a:solidFill>
                <a:srgbClr val="008000"/>
              </a:solidFill>
            </a:endParaRPr>
          </a:p>
          <a:p>
            <a:pPr indent="0" lvl="0" marL="457200" rtl="0" algn="l">
              <a:lnSpc>
                <a:spcPct val="115000"/>
              </a:lnSpc>
              <a:spcBef>
                <a:spcPts val="1200"/>
              </a:spcBef>
              <a:spcAft>
                <a:spcPts val="0"/>
              </a:spcAft>
              <a:buNone/>
            </a:pPr>
            <a:r>
              <a:rPr lang="en" sz="1800">
                <a:solidFill>
                  <a:srgbClr val="008000"/>
                </a:solidFill>
              </a:rPr>
              <a:t># more than just one line</a:t>
            </a:r>
            <a:endParaRPr sz="1800">
              <a:solidFill>
                <a:srgbClr val="008000"/>
              </a:solidFill>
            </a:endParaRPr>
          </a:p>
          <a:p>
            <a:pPr indent="0" lvl="0" marL="457200" rtl="0" algn="l">
              <a:lnSpc>
                <a:spcPct val="115000"/>
              </a:lnSpc>
              <a:spcBef>
                <a:spcPts val="1200"/>
              </a:spcBef>
              <a:spcAft>
                <a:spcPts val="1200"/>
              </a:spcAft>
              <a:buNone/>
            </a:pPr>
            <a:r>
              <a:rPr lang="en" sz="1800">
                <a:solidFill>
                  <a:srgbClr val="0000CD"/>
                </a:solidFill>
              </a:rPr>
              <a:t>print</a:t>
            </a:r>
            <a:r>
              <a:rPr lang="en" sz="1800">
                <a:solidFill>
                  <a:schemeClr val="dk1"/>
                </a:solidFill>
              </a:rPr>
              <a:t>(</a:t>
            </a:r>
            <a:r>
              <a:rPr lang="en" sz="1800">
                <a:solidFill>
                  <a:srgbClr val="A52A2A"/>
                </a:solidFill>
              </a:rPr>
              <a:t>"Hello, World!"</a:t>
            </a:r>
            <a:r>
              <a:rPr lang="en" sz="1800">
                <a:solidFill>
                  <a:schemeClr val="dk1"/>
                </a:solidFill>
              </a:rPr>
              <a:t>)</a:t>
            </a:r>
            <a:endParaRPr sz="1800">
              <a:solidFill>
                <a:srgbClr val="008000"/>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6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While loop</a:t>
            </a:r>
            <a:endParaRPr b="0"/>
          </a:p>
        </p:txBody>
      </p:sp>
      <p:pic>
        <p:nvPicPr>
          <p:cNvPr id="1088" name="Google Shape;1088;p16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089" name="Google Shape;1089;p167"/>
          <p:cNvSpPr txBox="1"/>
          <p:nvPr/>
        </p:nvSpPr>
        <p:spPr>
          <a:xfrm>
            <a:off x="369100" y="1468425"/>
            <a:ext cx="8401200" cy="284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Python, </a:t>
            </a:r>
            <a:r>
              <a:rPr b="1" lang="en" sz="1800">
                <a:solidFill>
                  <a:schemeClr val="dk1"/>
                </a:solidFill>
                <a:latin typeface="Montserrat"/>
                <a:ea typeface="Montserrat"/>
                <a:cs typeface="Montserrat"/>
                <a:sym typeface="Montserrat"/>
              </a:rPr>
              <a:t>while loops</a:t>
            </a:r>
            <a:r>
              <a:rPr lang="en" sz="1800">
                <a:solidFill>
                  <a:schemeClr val="dk1"/>
                </a:solidFill>
                <a:latin typeface="Montserrat"/>
                <a:ea typeface="Montserrat"/>
                <a:cs typeface="Montserrat"/>
                <a:sym typeface="Montserrat"/>
              </a:rPr>
              <a:t> are used to execute a block of statements repeatedly until a given condition is satisfied.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Then, the expression is checked again and, if it is </a:t>
            </a:r>
            <a:r>
              <a:rPr b="1" lang="en" sz="1800">
                <a:solidFill>
                  <a:schemeClr val="dk1"/>
                </a:solidFill>
                <a:latin typeface="Montserrat"/>
                <a:ea typeface="Montserrat"/>
                <a:cs typeface="Montserrat"/>
                <a:sym typeface="Montserrat"/>
              </a:rPr>
              <a:t>still true</a:t>
            </a:r>
            <a:r>
              <a:rPr lang="en" sz="1800">
                <a:solidFill>
                  <a:schemeClr val="dk1"/>
                </a:solidFill>
                <a:latin typeface="Montserrat"/>
                <a:ea typeface="Montserrat"/>
                <a:cs typeface="Montserrat"/>
                <a:sym typeface="Montserrat"/>
              </a:rPr>
              <a:t>, the body is executed again.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This continues until the expression becomes false.</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6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While loop</a:t>
            </a:r>
            <a:endParaRPr b="0"/>
          </a:p>
        </p:txBody>
      </p:sp>
      <p:pic>
        <p:nvPicPr>
          <p:cNvPr id="1095" name="Google Shape;1095;p16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1096" name="Google Shape;1096;p168"/>
          <p:cNvPicPr preferRelativeResize="0"/>
          <p:nvPr/>
        </p:nvPicPr>
        <p:blipFill>
          <a:blip r:embed="rId4">
            <a:alphaModFix/>
          </a:blip>
          <a:stretch>
            <a:fillRect/>
          </a:stretch>
        </p:blipFill>
        <p:spPr>
          <a:xfrm>
            <a:off x="2209800" y="1170000"/>
            <a:ext cx="4360803" cy="382110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6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While loop</a:t>
            </a:r>
            <a:endParaRPr b="0"/>
          </a:p>
        </p:txBody>
      </p:sp>
      <p:pic>
        <p:nvPicPr>
          <p:cNvPr id="1102" name="Google Shape;1102;p16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103" name="Google Shape;1103;p169"/>
          <p:cNvSpPr txBox="1"/>
          <p:nvPr/>
        </p:nvSpPr>
        <p:spPr>
          <a:xfrm>
            <a:off x="369100" y="1468425"/>
            <a:ext cx="8401200" cy="3160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Remember to increment i, or else the loop will continue </a:t>
            </a:r>
            <a:r>
              <a:rPr b="1" lang="en" sz="1800">
                <a:solidFill>
                  <a:schemeClr val="dk1"/>
                </a:solidFill>
                <a:latin typeface="Montserrat"/>
                <a:ea typeface="Montserrat"/>
                <a:cs typeface="Montserrat"/>
                <a:sym typeface="Montserrat"/>
              </a:rPr>
              <a:t>forever</a:t>
            </a:r>
            <a:r>
              <a:rPr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while loop requires relevant variables to be ready, in this example we need to define an indexing variable </a:t>
            </a:r>
            <a:r>
              <a:rPr b="1" lang="en" sz="1800">
                <a:solidFill>
                  <a:schemeClr val="dk1"/>
                </a:solidFill>
                <a:latin typeface="Montserrat"/>
                <a:ea typeface="Montserrat"/>
                <a:cs typeface="Montserrat"/>
                <a:sym typeface="Montserrat"/>
              </a:rPr>
              <a:t>i</a:t>
            </a:r>
            <a:r>
              <a:rPr lang="en" sz="1800">
                <a:solidFill>
                  <a:schemeClr val="dk1"/>
                </a:solidFill>
                <a:latin typeface="Montserrat"/>
                <a:ea typeface="Montserrat"/>
                <a:cs typeface="Montserrat"/>
                <a:sym typeface="Montserrat"/>
              </a:rPr>
              <a:t>, which we set to 1.</a:t>
            </a:r>
            <a:endParaRPr b="1" sz="1800">
              <a:solidFill>
                <a:schemeClr val="dk1"/>
              </a:solidFill>
              <a:latin typeface="Montserrat"/>
              <a:ea typeface="Montserrat"/>
              <a:cs typeface="Montserrat"/>
              <a:sym typeface="Montserrat"/>
            </a:endParaRPr>
          </a:p>
        </p:txBody>
      </p:sp>
      <p:pic>
        <p:nvPicPr>
          <p:cNvPr id="1104" name="Google Shape;1104;p169"/>
          <p:cNvPicPr preferRelativeResize="0"/>
          <p:nvPr/>
        </p:nvPicPr>
        <p:blipFill>
          <a:blip r:embed="rId4">
            <a:alphaModFix/>
          </a:blip>
          <a:stretch>
            <a:fillRect/>
          </a:stretch>
        </p:blipFill>
        <p:spPr>
          <a:xfrm>
            <a:off x="2107975" y="1238250"/>
            <a:ext cx="3721325" cy="169150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7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e</a:t>
            </a:r>
            <a:r>
              <a:rPr lang="en"/>
              <a:t>lse</a:t>
            </a:r>
            <a:r>
              <a:rPr b="0" lang="en"/>
              <a:t> in </a:t>
            </a:r>
            <a:r>
              <a:rPr lang="en"/>
              <a:t>for</a:t>
            </a:r>
            <a:r>
              <a:rPr b="0" lang="en"/>
              <a:t> loop</a:t>
            </a:r>
            <a:endParaRPr b="0"/>
          </a:p>
        </p:txBody>
      </p:sp>
      <p:pic>
        <p:nvPicPr>
          <p:cNvPr id="1110" name="Google Shape;1110;p17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111" name="Google Shape;1111;p170"/>
          <p:cNvSpPr txBox="1"/>
          <p:nvPr/>
        </p:nvSpPr>
        <p:spPr>
          <a:xfrm>
            <a:off x="369100" y="1468425"/>
            <a:ext cx="8401200" cy="1725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a:t>
            </a:r>
            <a:r>
              <a:rPr b="1" lang="en" sz="1800">
                <a:solidFill>
                  <a:schemeClr val="dk1"/>
                </a:solidFill>
                <a:latin typeface="Montserrat"/>
                <a:ea typeface="Montserrat"/>
                <a:cs typeface="Montserrat"/>
                <a:sym typeface="Montserrat"/>
              </a:rPr>
              <a:t>else</a:t>
            </a:r>
            <a:r>
              <a:rPr lang="en" sz="1800">
                <a:solidFill>
                  <a:schemeClr val="dk1"/>
                </a:solidFill>
                <a:latin typeface="Montserrat"/>
                <a:ea typeface="Montserrat"/>
                <a:cs typeface="Montserrat"/>
                <a:sym typeface="Montserrat"/>
              </a:rPr>
              <a:t> keyword in a </a:t>
            </a:r>
            <a:r>
              <a:rPr b="1" lang="en" sz="1800">
                <a:solidFill>
                  <a:schemeClr val="dk1"/>
                </a:solidFill>
                <a:latin typeface="Montserrat"/>
                <a:ea typeface="Montserrat"/>
                <a:cs typeface="Montserrat"/>
                <a:sym typeface="Montserrat"/>
              </a:rPr>
              <a:t>for</a:t>
            </a:r>
            <a:r>
              <a:rPr lang="en" sz="1800">
                <a:solidFill>
                  <a:schemeClr val="dk1"/>
                </a:solidFill>
                <a:latin typeface="Montserrat"/>
                <a:ea typeface="Montserrat"/>
                <a:cs typeface="Montserrat"/>
                <a:sym typeface="Montserrat"/>
              </a:rPr>
              <a:t> loop specifies a block of code to be executed when the loop is finished:</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b="1"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pic>
        <p:nvPicPr>
          <p:cNvPr id="1112" name="Google Shape;1112;p170"/>
          <p:cNvPicPr preferRelativeResize="0"/>
          <p:nvPr/>
        </p:nvPicPr>
        <p:blipFill>
          <a:blip r:embed="rId4">
            <a:alphaModFix/>
          </a:blip>
          <a:stretch>
            <a:fillRect/>
          </a:stretch>
        </p:blipFill>
        <p:spPr>
          <a:xfrm>
            <a:off x="381000" y="2321600"/>
            <a:ext cx="8401200" cy="2449505"/>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7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Nested loops</a:t>
            </a:r>
            <a:endParaRPr b="0"/>
          </a:p>
        </p:txBody>
      </p:sp>
      <p:pic>
        <p:nvPicPr>
          <p:cNvPr id="1118" name="Google Shape;1118;p17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119" name="Google Shape;1119;p171"/>
          <p:cNvSpPr txBox="1"/>
          <p:nvPr/>
        </p:nvSpPr>
        <p:spPr>
          <a:xfrm>
            <a:off x="369100" y="1468425"/>
            <a:ext cx="8401200" cy="2835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nested loop is a loop inside a loop.</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a:t>
            </a:r>
            <a:r>
              <a:rPr b="1" lang="en" sz="1800">
                <a:solidFill>
                  <a:schemeClr val="dk1"/>
                </a:solidFill>
                <a:latin typeface="Montserrat"/>
                <a:ea typeface="Montserrat"/>
                <a:cs typeface="Montserrat"/>
                <a:sym typeface="Montserrat"/>
              </a:rPr>
              <a:t>"inner loop" </a:t>
            </a:r>
            <a:r>
              <a:rPr lang="en" sz="1800">
                <a:solidFill>
                  <a:schemeClr val="dk1"/>
                </a:solidFill>
                <a:latin typeface="Montserrat"/>
                <a:ea typeface="Montserrat"/>
                <a:cs typeface="Montserrat"/>
                <a:sym typeface="Montserrat"/>
              </a:rPr>
              <a:t>will be executed one time for each iteration of the "</a:t>
            </a:r>
            <a:r>
              <a:rPr b="1" lang="en" sz="1800">
                <a:solidFill>
                  <a:schemeClr val="dk1"/>
                </a:solidFill>
                <a:latin typeface="Montserrat"/>
                <a:ea typeface="Montserrat"/>
                <a:cs typeface="Montserrat"/>
                <a:sym typeface="Montserrat"/>
              </a:rPr>
              <a:t>outer loop"</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b="1"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pic>
        <p:nvPicPr>
          <p:cNvPr id="1120" name="Google Shape;1120;p171"/>
          <p:cNvPicPr preferRelativeResize="0"/>
          <p:nvPr/>
        </p:nvPicPr>
        <p:blipFill>
          <a:blip r:embed="rId4">
            <a:alphaModFix/>
          </a:blip>
          <a:stretch>
            <a:fillRect/>
          </a:stretch>
        </p:blipFill>
        <p:spPr>
          <a:xfrm>
            <a:off x="283441" y="3300401"/>
            <a:ext cx="8572509" cy="1017600"/>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7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Pass statement</a:t>
            </a:r>
            <a:endParaRPr b="0"/>
          </a:p>
        </p:txBody>
      </p:sp>
      <p:pic>
        <p:nvPicPr>
          <p:cNvPr id="1126" name="Google Shape;1126;p17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127" name="Google Shape;1127;p172"/>
          <p:cNvSpPr txBox="1"/>
          <p:nvPr/>
        </p:nvSpPr>
        <p:spPr>
          <a:xfrm>
            <a:off x="369100" y="1468425"/>
            <a:ext cx="84012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a:t>
            </a:r>
            <a:r>
              <a:rPr b="1" lang="en" sz="1800">
                <a:solidFill>
                  <a:schemeClr val="dk1"/>
                </a:solidFill>
                <a:latin typeface="Montserrat"/>
                <a:ea typeface="Montserrat"/>
                <a:cs typeface="Montserrat"/>
                <a:sym typeface="Montserrat"/>
              </a:rPr>
              <a:t>pass</a:t>
            </a:r>
            <a:r>
              <a:rPr lang="en" sz="1800">
                <a:solidFill>
                  <a:schemeClr val="dk1"/>
                </a:solidFill>
                <a:latin typeface="Montserrat"/>
                <a:ea typeface="Montserrat"/>
                <a:cs typeface="Montserrat"/>
                <a:sym typeface="Montserrat"/>
              </a:rPr>
              <a:t> statement is used as a placeholder for future code.</a:t>
            </a: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When the </a:t>
            </a:r>
            <a:r>
              <a:rPr b="1" lang="en" sz="1800">
                <a:solidFill>
                  <a:schemeClr val="dk1"/>
                </a:solidFill>
                <a:latin typeface="Montserrat"/>
                <a:ea typeface="Montserrat"/>
                <a:cs typeface="Montserrat"/>
                <a:sym typeface="Montserrat"/>
              </a:rPr>
              <a:t>pass</a:t>
            </a:r>
            <a:r>
              <a:rPr lang="en" sz="1800">
                <a:solidFill>
                  <a:schemeClr val="dk1"/>
                </a:solidFill>
                <a:latin typeface="Montserrat"/>
                <a:ea typeface="Montserrat"/>
                <a:cs typeface="Montserrat"/>
                <a:sym typeface="Montserrat"/>
              </a:rPr>
              <a:t> statement is executed, nothing happens, but you avoid getting an </a:t>
            </a:r>
            <a:r>
              <a:rPr b="1" lang="en" sz="1800">
                <a:solidFill>
                  <a:schemeClr val="dk1"/>
                </a:solidFill>
                <a:latin typeface="Montserrat"/>
                <a:ea typeface="Montserrat"/>
                <a:cs typeface="Montserrat"/>
                <a:sym typeface="Montserrat"/>
              </a:rPr>
              <a:t>error</a:t>
            </a:r>
            <a:r>
              <a:rPr lang="en" sz="1800">
                <a:solidFill>
                  <a:schemeClr val="dk1"/>
                </a:solidFill>
                <a:latin typeface="Montserrat"/>
                <a:ea typeface="Montserrat"/>
                <a:cs typeface="Montserrat"/>
                <a:sym typeface="Montserrat"/>
              </a:rPr>
              <a:t> when empty code is not allowed.</a:t>
            </a: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Empty code </a:t>
            </a:r>
            <a:r>
              <a:rPr b="1" lang="en" sz="1800">
                <a:solidFill>
                  <a:schemeClr val="dk1"/>
                </a:solidFill>
                <a:latin typeface="Montserrat"/>
                <a:ea typeface="Montserrat"/>
                <a:cs typeface="Montserrat"/>
                <a:sym typeface="Montserrat"/>
              </a:rPr>
              <a:t>is not allowed</a:t>
            </a:r>
            <a:r>
              <a:rPr lang="en" sz="1800">
                <a:solidFill>
                  <a:schemeClr val="dk1"/>
                </a:solidFill>
                <a:latin typeface="Montserrat"/>
                <a:ea typeface="Montserrat"/>
                <a:cs typeface="Montserrat"/>
                <a:sym typeface="Montserrat"/>
              </a:rPr>
              <a:t> in loops, function definitions, class definitions, or in if statements.</a:t>
            </a:r>
            <a:endParaRPr b="1" sz="1800">
              <a:solidFill>
                <a:schemeClr val="dk1"/>
              </a:solidFill>
              <a:latin typeface="Montserrat"/>
              <a:ea typeface="Montserrat"/>
              <a:cs typeface="Montserrat"/>
              <a:sym typeface="Montserrat"/>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7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Pass statement</a:t>
            </a:r>
            <a:endParaRPr b="0"/>
          </a:p>
        </p:txBody>
      </p:sp>
      <p:pic>
        <p:nvPicPr>
          <p:cNvPr id="1133" name="Google Shape;1133;p17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134" name="Google Shape;1134;p173"/>
          <p:cNvSpPr txBox="1"/>
          <p:nvPr/>
        </p:nvSpPr>
        <p:spPr>
          <a:xfrm>
            <a:off x="369100" y="1468425"/>
            <a:ext cx="8401200" cy="3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for loops </a:t>
            </a:r>
            <a:r>
              <a:rPr b="1" lang="en" sz="1800">
                <a:solidFill>
                  <a:schemeClr val="dk1"/>
                </a:solidFill>
                <a:latin typeface="Montserrat"/>
                <a:ea typeface="Montserrat"/>
                <a:cs typeface="Montserrat"/>
                <a:sym typeface="Montserrat"/>
              </a:rPr>
              <a:t>cannot</a:t>
            </a:r>
            <a:r>
              <a:rPr lang="en" sz="1800">
                <a:solidFill>
                  <a:schemeClr val="dk1"/>
                </a:solidFill>
                <a:latin typeface="Montserrat"/>
                <a:ea typeface="Montserrat"/>
                <a:cs typeface="Montserrat"/>
                <a:sym typeface="Montserrat"/>
              </a:rPr>
              <a:t> be empty, but if you for some reason have a for loop with no content, put in the </a:t>
            </a:r>
            <a:r>
              <a:rPr b="1" lang="en" sz="1800">
                <a:solidFill>
                  <a:schemeClr val="dk1"/>
                </a:solidFill>
                <a:latin typeface="Montserrat"/>
                <a:ea typeface="Montserrat"/>
                <a:cs typeface="Montserrat"/>
                <a:sym typeface="Montserrat"/>
              </a:rPr>
              <a:t>pass</a:t>
            </a:r>
            <a:r>
              <a:rPr lang="en" sz="1800">
                <a:solidFill>
                  <a:schemeClr val="dk1"/>
                </a:solidFill>
                <a:latin typeface="Montserrat"/>
                <a:ea typeface="Montserrat"/>
                <a:cs typeface="Montserrat"/>
                <a:sym typeface="Montserrat"/>
              </a:rPr>
              <a:t> statement to avoid getting an error.</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pic>
        <p:nvPicPr>
          <p:cNvPr id="1135" name="Google Shape;1135;p173"/>
          <p:cNvPicPr preferRelativeResize="0"/>
          <p:nvPr/>
        </p:nvPicPr>
        <p:blipFill>
          <a:blip r:embed="rId4">
            <a:alphaModFix/>
          </a:blip>
          <a:stretch>
            <a:fillRect/>
          </a:stretch>
        </p:blipFill>
        <p:spPr>
          <a:xfrm>
            <a:off x="260124" y="2915900"/>
            <a:ext cx="8599275" cy="1572075"/>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74"/>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 learned:</a:t>
            </a:r>
            <a:endParaRPr/>
          </a:p>
          <a:p>
            <a:pPr indent="-342900" lvl="0" marL="457200" rtl="0" algn="l">
              <a:spcBef>
                <a:spcPts val="1200"/>
              </a:spcBef>
              <a:spcAft>
                <a:spcPts val="0"/>
              </a:spcAft>
              <a:buSzPts val="1800"/>
              <a:buChar char="●"/>
            </a:pPr>
            <a:r>
              <a:rPr lang="en"/>
              <a:t>We know basic control flow rules</a:t>
            </a:r>
            <a:endParaRPr/>
          </a:p>
          <a:p>
            <a:pPr indent="-342900" lvl="0" marL="457200" rtl="0" algn="l">
              <a:spcBef>
                <a:spcPts val="0"/>
              </a:spcBef>
              <a:spcAft>
                <a:spcPts val="0"/>
              </a:spcAft>
              <a:buSzPts val="1800"/>
              <a:buChar char="●"/>
            </a:pPr>
            <a:r>
              <a:rPr lang="en"/>
              <a:t>We know comparison operators</a:t>
            </a:r>
            <a:endParaRPr/>
          </a:p>
          <a:p>
            <a:pPr indent="-342900" lvl="0" marL="457200" rtl="0" algn="l">
              <a:spcBef>
                <a:spcPts val="0"/>
              </a:spcBef>
              <a:spcAft>
                <a:spcPts val="0"/>
              </a:spcAft>
              <a:buSzPts val="1800"/>
              <a:buChar char="●"/>
            </a:pPr>
            <a:r>
              <a:rPr lang="en"/>
              <a:t>We know repetition statements </a:t>
            </a:r>
            <a:endParaRPr/>
          </a:p>
          <a:p>
            <a:pPr indent="0" lvl="0" marL="91440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1141" name="Google Shape;1141;p174"/>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2" name="Google Shape;1142;p174"/>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1143" name="Google Shape;1143;p174"/>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600">
                <a:solidFill>
                  <a:schemeClr val="lt1"/>
                </a:solidFill>
                <a:latin typeface="Montserrat"/>
                <a:ea typeface="Montserrat"/>
                <a:cs typeface="Montserrat"/>
                <a:sym typeface="Montserrat"/>
              </a:rPr>
              <a:t>At the core of the lesson</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1147" name="Shape 1147"/>
        <p:cNvGrpSpPr/>
        <p:nvPr/>
      </p:nvGrpSpPr>
      <p:grpSpPr>
        <a:xfrm>
          <a:off x="0" y="0"/>
          <a:ext cx="0" cy="0"/>
          <a:chOff x="0" y="0"/>
          <a:chExt cx="0" cy="0"/>
        </a:xfrm>
      </p:grpSpPr>
      <p:sp>
        <p:nvSpPr>
          <p:cNvPr id="1148" name="Google Shape;1148;p175"/>
          <p:cNvSpPr txBox="1"/>
          <p:nvPr>
            <p:ph idx="1" type="body"/>
          </p:nvPr>
        </p:nvSpPr>
        <p:spPr>
          <a:xfrm>
            <a:off x="311700" y="1759025"/>
            <a:ext cx="8520600" cy="126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5200">
                <a:solidFill>
                  <a:schemeClr val="lt1"/>
                </a:solidFill>
              </a:rPr>
              <a:t>Additional</a:t>
            </a:r>
            <a:r>
              <a:rPr lang="en" sz="5200">
                <a:solidFill>
                  <a:schemeClr val="lt1"/>
                </a:solidFill>
              </a:rPr>
              <a:t> operators</a:t>
            </a:r>
            <a:endParaRPr/>
          </a:p>
        </p:txBody>
      </p:sp>
      <p:pic>
        <p:nvPicPr>
          <p:cNvPr id="1149" name="Google Shape;1149;p175"/>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176"/>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Arithmetic operations</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Logical operators</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Ternary operator </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Conditional statements in if statement</a:t>
            </a:r>
            <a:endParaRPr b="1">
              <a:latin typeface="Montserrat"/>
              <a:ea typeface="Montserrat"/>
              <a:cs typeface="Montserrat"/>
              <a:sym typeface="Montserrat"/>
            </a:endParaRPr>
          </a:p>
          <a:p>
            <a:pPr indent="0" lvl="0" marL="457200" rtl="0" algn="l">
              <a:spcBef>
                <a:spcPts val="1200"/>
              </a:spcBef>
              <a:spcAft>
                <a:spcPts val="0"/>
              </a:spcAft>
              <a:buNone/>
            </a:pPr>
            <a:r>
              <a:t/>
            </a:r>
            <a:endParaRPr b="1">
              <a:latin typeface="Montserrat"/>
              <a:ea typeface="Montserrat"/>
              <a:cs typeface="Montserrat"/>
              <a:sym typeface="Montserrat"/>
            </a:endParaRPr>
          </a:p>
          <a:p>
            <a:pPr indent="0" lvl="0" marL="457200" rtl="0" algn="l">
              <a:spcBef>
                <a:spcPts val="1200"/>
              </a:spcBef>
              <a:spcAft>
                <a:spcPts val="1200"/>
              </a:spcAft>
              <a:buNone/>
            </a:pPr>
            <a:r>
              <a:t/>
            </a:r>
            <a:endParaRPr/>
          </a:p>
        </p:txBody>
      </p:sp>
      <p:sp>
        <p:nvSpPr>
          <p:cNvPr id="1155" name="Google Shape;1155;p176"/>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6" name="Google Shape;1156;p176"/>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1157" name="Google Shape;1157;p176"/>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Montserrat"/>
                <a:ea typeface="Montserrat"/>
                <a:cs typeface="Montserrat"/>
                <a:sym typeface="Montserrat"/>
              </a:rPr>
              <a:t>Topics </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Multiline comments</a:t>
            </a:r>
            <a:endParaRPr b="0"/>
          </a:p>
        </p:txBody>
      </p:sp>
      <p:pic>
        <p:nvPicPr>
          <p:cNvPr id="249" name="Google Shape;249;p5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250" name="Google Shape;250;p51"/>
          <p:cNvSpPr txBox="1"/>
          <p:nvPr/>
        </p:nvSpPr>
        <p:spPr>
          <a:xfrm>
            <a:off x="371400" y="1341600"/>
            <a:ext cx="8401200" cy="3754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Not quite as </a:t>
            </a:r>
            <a:r>
              <a:rPr lang="en" sz="1800" u="sng">
                <a:solidFill>
                  <a:schemeClr val="hlink"/>
                </a:solidFill>
                <a:latin typeface="Montserrat"/>
                <a:ea typeface="Montserrat"/>
                <a:cs typeface="Montserrat"/>
                <a:sym typeface="Montserrat"/>
                <a:hlinkClick r:id="rId4"/>
              </a:rPr>
              <a:t>intended</a:t>
            </a:r>
            <a:r>
              <a:rPr lang="en" sz="1800">
                <a:solidFill>
                  <a:schemeClr val="dk1"/>
                </a:solidFill>
                <a:latin typeface="Montserrat"/>
                <a:ea typeface="Montserrat"/>
                <a:cs typeface="Montserrat"/>
                <a:sym typeface="Montserrat"/>
              </a:rPr>
              <a:t>, you can use a </a:t>
            </a:r>
            <a:r>
              <a:rPr b="1" lang="en" sz="1800">
                <a:solidFill>
                  <a:schemeClr val="dk1"/>
                </a:solidFill>
                <a:latin typeface="Montserrat"/>
                <a:ea typeface="Montserrat"/>
                <a:cs typeface="Montserrat"/>
                <a:sym typeface="Montserrat"/>
              </a:rPr>
              <a:t>multiline string</a:t>
            </a:r>
            <a:r>
              <a:rPr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Since Python will ignore string literals that are not assigned to a variable, you can add a multiline string (</a:t>
            </a:r>
            <a:r>
              <a:rPr b="1" lang="en" sz="1800">
                <a:solidFill>
                  <a:schemeClr val="dk1"/>
                </a:solidFill>
                <a:latin typeface="Montserrat"/>
                <a:ea typeface="Montserrat"/>
                <a:cs typeface="Montserrat"/>
                <a:sym typeface="Montserrat"/>
              </a:rPr>
              <a:t>triple quotes</a:t>
            </a:r>
            <a:r>
              <a:rPr lang="en" sz="1800">
                <a:solidFill>
                  <a:schemeClr val="dk1"/>
                </a:solidFill>
                <a:latin typeface="Montserrat"/>
                <a:ea typeface="Montserrat"/>
                <a:cs typeface="Montserrat"/>
                <a:sym typeface="Montserrat"/>
              </a:rPr>
              <a:t>) in your code, and place your comment inside it: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a:solidFill>
                  <a:srgbClr val="A52A2A"/>
                </a:solidFill>
                <a:latin typeface="Montserrat"/>
                <a:ea typeface="Montserrat"/>
                <a:cs typeface="Montserrat"/>
                <a:sym typeface="Montserrat"/>
              </a:rPr>
              <a:t>"""</a:t>
            </a:r>
            <a:endParaRPr>
              <a:solidFill>
                <a:srgbClr val="A52A2A"/>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a:solidFill>
                  <a:srgbClr val="A52A2A"/>
                </a:solidFill>
                <a:latin typeface="Montserrat"/>
                <a:ea typeface="Montserrat"/>
                <a:cs typeface="Montserrat"/>
                <a:sym typeface="Montserrat"/>
              </a:rPr>
              <a:t>This is a comment</a:t>
            </a:r>
            <a:endParaRPr>
              <a:solidFill>
                <a:srgbClr val="A52A2A"/>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a:solidFill>
                  <a:srgbClr val="A52A2A"/>
                </a:solidFill>
                <a:latin typeface="Montserrat"/>
                <a:ea typeface="Montserrat"/>
                <a:cs typeface="Montserrat"/>
                <a:sym typeface="Montserrat"/>
              </a:rPr>
              <a:t>written in more than just one line</a:t>
            </a:r>
            <a:endParaRPr>
              <a:solidFill>
                <a:srgbClr val="A52A2A"/>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a:solidFill>
                  <a:srgbClr val="A52A2A"/>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rPr lang="en">
                <a:solidFill>
                  <a:srgbClr val="0000CD"/>
                </a:solidFill>
                <a:latin typeface="Montserrat"/>
                <a:ea typeface="Montserrat"/>
                <a:cs typeface="Montserrat"/>
                <a:sym typeface="Montserrat"/>
              </a:rPr>
              <a:t>print</a:t>
            </a:r>
            <a:r>
              <a:rPr lang="en">
                <a:solidFill>
                  <a:schemeClr val="dk1"/>
                </a:solidFill>
                <a:latin typeface="Montserrat"/>
                <a:ea typeface="Montserrat"/>
                <a:cs typeface="Montserrat"/>
                <a:sym typeface="Montserrat"/>
              </a:rPr>
              <a:t>(</a:t>
            </a:r>
            <a:r>
              <a:rPr lang="en">
                <a:solidFill>
                  <a:srgbClr val="A52A2A"/>
                </a:solidFill>
                <a:latin typeface="Montserrat"/>
                <a:ea typeface="Montserrat"/>
                <a:cs typeface="Montserrat"/>
                <a:sym typeface="Montserrat"/>
              </a:rPr>
              <a:t>"Hello, World!"</a:t>
            </a:r>
            <a:r>
              <a:rPr lang="en">
                <a:solidFill>
                  <a:schemeClr val="dk1"/>
                </a:solidFill>
                <a:latin typeface="Montserrat"/>
                <a:ea typeface="Montserrat"/>
                <a:cs typeface="Montserrat"/>
                <a:sym typeface="Montserrat"/>
              </a:rPr>
              <a:t>) </a:t>
            </a:r>
            <a:endParaRPr>
              <a:solidFill>
                <a:schemeClr val="dk1"/>
              </a:solidFill>
              <a:latin typeface="Montserrat"/>
              <a:ea typeface="Montserrat"/>
              <a:cs typeface="Montserrat"/>
              <a:sym typeface="Montserrat"/>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7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Logical operators</a:t>
            </a:r>
            <a:endParaRPr b="0"/>
          </a:p>
        </p:txBody>
      </p:sp>
      <p:pic>
        <p:nvPicPr>
          <p:cNvPr id="1163" name="Google Shape;1163;p17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164" name="Google Shape;1164;p177"/>
          <p:cNvSpPr txBox="1"/>
          <p:nvPr/>
        </p:nvSpPr>
        <p:spPr>
          <a:xfrm>
            <a:off x="369100" y="1468425"/>
            <a:ext cx="8401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Logical operators are used to combine conditional statements:</a:t>
            </a:r>
            <a:endParaRPr sz="1800">
              <a:solidFill>
                <a:schemeClr val="dk1"/>
              </a:solidFill>
              <a:latin typeface="Montserrat"/>
              <a:ea typeface="Montserrat"/>
              <a:cs typeface="Montserrat"/>
              <a:sym typeface="Montserrat"/>
            </a:endParaRPr>
          </a:p>
        </p:txBody>
      </p:sp>
      <p:pic>
        <p:nvPicPr>
          <p:cNvPr id="1165" name="Google Shape;1165;p177"/>
          <p:cNvPicPr preferRelativeResize="0"/>
          <p:nvPr/>
        </p:nvPicPr>
        <p:blipFill>
          <a:blip r:embed="rId4">
            <a:alphaModFix/>
          </a:blip>
          <a:stretch>
            <a:fillRect/>
          </a:stretch>
        </p:blipFill>
        <p:spPr>
          <a:xfrm>
            <a:off x="152400" y="2082525"/>
            <a:ext cx="8667750" cy="1704975"/>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78"/>
          <p:cNvSpPr txBox="1"/>
          <p:nvPr>
            <p:ph type="title"/>
          </p:nvPr>
        </p:nvSpPr>
        <p:spPr>
          <a:xfrm>
            <a:off x="-35625"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Ternary operator (short if-else)</a:t>
            </a:r>
            <a:endParaRPr b="0"/>
          </a:p>
        </p:txBody>
      </p:sp>
      <p:pic>
        <p:nvPicPr>
          <p:cNvPr id="1171" name="Google Shape;1171;p17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172" name="Google Shape;1172;p178"/>
          <p:cNvSpPr txBox="1"/>
          <p:nvPr/>
        </p:nvSpPr>
        <p:spPr>
          <a:xfrm>
            <a:off x="371400" y="1341600"/>
            <a:ext cx="8401200" cy="2956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If you have only one statement to execute, one for </a:t>
            </a:r>
            <a:r>
              <a:rPr b="1" lang="en" sz="1800">
                <a:solidFill>
                  <a:schemeClr val="dk1"/>
                </a:solidFill>
                <a:latin typeface="Montserrat"/>
                <a:ea typeface="Montserrat"/>
                <a:cs typeface="Montserrat"/>
                <a:sym typeface="Montserrat"/>
              </a:rPr>
              <a:t>if</a:t>
            </a:r>
            <a:r>
              <a:rPr lang="en" sz="1800">
                <a:solidFill>
                  <a:schemeClr val="dk1"/>
                </a:solidFill>
                <a:latin typeface="Montserrat"/>
                <a:ea typeface="Montserrat"/>
                <a:cs typeface="Montserrat"/>
                <a:sym typeface="Montserrat"/>
              </a:rPr>
              <a:t>, and one for </a:t>
            </a:r>
            <a:r>
              <a:rPr b="1" lang="en" sz="1800">
                <a:solidFill>
                  <a:schemeClr val="dk1"/>
                </a:solidFill>
                <a:latin typeface="Montserrat"/>
                <a:ea typeface="Montserrat"/>
                <a:cs typeface="Montserrat"/>
                <a:sym typeface="Montserrat"/>
              </a:rPr>
              <a:t>else</a:t>
            </a:r>
            <a:r>
              <a:rPr lang="en" sz="1800">
                <a:solidFill>
                  <a:schemeClr val="dk1"/>
                </a:solidFill>
                <a:latin typeface="Montserrat"/>
                <a:ea typeface="Montserrat"/>
                <a:cs typeface="Montserrat"/>
                <a:sym typeface="Montserrat"/>
              </a:rPr>
              <a:t>, you can put it all on the same line:</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00000"/>
              </a:lnSpc>
              <a:spcBef>
                <a:spcPts val="1200"/>
              </a:spcBef>
              <a:spcAft>
                <a:spcPts val="0"/>
              </a:spcAft>
              <a:buClr>
                <a:schemeClr val="dk1"/>
              </a:buClr>
              <a:buSzPts val="1100"/>
              <a:buFont typeface="Arial"/>
              <a:buNone/>
            </a:pPr>
            <a:r>
              <a:rPr lang="en" sz="1800">
                <a:solidFill>
                  <a:schemeClr val="dk1"/>
                </a:solidFill>
                <a:latin typeface="Montserrat"/>
                <a:ea typeface="Montserrat"/>
                <a:cs typeface="Montserrat"/>
                <a:sym typeface="Montserrat"/>
              </a:rPr>
              <a:t>a = </a:t>
            </a:r>
            <a:r>
              <a:rPr lang="en" sz="1800">
                <a:solidFill>
                  <a:srgbClr val="FF0000"/>
                </a:solidFill>
                <a:latin typeface="Montserrat"/>
                <a:ea typeface="Montserrat"/>
                <a:cs typeface="Montserrat"/>
                <a:sym typeface="Montserrat"/>
              </a:rPr>
              <a:t>2</a:t>
            </a:r>
            <a:endParaRPr sz="1800">
              <a:solidFill>
                <a:srgbClr val="FF0000"/>
              </a:solidFill>
              <a:latin typeface="Montserrat"/>
              <a:ea typeface="Montserrat"/>
              <a:cs typeface="Montserrat"/>
              <a:sym typeface="Montserrat"/>
            </a:endParaRPr>
          </a:p>
          <a:p>
            <a:pPr indent="0" lvl="0" marL="0" rtl="0" algn="l">
              <a:lnSpc>
                <a:spcPct val="100000"/>
              </a:lnSpc>
              <a:spcBef>
                <a:spcPts val="1200"/>
              </a:spcBef>
              <a:spcAft>
                <a:spcPts val="0"/>
              </a:spcAft>
              <a:buClr>
                <a:schemeClr val="dk1"/>
              </a:buClr>
              <a:buSzPts val="1100"/>
              <a:buFont typeface="Arial"/>
              <a:buNone/>
            </a:pPr>
            <a:r>
              <a:rPr lang="en" sz="1800">
                <a:solidFill>
                  <a:schemeClr val="dk1"/>
                </a:solidFill>
                <a:latin typeface="Montserrat"/>
                <a:ea typeface="Montserrat"/>
                <a:cs typeface="Montserrat"/>
                <a:sym typeface="Montserrat"/>
              </a:rPr>
              <a:t>b = </a:t>
            </a:r>
            <a:r>
              <a:rPr lang="en" sz="1800">
                <a:solidFill>
                  <a:srgbClr val="FF0000"/>
                </a:solidFill>
                <a:latin typeface="Montserrat"/>
                <a:ea typeface="Montserrat"/>
                <a:cs typeface="Montserrat"/>
                <a:sym typeface="Montserrat"/>
              </a:rPr>
              <a:t>330</a:t>
            </a:r>
            <a:endParaRPr sz="1800">
              <a:solidFill>
                <a:srgbClr val="FF0000"/>
              </a:solidFill>
              <a:latin typeface="Montserrat"/>
              <a:ea typeface="Montserrat"/>
              <a:cs typeface="Montserrat"/>
              <a:sym typeface="Montserrat"/>
            </a:endParaRPr>
          </a:p>
          <a:p>
            <a:pPr indent="0" lvl="0" marL="0" rtl="0" algn="l">
              <a:lnSpc>
                <a:spcPct val="100000"/>
              </a:lnSpc>
              <a:spcBef>
                <a:spcPts val="1200"/>
              </a:spcBef>
              <a:spcAft>
                <a:spcPts val="0"/>
              </a:spcAft>
              <a:buNone/>
            </a:pPr>
            <a:r>
              <a:rPr lang="en" sz="1800">
                <a:solidFill>
                  <a:srgbClr val="0000CD"/>
                </a:solidFill>
                <a:latin typeface="Montserrat"/>
                <a:ea typeface="Montserrat"/>
                <a:cs typeface="Montserrat"/>
                <a:sym typeface="Montserrat"/>
              </a:rPr>
              <a:t>print</a:t>
            </a:r>
            <a:r>
              <a:rPr lang="en" sz="1800">
                <a:solidFill>
                  <a:schemeClr val="dk1"/>
                </a:solidFill>
                <a:latin typeface="Montserrat"/>
                <a:ea typeface="Montserrat"/>
                <a:cs typeface="Montserrat"/>
                <a:sym typeface="Montserrat"/>
              </a:rPr>
              <a:t>(</a:t>
            </a:r>
            <a:r>
              <a:rPr lang="en" sz="1800">
                <a:solidFill>
                  <a:srgbClr val="A52A2A"/>
                </a:solidFill>
                <a:latin typeface="Montserrat"/>
                <a:ea typeface="Montserrat"/>
                <a:cs typeface="Montserrat"/>
                <a:sym typeface="Montserrat"/>
              </a:rPr>
              <a:t>"A"</a:t>
            </a:r>
            <a:r>
              <a:rPr lang="en" sz="1800">
                <a:solidFill>
                  <a:schemeClr val="dk1"/>
                </a:solidFill>
                <a:latin typeface="Montserrat"/>
                <a:ea typeface="Montserrat"/>
                <a:cs typeface="Montserrat"/>
                <a:sym typeface="Montserrat"/>
              </a:rPr>
              <a:t>) </a:t>
            </a:r>
            <a:r>
              <a:rPr lang="en" sz="1800">
                <a:solidFill>
                  <a:srgbClr val="0000CD"/>
                </a:solidFill>
                <a:latin typeface="Montserrat"/>
                <a:ea typeface="Montserrat"/>
                <a:cs typeface="Montserrat"/>
                <a:sym typeface="Montserrat"/>
              </a:rPr>
              <a:t>if</a:t>
            </a:r>
            <a:r>
              <a:rPr lang="en" sz="1800">
                <a:solidFill>
                  <a:schemeClr val="dk1"/>
                </a:solidFill>
                <a:latin typeface="Montserrat"/>
                <a:ea typeface="Montserrat"/>
                <a:cs typeface="Montserrat"/>
                <a:sym typeface="Montserrat"/>
              </a:rPr>
              <a:t> a &gt; b </a:t>
            </a:r>
            <a:r>
              <a:rPr lang="en" sz="1800">
                <a:solidFill>
                  <a:srgbClr val="0000CD"/>
                </a:solidFill>
                <a:latin typeface="Montserrat"/>
                <a:ea typeface="Montserrat"/>
                <a:cs typeface="Montserrat"/>
                <a:sym typeface="Montserrat"/>
              </a:rPr>
              <a:t>else</a:t>
            </a:r>
            <a:r>
              <a:rPr lang="en" sz="1800">
                <a:solidFill>
                  <a:schemeClr val="dk1"/>
                </a:solidFill>
                <a:latin typeface="Montserrat"/>
                <a:ea typeface="Montserrat"/>
                <a:cs typeface="Montserrat"/>
                <a:sym typeface="Montserrat"/>
              </a:rPr>
              <a:t> </a:t>
            </a:r>
            <a:r>
              <a:rPr lang="en" sz="1800">
                <a:solidFill>
                  <a:srgbClr val="0000CD"/>
                </a:solidFill>
                <a:latin typeface="Montserrat"/>
                <a:ea typeface="Montserrat"/>
                <a:cs typeface="Montserrat"/>
                <a:sym typeface="Montserrat"/>
              </a:rPr>
              <a:t>print</a:t>
            </a:r>
            <a:r>
              <a:rPr lang="en" sz="1800">
                <a:solidFill>
                  <a:schemeClr val="dk1"/>
                </a:solidFill>
                <a:latin typeface="Montserrat"/>
                <a:ea typeface="Montserrat"/>
                <a:cs typeface="Montserrat"/>
                <a:sym typeface="Montserrat"/>
              </a:rPr>
              <a:t>(</a:t>
            </a:r>
            <a:r>
              <a:rPr lang="en" sz="1800">
                <a:solidFill>
                  <a:srgbClr val="A52A2A"/>
                </a:solidFill>
                <a:latin typeface="Montserrat"/>
                <a:ea typeface="Montserrat"/>
                <a:cs typeface="Montserrat"/>
                <a:sym typeface="Montserrat"/>
              </a:rPr>
              <a:t>"B"</a:t>
            </a:r>
            <a:r>
              <a:rPr lang="en" sz="1800">
                <a:solidFill>
                  <a:schemeClr val="dk1"/>
                </a:solidFill>
                <a:latin typeface="Montserrat"/>
                <a:ea typeface="Montserrat"/>
                <a:cs typeface="Montserrat"/>
                <a:sym typeface="Montserrat"/>
              </a:rPr>
              <a:t>) </a:t>
            </a:r>
            <a:endParaRPr sz="1800">
              <a:solidFill>
                <a:srgbClr val="0000CD"/>
              </a:solidFill>
              <a:latin typeface="Montserrat"/>
              <a:ea typeface="Montserrat"/>
              <a:cs typeface="Montserrat"/>
              <a:sym typeface="Montserrat"/>
            </a:endParaRPr>
          </a:p>
          <a:p>
            <a:pPr indent="0" lvl="0" marL="0" rtl="0" algn="l">
              <a:lnSpc>
                <a:spcPct val="100000"/>
              </a:lnSpc>
              <a:spcBef>
                <a:spcPts val="1200"/>
              </a:spcBef>
              <a:spcAft>
                <a:spcPts val="120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17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Identity</a:t>
            </a:r>
            <a:r>
              <a:rPr b="0" lang="en">
                <a:solidFill>
                  <a:schemeClr val="lt1"/>
                </a:solidFill>
              </a:rPr>
              <a:t> operators</a:t>
            </a:r>
            <a:endParaRPr b="0"/>
          </a:p>
        </p:txBody>
      </p:sp>
      <p:pic>
        <p:nvPicPr>
          <p:cNvPr id="1178" name="Google Shape;1178;p17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179" name="Google Shape;1179;p179"/>
          <p:cNvSpPr txBox="1"/>
          <p:nvPr/>
        </p:nvSpPr>
        <p:spPr>
          <a:xfrm>
            <a:off x="369100" y="1468425"/>
            <a:ext cx="8401200" cy="2989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Identity operators are used to compare the objects, not if they are equal, but if they are actually the same object, with the same memory location:</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It will be covered </a:t>
            </a:r>
            <a:r>
              <a:rPr b="1" lang="en" sz="1800">
                <a:solidFill>
                  <a:schemeClr val="dk1"/>
                </a:solidFill>
                <a:latin typeface="Montserrat"/>
                <a:ea typeface="Montserrat"/>
                <a:cs typeface="Montserrat"/>
                <a:sym typeface="Montserrat"/>
              </a:rPr>
              <a:t>later</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p:txBody>
      </p:sp>
      <p:pic>
        <p:nvPicPr>
          <p:cNvPr id="1180" name="Google Shape;1180;p179"/>
          <p:cNvPicPr preferRelativeResize="0"/>
          <p:nvPr/>
        </p:nvPicPr>
        <p:blipFill>
          <a:blip r:embed="rId4">
            <a:alphaModFix/>
          </a:blip>
          <a:stretch>
            <a:fillRect/>
          </a:stretch>
        </p:blipFill>
        <p:spPr>
          <a:xfrm>
            <a:off x="642938" y="2581275"/>
            <a:ext cx="7858125" cy="1200150"/>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18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Membership</a:t>
            </a:r>
            <a:r>
              <a:rPr b="0" lang="en">
                <a:solidFill>
                  <a:schemeClr val="lt1"/>
                </a:solidFill>
              </a:rPr>
              <a:t> operators</a:t>
            </a:r>
            <a:endParaRPr b="0"/>
          </a:p>
        </p:txBody>
      </p:sp>
      <p:pic>
        <p:nvPicPr>
          <p:cNvPr id="1186" name="Google Shape;1186;p18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187" name="Google Shape;1187;p180"/>
          <p:cNvSpPr txBox="1"/>
          <p:nvPr/>
        </p:nvSpPr>
        <p:spPr>
          <a:xfrm>
            <a:off x="369100" y="1468425"/>
            <a:ext cx="8401200" cy="3143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Membership operators are used to test if a sequence is presented in an object: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It will be covered </a:t>
            </a:r>
            <a:r>
              <a:rPr b="1" lang="en" sz="1800">
                <a:solidFill>
                  <a:schemeClr val="dk1"/>
                </a:solidFill>
                <a:latin typeface="Montserrat"/>
                <a:ea typeface="Montserrat"/>
                <a:cs typeface="Montserrat"/>
                <a:sym typeface="Montserrat"/>
              </a:rPr>
              <a:t>later</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p:txBody>
      </p:sp>
      <p:pic>
        <p:nvPicPr>
          <p:cNvPr id="1188" name="Google Shape;1188;p180"/>
          <p:cNvPicPr preferRelativeResize="0"/>
          <p:nvPr/>
        </p:nvPicPr>
        <p:blipFill>
          <a:blip r:embed="rId4">
            <a:alphaModFix/>
          </a:blip>
          <a:stretch>
            <a:fillRect/>
          </a:stretch>
        </p:blipFill>
        <p:spPr>
          <a:xfrm>
            <a:off x="590550" y="2400300"/>
            <a:ext cx="7962900" cy="1562100"/>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81"/>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 learned:</a:t>
            </a:r>
            <a:endParaRPr/>
          </a:p>
          <a:p>
            <a:pPr indent="-342900" lvl="0" marL="457200" rtl="0" algn="l">
              <a:spcBef>
                <a:spcPts val="1200"/>
              </a:spcBef>
              <a:spcAft>
                <a:spcPts val="0"/>
              </a:spcAft>
              <a:buSzPts val="1800"/>
              <a:buChar char="●"/>
            </a:pPr>
            <a:r>
              <a:rPr lang="en"/>
              <a:t>We know comparison operators</a:t>
            </a:r>
            <a:endParaRPr/>
          </a:p>
          <a:p>
            <a:pPr indent="-342900" lvl="0" marL="457200" rtl="0" algn="l">
              <a:spcBef>
                <a:spcPts val="0"/>
              </a:spcBef>
              <a:spcAft>
                <a:spcPts val="0"/>
              </a:spcAft>
              <a:buSzPts val="1800"/>
              <a:buChar char="●"/>
            </a:pPr>
            <a:r>
              <a:rPr lang="en"/>
              <a:t>We know logical operators</a:t>
            </a:r>
            <a:endParaRPr/>
          </a:p>
          <a:p>
            <a:pPr indent="-342900" lvl="0" marL="457200" rtl="0" algn="l">
              <a:spcBef>
                <a:spcPts val="0"/>
              </a:spcBef>
              <a:spcAft>
                <a:spcPts val="0"/>
              </a:spcAft>
              <a:buSzPts val="1800"/>
              <a:buChar char="●"/>
            </a:pPr>
            <a:r>
              <a:rPr lang="en"/>
              <a:t>We know the idea of identity</a:t>
            </a:r>
            <a:r>
              <a:rPr lang="en"/>
              <a:t> and me</a:t>
            </a:r>
            <a:r>
              <a:rPr lang="en"/>
              <a:t>mbership operators</a:t>
            </a:r>
            <a:endParaRPr/>
          </a:p>
          <a:p>
            <a:pPr indent="0" lvl="0" marL="0" rtl="0" algn="l">
              <a:spcBef>
                <a:spcPts val="1200"/>
              </a:spcBef>
              <a:spcAft>
                <a:spcPts val="1200"/>
              </a:spcAft>
              <a:buNone/>
            </a:pPr>
            <a:r>
              <a:t/>
            </a:r>
            <a:endParaRPr/>
          </a:p>
        </p:txBody>
      </p:sp>
      <p:sp>
        <p:nvSpPr>
          <p:cNvPr id="1194" name="Google Shape;1194;p181"/>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5" name="Google Shape;1195;p181"/>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1196" name="Google Shape;1196;p181"/>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600">
                <a:solidFill>
                  <a:schemeClr val="lt1"/>
                </a:solidFill>
                <a:latin typeface="Montserrat"/>
                <a:ea typeface="Montserrat"/>
                <a:cs typeface="Montserrat"/>
                <a:sym typeface="Montserrat"/>
              </a:rPr>
              <a:t>At the core of the lesson</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1200" name="Shape 1200"/>
        <p:cNvGrpSpPr/>
        <p:nvPr/>
      </p:nvGrpSpPr>
      <p:grpSpPr>
        <a:xfrm>
          <a:off x="0" y="0"/>
          <a:ext cx="0" cy="0"/>
          <a:chOff x="0" y="0"/>
          <a:chExt cx="0" cy="0"/>
        </a:xfrm>
      </p:grpSpPr>
      <p:sp>
        <p:nvSpPr>
          <p:cNvPr id="1201" name="Google Shape;1201;p182"/>
          <p:cNvSpPr txBox="1"/>
          <p:nvPr>
            <p:ph idx="1" type="body"/>
          </p:nvPr>
        </p:nvSpPr>
        <p:spPr>
          <a:xfrm>
            <a:off x="311700" y="1759025"/>
            <a:ext cx="8520600" cy="126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5200">
                <a:solidFill>
                  <a:schemeClr val="lt1"/>
                </a:solidFill>
              </a:rPr>
              <a:t>Command Line Interface</a:t>
            </a:r>
            <a:endParaRPr/>
          </a:p>
        </p:txBody>
      </p:sp>
      <p:pic>
        <p:nvPicPr>
          <p:cNvPr id="1202" name="Google Shape;1202;p182"/>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183"/>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Read parameters in CLI context</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input() function</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cmd</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sys</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getopt</a:t>
            </a:r>
            <a:endParaRPr b="1">
              <a:latin typeface="Montserrat"/>
              <a:ea typeface="Montserrat"/>
              <a:cs typeface="Montserrat"/>
              <a:sym typeface="Montserrat"/>
            </a:endParaRPr>
          </a:p>
          <a:p>
            <a:pPr indent="0" lvl="0" marL="457200" rtl="0" algn="l">
              <a:spcBef>
                <a:spcPts val="1200"/>
              </a:spcBef>
              <a:spcAft>
                <a:spcPts val="0"/>
              </a:spcAft>
              <a:buNone/>
            </a:pPr>
            <a:r>
              <a:t/>
            </a:r>
            <a:endParaRPr b="1">
              <a:latin typeface="Montserrat"/>
              <a:ea typeface="Montserrat"/>
              <a:cs typeface="Montserrat"/>
              <a:sym typeface="Montserrat"/>
            </a:endParaRPr>
          </a:p>
          <a:p>
            <a:pPr indent="0" lvl="0" marL="457200" rtl="0" algn="l">
              <a:spcBef>
                <a:spcPts val="1200"/>
              </a:spcBef>
              <a:spcAft>
                <a:spcPts val="1200"/>
              </a:spcAft>
              <a:buNone/>
            </a:pPr>
            <a:r>
              <a:t/>
            </a:r>
            <a:endParaRPr/>
          </a:p>
        </p:txBody>
      </p:sp>
      <p:sp>
        <p:nvSpPr>
          <p:cNvPr id="1208" name="Google Shape;1208;p183"/>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9" name="Google Shape;1209;p183"/>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1210" name="Google Shape;1210;p183"/>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Montserrat"/>
                <a:ea typeface="Montserrat"/>
                <a:cs typeface="Montserrat"/>
                <a:sym typeface="Montserrat"/>
              </a:rPr>
              <a:t>Topics </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18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Command Line Interface (CLI)</a:t>
            </a:r>
            <a:endParaRPr b="0"/>
          </a:p>
        </p:txBody>
      </p:sp>
      <p:pic>
        <p:nvPicPr>
          <p:cNvPr id="1216" name="Google Shape;1216;p18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217" name="Google Shape;1217;p184"/>
          <p:cNvSpPr txBox="1"/>
          <p:nvPr/>
        </p:nvSpPr>
        <p:spPr>
          <a:xfrm>
            <a:off x="369100" y="1468425"/>
            <a:ext cx="8401200" cy="3164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CLI provides a way for a user to </a:t>
            </a:r>
            <a:r>
              <a:rPr b="1" lang="en" sz="1800">
                <a:solidFill>
                  <a:schemeClr val="dk1"/>
                </a:solidFill>
                <a:latin typeface="Montserrat"/>
                <a:ea typeface="Montserrat"/>
                <a:cs typeface="Montserrat"/>
                <a:sym typeface="Montserrat"/>
              </a:rPr>
              <a:t>interact</a:t>
            </a:r>
            <a:r>
              <a:rPr lang="en" sz="1800">
                <a:solidFill>
                  <a:schemeClr val="dk1"/>
                </a:solidFill>
                <a:latin typeface="Montserrat"/>
                <a:ea typeface="Montserrat"/>
                <a:cs typeface="Montserrat"/>
                <a:sym typeface="Montserrat"/>
              </a:rPr>
              <a:t> with a program running in a text-based</a:t>
            </a:r>
            <a:r>
              <a:rPr lang="en" sz="18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5"/>
              </a:rPr>
              <a:t>shell</a:t>
            </a:r>
            <a:r>
              <a:rPr lang="en" sz="1800">
                <a:solidFill>
                  <a:schemeClr val="dk1"/>
                </a:solidFill>
                <a:latin typeface="Montserrat"/>
                <a:ea typeface="Montserrat"/>
                <a:cs typeface="Montserrat"/>
                <a:sym typeface="Montserrat"/>
              </a:rPr>
              <a:t> interpreter.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Some examples of shell interpreters are</a:t>
            </a:r>
            <a:r>
              <a:rPr lang="en" sz="18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7"/>
              </a:rPr>
              <a:t>Bash</a:t>
            </a:r>
            <a:r>
              <a:rPr lang="en" sz="1800">
                <a:solidFill>
                  <a:schemeClr val="dk1"/>
                </a:solidFill>
                <a:latin typeface="Montserrat"/>
                <a:ea typeface="Montserrat"/>
                <a:cs typeface="Montserrat"/>
                <a:sym typeface="Montserrat"/>
              </a:rPr>
              <a:t> on Linux or</a:t>
            </a:r>
            <a:r>
              <a:rPr lang="en" sz="1800">
                <a:solidFill>
                  <a:schemeClr val="dk1"/>
                </a:solidFill>
                <a:uFill>
                  <a:noFill/>
                </a:uFill>
                <a:latin typeface="Montserrat"/>
                <a:ea typeface="Montserrat"/>
                <a:cs typeface="Montserrat"/>
                <a:sym typeface="Montserrat"/>
                <a:hlinkClick r:id="rId8">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9"/>
              </a:rPr>
              <a:t>Command Prompt</a:t>
            </a:r>
            <a:r>
              <a:rPr lang="en" sz="1800">
                <a:solidFill>
                  <a:schemeClr val="dk1"/>
                </a:solidFill>
                <a:latin typeface="Montserrat"/>
                <a:ea typeface="Montserrat"/>
                <a:cs typeface="Montserrat"/>
                <a:sym typeface="Montserrat"/>
              </a:rPr>
              <a:t> on Windows.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command line interface is enabled by the shell interpreter that exposes a</a:t>
            </a:r>
            <a:r>
              <a:rPr lang="en" sz="18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11"/>
              </a:rPr>
              <a:t>command prompt</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8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Command prompt</a:t>
            </a:r>
            <a:endParaRPr b="0"/>
          </a:p>
        </p:txBody>
      </p:sp>
      <p:pic>
        <p:nvPicPr>
          <p:cNvPr id="1223" name="Google Shape;1223;p18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224" name="Google Shape;1224;p185"/>
          <p:cNvSpPr txBox="1"/>
          <p:nvPr/>
        </p:nvSpPr>
        <p:spPr>
          <a:xfrm>
            <a:off x="369100" y="1468425"/>
            <a:ext cx="8401200" cy="3955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a:t>
            </a:r>
            <a:r>
              <a:rPr b="1" lang="en" sz="1800">
                <a:solidFill>
                  <a:schemeClr val="dk1"/>
                </a:solidFill>
                <a:latin typeface="Montserrat"/>
                <a:ea typeface="Montserrat"/>
                <a:cs typeface="Montserrat"/>
                <a:sym typeface="Montserrat"/>
              </a:rPr>
              <a:t>command prompt</a:t>
            </a:r>
            <a:r>
              <a:rPr lang="en" sz="1800">
                <a:solidFill>
                  <a:schemeClr val="dk1"/>
                </a:solidFill>
                <a:latin typeface="Montserrat"/>
                <a:ea typeface="Montserrat"/>
                <a:cs typeface="Montserrat"/>
                <a:sym typeface="Montserrat"/>
              </a:rPr>
              <a:t> (or just </a:t>
            </a:r>
            <a:r>
              <a:rPr i="1" lang="en" sz="1800">
                <a:solidFill>
                  <a:schemeClr val="dk1"/>
                </a:solidFill>
                <a:latin typeface="Montserrat"/>
                <a:ea typeface="Montserrat"/>
                <a:cs typeface="Montserrat"/>
                <a:sym typeface="Montserrat"/>
              </a:rPr>
              <a:t>prompt</a:t>
            </a:r>
            <a:r>
              <a:rPr lang="en" sz="1800">
                <a:solidFill>
                  <a:schemeClr val="dk1"/>
                </a:solidFill>
                <a:latin typeface="Montserrat"/>
                <a:ea typeface="Montserrat"/>
                <a:cs typeface="Montserrat"/>
                <a:sym typeface="Montserrat"/>
              </a:rPr>
              <a:t>) is a sequence of (one or more) characters used in a command-line interface to indicate </a:t>
            </a:r>
            <a:r>
              <a:rPr b="1" lang="en" sz="1800">
                <a:solidFill>
                  <a:schemeClr val="dk1"/>
                </a:solidFill>
                <a:latin typeface="Montserrat"/>
                <a:ea typeface="Montserrat"/>
                <a:cs typeface="Montserrat"/>
                <a:sym typeface="Montserrat"/>
              </a:rPr>
              <a:t>readiness</a:t>
            </a:r>
            <a:r>
              <a:rPr lang="en" sz="1800">
                <a:solidFill>
                  <a:schemeClr val="dk1"/>
                </a:solidFill>
                <a:latin typeface="Montserrat"/>
                <a:ea typeface="Montserrat"/>
                <a:cs typeface="Montserrat"/>
                <a:sym typeface="Montserrat"/>
              </a:rPr>
              <a:t> to accept commands.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It literally</a:t>
            </a:r>
            <a:r>
              <a:rPr lang="en" sz="18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5"/>
              </a:rPr>
              <a:t>prompts</a:t>
            </a:r>
            <a:r>
              <a:rPr lang="en" sz="1800">
                <a:solidFill>
                  <a:schemeClr val="dk1"/>
                </a:solidFill>
                <a:latin typeface="Montserrat"/>
                <a:ea typeface="Montserrat"/>
                <a:cs typeface="Montserrat"/>
                <a:sym typeface="Montserrat"/>
              </a:rPr>
              <a:t> the user to take action.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prompt usually ends with one of the characters $, %, #, </a:t>
            </a:r>
            <a:r>
              <a:rPr lang="en" sz="1800">
                <a:solidFill>
                  <a:schemeClr val="dk1"/>
                </a:solidFill>
                <a:latin typeface="Montserrat"/>
                <a:ea typeface="Montserrat"/>
                <a:cs typeface="Montserrat"/>
                <a:sym typeface="Montserrat"/>
              </a:rPr>
              <a:t>: </a:t>
            </a:r>
            <a:r>
              <a:rPr lang="en" sz="1800">
                <a:solidFill>
                  <a:schemeClr val="dk1"/>
                </a:solidFill>
                <a:latin typeface="Montserrat"/>
                <a:ea typeface="Montserrat"/>
                <a:cs typeface="Montserrat"/>
                <a:sym typeface="Montserrat"/>
              </a:rPr>
              <a:t>, &gt; or </a:t>
            </a:r>
            <a:r>
              <a:rPr lang="en" sz="1800">
                <a:solidFill>
                  <a:schemeClr val="dk1"/>
                </a:solidFill>
                <a:latin typeface="Montserrat"/>
                <a:ea typeface="Montserrat"/>
                <a:cs typeface="Montserrat"/>
                <a:sym typeface="Montserrat"/>
              </a:rPr>
              <a:t>-</a:t>
            </a:r>
            <a:r>
              <a:rPr baseline="30000" lang="en" sz="1800">
                <a:solidFill>
                  <a:schemeClr val="dk1"/>
                </a:solidFill>
                <a:latin typeface="Montserrat"/>
                <a:ea typeface="Montserrat"/>
                <a:cs typeface="Montserrat"/>
                <a:sym typeface="Montserrat"/>
              </a:rPr>
              <a:t> </a:t>
            </a:r>
            <a:r>
              <a:rPr lang="en" sz="1800">
                <a:solidFill>
                  <a:schemeClr val="dk1"/>
                </a:solidFill>
                <a:latin typeface="Montserrat"/>
                <a:ea typeface="Montserrat"/>
                <a:cs typeface="Montserrat"/>
                <a:sym typeface="Montserrat"/>
              </a:rPr>
              <a:t>and often includes other information, such as the path of the current</a:t>
            </a:r>
            <a:r>
              <a:rPr lang="en" sz="18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7"/>
              </a:rPr>
              <a:t>working directory</a:t>
            </a:r>
            <a:r>
              <a:rPr lang="en" sz="1800">
                <a:solidFill>
                  <a:schemeClr val="dk1"/>
                </a:solidFill>
                <a:latin typeface="Montserrat"/>
                <a:ea typeface="Montserrat"/>
                <a:cs typeface="Montserrat"/>
                <a:sym typeface="Montserrat"/>
              </a:rPr>
              <a:t> and the</a:t>
            </a:r>
            <a:r>
              <a:rPr lang="en" sz="1800">
                <a:solidFill>
                  <a:schemeClr val="dk1"/>
                </a:solidFill>
                <a:uFill>
                  <a:noFill/>
                </a:uFill>
                <a:latin typeface="Montserrat"/>
                <a:ea typeface="Montserrat"/>
                <a:cs typeface="Montserrat"/>
                <a:sym typeface="Montserrat"/>
                <a:hlinkClick r:id="rId8">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9"/>
              </a:rPr>
              <a:t>hostname</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8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Command prompt</a:t>
            </a:r>
            <a:endParaRPr b="0"/>
          </a:p>
        </p:txBody>
      </p:sp>
      <p:pic>
        <p:nvPicPr>
          <p:cNvPr id="1230" name="Google Shape;1230;p18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231" name="Google Shape;1231;p186"/>
          <p:cNvSpPr txBox="1"/>
          <p:nvPr/>
        </p:nvSpPr>
        <p:spPr>
          <a:xfrm>
            <a:off x="369100" y="1468425"/>
            <a:ext cx="84012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C</a:t>
            </a:r>
            <a:r>
              <a:rPr b="1" lang="en" sz="1800">
                <a:solidFill>
                  <a:schemeClr val="dk1"/>
                </a:solidFill>
                <a:latin typeface="Montserrat"/>
                <a:ea typeface="Montserrat"/>
                <a:cs typeface="Montserrat"/>
                <a:sym typeface="Montserrat"/>
              </a:rPr>
              <a:t>ommand prompt</a:t>
            </a:r>
            <a:r>
              <a:rPr lang="en" sz="1800">
                <a:solidFill>
                  <a:schemeClr val="dk1"/>
                </a:solidFill>
                <a:latin typeface="Montserrat"/>
                <a:ea typeface="Montserrat"/>
                <a:cs typeface="Montserrat"/>
                <a:sym typeface="Montserrat"/>
              </a:rPr>
              <a:t> </a:t>
            </a:r>
            <a:r>
              <a:rPr lang="en" sz="1800">
                <a:solidFill>
                  <a:schemeClr val="dk1"/>
                </a:solidFill>
                <a:latin typeface="Montserrat"/>
                <a:ea typeface="Montserrat"/>
                <a:cs typeface="Montserrat"/>
                <a:sym typeface="Montserrat"/>
              </a:rPr>
              <a:t>can be characterized by the following elements:</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a:t>
            </a:r>
            <a:r>
              <a:rPr b="1" lang="en" sz="1800">
                <a:solidFill>
                  <a:schemeClr val="dk1"/>
                </a:solidFill>
                <a:latin typeface="Montserrat"/>
                <a:ea typeface="Montserrat"/>
                <a:cs typeface="Montserrat"/>
                <a:sym typeface="Montserrat"/>
              </a:rPr>
              <a:t>command</a:t>
            </a:r>
            <a:r>
              <a:rPr lang="en" sz="1800">
                <a:solidFill>
                  <a:schemeClr val="dk1"/>
                </a:solidFill>
                <a:latin typeface="Montserrat"/>
                <a:ea typeface="Montserrat"/>
                <a:cs typeface="Montserrat"/>
                <a:sym typeface="Montserrat"/>
              </a:rPr>
              <a:t> or program</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Zero or more command line </a:t>
            </a:r>
            <a:r>
              <a:rPr b="1" lang="en" sz="1800">
                <a:solidFill>
                  <a:schemeClr val="dk1"/>
                </a:solidFill>
                <a:latin typeface="Montserrat"/>
                <a:ea typeface="Montserrat"/>
                <a:cs typeface="Montserrat"/>
                <a:sym typeface="Montserrat"/>
              </a:rPr>
              <a:t>arguments</a:t>
            </a:r>
            <a:br>
              <a:rPr b="1" lang="en" sz="1800">
                <a:solidFill>
                  <a:schemeClr val="dk1"/>
                </a:solidFill>
                <a:latin typeface="Montserrat"/>
                <a:ea typeface="Montserrat"/>
                <a:cs typeface="Montserrat"/>
                <a:sym typeface="Montserrat"/>
              </a:rPr>
            </a:br>
            <a:endParaRPr b="1"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An </a:t>
            </a:r>
            <a:r>
              <a:rPr b="1" lang="en" sz="1800">
                <a:solidFill>
                  <a:schemeClr val="dk1"/>
                </a:solidFill>
                <a:latin typeface="Montserrat"/>
                <a:ea typeface="Montserrat"/>
                <a:cs typeface="Montserrat"/>
                <a:sym typeface="Montserrat"/>
              </a:rPr>
              <a:t>output</a:t>
            </a:r>
            <a:r>
              <a:rPr lang="en" sz="1800">
                <a:solidFill>
                  <a:schemeClr val="dk1"/>
                </a:solidFill>
                <a:latin typeface="Montserrat"/>
                <a:ea typeface="Montserrat"/>
                <a:cs typeface="Montserrat"/>
                <a:sym typeface="Montserrat"/>
              </a:rPr>
              <a:t> representing the result of the command</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Textual documentation referred to as </a:t>
            </a:r>
            <a:r>
              <a:rPr b="1" lang="en" sz="1800">
                <a:solidFill>
                  <a:schemeClr val="dk1"/>
                </a:solidFill>
                <a:latin typeface="Montserrat"/>
                <a:ea typeface="Montserrat"/>
                <a:cs typeface="Montserrat"/>
                <a:sym typeface="Montserrat"/>
              </a:rPr>
              <a:t>usage</a:t>
            </a:r>
            <a:r>
              <a:rPr lang="en" sz="1800">
                <a:solidFill>
                  <a:schemeClr val="dk1"/>
                </a:solidFill>
                <a:latin typeface="Montserrat"/>
                <a:ea typeface="Montserrat"/>
                <a:cs typeface="Montserrat"/>
                <a:sym typeface="Montserrat"/>
              </a:rPr>
              <a:t> or </a:t>
            </a:r>
            <a:r>
              <a:rPr b="1" lang="en" sz="1800">
                <a:solidFill>
                  <a:schemeClr val="dk1"/>
                </a:solidFill>
                <a:latin typeface="Montserrat"/>
                <a:ea typeface="Montserrat"/>
                <a:cs typeface="Montserrat"/>
                <a:sym typeface="Montserrat"/>
              </a:rPr>
              <a:t>help</a:t>
            </a:r>
            <a:br>
              <a:rPr b="1"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Not every command line interface may provide all these elements</a:t>
            </a:r>
            <a:endParaRPr sz="18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Docstrings</a:t>
            </a:r>
            <a:endParaRPr b="0"/>
          </a:p>
        </p:txBody>
      </p:sp>
      <p:pic>
        <p:nvPicPr>
          <p:cNvPr id="256" name="Google Shape;256;p5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257" name="Google Shape;257;p52"/>
          <p:cNvSpPr txBox="1"/>
          <p:nvPr/>
        </p:nvSpPr>
        <p:spPr>
          <a:xfrm>
            <a:off x="371400" y="1341600"/>
            <a:ext cx="8401200" cy="3164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T</a:t>
            </a:r>
            <a:r>
              <a:rPr b="1" lang="en" sz="1800">
                <a:solidFill>
                  <a:schemeClr val="dk1"/>
                </a:solidFill>
                <a:latin typeface="Montserrat"/>
                <a:ea typeface="Montserrat"/>
                <a:cs typeface="Montserrat"/>
                <a:sym typeface="Montserrat"/>
              </a:rPr>
              <a:t>riple quotes</a:t>
            </a:r>
            <a:r>
              <a:rPr lang="en" sz="1800">
                <a:solidFill>
                  <a:schemeClr val="dk1"/>
                </a:solidFill>
                <a:latin typeface="Montserrat"/>
                <a:ea typeface="Montserrat"/>
                <a:cs typeface="Montserrat"/>
                <a:sym typeface="Montserrat"/>
              </a:rPr>
              <a:t> in your code are intended to use in </a:t>
            </a:r>
            <a:r>
              <a:rPr lang="en" sz="1800" u="sng">
                <a:solidFill>
                  <a:schemeClr val="hlink"/>
                </a:solidFill>
                <a:latin typeface="Montserrat"/>
                <a:ea typeface="Montserrat"/>
                <a:cs typeface="Montserrat"/>
                <a:sym typeface="Montserrat"/>
                <a:hlinkClick r:id="rId4"/>
              </a:rPr>
              <a:t>documentation strings</a:t>
            </a:r>
            <a:r>
              <a:rPr lang="en" sz="1800">
                <a:solidFill>
                  <a:schemeClr val="dk1"/>
                </a:solidFill>
                <a:latin typeface="Montserrat"/>
                <a:ea typeface="Montserrat"/>
                <a:cs typeface="Montserrat"/>
                <a:sym typeface="Montserrat"/>
              </a:rPr>
              <a:t> (</a:t>
            </a:r>
            <a:r>
              <a:rPr lang="en" sz="1800">
                <a:solidFill>
                  <a:schemeClr val="dk1"/>
                </a:solidFill>
                <a:latin typeface="Montserrat"/>
                <a:ea typeface="Montserrat"/>
                <a:cs typeface="Montserrat"/>
                <a:sym typeface="Montserrat"/>
              </a:rPr>
              <a:t>a.k.a. "docstrings").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a:t>
            </a:r>
            <a:r>
              <a:rPr b="1" lang="en" sz="1800">
                <a:solidFill>
                  <a:schemeClr val="dk1"/>
                </a:solidFill>
                <a:latin typeface="Montserrat"/>
                <a:ea typeface="Montserrat"/>
                <a:cs typeface="Montserrat"/>
                <a:sym typeface="Montserrat"/>
              </a:rPr>
              <a:t>docstring</a:t>
            </a:r>
            <a:r>
              <a:rPr lang="en" sz="1800">
                <a:solidFill>
                  <a:schemeClr val="dk1"/>
                </a:solidFill>
                <a:latin typeface="Montserrat"/>
                <a:ea typeface="Montserrat"/>
                <a:cs typeface="Montserrat"/>
                <a:sym typeface="Montserrat"/>
              </a:rPr>
              <a:t> is a string literal that occurs as the first statement in a module, function, class, or method definition. Such a docstring becomes the __doc__ special attribute of that object.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It will be covered </a:t>
            </a:r>
            <a:r>
              <a:rPr b="1" lang="en" sz="1800">
                <a:solidFill>
                  <a:schemeClr val="dk1"/>
                </a:solidFill>
                <a:latin typeface="Montserrat"/>
                <a:ea typeface="Montserrat"/>
                <a:cs typeface="Montserrat"/>
                <a:sym typeface="Montserrat"/>
              </a:rPr>
              <a:t>later</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8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Command prompt - example no. 1</a:t>
            </a:r>
            <a:endParaRPr b="0"/>
          </a:p>
        </p:txBody>
      </p:sp>
      <p:pic>
        <p:nvPicPr>
          <p:cNvPr id="1237" name="Google Shape;1237;p18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238" name="Google Shape;1238;p187"/>
          <p:cNvSpPr txBox="1"/>
          <p:nvPr/>
        </p:nvSpPr>
        <p:spPr>
          <a:xfrm>
            <a:off x="369100" y="1468425"/>
            <a:ext cx="8401200" cy="10989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this example, the Python interpreter takes option -c for </a:t>
            </a:r>
            <a:r>
              <a:rPr b="1" lang="en" sz="1800">
                <a:solidFill>
                  <a:schemeClr val="dk1"/>
                </a:solidFill>
                <a:latin typeface="Montserrat"/>
                <a:ea typeface="Montserrat"/>
                <a:cs typeface="Montserrat"/>
                <a:sym typeface="Montserrat"/>
              </a:rPr>
              <a:t>command</a:t>
            </a:r>
            <a:r>
              <a:rPr lang="en" sz="1800">
                <a:solidFill>
                  <a:schemeClr val="dk1"/>
                </a:solidFill>
                <a:latin typeface="Montserrat"/>
                <a:ea typeface="Montserrat"/>
                <a:cs typeface="Montserrat"/>
                <a:sym typeface="Montserrat"/>
              </a:rPr>
              <a:t>, which says to execute the Python command line arguments following the option -c as a Python program.</a:t>
            </a:r>
            <a:endParaRPr sz="1800">
              <a:solidFill>
                <a:schemeClr val="dk1"/>
              </a:solidFill>
              <a:latin typeface="Montserrat"/>
              <a:ea typeface="Montserrat"/>
              <a:cs typeface="Montserrat"/>
              <a:sym typeface="Montserrat"/>
            </a:endParaRPr>
          </a:p>
        </p:txBody>
      </p:sp>
      <p:pic>
        <p:nvPicPr>
          <p:cNvPr id="1239" name="Google Shape;1239;p187"/>
          <p:cNvPicPr preferRelativeResize="0"/>
          <p:nvPr/>
        </p:nvPicPr>
        <p:blipFill>
          <a:blip r:embed="rId4">
            <a:alphaModFix/>
          </a:blip>
          <a:stretch>
            <a:fillRect/>
          </a:stretch>
        </p:blipFill>
        <p:spPr>
          <a:xfrm>
            <a:off x="152400" y="3253125"/>
            <a:ext cx="8439150" cy="619125"/>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8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Command prompt - example no. 1</a:t>
            </a:r>
            <a:endParaRPr b="0"/>
          </a:p>
        </p:txBody>
      </p:sp>
      <p:pic>
        <p:nvPicPr>
          <p:cNvPr id="1245" name="Google Shape;1245;p18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246" name="Google Shape;1246;p188"/>
          <p:cNvSpPr txBox="1"/>
          <p:nvPr/>
        </p:nvSpPr>
        <p:spPr>
          <a:xfrm>
            <a:off x="369100" y="1468425"/>
            <a:ext cx="8401200" cy="1252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This example shows how to invoke Python with -h to display the help:</a:t>
            </a: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pic>
        <p:nvPicPr>
          <p:cNvPr id="1247" name="Google Shape;1247;p188"/>
          <p:cNvPicPr preferRelativeResize="0"/>
          <p:nvPr/>
        </p:nvPicPr>
        <p:blipFill>
          <a:blip r:embed="rId4">
            <a:alphaModFix/>
          </a:blip>
          <a:stretch>
            <a:fillRect/>
          </a:stretch>
        </p:blipFill>
        <p:spPr>
          <a:xfrm>
            <a:off x="381000" y="2567325"/>
            <a:ext cx="8367810" cy="2271375"/>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8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Command Line Arguments</a:t>
            </a:r>
            <a:endParaRPr b="0"/>
          </a:p>
        </p:txBody>
      </p:sp>
      <p:pic>
        <p:nvPicPr>
          <p:cNvPr id="1253" name="Google Shape;1253;p18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254" name="Google Shape;1254;p189"/>
          <p:cNvSpPr txBox="1"/>
          <p:nvPr/>
        </p:nvSpPr>
        <p:spPr>
          <a:xfrm>
            <a:off x="369100" y="1468425"/>
            <a:ext cx="8401200" cy="31647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arguments that are given after the name of the program in the command line shell of the operating system are known as </a:t>
            </a:r>
            <a:r>
              <a:rPr b="1" lang="en" sz="1800">
                <a:solidFill>
                  <a:schemeClr val="dk1"/>
                </a:solidFill>
                <a:latin typeface="Montserrat"/>
                <a:ea typeface="Montserrat"/>
                <a:cs typeface="Montserrat"/>
                <a:sym typeface="Montserrat"/>
              </a:rPr>
              <a:t>Command Line Arguments</a:t>
            </a:r>
            <a:r>
              <a:rPr lang="en" sz="1800">
                <a:solidFill>
                  <a:schemeClr val="dk1"/>
                </a:solidFill>
                <a:latin typeface="Montserrat"/>
                <a:ea typeface="Montserrat"/>
                <a:cs typeface="Montserrat"/>
                <a:sym typeface="Montserrat"/>
              </a:rPr>
              <a:t>. Python provides various ways of dealing with these types of arguments. The three most common are:</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sys.argv</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uFill>
                  <a:noFill/>
                </a:uFill>
                <a:latin typeface="Montserrat"/>
                <a:ea typeface="Montserrat"/>
                <a:cs typeface="Montserrat"/>
                <a:sym typeface="Montserrat"/>
                <a:hlinkClick r:id="rId5">
                  <a:extLst>
                    <a:ext uri="{A12FA001-AC4F-418D-AE19-62706E023703}">
                      <ahyp:hlinkClr val="tx"/>
                    </a:ext>
                  </a:extLst>
                </a:hlinkClick>
              </a:rPr>
              <a:t>getopt module</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argparse module</a:t>
            </a: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9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Python </a:t>
            </a:r>
            <a:r>
              <a:rPr b="0" lang="en"/>
              <a:t>Command Line Arguments</a:t>
            </a:r>
            <a:endParaRPr b="0"/>
          </a:p>
        </p:txBody>
      </p:sp>
      <p:pic>
        <p:nvPicPr>
          <p:cNvPr id="1260" name="Google Shape;1260;p19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261" name="Google Shape;1261;p190"/>
          <p:cNvSpPr txBox="1"/>
          <p:nvPr/>
        </p:nvSpPr>
        <p:spPr>
          <a:xfrm>
            <a:off x="369100" y="1468425"/>
            <a:ext cx="8401200" cy="28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latin typeface="Montserrat"/>
                <a:ea typeface="Montserrat"/>
                <a:cs typeface="Montserrat"/>
                <a:sym typeface="Montserrat"/>
              </a:rPr>
              <a:t>Python command line arguments are a subset of the command line interface. They can be composed of different types of arguments:</a:t>
            </a: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AutoNum type="arabicPeriod"/>
            </a:pPr>
            <a:r>
              <a:rPr b="1" lang="en" sz="1800">
                <a:solidFill>
                  <a:schemeClr val="dk1"/>
                </a:solidFill>
                <a:latin typeface="Montserrat"/>
                <a:ea typeface="Montserrat"/>
                <a:cs typeface="Montserrat"/>
                <a:sym typeface="Montserrat"/>
              </a:rPr>
              <a:t>Options</a:t>
            </a:r>
            <a:r>
              <a:rPr lang="en" sz="1800">
                <a:solidFill>
                  <a:schemeClr val="dk1"/>
                </a:solidFill>
                <a:latin typeface="Montserrat"/>
                <a:ea typeface="Montserrat"/>
                <a:cs typeface="Montserrat"/>
                <a:sym typeface="Montserrat"/>
              </a:rPr>
              <a:t> modify the behavior of a particular command or program.</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AutoNum type="arabicPeriod"/>
            </a:pPr>
            <a:r>
              <a:rPr b="1" lang="en" sz="1800">
                <a:solidFill>
                  <a:schemeClr val="dk1"/>
                </a:solidFill>
                <a:latin typeface="Montserrat"/>
                <a:ea typeface="Montserrat"/>
                <a:cs typeface="Montserrat"/>
                <a:sym typeface="Montserrat"/>
              </a:rPr>
              <a:t>Arguments</a:t>
            </a:r>
            <a:r>
              <a:rPr lang="en" sz="1800">
                <a:solidFill>
                  <a:schemeClr val="dk1"/>
                </a:solidFill>
                <a:latin typeface="Montserrat"/>
                <a:ea typeface="Montserrat"/>
                <a:cs typeface="Montserrat"/>
                <a:sym typeface="Montserrat"/>
              </a:rPr>
              <a:t> represent the source or destination to be processed.</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AutoNum type="arabicPeriod"/>
            </a:pPr>
            <a:r>
              <a:rPr b="1" lang="en" sz="1800">
                <a:solidFill>
                  <a:schemeClr val="dk1"/>
                </a:solidFill>
                <a:latin typeface="Montserrat"/>
                <a:ea typeface="Montserrat"/>
                <a:cs typeface="Montserrat"/>
                <a:sym typeface="Montserrat"/>
              </a:rPr>
              <a:t>Subcommands</a:t>
            </a:r>
            <a:r>
              <a:rPr lang="en" sz="1800">
                <a:solidFill>
                  <a:schemeClr val="dk1"/>
                </a:solidFill>
                <a:latin typeface="Montserrat"/>
                <a:ea typeface="Montserrat"/>
                <a:cs typeface="Montserrat"/>
                <a:sym typeface="Montserrat"/>
              </a:rPr>
              <a:t> allow a program to define more than one command with the respective set of options and arguments.</a:t>
            </a:r>
            <a:endParaRPr sz="1800">
              <a:solidFill>
                <a:schemeClr val="dk1"/>
              </a:solidFill>
              <a:latin typeface="Montserrat"/>
              <a:ea typeface="Montserrat"/>
              <a:cs typeface="Montserrat"/>
              <a:sym typeface="Montserrat"/>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19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Python Command Line Arguments</a:t>
            </a:r>
            <a:endParaRPr b="0"/>
          </a:p>
        </p:txBody>
      </p:sp>
      <p:pic>
        <p:nvPicPr>
          <p:cNvPr id="1267" name="Google Shape;1267;p19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1268" name="Google Shape;1268;p191"/>
          <p:cNvPicPr preferRelativeResize="0"/>
          <p:nvPr/>
        </p:nvPicPr>
        <p:blipFill>
          <a:blip r:embed="rId4">
            <a:alphaModFix/>
          </a:blip>
          <a:stretch>
            <a:fillRect/>
          </a:stretch>
        </p:blipFill>
        <p:spPr>
          <a:xfrm>
            <a:off x="1828800" y="1170000"/>
            <a:ext cx="5722465" cy="3821100"/>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19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sys</a:t>
            </a:r>
            <a:r>
              <a:rPr b="0" lang="en"/>
              <a:t> module</a:t>
            </a:r>
            <a:endParaRPr b="0"/>
          </a:p>
        </p:txBody>
      </p:sp>
      <p:pic>
        <p:nvPicPr>
          <p:cNvPr id="1274" name="Google Shape;1274;p19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275" name="Google Shape;1275;p192"/>
          <p:cNvSpPr txBox="1"/>
          <p:nvPr/>
        </p:nvSpPr>
        <p:spPr>
          <a:xfrm>
            <a:off x="369100" y="1468425"/>
            <a:ext cx="8401200" cy="20550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a:t>
            </a:r>
            <a:r>
              <a:rPr b="1" lang="en" sz="1800">
                <a:solidFill>
                  <a:schemeClr val="dk1"/>
                </a:solidFill>
                <a:latin typeface="Montserrat"/>
                <a:ea typeface="Montserrat"/>
                <a:cs typeface="Montserrat"/>
                <a:sym typeface="Montserrat"/>
              </a:rPr>
              <a:t>sys module</a:t>
            </a:r>
            <a:r>
              <a:rPr lang="en" sz="1800">
                <a:solidFill>
                  <a:schemeClr val="dk1"/>
                </a:solidFill>
                <a:latin typeface="Montserrat"/>
                <a:ea typeface="Montserrat"/>
                <a:cs typeface="Montserrat"/>
                <a:sym typeface="Montserrat"/>
              </a:rPr>
              <a:t> in Python provides various functions and variables that are used to manipulate different parts of the Python runtime environment.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It allows operating on the interpreter as it provides access to the variables and functions that interact strongly with the interpreter. </a:t>
            </a:r>
            <a:endParaRPr sz="1800">
              <a:solidFill>
                <a:schemeClr val="dk1"/>
              </a:solidFill>
              <a:latin typeface="Montserrat"/>
              <a:ea typeface="Montserrat"/>
              <a:cs typeface="Montserrat"/>
              <a:sym typeface="Montserrat"/>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19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sys.argv</a:t>
            </a:r>
            <a:endParaRPr b="0"/>
          </a:p>
        </p:txBody>
      </p:sp>
      <p:pic>
        <p:nvPicPr>
          <p:cNvPr id="1281" name="Google Shape;1281;p19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282" name="Google Shape;1282;p193"/>
          <p:cNvSpPr txBox="1"/>
          <p:nvPr/>
        </p:nvSpPr>
        <p:spPr>
          <a:xfrm>
            <a:off x="369100" y="1468425"/>
            <a:ext cx="84012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b="1" lang="en" sz="1800">
                <a:solidFill>
                  <a:schemeClr val="dk1"/>
                </a:solidFill>
                <a:latin typeface="Montserrat"/>
                <a:ea typeface="Montserrat"/>
                <a:cs typeface="Montserrat"/>
                <a:sym typeface="Montserrat"/>
              </a:rPr>
              <a:t>argv</a:t>
            </a:r>
            <a:r>
              <a:rPr lang="en" sz="1800">
                <a:solidFill>
                  <a:schemeClr val="dk1"/>
                </a:solidFill>
                <a:latin typeface="Montserrat"/>
                <a:ea typeface="Montserrat"/>
                <a:cs typeface="Montserrat"/>
                <a:sym typeface="Montserrat"/>
              </a:rPr>
              <a:t> is a variable provided by the </a:t>
            </a:r>
            <a:r>
              <a:rPr b="1" lang="en" sz="1800">
                <a:solidFill>
                  <a:schemeClr val="dk1"/>
                </a:solidFill>
                <a:latin typeface="Montserrat"/>
                <a:ea typeface="Montserrat"/>
                <a:cs typeface="Montserrat"/>
                <a:sym typeface="Montserrat"/>
              </a:rPr>
              <a:t>sys</a:t>
            </a:r>
            <a:r>
              <a:rPr lang="en" sz="1800">
                <a:solidFill>
                  <a:schemeClr val="dk1"/>
                </a:solidFill>
                <a:latin typeface="Montserrat"/>
                <a:ea typeface="Montserrat"/>
                <a:cs typeface="Montserrat"/>
                <a:sym typeface="Montserrat"/>
              </a:rPr>
              <a:t> module which holds a list of all the arguments passed to the command line (including the script name).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So even if you don’t pass any arguments to your script. The argv variable always contains </a:t>
            </a:r>
            <a:r>
              <a:rPr b="1" lang="en" sz="1800">
                <a:solidFill>
                  <a:schemeClr val="dk1"/>
                </a:solidFill>
                <a:latin typeface="Montserrat"/>
                <a:ea typeface="Montserrat"/>
                <a:cs typeface="Montserrat"/>
                <a:sym typeface="Montserrat"/>
              </a:rPr>
              <a:t>at least one</a:t>
            </a:r>
            <a:r>
              <a:rPr lang="en" sz="1800">
                <a:solidFill>
                  <a:schemeClr val="dk1"/>
                </a:solidFill>
                <a:latin typeface="Montserrat"/>
                <a:ea typeface="Montserrat"/>
                <a:cs typeface="Montserrat"/>
                <a:sym typeface="Montserrat"/>
              </a:rPr>
              <a:t> element i.e the script name.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The arguments in argv are always parsed as </a:t>
            </a:r>
            <a:r>
              <a:rPr b="1" lang="en" sz="1800">
                <a:solidFill>
                  <a:schemeClr val="dk1"/>
                </a:solidFill>
                <a:latin typeface="Montserrat"/>
                <a:ea typeface="Montserrat"/>
                <a:cs typeface="Montserrat"/>
                <a:sym typeface="Montserrat"/>
              </a:rPr>
              <a:t>string</a:t>
            </a:r>
            <a:r>
              <a:rPr lang="en" sz="1800">
                <a:solidFill>
                  <a:schemeClr val="dk1"/>
                </a:solidFill>
                <a:latin typeface="Montserrat"/>
                <a:ea typeface="Montserrat"/>
                <a:cs typeface="Montserrat"/>
                <a:sym typeface="Montserrat"/>
              </a:rPr>
              <a:t>. So be careful if you are expecting your input to be of any other type. You may need to cast or convert the elements according to your requirements.</a:t>
            </a:r>
            <a:endParaRPr sz="1800">
              <a:solidFill>
                <a:schemeClr val="dk1"/>
              </a:solidFill>
              <a:latin typeface="Montserrat"/>
              <a:ea typeface="Montserrat"/>
              <a:cs typeface="Montserrat"/>
              <a:sym typeface="Montserrat"/>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19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sys.argv</a:t>
            </a:r>
            <a:endParaRPr b="0"/>
          </a:p>
        </p:txBody>
      </p:sp>
      <p:pic>
        <p:nvPicPr>
          <p:cNvPr id="1288" name="Google Shape;1288;p19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289" name="Google Shape;1289;p194"/>
          <p:cNvSpPr txBox="1"/>
          <p:nvPr/>
        </p:nvSpPr>
        <p:spPr>
          <a:xfrm>
            <a:off x="369100" y="1468425"/>
            <a:ext cx="8401200" cy="3318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sys module exposes an array named </a:t>
            </a:r>
            <a:r>
              <a:rPr b="1" lang="en" sz="1800">
                <a:solidFill>
                  <a:schemeClr val="dk1"/>
                </a:solidFill>
                <a:latin typeface="Montserrat"/>
                <a:ea typeface="Montserrat"/>
                <a:cs typeface="Montserrat"/>
                <a:sym typeface="Montserrat"/>
              </a:rPr>
              <a:t>argv</a:t>
            </a:r>
            <a:r>
              <a:rPr lang="en" sz="1800">
                <a:solidFill>
                  <a:schemeClr val="dk1"/>
                </a:solidFill>
                <a:latin typeface="Montserrat"/>
                <a:ea typeface="Montserrat"/>
                <a:cs typeface="Montserrat"/>
                <a:sym typeface="Montserrat"/>
              </a:rPr>
              <a:t> that includes the following:</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argv[0]</a:t>
            </a:r>
            <a:r>
              <a:rPr lang="en" sz="1800">
                <a:solidFill>
                  <a:schemeClr val="dk1"/>
                </a:solidFill>
                <a:latin typeface="Montserrat"/>
                <a:ea typeface="Montserrat"/>
                <a:cs typeface="Montserrat"/>
                <a:sym typeface="Montserrat"/>
              </a:rPr>
              <a:t> contains the name of the current Python program.</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argv[1:]</a:t>
            </a:r>
            <a:r>
              <a:rPr lang="en" sz="1800">
                <a:solidFill>
                  <a:schemeClr val="dk1"/>
                </a:solidFill>
                <a:latin typeface="Montserrat"/>
                <a:ea typeface="Montserrat"/>
                <a:cs typeface="Montserrat"/>
                <a:sym typeface="Montserrat"/>
              </a:rPr>
              <a:t>, the rest of the list, contains any and all Python command line arguments passed to the program.</a:t>
            </a: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19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a:t>
            </a:r>
            <a:r>
              <a:rPr b="0" lang="en"/>
              <a:t>ys.argv - example</a:t>
            </a:r>
            <a:endParaRPr b="0"/>
          </a:p>
        </p:txBody>
      </p:sp>
      <p:pic>
        <p:nvPicPr>
          <p:cNvPr id="1295" name="Google Shape;1295;p19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296" name="Google Shape;1296;p195"/>
          <p:cNvSpPr txBox="1"/>
          <p:nvPr/>
        </p:nvSpPr>
        <p:spPr>
          <a:xfrm>
            <a:off x="369100" y="1468425"/>
            <a:ext cx="8401200" cy="3483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Char char="●"/>
            </a:pPr>
            <a:r>
              <a:rPr b="1" lang="en" sz="1800">
                <a:solidFill>
                  <a:schemeClr val="dk1"/>
                </a:solidFill>
                <a:latin typeface="Montserrat"/>
                <a:ea typeface="Montserrat"/>
                <a:cs typeface="Montserrat"/>
                <a:sym typeface="Montserrat"/>
              </a:rPr>
              <a:t>Line 2</a:t>
            </a:r>
            <a:r>
              <a:rPr lang="en" sz="1800">
                <a:solidFill>
                  <a:schemeClr val="dk1"/>
                </a:solidFill>
                <a:latin typeface="Montserrat"/>
                <a:ea typeface="Montserrat"/>
                <a:cs typeface="Montserrat"/>
                <a:sym typeface="Montserrat"/>
              </a:rPr>
              <a:t> imports the internal Python module</a:t>
            </a:r>
            <a:r>
              <a:rPr lang="en" sz="18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5"/>
              </a:rPr>
              <a:t>sys</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latin typeface="Montserrat"/>
                <a:ea typeface="Montserrat"/>
                <a:cs typeface="Montserrat"/>
                <a:sym typeface="Montserrat"/>
              </a:rPr>
              <a:t>Line 4</a:t>
            </a:r>
            <a:r>
              <a:rPr lang="en" sz="1800">
                <a:solidFill>
                  <a:schemeClr val="dk1"/>
                </a:solidFill>
                <a:latin typeface="Montserrat"/>
                <a:ea typeface="Montserrat"/>
                <a:cs typeface="Montserrat"/>
                <a:sym typeface="Montserrat"/>
              </a:rPr>
              <a:t> extracts the name of the program by accessing the first element of the list sys.argv.</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latin typeface="Montserrat"/>
                <a:ea typeface="Montserrat"/>
                <a:cs typeface="Montserrat"/>
                <a:sym typeface="Montserrat"/>
              </a:rPr>
              <a:t>Line 5</a:t>
            </a:r>
            <a:r>
              <a:rPr lang="en" sz="1800">
                <a:solidFill>
                  <a:schemeClr val="dk1"/>
                </a:solidFill>
                <a:latin typeface="Montserrat"/>
                <a:ea typeface="Montserrat"/>
                <a:cs typeface="Montserrat"/>
                <a:sym typeface="Montserrat"/>
              </a:rPr>
              <a:t> displays the Python command line arguments by fetching all the remaining elements of the list sys.argv.</a:t>
            </a:r>
            <a:endParaRPr sz="1800">
              <a:solidFill>
                <a:schemeClr val="dk1"/>
              </a:solidFill>
              <a:latin typeface="Montserrat"/>
              <a:ea typeface="Montserrat"/>
              <a:cs typeface="Montserrat"/>
              <a:sym typeface="Montserrat"/>
            </a:endParaRPr>
          </a:p>
        </p:txBody>
      </p:sp>
      <p:pic>
        <p:nvPicPr>
          <p:cNvPr id="1297" name="Google Shape;1297;p195"/>
          <p:cNvPicPr preferRelativeResize="0"/>
          <p:nvPr/>
        </p:nvPicPr>
        <p:blipFill>
          <a:blip r:embed="rId6">
            <a:alphaModFix/>
          </a:blip>
          <a:stretch>
            <a:fillRect/>
          </a:stretch>
        </p:blipFill>
        <p:spPr>
          <a:xfrm>
            <a:off x="242625" y="1087424"/>
            <a:ext cx="8490100" cy="2090125"/>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19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sys.argv - example</a:t>
            </a:r>
            <a:endParaRPr b="0"/>
          </a:p>
        </p:txBody>
      </p:sp>
      <p:pic>
        <p:nvPicPr>
          <p:cNvPr id="1303" name="Google Shape;1303;p19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304" name="Google Shape;1304;p196"/>
          <p:cNvSpPr txBox="1"/>
          <p:nvPr/>
        </p:nvSpPr>
        <p:spPr>
          <a:xfrm>
            <a:off x="369100" y="1468425"/>
            <a:ext cx="8401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After </a:t>
            </a:r>
            <a:r>
              <a:rPr lang="en" sz="1800">
                <a:solidFill>
                  <a:schemeClr val="dk1"/>
                </a:solidFill>
                <a:latin typeface="Montserrat"/>
                <a:ea typeface="Montserrat"/>
                <a:cs typeface="Montserrat"/>
                <a:sym typeface="Montserrat"/>
              </a:rPr>
              <a:t>execution of code in file argv.py</a:t>
            </a:r>
            <a:r>
              <a:rPr lang="en" sz="1800">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p:txBody>
      </p:sp>
      <p:pic>
        <p:nvPicPr>
          <p:cNvPr id="1305" name="Google Shape;1305;p196"/>
          <p:cNvPicPr preferRelativeResize="0"/>
          <p:nvPr/>
        </p:nvPicPr>
        <p:blipFill>
          <a:blip r:embed="rId4">
            <a:alphaModFix/>
          </a:blip>
          <a:stretch>
            <a:fillRect/>
          </a:stretch>
        </p:blipFill>
        <p:spPr>
          <a:xfrm>
            <a:off x="152400" y="2387325"/>
            <a:ext cx="8839201" cy="8260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3"/>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 learned:</a:t>
            </a:r>
            <a:endParaRPr/>
          </a:p>
          <a:p>
            <a:pPr indent="-342900" lvl="0" marL="457200" rtl="0" algn="l">
              <a:spcBef>
                <a:spcPts val="1200"/>
              </a:spcBef>
              <a:spcAft>
                <a:spcPts val="0"/>
              </a:spcAft>
              <a:buSzPts val="1800"/>
              <a:buChar char="●"/>
            </a:pPr>
            <a:r>
              <a:rPr lang="en"/>
              <a:t>We know how to use print() function to print primitive data types</a:t>
            </a:r>
            <a:br>
              <a:rPr lang="en"/>
            </a:br>
            <a:endParaRPr/>
          </a:p>
          <a:p>
            <a:pPr indent="-342900" lvl="0" marL="457200" rtl="0" algn="l">
              <a:spcBef>
                <a:spcPts val="0"/>
              </a:spcBef>
              <a:spcAft>
                <a:spcPts val="0"/>
              </a:spcAft>
              <a:buSzPts val="1800"/>
              <a:buChar char="●"/>
            </a:pPr>
            <a:r>
              <a:rPr lang="en"/>
              <a:t>We know how to use comments in Python</a:t>
            </a:r>
            <a:endParaRPr/>
          </a:p>
          <a:p>
            <a:pPr indent="0" lvl="0" marL="457200" rtl="0" algn="l">
              <a:spcBef>
                <a:spcPts val="1200"/>
              </a:spcBef>
              <a:spcAft>
                <a:spcPts val="1200"/>
              </a:spcAft>
              <a:buNone/>
            </a:pPr>
            <a:r>
              <a:t/>
            </a:r>
            <a:endParaRPr/>
          </a:p>
        </p:txBody>
      </p:sp>
      <p:sp>
        <p:nvSpPr>
          <p:cNvPr id="263" name="Google Shape;263;p53"/>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4" name="Google Shape;264;p53"/>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265" name="Google Shape;265;p53"/>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600">
                <a:solidFill>
                  <a:schemeClr val="lt1"/>
                </a:solidFill>
                <a:latin typeface="Montserrat"/>
                <a:ea typeface="Montserrat"/>
                <a:cs typeface="Montserrat"/>
                <a:sym typeface="Montserrat"/>
              </a:rPr>
              <a:t>At the core of the lesson</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19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sys.argv - summing arguments (code)</a:t>
            </a:r>
            <a:endParaRPr b="0"/>
          </a:p>
        </p:txBody>
      </p:sp>
      <p:pic>
        <p:nvPicPr>
          <p:cNvPr id="1311" name="Google Shape;1311;p19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1312" name="Google Shape;1312;p197"/>
          <p:cNvPicPr preferRelativeResize="0"/>
          <p:nvPr/>
        </p:nvPicPr>
        <p:blipFill>
          <a:blip r:embed="rId4">
            <a:alphaModFix/>
          </a:blip>
          <a:stretch>
            <a:fillRect/>
          </a:stretch>
        </p:blipFill>
        <p:spPr>
          <a:xfrm>
            <a:off x="2286000" y="1170000"/>
            <a:ext cx="4836550" cy="3821100"/>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9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sys.argv - summing arguments (results)</a:t>
            </a:r>
            <a:endParaRPr b="0"/>
          </a:p>
        </p:txBody>
      </p:sp>
      <p:pic>
        <p:nvPicPr>
          <p:cNvPr id="1318" name="Google Shape;1318;p19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1319" name="Google Shape;1319;p198"/>
          <p:cNvPicPr preferRelativeResize="0"/>
          <p:nvPr/>
        </p:nvPicPr>
        <p:blipFill>
          <a:blip r:embed="rId4">
            <a:alphaModFix/>
          </a:blip>
          <a:stretch>
            <a:fillRect/>
          </a:stretch>
        </p:blipFill>
        <p:spPr>
          <a:xfrm>
            <a:off x="304800" y="2084400"/>
            <a:ext cx="8429625" cy="1076325"/>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9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sys.argv</a:t>
            </a:r>
            <a:endParaRPr b="0"/>
          </a:p>
        </p:txBody>
      </p:sp>
      <p:pic>
        <p:nvPicPr>
          <p:cNvPr id="1325" name="Google Shape;1325;p19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326" name="Google Shape;1326;p199"/>
          <p:cNvSpPr txBox="1"/>
          <p:nvPr/>
        </p:nvSpPr>
        <p:spPr>
          <a:xfrm>
            <a:off x="369100" y="1468425"/>
            <a:ext cx="8401200" cy="36480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sys.argv is of the type </a:t>
            </a:r>
            <a:r>
              <a:rPr b="1" lang="en" sz="1800">
                <a:solidFill>
                  <a:schemeClr val="dk1"/>
                </a:solidFill>
                <a:latin typeface="Montserrat"/>
                <a:ea typeface="Montserrat"/>
                <a:cs typeface="Montserrat"/>
                <a:sym typeface="Montserrat"/>
              </a:rPr>
              <a:t>&lt;list&gt;</a:t>
            </a:r>
            <a:r>
              <a:rPr lang="en" sz="1800">
                <a:solidFill>
                  <a:schemeClr val="dk1"/>
                </a:solidFill>
                <a:latin typeface="Montserrat"/>
                <a:ea typeface="Montserrat"/>
                <a:cs typeface="Montserrat"/>
                <a:sym typeface="Montserrat"/>
              </a:rPr>
              <a:t> so you can access the elements just as you would from any other list. For example, </a:t>
            </a:r>
            <a:r>
              <a:rPr b="1" lang="en" sz="1800">
                <a:solidFill>
                  <a:schemeClr val="dk1"/>
                </a:solidFill>
                <a:latin typeface="Montserrat"/>
                <a:ea typeface="Montserrat"/>
                <a:cs typeface="Montserrat"/>
                <a:sym typeface="Montserrat"/>
              </a:rPr>
              <a:t>sys.argv[1]</a:t>
            </a:r>
            <a:br>
              <a:rPr b="1" lang="en" sz="1800">
                <a:solidFill>
                  <a:schemeClr val="dk1"/>
                </a:solidFill>
                <a:latin typeface="Montserrat"/>
                <a:ea typeface="Montserrat"/>
                <a:cs typeface="Montserrat"/>
                <a:sym typeface="Montserrat"/>
              </a:rPr>
            </a:br>
            <a:endParaRPr b="1"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It does not provide any inherent mechanism to make any of the arguments as required or optional and we also cannot limit the number of arguments supplied to our script.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Sys.argv can be more than sufficient if your problem definition is simple enough. But if your requirements are a bit more advanced than just adding two numbers, you may need to use </a:t>
            </a:r>
            <a:r>
              <a:rPr b="1" lang="en" sz="1800">
                <a:solidFill>
                  <a:schemeClr val="dk1"/>
                </a:solidFill>
                <a:latin typeface="Montserrat"/>
                <a:ea typeface="Montserrat"/>
                <a:cs typeface="Montserrat"/>
                <a:sym typeface="Montserrat"/>
              </a:rPr>
              <a:t>getopt</a:t>
            </a:r>
            <a:r>
              <a:rPr lang="en" sz="1800">
                <a:solidFill>
                  <a:schemeClr val="dk1"/>
                </a:solidFill>
                <a:latin typeface="Montserrat"/>
                <a:ea typeface="Montserrat"/>
                <a:cs typeface="Montserrat"/>
                <a:sym typeface="Montserrat"/>
              </a:rPr>
              <a:t> or </a:t>
            </a:r>
            <a:r>
              <a:rPr b="1" lang="en" sz="1800">
                <a:solidFill>
                  <a:schemeClr val="dk1"/>
                </a:solidFill>
                <a:latin typeface="Montserrat"/>
                <a:ea typeface="Montserrat"/>
                <a:cs typeface="Montserrat"/>
                <a:sym typeface="Montserrat"/>
              </a:rPr>
              <a:t>argparse</a:t>
            </a:r>
            <a:r>
              <a:rPr lang="en" sz="1800">
                <a:solidFill>
                  <a:schemeClr val="dk1"/>
                </a:solidFill>
                <a:latin typeface="Montserrat"/>
                <a:ea typeface="Montserrat"/>
                <a:cs typeface="Montserrat"/>
                <a:sym typeface="Montserrat"/>
              </a:rPr>
              <a:t>.</a:t>
            </a:r>
            <a:endParaRPr b="1" sz="1800">
              <a:solidFill>
                <a:schemeClr val="dk1"/>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20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getopt</a:t>
            </a:r>
            <a:r>
              <a:rPr b="0" lang="en"/>
              <a:t> module</a:t>
            </a:r>
            <a:endParaRPr b="0"/>
          </a:p>
        </p:txBody>
      </p:sp>
      <p:pic>
        <p:nvPicPr>
          <p:cNvPr id="1332" name="Google Shape;1332;p20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333" name="Google Shape;1333;p200"/>
          <p:cNvSpPr txBox="1"/>
          <p:nvPr/>
        </p:nvSpPr>
        <p:spPr>
          <a:xfrm>
            <a:off x="369100" y="1468425"/>
            <a:ext cx="8401200" cy="36480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getopt</a:t>
            </a:r>
            <a:r>
              <a:rPr lang="en" sz="1800">
                <a:solidFill>
                  <a:schemeClr val="dk1"/>
                </a:solidFill>
                <a:latin typeface="Montserrat"/>
                <a:ea typeface="Montserrat"/>
                <a:cs typeface="Montserrat"/>
                <a:sym typeface="Montserrat"/>
              </a:rPr>
              <a:t> provides us with features that make it </a:t>
            </a:r>
            <a:r>
              <a:rPr b="1" lang="en" sz="1800">
                <a:solidFill>
                  <a:schemeClr val="dk1"/>
                </a:solidFill>
                <a:latin typeface="Montserrat"/>
                <a:ea typeface="Montserrat"/>
                <a:cs typeface="Montserrat"/>
                <a:sym typeface="Montserrat"/>
              </a:rPr>
              <a:t>easier</a:t>
            </a:r>
            <a:r>
              <a:rPr lang="en" sz="1800">
                <a:solidFill>
                  <a:schemeClr val="dk1"/>
                </a:solidFill>
                <a:latin typeface="Montserrat"/>
                <a:ea typeface="Montserrat"/>
                <a:cs typeface="Montserrat"/>
                <a:sym typeface="Montserrat"/>
              </a:rPr>
              <a:t> to process command line arguments in Python.</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latin typeface="Montserrat"/>
                <a:ea typeface="Montserrat"/>
                <a:cs typeface="Montserrat"/>
                <a:sym typeface="Montserrat"/>
              </a:rPr>
              <a:t>getopt</a:t>
            </a:r>
            <a:r>
              <a:rPr lang="en" sz="1800">
                <a:solidFill>
                  <a:schemeClr val="dk1"/>
                </a:solidFill>
                <a:latin typeface="Montserrat"/>
                <a:ea typeface="Montserrat"/>
                <a:cs typeface="Montserrat"/>
                <a:sym typeface="Montserrat"/>
              </a:rPr>
              <a:t> is a module that comes bundled with any standard python installation and therefore you </a:t>
            </a:r>
            <a:r>
              <a:rPr b="1" lang="en" sz="1800">
                <a:solidFill>
                  <a:schemeClr val="dk1"/>
                </a:solidFill>
                <a:latin typeface="Montserrat"/>
                <a:ea typeface="Montserrat"/>
                <a:cs typeface="Montserrat"/>
                <a:sym typeface="Montserrat"/>
              </a:rPr>
              <a:t>need not </a:t>
            </a:r>
            <a:r>
              <a:rPr lang="en" sz="1800">
                <a:solidFill>
                  <a:schemeClr val="dk1"/>
                </a:solidFill>
                <a:latin typeface="Montserrat"/>
                <a:ea typeface="Montserrat"/>
                <a:cs typeface="Montserrat"/>
                <a:sym typeface="Montserrat"/>
              </a:rPr>
              <a:t>install it explicitly.</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A major advantage of getopt over just using sys.argv is getopt supports </a:t>
            </a:r>
            <a:r>
              <a:rPr b="1" lang="en" sz="1800">
                <a:solidFill>
                  <a:schemeClr val="dk1"/>
                </a:solidFill>
                <a:latin typeface="Montserrat"/>
                <a:ea typeface="Montserrat"/>
                <a:cs typeface="Montserrat"/>
                <a:sym typeface="Montserrat"/>
              </a:rPr>
              <a:t>switch style options</a:t>
            </a:r>
            <a:r>
              <a:rPr lang="en" sz="1800">
                <a:solidFill>
                  <a:schemeClr val="dk1"/>
                </a:solidFill>
                <a:latin typeface="Montserrat"/>
                <a:ea typeface="Montserrat"/>
                <a:cs typeface="Montserrat"/>
                <a:sym typeface="Montserrat"/>
              </a:rPr>
              <a:t> ( for example: -s or --sum).</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Hence getopt supported options are </a:t>
            </a:r>
            <a:r>
              <a:rPr b="1" lang="en" sz="1800">
                <a:solidFill>
                  <a:schemeClr val="dk1"/>
                </a:solidFill>
                <a:latin typeface="Montserrat"/>
                <a:ea typeface="Montserrat"/>
                <a:cs typeface="Montserrat"/>
                <a:sym typeface="Montserrat"/>
              </a:rPr>
              <a:t>position-independent</a:t>
            </a:r>
            <a:r>
              <a:rPr lang="en" sz="1800">
                <a:solidFill>
                  <a:schemeClr val="dk1"/>
                </a:solidFill>
                <a:latin typeface="Montserrat"/>
                <a:ea typeface="Montserrat"/>
                <a:cs typeface="Montserrat"/>
                <a:sym typeface="Montserrat"/>
              </a:rPr>
              <a:t>. The example $ ls -li works the same as $ ls -il</a:t>
            </a:r>
            <a:endParaRPr sz="1800">
              <a:solidFill>
                <a:schemeClr val="dk1"/>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20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getopt</a:t>
            </a:r>
            <a:r>
              <a:rPr b="0" lang="en"/>
              <a:t> module</a:t>
            </a:r>
            <a:endParaRPr b="0"/>
          </a:p>
        </p:txBody>
      </p:sp>
      <p:pic>
        <p:nvPicPr>
          <p:cNvPr id="1339" name="Google Shape;1339;p20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340" name="Google Shape;1340;p201"/>
          <p:cNvSpPr txBox="1"/>
          <p:nvPr/>
        </p:nvSpPr>
        <p:spPr>
          <a:xfrm>
            <a:off x="369100" y="1468425"/>
            <a:ext cx="84012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options are of two types: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Options that need a value to be passed with them. These are defined by the option name suffixed with </a:t>
            </a:r>
            <a:r>
              <a:rPr b="1" lang="en" sz="1800">
                <a:solidFill>
                  <a:schemeClr val="dk1"/>
                </a:solidFill>
                <a:latin typeface="Montserrat"/>
                <a:ea typeface="Montserrat"/>
                <a:cs typeface="Montserrat"/>
                <a:sym typeface="Montserrat"/>
              </a:rPr>
              <a:t>=</a:t>
            </a:r>
            <a:r>
              <a:rPr lang="en" sz="1800">
                <a:solidFill>
                  <a:schemeClr val="dk1"/>
                </a:solidFill>
                <a:latin typeface="Montserrat"/>
                <a:ea typeface="Montserrat"/>
                <a:cs typeface="Montserrat"/>
                <a:sym typeface="Montserrat"/>
              </a:rPr>
              <a:t> (for example: </a:t>
            </a:r>
            <a:r>
              <a:rPr b="1" lang="en" sz="1800">
                <a:solidFill>
                  <a:schemeClr val="dk1"/>
                </a:solidFill>
                <a:latin typeface="Montserrat"/>
                <a:ea typeface="Montserrat"/>
                <a:cs typeface="Montserrat"/>
                <a:sym typeface="Montserrat"/>
              </a:rPr>
              <a:t>num1=</a:t>
            </a:r>
            <a:r>
              <a:rPr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Options that behave as a flag and do not need a value. These are defined by passing the option name </a:t>
            </a:r>
            <a:r>
              <a:rPr b="1" lang="en" sz="1800">
                <a:solidFill>
                  <a:schemeClr val="dk1"/>
                </a:solidFill>
                <a:latin typeface="Montserrat"/>
                <a:ea typeface="Montserrat"/>
                <a:cs typeface="Montserrat"/>
                <a:sym typeface="Montserrat"/>
              </a:rPr>
              <a:t>without</a:t>
            </a:r>
            <a:r>
              <a:rPr lang="en" sz="1800">
                <a:solidFill>
                  <a:schemeClr val="dk1"/>
                </a:solidFill>
                <a:latin typeface="Montserrat"/>
                <a:ea typeface="Montserrat"/>
                <a:cs typeface="Montserrat"/>
                <a:sym typeface="Montserrat"/>
              </a:rPr>
              <a:t> </a:t>
            </a:r>
            <a:r>
              <a:rPr b="1" lang="en" sz="1800">
                <a:solidFill>
                  <a:schemeClr val="dk1"/>
                </a:solidFill>
                <a:latin typeface="Montserrat"/>
                <a:ea typeface="Montserrat"/>
                <a:cs typeface="Montserrat"/>
                <a:sym typeface="Montserrat"/>
              </a:rPr>
              <a:t>the suffix</a:t>
            </a:r>
            <a:r>
              <a:rPr lang="en" sz="1800">
                <a:solidFill>
                  <a:schemeClr val="dk1"/>
                </a:solidFill>
                <a:latin typeface="Montserrat"/>
                <a:ea typeface="Montserrat"/>
                <a:cs typeface="Montserrat"/>
                <a:sym typeface="Montserrat"/>
              </a:rPr>
              <a:t> </a:t>
            </a:r>
            <a:r>
              <a:rPr b="1" lang="en" sz="1800">
                <a:solidFill>
                  <a:schemeClr val="dk1"/>
                </a:solidFill>
                <a:latin typeface="Montserrat"/>
                <a:ea typeface="Montserrat"/>
                <a:cs typeface="Montserrat"/>
                <a:sym typeface="Montserrat"/>
              </a:rPr>
              <a:t>=</a:t>
            </a:r>
            <a:r>
              <a:rPr lang="en" sz="1800">
                <a:solidFill>
                  <a:schemeClr val="dk1"/>
                </a:solidFill>
                <a:latin typeface="Montserrat"/>
                <a:ea typeface="Montserrat"/>
                <a:cs typeface="Montserrat"/>
                <a:sym typeface="Montserrat"/>
              </a:rPr>
              <a:t> (for example: --subtract)</a:t>
            </a:r>
            <a:endParaRPr b="1" sz="1800">
              <a:solidFill>
                <a:schemeClr val="dk1"/>
              </a:solidFill>
              <a:latin typeface="Montserrat"/>
              <a:ea typeface="Montserrat"/>
              <a:cs typeface="Montserrat"/>
              <a:sym typeface="Montserrat"/>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20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getopt</a:t>
            </a:r>
            <a:r>
              <a:rPr b="0" lang="en"/>
              <a:t> module</a:t>
            </a:r>
            <a:endParaRPr b="0"/>
          </a:p>
        </p:txBody>
      </p:sp>
      <p:pic>
        <p:nvPicPr>
          <p:cNvPr id="1346" name="Google Shape;1346;p20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347" name="Google Shape;1347;p202"/>
          <p:cNvSpPr txBox="1"/>
          <p:nvPr/>
        </p:nvSpPr>
        <p:spPr>
          <a:xfrm>
            <a:off x="369100" y="1468425"/>
            <a:ext cx="84012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options can have two variations: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shortopts</a:t>
            </a:r>
            <a:r>
              <a:rPr lang="en" sz="1800">
                <a:solidFill>
                  <a:schemeClr val="dk1"/>
                </a:solidFill>
                <a:latin typeface="Montserrat"/>
                <a:ea typeface="Montserrat"/>
                <a:cs typeface="Montserrat"/>
                <a:sym typeface="Montserrat"/>
              </a:rPr>
              <a:t> are one letter options, denoted by prefixing a single - to an option name (for example, $ ls -l)</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longopts</a:t>
            </a:r>
            <a:r>
              <a:rPr lang="en" sz="1800">
                <a:solidFill>
                  <a:schemeClr val="dk1"/>
                </a:solidFill>
                <a:latin typeface="Montserrat"/>
                <a:ea typeface="Montserrat"/>
                <a:cs typeface="Montserrat"/>
                <a:sym typeface="Montserrat"/>
              </a:rPr>
              <a:t> are a more descriptive representation of an option, denoted by prefixing two – to an option name (</a:t>
            </a:r>
            <a:r>
              <a:rPr lang="en" sz="1800">
                <a:solidFill>
                  <a:schemeClr val="dk1"/>
                </a:solidFill>
                <a:latin typeface="Montserrat"/>
                <a:ea typeface="Montserrat"/>
                <a:cs typeface="Montserrat"/>
                <a:sym typeface="Montserrat"/>
              </a:rPr>
              <a:t>for example</a:t>
            </a:r>
            <a:r>
              <a:rPr lang="en" sz="1800">
                <a:solidFill>
                  <a:schemeClr val="dk1"/>
                </a:solidFill>
                <a:latin typeface="Montserrat"/>
                <a:ea typeface="Montserrat"/>
                <a:cs typeface="Montserrat"/>
                <a:sym typeface="Montserrat"/>
              </a:rPr>
              <a:t>, $ ls --long-list)</a:t>
            </a:r>
            <a:endParaRPr sz="1800">
              <a:solidFill>
                <a:schemeClr val="dk1"/>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20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getopt</a:t>
            </a:r>
            <a:r>
              <a:rPr b="0" lang="en"/>
              <a:t> (usage)</a:t>
            </a:r>
            <a:endParaRPr b="0"/>
          </a:p>
        </p:txBody>
      </p:sp>
      <p:pic>
        <p:nvPicPr>
          <p:cNvPr id="1353" name="Google Shape;1353;p20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354" name="Google Shape;1354;p203"/>
          <p:cNvSpPr txBox="1"/>
          <p:nvPr/>
        </p:nvSpPr>
        <p:spPr>
          <a:xfrm>
            <a:off x="369100" y="1468425"/>
            <a:ext cx="8401200" cy="4109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getopt module provides a </a:t>
            </a:r>
            <a:r>
              <a:rPr b="1" lang="en" sz="1800">
                <a:solidFill>
                  <a:schemeClr val="dk1"/>
                </a:solidFill>
                <a:latin typeface="Montserrat"/>
                <a:ea typeface="Montserrat"/>
                <a:cs typeface="Montserrat"/>
                <a:sym typeface="Montserrat"/>
              </a:rPr>
              <a:t>getopt</a:t>
            </a:r>
            <a:r>
              <a:rPr lang="en" sz="1800">
                <a:solidFill>
                  <a:schemeClr val="dk1"/>
                </a:solidFill>
                <a:latin typeface="Montserrat"/>
                <a:ea typeface="Montserrat"/>
                <a:cs typeface="Montserrat"/>
                <a:sym typeface="Montserrat"/>
              </a:rPr>
              <a:t>(args, shortopts, longopts=[]) function which we can use to define our options: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Code of getopt() </a:t>
            </a:r>
            <a:r>
              <a:rPr b="1" lang="en" sz="1800">
                <a:solidFill>
                  <a:schemeClr val="dk1"/>
                </a:solidFill>
                <a:latin typeface="Montserrat"/>
                <a:ea typeface="Montserrat"/>
                <a:cs typeface="Montserrat"/>
                <a:sym typeface="Montserrat"/>
              </a:rPr>
              <a:t>function</a:t>
            </a:r>
            <a:r>
              <a:rPr lang="en" sz="1800">
                <a:solidFill>
                  <a:schemeClr val="dk1"/>
                </a:solidFill>
                <a:latin typeface="Montserrat"/>
                <a:ea typeface="Montserrat"/>
                <a:cs typeface="Montserrat"/>
                <a:sym typeface="Montserrat"/>
              </a:rPr>
              <a:t> usage:</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br>
              <a:rPr lang="en" sz="1800">
                <a:solidFill>
                  <a:srgbClr val="0000CD"/>
                </a:solidFill>
                <a:latin typeface="Montserrat"/>
                <a:ea typeface="Montserrat"/>
                <a:cs typeface="Montserrat"/>
                <a:sym typeface="Montserrat"/>
              </a:rPr>
            </a:br>
            <a:r>
              <a:rPr lang="en" sz="1800">
                <a:solidFill>
                  <a:srgbClr val="0000CD"/>
                </a:solidFill>
                <a:latin typeface="Montserrat"/>
                <a:ea typeface="Montserrat"/>
                <a:cs typeface="Montserrat"/>
                <a:sym typeface="Montserrat"/>
              </a:rPr>
              <a:t>(opts, args) = getopt.getopt(sys.argv[1:], 'ha:b:s', ['help','num1=', 'num2=', 'subtract'])</a:t>
            </a:r>
            <a:endParaRPr sz="1800">
              <a:solidFill>
                <a:srgbClr val="0000CD"/>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sys.argv holds the unformatted list of all the arguments passed to a python script.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20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getopt</a:t>
            </a:r>
            <a:r>
              <a:rPr b="0" lang="en"/>
              <a:t> (usage)</a:t>
            </a:r>
            <a:endParaRPr b="0"/>
          </a:p>
        </p:txBody>
      </p:sp>
      <p:pic>
        <p:nvPicPr>
          <p:cNvPr id="1360" name="Google Shape;1360;p20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361" name="Google Shape;1361;p204"/>
          <p:cNvSpPr txBox="1"/>
          <p:nvPr/>
        </p:nvSpPr>
        <p:spPr>
          <a:xfrm>
            <a:off x="369100" y="1468425"/>
            <a:ext cx="84012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There are </a:t>
            </a:r>
            <a:r>
              <a:rPr lang="en" sz="1800">
                <a:solidFill>
                  <a:schemeClr val="dk1"/>
                </a:solidFill>
                <a:latin typeface="Montserrat"/>
                <a:ea typeface="Montserrat"/>
                <a:cs typeface="Montserrat"/>
                <a:sym typeface="Montserrat"/>
              </a:rPr>
              <a:t>two variables used (</a:t>
            </a:r>
            <a:r>
              <a:rPr b="1" lang="en" sz="1800">
                <a:solidFill>
                  <a:schemeClr val="dk1"/>
                </a:solidFill>
                <a:latin typeface="Montserrat"/>
                <a:ea typeface="Montserrat"/>
                <a:cs typeface="Montserrat"/>
                <a:sym typeface="Montserrat"/>
              </a:rPr>
              <a:t>opts</a:t>
            </a:r>
            <a:r>
              <a:rPr lang="en" sz="1800">
                <a:solidFill>
                  <a:schemeClr val="dk1"/>
                </a:solidFill>
                <a:latin typeface="Montserrat"/>
                <a:ea typeface="Montserrat"/>
                <a:cs typeface="Montserrat"/>
                <a:sym typeface="Montserrat"/>
              </a:rPr>
              <a:t>, </a:t>
            </a:r>
            <a:r>
              <a:rPr b="1" lang="en" sz="1800">
                <a:solidFill>
                  <a:schemeClr val="dk1"/>
                </a:solidFill>
                <a:latin typeface="Montserrat"/>
                <a:ea typeface="Montserrat"/>
                <a:cs typeface="Montserrat"/>
                <a:sym typeface="Montserrat"/>
              </a:rPr>
              <a:t>args</a:t>
            </a:r>
            <a:r>
              <a:rPr lang="en" sz="1800">
                <a:solidFill>
                  <a:schemeClr val="dk1"/>
                </a:solidFill>
                <a:latin typeface="Montserrat"/>
                <a:ea typeface="Montserrat"/>
                <a:cs typeface="Montserrat"/>
                <a:sym typeface="Montserrat"/>
              </a:rPr>
              <a:t>) because getopt.getopt function returns two elements: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one containing a &lt;list&gt; of </a:t>
            </a:r>
            <a:r>
              <a:rPr b="1" lang="en" sz="1800">
                <a:solidFill>
                  <a:schemeClr val="dk1"/>
                </a:solidFill>
                <a:latin typeface="Montserrat"/>
                <a:ea typeface="Montserrat"/>
                <a:cs typeface="Montserrat"/>
                <a:sym typeface="Montserrat"/>
              </a:rPr>
              <a:t>options</a:t>
            </a:r>
            <a:r>
              <a:rPr lang="en" sz="1800">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second has a &lt;list&gt; of </a:t>
            </a:r>
            <a:r>
              <a:rPr b="1" lang="en" sz="1800">
                <a:solidFill>
                  <a:schemeClr val="dk1"/>
                </a:solidFill>
                <a:latin typeface="Montserrat"/>
                <a:ea typeface="Montserrat"/>
                <a:cs typeface="Montserrat"/>
                <a:sym typeface="Montserrat"/>
              </a:rPr>
              <a:t>arguments</a:t>
            </a:r>
            <a:r>
              <a:rPr lang="en" sz="1800">
                <a:solidFill>
                  <a:schemeClr val="dk1"/>
                </a:solidFill>
                <a:latin typeface="Montserrat"/>
                <a:ea typeface="Montserrat"/>
                <a:cs typeface="Montserrat"/>
                <a:sym typeface="Montserrat"/>
              </a:rPr>
              <a:t> that are not specified in our getopt initialization.</a:t>
            </a:r>
            <a:endParaRPr sz="1800">
              <a:solidFill>
                <a:schemeClr val="dk1"/>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20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getopt</a:t>
            </a:r>
            <a:r>
              <a:rPr b="0" lang="en"/>
              <a:t> (usage)</a:t>
            </a:r>
            <a:endParaRPr b="0"/>
          </a:p>
        </p:txBody>
      </p:sp>
      <p:pic>
        <p:nvPicPr>
          <p:cNvPr id="1367" name="Google Shape;1367;p20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368" name="Google Shape;1368;p205"/>
          <p:cNvSpPr txBox="1"/>
          <p:nvPr/>
        </p:nvSpPr>
        <p:spPr>
          <a:xfrm>
            <a:off x="369100" y="1468425"/>
            <a:ext cx="84012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You can specify </a:t>
            </a:r>
            <a:r>
              <a:rPr b="1" lang="en" sz="1800">
                <a:solidFill>
                  <a:schemeClr val="dk1"/>
                </a:solidFill>
                <a:latin typeface="Montserrat"/>
                <a:ea typeface="Montserrat"/>
                <a:cs typeface="Montserrat"/>
                <a:sym typeface="Montserrat"/>
              </a:rPr>
              <a:t>shortopts</a:t>
            </a:r>
            <a:r>
              <a:rPr lang="en" sz="1800">
                <a:solidFill>
                  <a:schemeClr val="dk1"/>
                </a:solidFill>
                <a:latin typeface="Montserrat"/>
                <a:ea typeface="Montserrat"/>
                <a:cs typeface="Montserrat"/>
                <a:sym typeface="Montserrat"/>
              </a:rPr>
              <a:t> as a colon(:) separated single letter characters.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You can specify </a:t>
            </a:r>
            <a:r>
              <a:rPr b="1" lang="en" sz="1800">
                <a:solidFill>
                  <a:schemeClr val="dk1"/>
                </a:solidFill>
                <a:latin typeface="Montserrat"/>
                <a:ea typeface="Montserrat"/>
                <a:cs typeface="Montserrat"/>
                <a:sym typeface="Montserrat"/>
              </a:rPr>
              <a:t>longopts</a:t>
            </a:r>
            <a:r>
              <a:rPr lang="en" sz="1800">
                <a:solidFill>
                  <a:schemeClr val="dk1"/>
                </a:solidFill>
                <a:latin typeface="Montserrat"/>
                <a:ea typeface="Montserrat"/>
                <a:cs typeface="Montserrat"/>
                <a:sym typeface="Montserrat"/>
              </a:rPr>
              <a:t> as a comma-separated list of words with the suffix </a:t>
            </a:r>
            <a:r>
              <a:rPr b="1"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longopts</a:t>
            </a:r>
            <a:r>
              <a:rPr lang="en" sz="1800">
                <a:solidFill>
                  <a:schemeClr val="dk1"/>
                </a:solidFill>
                <a:latin typeface="Montserrat"/>
                <a:ea typeface="Montserrat"/>
                <a:cs typeface="Montserrat"/>
                <a:sym typeface="Montserrat"/>
              </a:rPr>
              <a:t> without the suffix = are considered as </a:t>
            </a:r>
            <a:r>
              <a:rPr b="1" lang="en" sz="1800">
                <a:solidFill>
                  <a:schemeClr val="dk1"/>
                </a:solidFill>
                <a:latin typeface="Montserrat"/>
                <a:ea typeface="Montserrat"/>
                <a:cs typeface="Montserrat"/>
                <a:sym typeface="Montserrat"/>
              </a:rPr>
              <a:t>a flag</a:t>
            </a:r>
            <a:r>
              <a:rPr lang="en" sz="1800">
                <a:solidFill>
                  <a:schemeClr val="dk1"/>
                </a:solidFill>
                <a:latin typeface="Montserrat"/>
                <a:ea typeface="Montserrat"/>
                <a:cs typeface="Montserrat"/>
                <a:sym typeface="Montserrat"/>
              </a:rPr>
              <a:t> and they should be passed without any value.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Now, to use the options passed to our program we can just iterate over the opts variable like any other list.</a:t>
            </a:r>
            <a:endParaRPr sz="1800">
              <a:solidFill>
                <a:schemeClr val="dk1"/>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20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getopt</a:t>
            </a:r>
            <a:r>
              <a:rPr b="0" lang="en"/>
              <a:t> (usage)</a:t>
            </a:r>
            <a:endParaRPr b="0"/>
          </a:p>
        </p:txBody>
      </p:sp>
      <p:pic>
        <p:nvPicPr>
          <p:cNvPr id="1374" name="Google Shape;1374;p20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375" name="Google Shape;1375;p206"/>
          <p:cNvSpPr txBox="1"/>
          <p:nvPr/>
        </p:nvSpPr>
        <p:spPr>
          <a:xfrm>
            <a:off x="369100" y="1468425"/>
            <a:ext cx="8401200" cy="3318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Now, to use the options passed to our program we can just iterate over the opts variable like any other list:</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rPr lang="en" sz="1800">
                <a:solidFill>
                  <a:srgbClr val="0000CD"/>
                </a:solidFill>
                <a:latin typeface="Montserrat"/>
                <a:ea typeface="Montserrat"/>
                <a:cs typeface="Montserrat"/>
                <a:sym typeface="Montserrat"/>
              </a:rPr>
              <a:t>for (o, a) in opts:</a:t>
            </a:r>
            <a:endParaRPr sz="1800">
              <a:solidFill>
                <a:srgbClr val="0000CD"/>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Here </a:t>
            </a:r>
            <a:r>
              <a:rPr b="1" lang="en" sz="1800">
                <a:solidFill>
                  <a:schemeClr val="dk1"/>
                </a:solidFill>
                <a:latin typeface="Montserrat"/>
                <a:ea typeface="Montserrat"/>
                <a:cs typeface="Montserrat"/>
                <a:sym typeface="Montserrat"/>
              </a:rPr>
              <a:t>o</a:t>
            </a:r>
            <a:r>
              <a:rPr lang="en" sz="1800">
                <a:solidFill>
                  <a:schemeClr val="dk1"/>
                </a:solidFill>
                <a:latin typeface="Montserrat"/>
                <a:ea typeface="Montserrat"/>
                <a:cs typeface="Montserrat"/>
                <a:sym typeface="Montserrat"/>
              </a:rPr>
              <a:t> will hold our option name and </a:t>
            </a:r>
            <a:r>
              <a:rPr b="1" lang="en" sz="1800">
                <a:solidFill>
                  <a:schemeClr val="dk1"/>
                </a:solidFill>
                <a:latin typeface="Montserrat"/>
                <a:ea typeface="Montserrat"/>
                <a:cs typeface="Montserrat"/>
                <a:sym typeface="Montserrat"/>
              </a:rPr>
              <a:t>a</a:t>
            </a:r>
            <a:r>
              <a:rPr lang="en" sz="1800">
                <a:solidFill>
                  <a:schemeClr val="dk1"/>
                </a:solidFill>
                <a:latin typeface="Montserrat"/>
                <a:ea typeface="Montserrat"/>
                <a:cs typeface="Montserrat"/>
                <a:sym typeface="Montserrat"/>
              </a:rPr>
              <a:t> will have any value assigned to the option.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Also notice that as </a:t>
            </a:r>
            <a:r>
              <a:rPr b="1" lang="en" sz="1800">
                <a:solidFill>
                  <a:schemeClr val="dk1"/>
                </a:solidFill>
                <a:latin typeface="Montserrat"/>
                <a:ea typeface="Montserrat"/>
                <a:cs typeface="Montserrat"/>
                <a:sym typeface="Montserrat"/>
              </a:rPr>
              <a:t>--subtract</a:t>
            </a:r>
            <a:r>
              <a:rPr lang="en" sz="1800">
                <a:solidFill>
                  <a:schemeClr val="dk1"/>
                </a:solidFill>
                <a:latin typeface="Montserrat"/>
                <a:ea typeface="Montserrat"/>
                <a:cs typeface="Montserrat"/>
                <a:sym typeface="Montserrat"/>
              </a:rPr>
              <a:t> is being used as a flag it will not have any value. This flag is used to decide whether to print the sum of the inputs </a:t>
            </a:r>
            <a:r>
              <a:rPr b="1" lang="en" sz="1800">
                <a:solidFill>
                  <a:schemeClr val="dk1"/>
                </a:solidFill>
                <a:latin typeface="Montserrat"/>
                <a:ea typeface="Montserrat"/>
                <a:cs typeface="Montserrat"/>
                <a:sym typeface="Montserrat"/>
              </a:rPr>
              <a:t>or</a:t>
            </a:r>
            <a:r>
              <a:rPr lang="en" sz="1800">
                <a:solidFill>
                  <a:schemeClr val="dk1"/>
                </a:solidFill>
                <a:latin typeface="Montserrat"/>
                <a:ea typeface="Montserrat"/>
                <a:cs typeface="Montserrat"/>
                <a:sym typeface="Montserrat"/>
              </a:rPr>
              <a:t> the difference in them.</a:t>
            </a:r>
            <a:endParaRPr sz="180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269" name="Shape 269"/>
        <p:cNvGrpSpPr/>
        <p:nvPr/>
      </p:nvGrpSpPr>
      <p:grpSpPr>
        <a:xfrm>
          <a:off x="0" y="0"/>
          <a:ext cx="0" cy="0"/>
          <a:chOff x="0" y="0"/>
          <a:chExt cx="0" cy="0"/>
        </a:xfrm>
      </p:grpSpPr>
      <p:sp>
        <p:nvSpPr>
          <p:cNvPr id="270" name="Google Shape;270;p54"/>
          <p:cNvSpPr txBox="1"/>
          <p:nvPr>
            <p:ph idx="1" type="body"/>
          </p:nvPr>
        </p:nvSpPr>
        <p:spPr>
          <a:xfrm>
            <a:off x="311700" y="1759025"/>
            <a:ext cx="8520600" cy="126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5200">
                <a:solidFill>
                  <a:schemeClr val="lt1"/>
                </a:solidFill>
              </a:rPr>
              <a:t>Variables and primitive data types</a:t>
            </a:r>
            <a:endParaRPr/>
          </a:p>
        </p:txBody>
      </p:sp>
      <p:pic>
        <p:nvPicPr>
          <p:cNvPr id="271" name="Google Shape;271;p54"/>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20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getopt</a:t>
            </a:r>
            <a:r>
              <a:rPr b="0" lang="en"/>
              <a:t> (usage)</a:t>
            </a:r>
            <a:endParaRPr b="0"/>
          </a:p>
        </p:txBody>
      </p:sp>
      <p:pic>
        <p:nvPicPr>
          <p:cNvPr id="1381" name="Google Shape;1381;p20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382" name="Google Shape;1382;p207"/>
          <p:cNvSpPr txBox="1"/>
          <p:nvPr/>
        </p:nvSpPr>
        <p:spPr>
          <a:xfrm>
            <a:off x="369100" y="1468425"/>
            <a:ext cx="84012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pic>
        <p:nvPicPr>
          <p:cNvPr id="1383" name="Google Shape;1383;p207"/>
          <p:cNvPicPr preferRelativeResize="0"/>
          <p:nvPr/>
        </p:nvPicPr>
        <p:blipFill>
          <a:blip r:embed="rId4">
            <a:alphaModFix/>
          </a:blip>
          <a:stretch>
            <a:fillRect/>
          </a:stretch>
        </p:blipFill>
        <p:spPr>
          <a:xfrm>
            <a:off x="152400" y="1549125"/>
            <a:ext cx="8839200" cy="1838554"/>
          </a:xfrm>
          <a:prstGeom prst="rect">
            <a:avLst/>
          </a:prstGeom>
          <a:noFill/>
          <a:ln>
            <a:noFill/>
          </a:ln>
        </p:spPr>
      </p:pic>
      <p:sp>
        <p:nvSpPr>
          <p:cNvPr id="1384" name="Google Shape;1384;p207"/>
          <p:cNvSpPr txBox="1"/>
          <p:nvPr/>
        </p:nvSpPr>
        <p:spPr>
          <a:xfrm>
            <a:off x="3508475" y="3978550"/>
            <a:ext cx="339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85" name="Google Shape;1385;p207"/>
          <p:cNvSpPr txBox="1"/>
          <p:nvPr/>
        </p:nvSpPr>
        <p:spPr>
          <a:xfrm>
            <a:off x="369100" y="3467600"/>
            <a:ext cx="8401200" cy="934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Full example is available under the link in documentation!</a:t>
            </a:r>
            <a:r>
              <a:rPr lang="en" sz="1800">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20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argparse</a:t>
            </a:r>
            <a:r>
              <a:rPr b="0" lang="en"/>
              <a:t> module</a:t>
            </a:r>
            <a:endParaRPr b="0"/>
          </a:p>
        </p:txBody>
      </p:sp>
      <p:pic>
        <p:nvPicPr>
          <p:cNvPr id="1391" name="Google Shape;1391;p20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392" name="Google Shape;1392;p208"/>
          <p:cNvSpPr txBox="1"/>
          <p:nvPr/>
        </p:nvSpPr>
        <p:spPr>
          <a:xfrm>
            <a:off x="369100" y="1468425"/>
            <a:ext cx="8401200" cy="30108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a:t>
            </a:r>
            <a:r>
              <a:rPr lang="en" sz="18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5"/>
              </a:rPr>
              <a:t>argparse</a:t>
            </a:r>
            <a:r>
              <a:rPr lang="en" sz="1800">
                <a:solidFill>
                  <a:schemeClr val="dk1"/>
                </a:solidFill>
                <a:latin typeface="Montserrat"/>
                <a:ea typeface="Montserrat"/>
                <a:cs typeface="Montserrat"/>
                <a:sym typeface="Montserrat"/>
              </a:rPr>
              <a:t> module makes it easy to write user-friendly command-line interfaces.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program defines what arguments it requires, and</a:t>
            </a:r>
            <a:r>
              <a:rPr lang="en" sz="18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7"/>
              </a:rPr>
              <a:t>argparse</a:t>
            </a:r>
            <a:r>
              <a:rPr lang="en" sz="1800">
                <a:solidFill>
                  <a:schemeClr val="dk1"/>
                </a:solidFill>
                <a:latin typeface="Montserrat"/>
                <a:ea typeface="Montserrat"/>
                <a:cs typeface="Montserrat"/>
                <a:sym typeface="Montserrat"/>
              </a:rPr>
              <a:t> will figure out how to parse those out of</a:t>
            </a:r>
            <a:r>
              <a:rPr lang="en" sz="1800">
                <a:solidFill>
                  <a:schemeClr val="dk1"/>
                </a:solidFill>
                <a:uFill>
                  <a:noFill/>
                </a:uFill>
                <a:latin typeface="Montserrat"/>
                <a:ea typeface="Montserrat"/>
                <a:cs typeface="Montserrat"/>
                <a:sym typeface="Montserrat"/>
                <a:hlinkClick r:id="rId8">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9"/>
              </a:rPr>
              <a:t>sys.argv</a:t>
            </a:r>
            <a:r>
              <a:rPr lang="en" sz="1800">
                <a:solidFill>
                  <a:schemeClr val="dk1"/>
                </a:solidFill>
                <a:latin typeface="Montserrat"/>
                <a:ea typeface="Montserrat"/>
                <a:cs typeface="Montserrat"/>
                <a:sym typeface="Montserrat"/>
              </a:rPr>
              <a:t>.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a:t>
            </a:r>
            <a:r>
              <a:rPr lang="en" sz="18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11"/>
              </a:rPr>
              <a:t>argparse</a:t>
            </a:r>
            <a:r>
              <a:rPr lang="en" sz="1800">
                <a:solidFill>
                  <a:schemeClr val="dk1"/>
                </a:solidFill>
                <a:latin typeface="Montserrat"/>
                <a:ea typeface="Montserrat"/>
                <a:cs typeface="Montserrat"/>
                <a:sym typeface="Montserrat"/>
              </a:rPr>
              <a:t> module also automatically generates help and usage messages and issues errors when users give the program invalid arguments.</a:t>
            </a:r>
            <a:endParaRPr sz="1800">
              <a:solidFill>
                <a:schemeClr val="dk1"/>
              </a:solidFill>
              <a:latin typeface="Montserrat"/>
              <a:ea typeface="Montserrat"/>
              <a:cs typeface="Montserrat"/>
              <a:sym typeface="Montserrat"/>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20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argparse</a:t>
            </a:r>
            <a:r>
              <a:rPr b="0" lang="en"/>
              <a:t> (example)</a:t>
            </a:r>
            <a:endParaRPr b="0"/>
          </a:p>
        </p:txBody>
      </p:sp>
      <p:pic>
        <p:nvPicPr>
          <p:cNvPr id="1398" name="Google Shape;1398;p20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399" name="Google Shape;1399;p209"/>
          <p:cNvSpPr txBox="1"/>
          <p:nvPr/>
        </p:nvSpPr>
        <p:spPr>
          <a:xfrm>
            <a:off x="369100" y="1468425"/>
            <a:ext cx="8401200" cy="1252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following code is a Python program that takes a list of integers and produces either the sum or the max:</a:t>
            </a: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pic>
        <p:nvPicPr>
          <p:cNvPr id="1400" name="Google Shape;1400;p209"/>
          <p:cNvPicPr preferRelativeResize="0"/>
          <p:nvPr/>
        </p:nvPicPr>
        <p:blipFill>
          <a:blip r:embed="rId4">
            <a:alphaModFix/>
          </a:blip>
          <a:stretch>
            <a:fillRect/>
          </a:stretch>
        </p:blipFill>
        <p:spPr>
          <a:xfrm>
            <a:off x="152400" y="2340225"/>
            <a:ext cx="8654851" cy="240594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21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argparse</a:t>
            </a:r>
            <a:r>
              <a:rPr b="0" lang="en"/>
              <a:t> </a:t>
            </a:r>
            <a:r>
              <a:rPr b="0" lang="en">
                <a:solidFill>
                  <a:schemeClr val="lt1"/>
                </a:solidFill>
              </a:rPr>
              <a:t>(example)</a:t>
            </a:r>
            <a:endParaRPr b="0"/>
          </a:p>
        </p:txBody>
      </p:sp>
      <p:pic>
        <p:nvPicPr>
          <p:cNvPr id="1406" name="Google Shape;1406;p21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407" name="Google Shape;1407;p210"/>
          <p:cNvSpPr txBox="1"/>
          <p:nvPr/>
        </p:nvSpPr>
        <p:spPr>
          <a:xfrm>
            <a:off x="369100" y="1468425"/>
            <a:ext cx="8401200" cy="10989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Assuming the Python code above is saved into a file called prog.py, it can be run at the command line and provides useful help messages:</a:t>
            </a:r>
            <a:endParaRPr sz="1800">
              <a:solidFill>
                <a:schemeClr val="dk1"/>
              </a:solidFill>
              <a:latin typeface="Montserrat"/>
              <a:ea typeface="Montserrat"/>
              <a:cs typeface="Montserrat"/>
              <a:sym typeface="Montserrat"/>
            </a:endParaRPr>
          </a:p>
        </p:txBody>
      </p:sp>
      <p:pic>
        <p:nvPicPr>
          <p:cNvPr id="1408" name="Google Shape;1408;p210"/>
          <p:cNvPicPr preferRelativeResize="0"/>
          <p:nvPr/>
        </p:nvPicPr>
        <p:blipFill>
          <a:blip r:embed="rId4">
            <a:alphaModFix/>
          </a:blip>
          <a:stretch>
            <a:fillRect/>
          </a:stretch>
        </p:blipFill>
        <p:spPr>
          <a:xfrm>
            <a:off x="1447800" y="2529850"/>
            <a:ext cx="6344725" cy="22949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21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argparse</a:t>
            </a:r>
            <a:r>
              <a:rPr b="0" lang="en"/>
              <a:t> </a:t>
            </a:r>
            <a:r>
              <a:rPr b="0" lang="en">
                <a:solidFill>
                  <a:schemeClr val="lt1"/>
                </a:solidFill>
              </a:rPr>
              <a:t>(example)</a:t>
            </a:r>
            <a:endParaRPr b="0"/>
          </a:p>
        </p:txBody>
      </p:sp>
      <p:pic>
        <p:nvPicPr>
          <p:cNvPr id="1414" name="Google Shape;1414;p21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415" name="Google Shape;1415;p211"/>
          <p:cNvSpPr txBox="1"/>
          <p:nvPr/>
        </p:nvSpPr>
        <p:spPr>
          <a:xfrm>
            <a:off x="369100" y="1468425"/>
            <a:ext cx="8401200" cy="2670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When run with the appropriate arguments, it prints either the sum or the max of the command-line integers:</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pic>
        <p:nvPicPr>
          <p:cNvPr id="1416" name="Google Shape;1416;p211"/>
          <p:cNvPicPr preferRelativeResize="0"/>
          <p:nvPr/>
        </p:nvPicPr>
        <p:blipFill>
          <a:blip r:embed="rId4">
            <a:alphaModFix/>
          </a:blip>
          <a:stretch>
            <a:fillRect/>
          </a:stretch>
        </p:blipFill>
        <p:spPr>
          <a:xfrm>
            <a:off x="1916175" y="2264025"/>
            <a:ext cx="5625000" cy="1875000"/>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21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argparse</a:t>
            </a:r>
            <a:r>
              <a:rPr b="0" lang="en"/>
              <a:t> </a:t>
            </a:r>
            <a:r>
              <a:rPr b="0" lang="en">
                <a:solidFill>
                  <a:schemeClr val="lt1"/>
                </a:solidFill>
              </a:rPr>
              <a:t>(example)</a:t>
            </a:r>
            <a:endParaRPr b="0"/>
          </a:p>
        </p:txBody>
      </p:sp>
      <p:pic>
        <p:nvPicPr>
          <p:cNvPr id="1422" name="Google Shape;1422;p21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423" name="Google Shape;1423;p212"/>
          <p:cNvSpPr txBox="1"/>
          <p:nvPr/>
        </p:nvSpPr>
        <p:spPr>
          <a:xfrm>
            <a:off x="357213" y="1476050"/>
            <a:ext cx="8401200" cy="3615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If invalid arguments are passed in, it will issue an error:</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You can find more information about argparse module in the official tutorial (link in the </a:t>
            </a:r>
            <a:r>
              <a:rPr b="1" lang="en" sz="1800">
                <a:solidFill>
                  <a:schemeClr val="dk1"/>
                </a:solidFill>
                <a:latin typeface="Montserrat"/>
                <a:ea typeface="Montserrat"/>
                <a:cs typeface="Montserrat"/>
                <a:sym typeface="Montserrat"/>
              </a:rPr>
              <a:t>documentation</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p:txBody>
      </p:sp>
      <p:pic>
        <p:nvPicPr>
          <p:cNvPr id="1424" name="Google Shape;1424;p212"/>
          <p:cNvPicPr preferRelativeResize="0"/>
          <p:nvPr/>
        </p:nvPicPr>
        <p:blipFill>
          <a:blip r:embed="rId4">
            <a:alphaModFix/>
          </a:blip>
          <a:stretch>
            <a:fillRect/>
          </a:stretch>
        </p:blipFill>
        <p:spPr>
          <a:xfrm>
            <a:off x="152413" y="2141200"/>
            <a:ext cx="8810825" cy="122682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21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input() function</a:t>
            </a:r>
            <a:endParaRPr b="0"/>
          </a:p>
        </p:txBody>
      </p:sp>
      <p:pic>
        <p:nvPicPr>
          <p:cNvPr id="1430" name="Google Shape;1430;p21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431" name="Google Shape;1431;p213"/>
          <p:cNvSpPr txBox="1"/>
          <p:nvPr/>
        </p:nvSpPr>
        <p:spPr>
          <a:xfrm>
            <a:off x="369100" y="1468425"/>
            <a:ext cx="8401200" cy="3153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Programs usually request for some user </a:t>
            </a:r>
            <a:r>
              <a:rPr b="1" lang="en" sz="1800">
                <a:solidFill>
                  <a:schemeClr val="dk1"/>
                </a:solidFill>
                <a:latin typeface="Montserrat"/>
                <a:ea typeface="Montserrat"/>
                <a:cs typeface="Montserrat"/>
                <a:sym typeface="Montserrat"/>
              </a:rPr>
              <a:t>input</a:t>
            </a:r>
            <a:r>
              <a:rPr lang="en" sz="1800">
                <a:solidFill>
                  <a:schemeClr val="dk1"/>
                </a:solidFill>
                <a:latin typeface="Montserrat"/>
                <a:ea typeface="Montserrat"/>
                <a:cs typeface="Montserrat"/>
                <a:sym typeface="Montserrat"/>
              </a:rPr>
              <a:t> to serve its function (e.g. calculators asking for what numbers to use, to add/subtract etc.).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Python, we request user input using the </a:t>
            </a:r>
            <a:r>
              <a:rPr b="1" lang="en" sz="1800">
                <a:solidFill>
                  <a:schemeClr val="dk1"/>
                </a:solidFill>
                <a:latin typeface="Montserrat"/>
                <a:ea typeface="Montserrat"/>
                <a:cs typeface="Montserrat"/>
                <a:sym typeface="Montserrat"/>
              </a:rPr>
              <a:t>input() </a:t>
            </a:r>
            <a:r>
              <a:rPr lang="en" sz="1800">
                <a:solidFill>
                  <a:schemeClr val="dk1"/>
                </a:solidFill>
                <a:latin typeface="Montserrat"/>
                <a:ea typeface="Montserrat"/>
                <a:cs typeface="Montserrat"/>
                <a:sym typeface="Montserrat"/>
              </a:rPr>
              <a:t>function.</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pic>
        <p:nvPicPr>
          <p:cNvPr id="1432" name="Google Shape;1432;p213"/>
          <p:cNvPicPr preferRelativeResize="0"/>
          <p:nvPr/>
        </p:nvPicPr>
        <p:blipFill>
          <a:blip r:embed="rId4">
            <a:alphaModFix/>
          </a:blip>
          <a:stretch>
            <a:fillRect/>
          </a:stretch>
        </p:blipFill>
        <p:spPr>
          <a:xfrm>
            <a:off x="1452563" y="3305175"/>
            <a:ext cx="6238875" cy="1581150"/>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21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input() function</a:t>
            </a:r>
            <a:endParaRPr b="0"/>
          </a:p>
        </p:txBody>
      </p:sp>
      <p:pic>
        <p:nvPicPr>
          <p:cNvPr id="1438" name="Google Shape;1438;p21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439" name="Google Shape;1439;p214"/>
          <p:cNvSpPr txBox="1"/>
          <p:nvPr/>
        </p:nvSpPr>
        <p:spPr>
          <a:xfrm>
            <a:off x="369100" y="1468425"/>
            <a:ext cx="8401200" cy="284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This shown code is requesting for user input, and will store it in the </a:t>
            </a:r>
            <a:r>
              <a:rPr b="1" lang="en" sz="1800">
                <a:solidFill>
                  <a:schemeClr val="dk1"/>
                </a:solidFill>
                <a:latin typeface="Montserrat"/>
                <a:ea typeface="Montserrat"/>
                <a:cs typeface="Montserrat"/>
                <a:sym typeface="Montserrat"/>
              </a:rPr>
              <a:t>number </a:t>
            </a:r>
            <a:r>
              <a:rPr lang="en" sz="1800">
                <a:solidFill>
                  <a:schemeClr val="dk1"/>
                </a:solidFill>
                <a:latin typeface="Montserrat"/>
                <a:ea typeface="Montserrat"/>
                <a:cs typeface="Montserrat"/>
                <a:sym typeface="Montserrat"/>
              </a:rPr>
              <a:t>variable.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Note</a:t>
            </a:r>
            <a:r>
              <a:rPr lang="en" sz="1800">
                <a:solidFill>
                  <a:schemeClr val="dk1"/>
                </a:solidFill>
                <a:latin typeface="Montserrat"/>
                <a:ea typeface="Montserrat"/>
                <a:cs typeface="Montserrat"/>
                <a:sym typeface="Montserrat"/>
              </a:rPr>
              <a:t>: Inputs are automatically saved as </a:t>
            </a:r>
            <a:r>
              <a:rPr b="1" lang="en" sz="1800">
                <a:solidFill>
                  <a:schemeClr val="dk1"/>
                </a:solidFill>
                <a:latin typeface="Montserrat"/>
                <a:ea typeface="Montserrat"/>
                <a:cs typeface="Montserrat"/>
                <a:sym typeface="Montserrat"/>
              </a:rPr>
              <a:t>strings</a:t>
            </a:r>
            <a:r>
              <a:rPr lang="en" sz="1800">
                <a:solidFill>
                  <a:schemeClr val="dk1"/>
                </a:solidFill>
                <a:latin typeface="Montserrat"/>
                <a:ea typeface="Montserrat"/>
                <a:cs typeface="Montserrat"/>
                <a:sym typeface="Montserrat"/>
              </a:rPr>
              <a:t>.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Therefore, always convert (cast) to proper type before doing any math operators like addition / subtraction.</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b="1" sz="1800">
              <a:solidFill>
                <a:schemeClr val="dk1"/>
              </a:solidFill>
              <a:latin typeface="Montserrat"/>
              <a:ea typeface="Montserrat"/>
              <a:cs typeface="Montserrat"/>
              <a:sym typeface="Montserrat"/>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215"/>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 learned:</a:t>
            </a:r>
            <a:endParaRPr/>
          </a:p>
          <a:p>
            <a:pPr indent="-342900" lvl="0" marL="457200" rtl="0" algn="l">
              <a:spcBef>
                <a:spcPts val="1200"/>
              </a:spcBef>
              <a:spcAft>
                <a:spcPts val="0"/>
              </a:spcAft>
              <a:buSzPts val="1800"/>
              <a:buChar char="●"/>
            </a:pPr>
            <a:r>
              <a:rPr lang="en"/>
              <a:t>We know the idea of command line interface (CLI) and command line arguments</a:t>
            </a:r>
            <a:endParaRPr/>
          </a:p>
          <a:p>
            <a:pPr indent="-342900" lvl="0" marL="457200" rtl="0" algn="l">
              <a:spcBef>
                <a:spcPts val="0"/>
              </a:spcBef>
              <a:spcAft>
                <a:spcPts val="0"/>
              </a:spcAft>
              <a:buSzPts val="1800"/>
              <a:buChar char="●"/>
            </a:pPr>
            <a:r>
              <a:rPr lang="en"/>
              <a:t>We know usage of the sys.argv  variable</a:t>
            </a:r>
            <a:endParaRPr/>
          </a:p>
          <a:p>
            <a:pPr indent="-342900" lvl="0" marL="457200" rtl="0" algn="l">
              <a:spcBef>
                <a:spcPts val="0"/>
              </a:spcBef>
              <a:spcAft>
                <a:spcPts val="0"/>
              </a:spcAft>
              <a:buSzPts val="1800"/>
              <a:buChar char="●"/>
            </a:pPr>
            <a:r>
              <a:rPr lang="en"/>
              <a:t>We know usage of the getopt module</a:t>
            </a:r>
            <a:endParaRPr/>
          </a:p>
          <a:p>
            <a:pPr indent="-342900" lvl="0" marL="457200" rtl="0" algn="l">
              <a:spcBef>
                <a:spcPts val="0"/>
              </a:spcBef>
              <a:spcAft>
                <a:spcPts val="0"/>
              </a:spcAft>
              <a:buSzPts val="1800"/>
              <a:buChar char="●"/>
            </a:pPr>
            <a:r>
              <a:rPr lang="en"/>
              <a:t>We know usage of the argparse module</a:t>
            </a:r>
            <a:endParaRPr/>
          </a:p>
          <a:p>
            <a:pPr indent="-342900" lvl="0" marL="457200" rtl="0" algn="l">
              <a:spcBef>
                <a:spcPts val="0"/>
              </a:spcBef>
              <a:spcAft>
                <a:spcPts val="0"/>
              </a:spcAft>
              <a:buSzPts val="1800"/>
              <a:buChar char="●"/>
            </a:pPr>
            <a:r>
              <a:rPr lang="en"/>
              <a:t>We know usage of the input() function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45" name="Google Shape;1445;p215"/>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6" name="Google Shape;1446;p215"/>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1447" name="Google Shape;1447;p215"/>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600">
                <a:solidFill>
                  <a:schemeClr val="lt1"/>
                </a:solidFill>
                <a:latin typeface="Montserrat"/>
                <a:ea typeface="Montserrat"/>
                <a:cs typeface="Montserrat"/>
                <a:sym typeface="Montserrat"/>
              </a:rPr>
              <a:t>At the core of the lesson</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1451" name="Shape 1451"/>
        <p:cNvGrpSpPr/>
        <p:nvPr/>
      </p:nvGrpSpPr>
      <p:grpSpPr>
        <a:xfrm>
          <a:off x="0" y="0"/>
          <a:ext cx="0" cy="0"/>
          <a:chOff x="0" y="0"/>
          <a:chExt cx="0" cy="0"/>
        </a:xfrm>
      </p:grpSpPr>
      <p:sp>
        <p:nvSpPr>
          <p:cNvPr id="1452" name="Google Shape;1452;p216"/>
          <p:cNvSpPr txBox="1"/>
          <p:nvPr>
            <p:ph idx="1" type="body"/>
          </p:nvPr>
        </p:nvSpPr>
        <p:spPr>
          <a:xfrm>
            <a:off x="311700" y="295450"/>
            <a:ext cx="8520600" cy="1041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5200">
                <a:solidFill>
                  <a:schemeClr val="lt1"/>
                </a:solidFill>
              </a:rPr>
              <a:t>Self Study</a:t>
            </a:r>
            <a:endParaRPr/>
          </a:p>
        </p:txBody>
      </p:sp>
      <p:pic>
        <p:nvPicPr>
          <p:cNvPr id="1453" name="Google Shape;1453;p216"/>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pic>
        <p:nvPicPr>
          <p:cNvPr id="1454" name="Google Shape;1454;p216"/>
          <p:cNvPicPr preferRelativeResize="0"/>
          <p:nvPr/>
        </p:nvPicPr>
        <p:blipFill>
          <a:blip r:embed="rId4">
            <a:alphaModFix/>
          </a:blip>
          <a:stretch>
            <a:fillRect/>
          </a:stretch>
        </p:blipFill>
        <p:spPr>
          <a:xfrm>
            <a:off x="2448725" y="1397400"/>
            <a:ext cx="4235401" cy="32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5"/>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Variables</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Primitive data types:</a:t>
            </a:r>
            <a:endParaRPr b="1">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b="1" lang="en">
                <a:latin typeface="Montserrat"/>
                <a:ea typeface="Montserrat"/>
                <a:cs typeface="Montserrat"/>
                <a:sym typeface="Montserrat"/>
              </a:rPr>
              <a:t>Integers (int)</a:t>
            </a:r>
            <a:endParaRPr b="1">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b="1" lang="en">
                <a:latin typeface="Montserrat"/>
                <a:ea typeface="Montserrat"/>
                <a:cs typeface="Montserrat"/>
                <a:sym typeface="Montserrat"/>
              </a:rPr>
              <a:t>Floats (floats)</a:t>
            </a:r>
            <a:endParaRPr b="1">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b="1" lang="en">
                <a:latin typeface="Montserrat"/>
                <a:ea typeface="Montserrat"/>
                <a:cs typeface="Montserrat"/>
                <a:sym typeface="Montserrat"/>
              </a:rPr>
              <a:t>Complex (complex)</a:t>
            </a:r>
            <a:endParaRPr b="1">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b="1" lang="en">
                <a:latin typeface="Montserrat"/>
                <a:ea typeface="Montserrat"/>
                <a:cs typeface="Montserrat"/>
                <a:sym typeface="Montserrat"/>
              </a:rPr>
              <a:t>Strings (str)</a:t>
            </a:r>
            <a:endParaRPr b="1">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b="1" lang="en">
                <a:latin typeface="Montserrat"/>
                <a:ea typeface="Montserrat"/>
                <a:cs typeface="Montserrat"/>
                <a:sym typeface="Montserrat"/>
              </a:rPr>
              <a:t>Booleans (bool)</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None</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Printing primitive data types</a:t>
            </a:r>
            <a:endParaRPr/>
          </a:p>
        </p:txBody>
      </p:sp>
      <p:sp>
        <p:nvSpPr>
          <p:cNvPr id="277" name="Google Shape;277;p55"/>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8" name="Google Shape;278;p55"/>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279" name="Google Shape;279;p55"/>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Montserrat"/>
                <a:ea typeface="Montserrat"/>
                <a:cs typeface="Montserrat"/>
                <a:sym typeface="Montserrat"/>
              </a:rPr>
              <a:t>Topics </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217"/>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Topics</a:t>
            </a:r>
            <a:endParaRPr b="1"/>
          </a:p>
        </p:txBody>
      </p:sp>
      <p:sp>
        <p:nvSpPr>
          <p:cNvPr id="1460" name="Google Shape;1460;p217"/>
          <p:cNvSpPr/>
          <p:nvPr/>
        </p:nvSpPr>
        <p:spPr>
          <a:xfrm>
            <a:off x="150" y="2130275"/>
            <a:ext cx="3368400" cy="30138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1" name="Google Shape;1461;p217"/>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1462" name="Google Shape;1462;p217"/>
          <p:cNvSpPr txBox="1"/>
          <p:nvPr/>
        </p:nvSpPr>
        <p:spPr>
          <a:xfrm>
            <a:off x="143550" y="2280600"/>
            <a:ext cx="3081300" cy="87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200">
                <a:solidFill>
                  <a:schemeClr val="lt1"/>
                </a:solidFill>
                <a:latin typeface="Montserrat"/>
                <a:ea typeface="Montserrat"/>
                <a:cs typeface="Montserrat"/>
                <a:sym typeface="Montserrat"/>
              </a:rPr>
              <a:t>Expert Round</a:t>
            </a:r>
            <a:endParaRPr sz="3200">
              <a:solidFill>
                <a:srgbClr val="FFFFFF"/>
              </a:solidFill>
              <a:latin typeface="Montserrat Light"/>
              <a:ea typeface="Montserrat Light"/>
              <a:cs typeface="Montserrat Light"/>
              <a:sym typeface="Montserrat Light"/>
            </a:endParaRPr>
          </a:p>
        </p:txBody>
      </p:sp>
      <p:pic>
        <p:nvPicPr>
          <p:cNvPr id="1463" name="Google Shape;1463;p217"/>
          <p:cNvPicPr preferRelativeResize="0"/>
          <p:nvPr/>
        </p:nvPicPr>
        <p:blipFill>
          <a:blip r:embed="rId4">
            <a:alphaModFix/>
          </a:blip>
          <a:stretch>
            <a:fillRect/>
          </a:stretch>
        </p:blipFill>
        <p:spPr>
          <a:xfrm>
            <a:off x="0" y="84075"/>
            <a:ext cx="3368401" cy="1915899"/>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218"/>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69" name="Google Shape;1469;p218"/>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0" name="Google Shape;1470;p218"/>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1471" name="Google Shape;1471;p218"/>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600">
                <a:solidFill>
                  <a:schemeClr val="lt1"/>
                </a:solidFill>
                <a:latin typeface="Montserrat"/>
                <a:ea typeface="Montserrat"/>
                <a:cs typeface="Montserrat"/>
                <a:sym typeface="Montserrat"/>
              </a:rPr>
              <a:t>At the core of the lesson</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1475" name="Shape 1475"/>
        <p:cNvGrpSpPr/>
        <p:nvPr/>
      </p:nvGrpSpPr>
      <p:grpSpPr>
        <a:xfrm>
          <a:off x="0" y="0"/>
          <a:ext cx="0" cy="0"/>
          <a:chOff x="0" y="0"/>
          <a:chExt cx="0" cy="0"/>
        </a:xfrm>
      </p:grpSpPr>
      <p:sp>
        <p:nvSpPr>
          <p:cNvPr id="1476" name="Google Shape;1476;p219"/>
          <p:cNvSpPr txBox="1"/>
          <p:nvPr>
            <p:ph idx="1" type="body"/>
          </p:nvPr>
        </p:nvSpPr>
        <p:spPr>
          <a:xfrm>
            <a:off x="311700" y="1759025"/>
            <a:ext cx="8520600" cy="126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5200">
                <a:solidFill>
                  <a:schemeClr val="lt1"/>
                </a:solidFill>
              </a:rPr>
              <a:t>Documentation</a:t>
            </a:r>
            <a:endParaRPr/>
          </a:p>
        </p:txBody>
      </p:sp>
      <p:pic>
        <p:nvPicPr>
          <p:cNvPr id="1477" name="Google Shape;1477;p219"/>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22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Documentation</a:t>
            </a:r>
            <a:endParaRPr b="0"/>
          </a:p>
        </p:txBody>
      </p:sp>
      <p:pic>
        <p:nvPicPr>
          <p:cNvPr id="1483" name="Google Shape;1483;p22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484" name="Google Shape;1484;p220"/>
          <p:cNvSpPr txBox="1"/>
          <p:nvPr>
            <p:ph idx="1" type="body"/>
          </p:nvPr>
        </p:nvSpPr>
        <p:spPr>
          <a:xfrm>
            <a:off x="304825" y="1434675"/>
            <a:ext cx="8359200" cy="237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u="sng">
                <a:solidFill>
                  <a:schemeClr val="hlink"/>
                </a:solidFill>
                <a:hlinkClick r:id="rId4"/>
              </a:rPr>
              <a:t>Python tutorial</a:t>
            </a:r>
            <a:r>
              <a:rPr lang="en"/>
              <a:t>  on W3 Schools.</a:t>
            </a:r>
            <a:endParaRPr/>
          </a:p>
          <a:p>
            <a:pPr indent="-342900" lvl="0" marL="457200" rtl="0" algn="l">
              <a:spcBef>
                <a:spcPts val="0"/>
              </a:spcBef>
              <a:spcAft>
                <a:spcPts val="0"/>
              </a:spcAft>
              <a:buSzPts val="1800"/>
              <a:buAutoNum type="arabicPeriod"/>
            </a:pPr>
            <a:r>
              <a:rPr lang="en" u="sng">
                <a:solidFill>
                  <a:schemeClr val="hlink"/>
                </a:solidFill>
                <a:hlinkClick r:id="rId5"/>
              </a:rPr>
              <a:t>Guide</a:t>
            </a:r>
            <a:r>
              <a:rPr lang="en"/>
              <a:t> to print() function in Python.</a:t>
            </a:r>
            <a:endParaRPr/>
          </a:p>
          <a:p>
            <a:pPr indent="-342900" lvl="0" marL="457200" rtl="0" algn="l">
              <a:spcBef>
                <a:spcPts val="0"/>
              </a:spcBef>
              <a:spcAft>
                <a:spcPts val="0"/>
              </a:spcAft>
              <a:buSzPts val="1800"/>
              <a:buAutoNum type="arabicPeriod"/>
            </a:pPr>
            <a:r>
              <a:rPr lang="en"/>
              <a:t>Python </a:t>
            </a:r>
            <a:r>
              <a:rPr lang="en" u="sng">
                <a:solidFill>
                  <a:schemeClr val="hlink"/>
                </a:solidFill>
                <a:hlinkClick r:id="rId6"/>
              </a:rPr>
              <a:t>math</a:t>
            </a:r>
            <a:r>
              <a:rPr lang="en"/>
              <a:t> module.</a:t>
            </a:r>
            <a:endParaRPr/>
          </a:p>
          <a:p>
            <a:pPr indent="-342900" lvl="0" marL="457200" rtl="0" algn="l">
              <a:spcBef>
                <a:spcPts val="0"/>
              </a:spcBef>
              <a:spcAft>
                <a:spcPts val="0"/>
              </a:spcAft>
              <a:buSzPts val="1800"/>
              <a:buAutoNum type="arabicPeriod"/>
            </a:pPr>
            <a:r>
              <a:rPr lang="en"/>
              <a:t>Python </a:t>
            </a:r>
            <a:r>
              <a:rPr lang="en" u="sng">
                <a:solidFill>
                  <a:schemeClr val="hlink"/>
                </a:solidFill>
                <a:hlinkClick r:id="rId7"/>
              </a:rPr>
              <a:t>command line</a:t>
            </a:r>
            <a:r>
              <a:rPr lang="en"/>
              <a:t> arguments.</a:t>
            </a:r>
            <a:endParaRPr/>
          </a:p>
          <a:p>
            <a:pPr indent="-342900" lvl="0" marL="457200" rtl="0" algn="l">
              <a:spcBef>
                <a:spcPts val="0"/>
              </a:spcBef>
              <a:spcAft>
                <a:spcPts val="0"/>
              </a:spcAft>
              <a:buSzPts val="1800"/>
              <a:buAutoNum type="arabicPeriod"/>
            </a:pPr>
            <a:r>
              <a:rPr lang="en"/>
              <a:t>The </a:t>
            </a:r>
            <a:r>
              <a:rPr lang="en" u="sng">
                <a:solidFill>
                  <a:schemeClr val="hlink"/>
                </a:solidFill>
                <a:hlinkClick r:id="rId8"/>
              </a:rPr>
              <a:t>argparse</a:t>
            </a:r>
            <a:r>
              <a:rPr lang="en"/>
              <a:t> basics.</a:t>
            </a:r>
            <a:endParaRPr/>
          </a:p>
          <a:p>
            <a:pPr indent="-342900" lvl="0" marL="457200" rtl="0" algn="l">
              <a:spcBef>
                <a:spcPts val="0"/>
              </a:spcBef>
              <a:spcAft>
                <a:spcPts val="0"/>
              </a:spcAft>
              <a:buSzPts val="1800"/>
              <a:buAutoNum type="arabicPeriod"/>
            </a:pPr>
            <a:r>
              <a:rPr lang="en" u="sng">
                <a:solidFill>
                  <a:schemeClr val="hlink"/>
                </a:solidFill>
                <a:hlinkClick r:id="rId9"/>
              </a:rPr>
              <a:t>Bitwise</a:t>
            </a:r>
            <a:r>
              <a:rPr lang="en"/>
              <a:t> operators</a:t>
            </a:r>
            <a:endParaRPr/>
          </a:p>
          <a:p>
            <a:pPr indent="-342900" lvl="0" marL="457200" rtl="0" algn="l">
              <a:spcBef>
                <a:spcPts val="0"/>
              </a:spcBef>
              <a:spcAft>
                <a:spcPts val="0"/>
              </a:spcAft>
              <a:buSzPts val="1800"/>
              <a:buAutoNum type="arabicPeriod"/>
            </a:pPr>
            <a:r>
              <a:rPr lang="en"/>
              <a:t>Usage of </a:t>
            </a:r>
            <a:r>
              <a:rPr lang="en" u="sng">
                <a:solidFill>
                  <a:schemeClr val="hlink"/>
                </a:solidFill>
                <a:hlinkClick r:id="rId10"/>
              </a:rPr>
              <a:t>getopt</a:t>
            </a:r>
            <a:r>
              <a:rPr lang="en"/>
              <a:t> module</a:t>
            </a:r>
            <a:endParaRPr/>
          </a:p>
          <a:p>
            <a:pPr indent="0" lvl="0" marL="457200" rtl="0" algn="l">
              <a:spcBef>
                <a:spcPts val="1600"/>
              </a:spcBef>
              <a:spcAft>
                <a:spcPts val="1600"/>
              </a:spcAft>
              <a:buNone/>
            </a:pPr>
            <a:r>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221"/>
          <p:cNvSpPr/>
          <p:nvPr/>
        </p:nvSpPr>
        <p:spPr>
          <a:xfrm>
            <a:off x="150" y="450"/>
            <a:ext cx="9144000" cy="5143500"/>
          </a:xfrm>
          <a:prstGeom prst="rect">
            <a:avLst/>
          </a:prstGeom>
          <a:solidFill>
            <a:srgbClr val="0054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0" name="Google Shape;1490;p221"/>
          <p:cNvPicPr preferRelativeResize="0"/>
          <p:nvPr/>
        </p:nvPicPr>
        <p:blipFill rotWithShape="1">
          <a:blip r:embed="rId3">
            <a:alphaModFix/>
          </a:blip>
          <a:srcRect b="0" l="0" r="-21802" t="0"/>
          <a:stretch/>
        </p:blipFill>
        <p:spPr>
          <a:xfrm>
            <a:off x="304000" y="4498675"/>
            <a:ext cx="1033399" cy="480049"/>
          </a:xfrm>
          <a:prstGeom prst="rect">
            <a:avLst/>
          </a:prstGeom>
          <a:noFill/>
          <a:ln>
            <a:noFill/>
          </a:ln>
        </p:spPr>
      </p:pic>
      <p:pic>
        <p:nvPicPr>
          <p:cNvPr id="1491" name="Google Shape;1491;p221"/>
          <p:cNvPicPr preferRelativeResize="0"/>
          <p:nvPr/>
        </p:nvPicPr>
        <p:blipFill rotWithShape="1">
          <a:blip r:embed="rId4">
            <a:alphaModFix/>
          </a:blip>
          <a:srcRect b="0" l="3390" r="0" t="0"/>
          <a:stretch/>
        </p:blipFill>
        <p:spPr>
          <a:xfrm>
            <a:off x="0" y="-61375"/>
            <a:ext cx="9255775" cy="5260476"/>
          </a:xfrm>
          <a:prstGeom prst="rect">
            <a:avLst/>
          </a:prstGeom>
          <a:noFill/>
          <a:ln>
            <a:noFill/>
          </a:ln>
          <a:effectLst>
            <a:outerShdw blurRad="57150" rotWithShape="0" algn="bl" dir="5400000" dist="19050">
              <a:srgbClr val="000000">
                <a:alpha val="50000"/>
              </a:srgbClr>
            </a:outerShdw>
          </a:effectLst>
        </p:spPr>
      </p:pic>
      <p:sp>
        <p:nvSpPr>
          <p:cNvPr id="1492" name="Google Shape;1492;p221"/>
          <p:cNvSpPr txBox="1"/>
          <p:nvPr/>
        </p:nvSpPr>
        <p:spPr>
          <a:xfrm>
            <a:off x="2672700" y="1540200"/>
            <a:ext cx="3798600" cy="2063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 sz="6000">
                <a:solidFill>
                  <a:srgbClr val="FFFFFF"/>
                </a:solidFill>
                <a:latin typeface="Montserrat"/>
                <a:ea typeface="Montserrat"/>
                <a:cs typeface="Montserrat"/>
                <a:sym typeface="Montserrat"/>
              </a:rPr>
              <a:t>THANK</a:t>
            </a:r>
            <a:br>
              <a:rPr b="1" lang="en" sz="6000">
                <a:solidFill>
                  <a:srgbClr val="FFFFFF"/>
                </a:solidFill>
                <a:latin typeface="Montserrat"/>
                <a:ea typeface="Montserrat"/>
                <a:cs typeface="Montserrat"/>
                <a:sym typeface="Montserrat"/>
              </a:rPr>
            </a:br>
            <a:r>
              <a:rPr b="1" lang="en" sz="6000">
                <a:solidFill>
                  <a:srgbClr val="FFFFFF"/>
                </a:solidFill>
                <a:latin typeface="Montserrat"/>
                <a:ea typeface="Montserrat"/>
                <a:cs typeface="Montserrat"/>
                <a:sym typeface="Montserrat"/>
              </a:rPr>
              <a:t>YOU</a:t>
            </a:r>
            <a:endParaRPr sz="6000">
              <a:solidFill>
                <a:srgbClr val="FFFFFF"/>
              </a:solidFill>
              <a:latin typeface="Montserrat Light"/>
              <a:ea typeface="Montserrat Light"/>
              <a:cs typeface="Montserrat Light"/>
              <a:sym typeface="Montserrat Light"/>
            </a:endParaRPr>
          </a:p>
        </p:txBody>
      </p:sp>
      <p:pic>
        <p:nvPicPr>
          <p:cNvPr id="1493" name="Google Shape;1493;p221"/>
          <p:cNvPicPr preferRelativeResize="0"/>
          <p:nvPr/>
        </p:nvPicPr>
        <p:blipFill rotWithShape="1">
          <a:blip r:embed="rId5">
            <a:alphaModFix/>
          </a:blip>
          <a:srcRect b="17118" l="0" r="0" t="17118"/>
          <a:stretch/>
        </p:blipFill>
        <p:spPr>
          <a:xfrm>
            <a:off x="304000" y="4498675"/>
            <a:ext cx="1033400" cy="480162"/>
          </a:xfrm>
          <a:prstGeom prst="rect">
            <a:avLst/>
          </a:prstGeom>
          <a:noFill/>
          <a:ln>
            <a:noFill/>
          </a:ln>
        </p:spPr>
      </p:pic>
      <p:sp>
        <p:nvSpPr>
          <p:cNvPr id="1494" name="Google Shape;1494;p221"/>
          <p:cNvSpPr txBox="1"/>
          <p:nvPr/>
        </p:nvSpPr>
        <p:spPr>
          <a:xfrm>
            <a:off x="5354300" y="3458225"/>
            <a:ext cx="3798600" cy="1685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 sz="1000">
                <a:solidFill>
                  <a:srgbClr val="FFFFFF"/>
                </a:solidFill>
                <a:latin typeface="Montserrat"/>
                <a:ea typeface="Montserrat"/>
                <a:cs typeface="Montserrat"/>
                <a:sym typeface="Montserrat"/>
              </a:rPr>
              <a:t>Contact Details</a:t>
            </a:r>
            <a:endParaRPr b="1" sz="1000">
              <a:solidFill>
                <a:srgbClr val="FFFFFF"/>
              </a:solidFill>
              <a:latin typeface="Montserrat"/>
              <a:ea typeface="Montserrat"/>
              <a:cs typeface="Montserrat"/>
              <a:sym typeface="Montserrat"/>
            </a:endParaRPr>
          </a:p>
          <a:p>
            <a:pPr indent="0" lvl="0" marL="0" rtl="0" algn="r">
              <a:spcBef>
                <a:spcPts val="0"/>
              </a:spcBef>
              <a:spcAft>
                <a:spcPts val="0"/>
              </a:spcAft>
              <a:buNone/>
            </a:pPr>
            <a:r>
              <a:rPr b="1" lang="en" sz="1000">
                <a:solidFill>
                  <a:srgbClr val="FFFFFF"/>
                </a:solidFill>
                <a:latin typeface="Montserrat"/>
                <a:ea typeface="Montserrat"/>
                <a:cs typeface="Montserrat"/>
                <a:sym typeface="Montserrat"/>
              </a:rPr>
              <a:t>DCI Digital Career Institute gGmbH</a:t>
            </a:r>
            <a:endParaRPr b="1" sz="1000">
              <a:solidFill>
                <a:srgbClr val="FFFFFF"/>
              </a:solidFill>
              <a:latin typeface="Montserrat"/>
              <a:ea typeface="Montserrat"/>
              <a:cs typeface="Montserrat"/>
              <a:sym typeface="Montserrat"/>
            </a:endParaRPr>
          </a:p>
          <a:p>
            <a:pPr indent="0" lvl="0" marL="0" rtl="0" algn="r">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gn="r">
              <a:spcBef>
                <a:spcPts val="0"/>
              </a:spcBef>
              <a:spcAft>
                <a:spcPts val="0"/>
              </a:spcAft>
              <a:buNone/>
            </a:pPr>
            <a:r>
              <a:t/>
            </a:r>
            <a:endParaRPr b="1" sz="1000">
              <a:solidFill>
                <a:srgbClr val="FFFFFF"/>
              </a:solidFill>
              <a:latin typeface="Montserrat"/>
              <a:ea typeface="Montserrat"/>
              <a:cs typeface="Montserrat"/>
              <a:sym typeface="Montserrat"/>
            </a:endParaRPr>
          </a:p>
          <a:p>
            <a:pPr indent="0" lvl="0" marL="0" rtl="0" algn="r">
              <a:spcBef>
                <a:spcPts val="0"/>
              </a:spcBef>
              <a:spcAft>
                <a:spcPts val="0"/>
              </a:spcAft>
              <a:buNone/>
            </a:pPr>
            <a:r>
              <a:t/>
            </a:r>
            <a:endParaRPr b="1" sz="1000">
              <a:solidFill>
                <a:srgbClr val="FFFF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Variables</a:t>
            </a:r>
            <a:endParaRPr b="0"/>
          </a:p>
        </p:txBody>
      </p:sp>
      <p:pic>
        <p:nvPicPr>
          <p:cNvPr id="285" name="Google Shape;285;p5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286" name="Google Shape;286;p56"/>
          <p:cNvSpPr txBox="1"/>
          <p:nvPr/>
        </p:nvSpPr>
        <p:spPr>
          <a:xfrm>
            <a:off x="371400" y="1341600"/>
            <a:ext cx="8401200" cy="3297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Variables</a:t>
            </a:r>
            <a:r>
              <a:rPr lang="en" sz="1800">
                <a:solidFill>
                  <a:schemeClr val="dk1"/>
                </a:solidFill>
                <a:latin typeface="Montserrat"/>
                <a:ea typeface="Montserrat"/>
                <a:cs typeface="Montserrat"/>
                <a:sym typeface="Montserrat"/>
              </a:rPr>
              <a:t> are containers for storing data values.</a:t>
            </a: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Python has no command for declaring a variable.</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variable is created the moment you first assign a value to it.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9"/>
          <p:cNvSpPr txBox="1"/>
          <p:nvPr>
            <p:ph idx="1" type="body"/>
          </p:nvPr>
        </p:nvSpPr>
        <p:spPr>
          <a:xfrm>
            <a:off x="3566475" y="521625"/>
            <a:ext cx="5265900" cy="404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The goal of this submodule is to help the learners start with basic types in Python. By the end of this submodule, the learners should be able to understand:</a:t>
            </a:r>
            <a:endParaRPr>
              <a:solidFill>
                <a:schemeClr val="dk1"/>
              </a:solidFill>
              <a:latin typeface="Montserrat"/>
              <a:ea typeface="Montserrat"/>
              <a:cs typeface="Montserrat"/>
              <a:sym typeface="Montserrat"/>
            </a:endParaRPr>
          </a:p>
          <a:p>
            <a:pPr indent="-342900" lvl="0" marL="457200" rtl="0" algn="l">
              <a:spcBef>
                <a:spcPts val="120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How to use basic data types (print their values, know their type and know what class they are instance of).</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How to use different types of comments.</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How to use math operators.</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Basic flow in programs.</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Comparison operators.</a:t>
            </a: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Conditional statements.</a:t>
            </a:r>
            <a:br>
              <a:rPr lang="en">
                <a:solidFill>
                  <a:schemeClr val="dk1"/>
                </a:solidFill>
                <a:latin typeface="Montserrat"/>
                <a:ea typeface="Montserrat"/>
                <a:cs typeface="Montserrat"/>
                <a:sym typeface="Montserrat"/>
              </a:rPr>
            </a:br>
            <a:endParaRPr>
              <a:solidFill>
                <a:schemeClr val="dk1"/>
              </a:solidFill>
              <a:latin typeface="Montserrat"/>
              <a:ea typeface="Montserrat"/>
              <a:cs typeface="Montserrat"/>
              <a:sym typeface="Montserrat"/>
            </a:endParaRPr>
          </a:p>
        </p:txBody>
      </p:sp>
      <p:sp>
        <p:nvSpPr>
          <p:cNvPr id="163" name="Google Shape;163;p39"/>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39"/>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165" name="Google Shape;165;p39"/>
          <p:cNvSpPr txBox="1"/>
          <p:nvPr/>
        </p:nvSpPr>
        <p:spPr>
          <a:xfrm>
            <a:off x="304000" y="371625"/>
            <a:ext cx="28965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Montserrat"/>
                <a:ea typeface="Montserrat"/>
                <a:cs typeface="Montserrat"/>
                <a:sym typeface="Montserrat"/>
              </a:rPr>
              <a:t>Goal of the Submodule</a:t>
            </a:r>
            <a:r>
              <a:rPr lang="en" sz="3600">
                <a:solidFill>
                  <a:srgbClr val="FFFFFF"/>
                </a:solidFill>
                <a:latin typeface="Montserrat"/>
                <a:ea typeface="Montserrat"/>
                <a:cs typeface="Montserrat"/>
                <a:sym typeface="Montserrat"/>
              </a:rPr>
              <a:t> </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Variables  - examples</a:t>
            </a:r>
            <a:endParaRPr b="0"/>
          </a:p>
        </p:txBody>
      </p:sp>
      <p:pic>
        <p:nvPicPr>
          <p:cNvPr id="292" name="Google Shape;292;p5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293" name="Google Shape;293;p57"/>
          <p:cNvSpPr txBox="1"/>
          <p:nvPr/>
        </p:nvSpPr>
        <p:spPr>
          <a:xfrm>
            <a:off x="371400" y="1341600"/>
            <a:ext cx="8401200" cy="3444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x = 5</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my_name = "Joe"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number = 123</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Variables in Python do not need to be declared with any particular </a:t>
            </a:r>
            <a:r>
              <a:rPr b="1" i="1" lang="en" sz="1800">
                <a:solidFill>
                  <a:schemeClr val="dk1"/>
                </a:solidFill>
                <a:latin typeface="Montserrat"/>
                <a:ea typeface="Montserrat"/>
                <a:cs typeface="Montserrat"/>
                <a:sym typeface="Montserrat"/>
              </a:rPr>
              <a:t>type</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rPr>
              <a:t>x = </a:t>
            </a:r>
            <a:r>
              <a:rPr lang="en">
                <a:solidFill>
                  <a:srgbClr val="FF0000"/>
                </a:solidFill>
              </a:rPr>
              <a:t>4</a:t>
            </a:r>
            <a:r>
              <a:rPr lang="en">
                <a:solidFill>
                  <a:schemeClr val="dk1"/>
                </a:solidFill>
              </a:rPr>
              <a:t>   		</a:t>
            </a:r>
            <a:r>
              <a:rPr lang="en">
                <a:solidFill>
                  <a:srgbClr val="008000"/>
                </a:solidFill>
              </a:rPr>
              <a:t># x is of type </a:t>
            </a:r>
            <a:r>
              <a:rPr b="1" lang="en">
                <a:solidFill>
                  <a:srgbClr val="008000"/>
                </a:solidFill>
              </a:rPr>
              <a:t>int</a:t>
            </a:r>
            <a:br>
              <a:rPr lang="en">
                <a:solidFill>
                  <a:srgbClr val="008000"/>
                </a:solidFill>
              </a:rPr>
            </a:br>
            <a:endParaRPr>
              <a:solidFill>
                <a:srgbClr val="008000"/>
              </a:solidFill>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rPr>
              <a:t>x = </a:t>
            </a:r>
            <a:r>
              <a:rPr lang="en">
                <a:solidFill>
                  <a:srgbClr val="A52A2A"/>
                </a:solidFill>
              </a:rPr>
              <a:t>"Sally"</a:t>
            </a:r>
            <a:r>
              <a:rPr lang="en">
                <a:solidFill>
                  <a:schemeClr val="dk1"/>
                </a:solidFill>
              </a:rPr>
              <a:t> 		</a:t>
            </a:r>
            <a:r>
              <a:rPr lang="en">
                <a:solidFill>
                  <a:srgbClr val="008000"/>
                </a:solidFill>
              </a:rPr>
              <a:t># x is now of type </a:t>
            </a:r>
            <a:r>
              <a:rPr b="1" lang="en">
                <a:solidFill>
                  <a:srgbClr val="008000"/>
                </a:solidFill>
              </a:rPr>
              <a:t>str</a:t>
            </a:r>
            <a:endParaRPr b="1">
              <a:solidFill>
                <a:schemeClr val="dk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Variables  - casting</a:t>
            </a:r>
            <a:endParaRPr b="0"/>
          </a:p>
        </p:txBody>
      </p:sp>
      <p:pic>
        <p:nvPicPr>
          <p:cNvPr id="299" name="Google Shape;299;p5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300" name="Google Shape;300;p58"/>
          <p:cNvSpPr txBox="1"/>
          <p:nvPr/>
        </p:nvSpPr>
        <p:spPr>
          <a:xfrm>
            <a:off x="371400" y="1341600"/>
            <a:ext cx="84012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If you want to specify the data type of a variable, this can be done with </a:t>
            </a:r>
            <a:r>
              <a:rPr b="1" lang="en" sz="1800">
                <a:solidFill>
                  <a:schemeClr val="dk1"/>
                </a:solidFill>
                <a:latin typeface="Montserrat"/>
                <a:ea typeface="Montserrat"/>
                <a:cs typeface="Montserrat"/>
                <a:sym typeface="Montserrat"/>
              </a:rPr>
              <a:t>casting</a:t>
            </a:r>
            <a:r>
              <a:rPr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x = </a:t>
            </a:r>
            <a:r>
              <a:rPr lang="en" sz="1800">
                <a:solidFill>
                  <a:srgbClr val="0000CD"/>
                </a:solidFill>
                <a:latin typeface="Montserrat"/>
                <a:ea typeface="Montserrat"/>
                <a:cs typeface="Montserrat"/>
                <a:sym typeface="Montserrat"/>
              </a:rPr>
              <a:t>str</a:t>
            </a:r>
            <a:r>
              <a:rPr lang="en" sz="1800">
                <a:solidFill>
                  <a:schemeClr val="dk1"/>
                </a:solidFill>
                <a:latin typeface="Montserrat"/>
                <a:ea typeface="Montserrat"/>
                <a:cs typeface="Montserrat"/>
                <a:sym typeface="Montserrat"/>
              </a:rPr>
              <a:t>(</a:t>
            </a:r>
            <a:r>
              <a:rPr lang="en" sz="1800">
                <a:solidFill>
                  <a:srgbClr val="FF0000"/>
                </a:solidFill>
                <a:latin typeface="Montserrat"/>
                <a:ea typeface="Montserrat"/>
                <a:cs typeface="Montserrat"/>
                <a:sym typeface="Montserrat"/>
              </a:rPr>
              <a:t>31</a:t>
            </a:r>
            <a:r>
              <a:rPr lang="en" sz="1800">
                <a:solidFill>
                  <a:schemeClr val="dk1"/>
                </a:solidFill>
                <a:latin typeface="Montserrat"/>
                <a:ea typeface="Montserrat"/>
                <a:cs typeface="Montserrat"/>
                <a:sym typeface="Montserrat"/>
              </a:rPr>
              <a:t>)	</a:t>
            </a:r>
            <a:r>
              <a:rPr lang="en" sz="1800">
                <a:solidFill>
                  <a:srgbClr val="008000"/>
                </a:solidFill>
                <a:latin typeface="Montserrat"/>
                <a:ea typeface="Montserrat"/>
                <a:cs typeface="Montserrat"/>
                <a:sym typeface="Montserrat"/>
              </a:rPr>
              <a:t># x will be '31'</a:t>
            </a:r>
            <a:br>
              <a:rPr lang="en" sz="1800">
                <a:solidFill>
                  <a:srgbClr val="008000"/>
                </a:solidFill>
                <a:latin typeface="Montserrat"/>
                <a:ea typeface="Montserrat"/>
                <a:cs typeface="Montserrat"/>
                <a:sym typeface="Montserrat"/>
              </a:rPr>
            </a:br>
            <a:endParaRPr sz="1800">
              <a:solidFill>
                <a:srgbClr val="008000"/>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y = </a:t>
            </a:r>
            <a:r>
              <a:rPr lang="en" sz="1800">
                <a:solidFill>
                  <a:srgbClr val="0000CD"/>
                </a:solidFill>
                <a:latin typeface="Montserrat"/>
                <a:ea typeface="Montserrat"/>
                <a:cs typeface="Montserrat"/>
                <a:sym typeface="Montserrat"/>
              </a:rPr>
              <a:t>int</a:t>
            </a:r>
            <a:r>
              <a:rPr lang="en" sz="1800">
                <a:solidFill>
                  <a:schemeClr val="dk1"/>
                </a:solidFill>
                <a:latin typeface="Montserrat"/>
                <a:ea typeface="Montserrat"/>
                <a:cs typeface="Montserrat"/>
                <a:sym typeface="Montserrat"/>
              </a:rPr>
              <a:t>(</a:t>
            </a:r>
            <a:r>
              <a:rPr lang="en" sz="1800">
                <a:solidFill>
                  <a:srgbClr val="FF0000"/>
                </a:solidFill>
                <a:latin typeface="Montserrat"/>
                <a:ea typeface="Montserrat"/>
                <a:cs typeface="Montserrat"/>
                <a:sym typeface="Montserrat"/>
              </a:rPr>
              <a:t>3</a:t>
            </a:r>
            <a:r>
              <a:rPr lang="en" sz="1800">
                <a:solidFill>
                  <a:schemeClr val="dk1"/>
                </a:solidFill>
                <a:latin typeface="Montserrat"/>
                <a:ea typeface="Montserrat"/>
                <a:cs typeface="Montserrat"/>
                <a:sym typeface="Montserrat"/>
              </a:rPr>
              <a:t>)	</a:t>
            </a:r>
            <a:r>
              <a:rPr lang="en" sz="1800">
                <a:solidFill>
                  <a:srgbClr val="008000"/>
                </a:solidFill>
                <a:latin typeface="Montserrat"/>
                <a:ea typeface="Montserrat"/>
                <a:cs typeface="Montserrat"/>
                <a:sym typeface="Montserrat"/>
              </a:rPr>
              <a:t># y will be 31</a:t>
            </a:r>
            <a:br>
              <a:rPr lang="en" sz="1800">
                <a:solidFill>
                  <a:srgbClr val="008000"/>
                </a:solidFill>
                <a:latin typeface="Montserrat"/>
                <a:ea typeface="Montserrat"/>
                <a:cs typeface="Montserrat"/>
                <a:sym typeface="Montserrat"/>
              </a:rPr>
            </a:br>
            <a:endParaRPr sz="1800">
              <a:solidFill>
                <a:srgbClr val="008000"/>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z = </a:t>
            </a:r>
            <a:r>
              <a:rPr lang="en" sz="1800">
                <a:solidFill>
                  <a:srgbClr val="0000CD"/>
                </a:solidFill>
                <a:latin typeface="Montserrat"/>
                <a:ea typeface="Montserrat"/>
                <a:cs typeface="Montserrat"/>
                <a:sym typeface="Montserrat"/>
              </a:rPr>
              <a:t>float</a:t>
            </a:r>
            <a:r>
              <a:rPr lang="en" sz="1800">
                <a:solidFill>
                  <a:schemeClr val="dk1"/>
                </a:solidFill>
                <a:latin typeface="Montserrat"/>
                <a:ea typeface="Montserrat"/>
                <a:cs typeface="Montserrat"/>
                <a:sym typeface="Montserrat"/>
              </a:rPr>
              <a:t>(</a:t>
            </a:r>
            <a:r>
              <a:rPr lang="en" sz="1800">
                <a:solidFill>
                  <a:srgbClr val="FF0000"/>
                </a:solidFill>
                <a:latin typeface="Montserrat"/>
                <a:ea typeface="Montserrat"/>
                <a:cs typeface="Montserrat"/>
                <a:sym typeface="Montserrat"/>
              </a:rPr>
              <a:t>3</a:t>
            </a:r>
            <a:r>
              <a:rPr lang="en" sz="1800">
                <a:solidFill>
                  <a:schemeClr val="dk1"/>
                </a:solidFill>
                <a:latin typeface="Montserrat"/>
                <a:ea typeface="Montserrat"/>
                <a:cs typeface="Montserrat"/>
                <a:sym typeface="Montserrat"/>
              </a:rPr>
              <a:t>)   </a:t>
            </a:r>
            <a:r>
              <a:rPr lang="en" sz="1800">
                <a:solidFill>
                  <a:srgbClr val="008000"/>
                </a:solidFill>
                <a:latin typeface="Montserrat"/>
                <a:ea typeface="Montserrat"/>
                <a:cs typeface="Montserrat"/>
                <a:sym typeface="Montserrat"/>
              </a:rPr>
              <a:t># z will be 31.0 </a:t>
            </a:r>
            <a:endParaRPr sz="18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Variables  - case sensitivity</a:t>
            </a:r>
            <a:endParaRPr b="0"/>
          </a:p>
        </p:txBody>
      </p:sp>
      <p:pic>
        <p:nvPicPr>
          <p:cNvPr id="306" name="Google Shape;306;p5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307" name="Google Shape;307;p59"/>
          <p:cNvSpPr txBox="1"/>
          <p:nvPr/>
        </p:nvSpPr>
        <p:spPr>
          <a:xfrm>
            <a:off x="371400" y="1341600"/>
            <a:ext cx="8401200" cy="2373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Variable names are </a:t>
            </a:r>
            <a:r>
              <a:rPr b="1" lang="en" sz="1800">
                <a:solidFill>
                  <a:schemeClr val="dk1"/>
                </a:solidFill>
                <a:latin typeface="Montserrat"/>
                <a:ea typeface="Montserrat"/>
                <a:cs typeface="Montserrat"/>
                <a:sym typeface="Montserrat"/>
              </a:rPr>
              <a:t>case-sensitive</a:t>
            </a:r>
            <a:r>
              <a:rPr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rPr>
              <a:t>c</a:t>
            </a:r>
            <a:r>
              <a:rPr lang="en" sz="1800">
                <a:solidFill>
                  <a:schemeClr val="dk1"/>
                </a:solidFill>
              </a:rPr>
              <a:t> = </a:t>
            </a:r>
            <a:r>
              <a:rPr lang="en" sz="1800">
                <a:solidFill>
                  <a:srgbClr val="FF0000"/>
                </a:solidFill>
              </a:rPr>
              <a:t>42</a:t>
            </a:r>
            <a:br>
              <a:rPr lang="en" sz="1800">
                <a:solidFill>
                  <a:srgbClr val="FF0000"/>
                </a:solidFill>
              </a:rPr>
            </a:br>
            <a:endParaRPr sz="1800">
              <a:solidFill>
                <a:srgbClr val="FF0000"/>
              </a:solidFill>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rPr>
              <a:t>C = </a:t>
            </a:r>
            <a:r>
              <a:rPr lang="en" sz="1800">
                <a:solidFill>
                  <a:srgbClr val="A52A2A"/>
                </a:solidFill>
              </a:rPr>
              <a:t>"John"</a:t>
            </a:r>
            <a:br>
              <a:rPr lang="en" sz="1800">
                <a:solidFill>
                  <a:srgbClr val="A52A2A"/>
                </a:solidFill>
              </a:rPr>
            </a:br>
            <a:endParaRPr sz="1800">
              <a:solidFill>
                <a:srgbClr val="A52A2A"/>
              </a:solidFill>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rgbClr val="008000"/>
                </a:solidFill>
              </a:rPr>
              <a:t># C will not overwrite c </a:t>
            </a:r>
            <a:endParaRPr sz="1800">
              <a:solidFill>
                <a:schemeClr val="dk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Variable names</a:t>
            </a:r>
            <a:endParaRPr b="0"/>
          </a:p>
        </p:txBody>
      </p:sp>
      <p:pic>
        <p:nvPicPr>
          <p:cNvPr id="313" name="Google Shape;313;p6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314" name="Google Shape;314;p60"/>
          <p:cNvSpPr txBox="1"/>
          <p:nvPr/>
        </p:nvSpPr>
        <p:spPr>
          <a:xfrm>
            <a:off x="371400" y="1341600"/>
            <a:ext cx="8401200" cy="3801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A variable name </a:t>
            </a:r>
            <a:r>
              <a:rPr b="1" lang="en" sz="1800">
                <a:solidFill>
                  <a:schemeClr val="dk1"/>
                </a:solidFill>
                <a:latin typeface="Montserrat"/>
                <a:ea typeface="Montserrat"/>
                <a:cs typeface="Montserrat"/>
                <a:sym typeface="Montserrat"/>
              </a:rPr>
              <a:t>must</a:t>
            </a:r>
            <a:r>
              <a:rPr lang="en" sz="1800">
                <a:solidFill>
                  <a:schemeClr val="dk1"/>
                </a:solidFill>
                <a:latin typeface="Montserrat"/>
                <a:ea typeface="Montserrat"/>
                <a:cs typeface="Montserrat"/>
                <a:sym typeface="Montserrat"/>
              </a:rPr>
              <a:t> start with a letter or the underscore character.</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A variable name </a:t>
            </a:r>
            <a:r>
              <a:rPr b="1" lang="en" sz="1800">
                <a:solidFill>
                  <a:schemeClr val="dk1"/>
                </a:solidFill>
                <a:latin typeface="Montserrat"/>
                <a:ea typeface="Montserrat"/>
                <a:cs typeface="Montserrat"/>
                <a:sym typeface="Montserrat"/>
              </a:rPr>
              <a:t>cannot</a:t>
            </a:r>
            <a:r>
              <a:rPr lang="en" sz="1800">
                <a:solidFill>
                  <a:schemeClr val="dk1"/>
                </a:solidFill>
                <a:latin typeface="Montserrat"/>
                <a:ea typeface="Montserrat"/>
                <a:cs typeface="Montserrat"/>
                <a:sym typeface="Montserrat"/>
              </a:rPr>
              <a:t> start with a number.</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A variable name can only contain </a:t>
            </a:r>
            <a:r>
              <a:rPr b="1" lang="en" sz="1800">
                <a:solidFill>
                  <a:schemeClr val="dk1"/>
                </a:solidFill>
                <a:latin typeface="Montserrat"/>
                <a:ea typeface="Montserrat"/>
                <a:cs typeface="Montserrat"/>
                <a:sym typeface="Montserrat"/>
              </a:rPr>
              <a:t>alphanumeric</a:t>
            </a:r>
            <a:r>
              <a:rPr lang="en" sz="1800">
                <a:solidFill>
                  <a:schemeClr val="dk1"/>
                </a:solidFill>
                <a:latin typeface="Montserrat"/>
                <a:ea typeface="Montserrat"/>
                <a:cs typeface="Montserrat"/>
                <a:sym typeface="Montserrat"/>
              </a:rPr>
              <a:t> characters and underscores (A-z, 0-9, and _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Variable names are </a:t>
            </a:r>
            <a:r>
              <a:rPr b="1" lang="en" sz="1800">
                <a:solidFill>
                  <a:schemeClr val="dk1"/>
                </a:solidFill>
                <a:latin typeface="Montserrat"/>
                <a:ea typeface="Montserrat"/>
                <a:cs typeface="Montserrat"/>
                <a:sym typeface="Montserrat"/>
              </a:rPr>
              <a:t>case-sensitive</a:t>
            </a:r>
            <a:r>
              <a:rPr lang="en" sz="1800">
                <a:solidFill>
                  <a:schemeClr val="dk1"/>
                </a:solidFill>
                <a:latin typeface="Montserrat"/>
                <a:ea typeface="Montserrat"/>
                <a:cs typeface="Montserrat"/>
                <a:sym typeface="Montserrat"/>
              </a:rPr>
              <a:t> (age, Age and AGE are three different variables).</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Multi word v</a:t>
            </a:r>
            <a:r>
              <a:rPr b="0" lang="en"/>
              <a:t>ariable names</a:t>
            </a:r>
            <a:endParaRPr b="0"/>
          </a:p>
        </p:txBody>
      </p:sp>
      <p:pic>
        <p:nvPicPr>
          <p:cNvPr id="320" name="Google Shape;320;p6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321" name="Google Shape;321;p61"/>
          <p:cNvSpPr txBox="1"/>
          <p:nvPr/>
        </p:nvSpPr>
        <p:spPr>
          <a:xfrm>
            <a:off x="371400" y="1341600"/>
            <a:ext cx="8401200" cy="284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Variable names with more than one word can be </a:t>
            </a:r>
            <a:r>
              <a:rPr b="1" lang="en" sz="1800">
                <a:solidFill>
                  <a:schemeClr val="dk1"/>
                </a:solidFill>
                <a:latin typeface="Montserrat"/>
                <a:ea typeface="Montserrat"/>
                <a:cs typeface="Montserrat"/>
                <a:sym typeface="Montserrat"/>
              </a:rPr>
              <a:t>difficult</a:t>
            </a:r>
            <a:r>
              <a:rPr lang="en" sz="1800">
                <a:solidFill>
                  <a:schemeClr val="dk1"/>
                </a:solidFill>
                <a:latin typeface="Montserrat"/>
                <a:ea typeface="Montserrat"/>
                <a:cs typeface="Montserrat"/>
                <a:sym typeface="Montserrat"/>
              </a:rPr>
              <a:t> to read.</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There are several </a:t>
            </a:r>
            <a:r>
              <a:rPr b="1" lang="en" sz="1800">
                <a:solidFill>
                  <a:schemeClr val="dk1"/>
                </a:solidFill>
                <a:latin typeface="Montserrat"/>
                <a:ea typeface="Montserrat"/>
                <a:cs typeface="Montserrat"/>
                <a:sym typeface="Montserrat"/>
              </a:rPr>
              <a:t>techniques</a:t>
            </a:r>
            <a:r>
              <a:rPr lang="en" sz="1800">
                <a:solidFill>
                  <a:schemeClr val="dk1"/>
                </a:solidFill>
                <a:latin typeface="Montserrat"/>
                <a:ea typeface="Montserrat"/>
                <a:cs typeface="Montserrat"/>
                <a:sym typeface="Montserrat"/>
              </a:rPr>
              <a:t> you can use to make them more readable:</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Camel Case</a:t>
            </a:r>
            <a:endParaRPr b="1"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Each word, except the first, starts with a capital letter:</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myVariableName = </a:t>
            </a:r>
            <a:r>
              <a:rPr lang="en" sz="1800">
                <a:solidFill>
                  <a:srgbClr val="A52A2A"/>
                </a:solidFill>
                <a:latin typeface="Montserrat"/>
                <a:ea typeface="Montserrat"/>
                <a:cs typeface="Montserrat"/>
                <a:sym typeface="Montserrat"/>
              </a:rPr>
              <a:t>"John"</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Multi word variable names</a:t>
            </a:r>
            <a:endParaRPr b="0"/>
          </a:p>
        </p:txBody>
      </p:sp>
      <p:pic>
        <p:nvPicPr>
          <p:cNvPr id="327" name="Google Shape;327;p6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328" name="Google Shape;328;p62"/>
          <p:cNvSpPr txBox="1"/>
          <p:nvPr/>
        </p:nvSpPr>
        <p:spPr>
          <a:xfrm>
            <a:off x="371400" y="1341600"/>
            <a:ext cx="8401200" cy="284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Variable names with more than one word can be </a:t>
            </a:r>
            <a:r>
              <a:rPr b="1" lang="en" sz="1800">
                <a:solidFill>
                  <a:schemeClr val="dk1"/>
                </a:solidFill>
                <a:latin typeface="Montserrat"/>
                <a:ea typeface="Montserrat"/>
                <a:cs typeface="Montserrat"/>
                <a:sym typeface="Montserrat"/>
              </a:rPr>
              <a:t>difficult</a:t>
            </a:r>
            <a:r>
              <a:rPr lang="en" sz="1800">
                <a:solidFill>
                  <a:schemeClr val="dk1"/>
                </a:solidFill>
                <a:latin typeface="Montserrat"/>
                <a:ea typeface="Montserrat"/>
                <a:cs typeface="Montserrat"/>
                <a:sym typeface="Montserrat"/>
              </a:rPr>
              <a:t> to read.</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There are several </a:t>
            </a:r>
            <a:r>
              <a:rPr b="1" lang="en" sz="1800">
                <a:solidFill>
                  <a:schemeClr val="dk1"/>
                </a:solidFill>
                <a:latin typeface="Montserrat"/>
                <a:ea typeface="Montserrat"/>
                <a:cs typeface="Montserrat"/>
                <a:sym typeface="Montserrat"/>
              </a:rPr>
              <a:t>techniques</a:t>
            </a:r>
            <a:r>
              <a:rPr lang="en" sz="1800">
                <a:solidFill>
                  <a:schemeClr val="dk1"/>
                </a:solidFill>
                <a:latin typeface="Montserrat"/>
                <a:ea typeface="Montserrat"/>
                <a:cs typeface="Montserrat"/>
                <a:sym typeface="Montserrat"/>
              </a:rPr>
              <a:t> you can use to make them more readable:</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Pascal Case</a:t>
            </a:r>
            <a:endParaRPr b="1"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Each word starts with a capital letter:</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MyVariableName = </a:t>
            </a:r>
            <a:r>
              <a:rPr lang="en" sz="1800">
                <a:solidFill>
                  <a:srgbClr val="A52A2A"/>
                </a:solidFill>
                <a:latin typeface="Montserrat"/>
                <a:ea typeface="Montserrat"/>
                <a:cs typeface="Montserrat"/>
                <a:sym typeface="Montserrat"/>
              </a:rPr>
              <a:t>"John"</a:t>
            </a:r>
            <a:endParaRPr b="1"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Multi word variable names</a:t>
            </a:r>
            <a:endParaRPr b="0"/>
          </a:p>
        </p:txBody>
      </p:sp>
      <p:pic>
        <p:nvPicPr>
          <p:cNvPr id="334" name="Google Shape;334;p6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335" name="Google Shape;335;p63"/>
          <p:cNvSpPr txBox="1"/>
          <p:nvPr/>
        </p:nvSpPr>
        <p:spPr>
          <a:xfrm>
            <a:off x="371400" y="1341600"/>
            <a:ext cx="8401200" cy="284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Variable names with more than one word can be </a:t>
            </a:r>
            <a:r>
              <a:rPr b="1" lang="en" sz="1800">
                <a:solidFill>
                  <a:schemeClr val="dk1"/>
                </a:solidFill>
                <a:latin typeface="Montserrat"/>
                <a:ea typeface="Montserrat"/>
                <a:cs typeface="Montserrat"/>
                <a:sym typeface="Montserrat"/>
              </a:rPr>
              <a:t>difficult</a:t>
            </a:r>
            <a:r>
              <a:rPr lang="en" sz="1800">
                <a:solidFill>
                  <a:schemeClr val="dk1"/>
                </a:solidFill>
                <a:latin typeface="Montserrat"/>
                <a:ea typeface="Montserrat"/>
                <a:cs typeface="Montserrat"/>
                <a:sym typeface="Montserrat"/>
              </a:rPr>
              <a:t> to read.</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There are several </a:t>
            </a:r>
            <a:r>
              <a:rPr b="1" lang="en" sz="1800">
                <a:solidFill>
                  <a:schemeClr val="dk1"/>
                </a:solidFill>
                <a:latin typeface="Montserrat"/>
                <a:ea typeface="Montserrat"/>
                <a:cs typeface="Montserrat"/>
                <a:sym typeface="Montserrat"/>
              </a:rPr>
              <a:t>techniques</a:t>
            </a:r>
            <a:r>
              <a:rPr lang="en" sz="1800">
                <a:solidFill>
                  <a:schemeClr val="dk1"/>
                </a:solidFill>
                <a:latin typeface="Montserrat"/>
                <a:ea typeface="Montserrat"/>
                <a:cs typeface="Montserrat"/>
                <a:sym typeface="Montserrat"/>
              </a:rPr>
              <a:t> you can use to make them more readable:</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Snake Case</a:t>
            </a:r>
            <a:endParaRPr b="1"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Each word is separated by an underscore character:</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my_variable_name = </a:t>
            </a:r>
            <a:r>
              <a:rPr lang="en" sz="1800">
                <a:solidFill>
                  <a:srgbClr val="A52A2A"/>
                </a:solidFill>
                <a:latin typeface="Montserrat"/>
                <a:ea typeface="Montserrat"/>
                <a:cs typeface="Montserrat"/>
                <a:sym typeface="Montserrat"/>
              </a:rPr>
              <a:t>"John"</a:t>
            </a:r>
            <a:endParaRPr b="1"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Assign multiple values</a:t>
            </a:r>
            <a:endParaRPr b="0"/>
          </a:p>
        </p:txBody>
      </p:sp>
      <p:pic>
        <p:nvPicPr>
          <p:cNvPr id="341" name="Google Shape;341;p6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342" name="Google Shape;342;p64"/>
          <p:cNvSpPr txBox="1"/>
          <p:nvPr/>
        </p:nvSpPr>
        <p:spPr>
          <a:xfrm>
            <a:off x="371400" y="1341600"/>
            <a:ext cx="8401200" cy="3483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Python allows you to assign values to multiple variables in one line:</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rgbClr val="FF0000"/>
              </a:buClr>
              <a:buSzPts val="1800"/>
              <a:buFont typeface="Montserrat"/>
              <a:buChar char="○"/>
            </a:pPr>
            <a:r>
              <a:rPr lang="en" sz="1800">
                <a:solidFill>
                  <a:srgbClr val="FF0000"/>
                </a:solidFill>
                <a:latin typeface="Montserrat"/>
                <a:ea typeface="Montserrat"/>
                <a:cs typeface="Montserrat"/>
                <a:sym typeface="Montserrat"/>
              </a:rPr>
              <a:t>x, y, z = "Red", "Green", "Blue"</a:t>
            </a:r>
            <a:endParaRPr sz="1800">
              <a:solidFill>
                <a:srgbClr val="FF0000"/>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Now:</a:t>
            </a:r>
            <a:endParaRPr sz="1800">
              <a:solidFill>
                <a:schemeClr val="dk1"/>
              </a:solidFill>
              <a:latin typeface="Montserrat"/>
              <a:ea typeface="Montserrat"/>
              <a:cs typeface="Montserrat"/>
              <a:sym typeface="Montserrat"/>
            </a:endParaRPr>
          </a:p>
          <a:p>
            <a:pPr indent="-342900" lvl="2"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x = “Red” </a:t>
            </a:r>
            <a:endParaRPr sz="1800">
              <a:solidFill>
                <a:schemeClr val="dk1"/>
              </a:solidFill>
              <a:latin typeface="Montserrat"/>
              <a:ea typeface="Montserrat"/>
              <a:cs typeface="Montserrat"/>
              <a:sym typeface="Montserrat"/>
            </a:endParaRPr>
          </a:p>
          <a:p>
            <a:pPr indent="-342900" lvl="2"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y = “Green”  </a:t>
            </a:r>
            <a:endParaRPr sz="1800">
              <a:solidFill>
                <a:schemeClr val="dk1"/>
              </a:solidFill>
              <a:latin typeface="Montserrat"/>
              <a:ea typeface="Montserrat"/>
              <a:cs typeface="Montserrat"/>
              <a:sym typeface="Montserrat"/>
            </a:endParaRPr>
          </a:p>
          <a:p>
            <a:pPr indent="-342900" lvl="2"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z = “Blue”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M</a:t>
            </a:r>
            <a:r>
              <a:rPr lang="en" sz="1800">
                <a:solidFill>
                  <a:schemeClr val="dk1"/>
                </a:solidFill>
                <a:latin typeface="Montserrat"/>
                <a:ea typeface="Montserrat"/>
                <a:cs typeface="Montserrat"/>
                <a:sym typeface="Montserrat"/>
              </a:rPr>
              <a:t>ake sure the number of variables matches the number of values, or else you will get an </a:t>
            </a:r>
            <a:r>
              <a:rPr b="1" lang="en" sz="1800">
                <a:solidFill>
                  <a:schemeClr val="dk1"/>
                </a:solidFill>
                <a:latin typeface="Montserrat"/>
                <a:ea typeface="Montserrat"/>
                <a:cs typeface="Montserrat"/>
                <a:sym typeface="Montserrat"/>
              </a:rPr>
              <a:t>error</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Assign one value to multiple variables</a:t>
            </a:r>
            <a:endParaRPr b="0"/>
          </a:p>
        </p:txBody>
      </p:sp>
      <p:pic>
        <p:nvPicPr>
          <p:cNvPr id="348" name="Google Shape;348;p6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349" name="Google Shape;349;p65"/>
          <p:cNvSpPr txBox="1"/>
          <p:nvPr/>
        </p:nvSpPr>
        <p:spPr>
          <a:xfrm>
            <a:off x="371400" y="1341600"/>
            <a:ext cx="8401200" cy="284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You can assign the </a:t>
            </a:r>
            <a:r>
              <a:rPr b="1" i="1" lang="en" sz="1800">
                <a:solidFill>
                  <a:schemeClr val="dk1"/>
                </a:solidFill>
                <a:latin typeface="Montserrat"/>
                <a:ea typeface="Montserrat"/>
                <a:cs typeface="Montserrat"/>
                <a:sym typeface="Montserrat"/>
              </a:rPr>
              <a:t>same</a:t>
            </a:r>
            <a:r>
              <a:rPr lang="en" sz="1800">
                <a:solidFill>
                  <a:schemeClr val="dk1"/>
                </a:solidFill>
                <a:latin typeface="Montserrat"/>
                <a:ea typeface="Montserrat"/>
                <a:cs typeface="Montserrat"/>
                <a:sym typeface="Montserrat"/>
              </a:rPr>
              <a:t> value to </a:t>
            </a:r>
            <a:r>
              <a:rPr b="1" lang="en" sz="1800">
                <a:solidFill>
                  <a:schemeClr val="dk1"/>
                </a:solidFill>
                <a:latin typeface="Montserrat"/>
                <a:ea typeface="Montserrat"/>
                <a:cs typeface="Montserrat"/>
                <a:sym typeface="Montserrat"/>
              </a:rPr>
              <a:t>multiple variables</a:t>
            </a:r>
            <a:r>
              <a:rPr lang="en" sz="1800">
                <a:solidFill>
                  <a:schemeClr val="dk1"/>
                </a:solidFill>
                <a:latin typeface="Montserrat"/>
                <a:ea typeface="Montserrat"/>
                <a:cs typeface="Montserrat"/>
                <a:sym typeface="Montserrat"/>
              </a:rPr>
              <a:t> in one line:</a:t>
            </a:r>
            <a:endParaRPr sz="1800">
              <a:solidFill>
                <a:schemeClr val="dk1"/>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x</a:t>
            </a:r>
            <a:r>
              <a:rPr lang="en" sz="1800">
                <a:solidFill>
                  <a:schemeClr val="dk1"/>
                </a:solidFill>
                <a:latin typeface="Montserrat"/>
                <a:ea typeface="Montserrat"/>
                <a:cs typeface="Montserrat"/>
                <a:sym typeface="Montserrat"/>
              </a:rPr>
              <a:t> = y = z = </a:t>
            </a:r>
            <a:r>
              <a:rPr lang="en" sz="1800">
                <a:solidFill>
                  <a:srgbClr val="A52A2A"/>
                </a:solidFill>
                <a:latin typeface="Montserrat"/>
                <a:ea typeface="Montserrat"/>
                <a:cs typeface="Montserrat"/>
                <a:sym typeface="Montserrat"/>
              </a:rPr>
              <a:t>345</a:t>
            </a:r>
            <a:endParaRPr sz="1800">
              <a:solidFill>
                <a:srgbClr val="FF0000"/>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Now:</a:t>
            </a:r>
            <a:endParaRPr sz="1800">
              <a:solidFill>
                <a:schemeClr val="dk1"/>
              </a:solidFill>
              <a:latin typeface="Montserrat"/>
              <a:ea typeface="Montserrat"/>
              <a:cs typeface="Montserrat"/>
              <a:sym typeface="Montserrat"/>
            </a:endParaRPr>
          </a:p>
          <a:p>
            <a:pPr indent="-342900" lvl="2"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x = 345</a:t>
            </a:r>
            <a:endParaRPr sz="1800">
              <a:solidFill>
                <a:schemeClr val="dk1"/>
              </a:solidFill>
              <a:latin typeface="Montserrat"/>
              <a:ea typeface="Montserrat"/>
              <a:cs typeface="Montserrat"/>
              <a:sym typeface="Montserrat"/>
            </a:endParaRPr>
          </a:p>
          <a:p>
            <a:pPr indent="-342900" lvl="2"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y = 345</a:t>
            </a:r>
            <a:endParaRPr sz="1800">
              <a:solidFill>
                <a:schemeClr val="dk1"/>
              </a:solidFill>
              <a:latin typeface="Montserrat"/>
              <a:ea typeface="Montserrat"/>
              <a:cs typeface="Montserrat"/>
              <a:sym typeface="Montserrat"/>
            </a:endParaRPr>
          </a:p>
          <a:p>
            <a:pPr indent="-342900" lvl="2"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z = 345</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Swapping</a:t>
            </a:r>
            <a:r>
              <a:rPr b="0" lang="en"/>
              <a:t> variables</a:t>
            </a:r>
            <a:endParaRPr b="0"/>
          </a:p>
        </p:txBody>
      </p:sp>
      <p:pic>
        <p:nvPicPr>
          <p:cNvPr id="355" name="Google Shape;355;p6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356" name="Google Shape;356;p66"/>
          <p:cNvSpPr txBox="1"/>
          <p:nvPr/>
        </p:nvSpPr>
        <p:spPr>
          <a:xfrm>
            <a:off x="371400" y="1341600"/>
            <a:ext cx="8401200" cy="1725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In Python, there is a simple construct to </a:t>
            </a:r>
            <a:r>
              <a:rPr b="1" lang="en" sz="1800">
                <a:solidFill>
                  <a:schemeClr val="dk1"/>
                </a:solidFill>
                <a:latin typeface="Montserrat"/>
                <a:ea typeface="Montserrat"/>
                <a:cs typeface="Montserrat"/>
                <a:sym typeface="Montserrat"/>
              </a:rPr>
              <a:t>swap</a:t>
            </a:r>
            <a:r>
              <a:rPr lang="en" sz="1800">
                <a:solidFill>
                  <a:schemeClr val="dk1"/>
                </a:solidFill>
                <a:latin typeface="Montserrat"/>
                <a:ea typeface="Montserrat"/>
                <a:cs typeface="Montserrat"/>
                <a:sym typeface="Montserrat"/>
              </a:rPr>
              <a:t> variables:</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pic>
        <p:nvPicPr>
          <p:cNvPr id="357" name="Google Shape;357;p66"/>
          <p:cNvPicPr preferRelativeResize="0"/>
          <p:nvPr/>
        </p:nvPicPr>
        <p:blipFill>
          <a:blip r:embed="rId4">
            <a:alphaModFix/>
          </a:blip>
          <a:stretch>
            <a:fillRect/>
          </a:stretch>
        </p:blipFill>
        <p:spPr>
          <a:xfrm>
            <a:off x="2466175" y="2044575"/>
            <a:ext cx="3721700" cy="292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0"/>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Printing out of various basic data types</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Comments in Python</a:t>
            </a:r>
            <a:endParaRPr b="1">
              <a:latin typeface="Montserrat"/>
              <a:ea typeface="Montserrat"/>
              <a:cs typeface="Montserrat"/>
              <a:sym typeface="Montserrat"/>
            </a:endParaRPr>
          </a:p>
          <a:p>
            <a:pPr indent="0" lvl="0" marL="457200" rtl="0" algn="l">
              <a:spcBef>
                <a:spcPts val="1200"/>
              </a:spcBef>
              <a:spcAft>
                <a:spcPts val="1200"/>
              </a:spcAft>
              <a:buNone/>
            </a:pPr>
            <a:r>
              <a:t/>
            </a:r>
            <a:endParaRPr/>
          </a:p>
        </p:txBody>
      </p:sp>
      <p:sp>
        <p:nvSpPr>
          <p:cNvPr id="171" name="Google Shape;171;p40"/>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40"/>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173" name="Google Shape;173;p40"/>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Montserrat"/>
                <a:ea typeface="Montserrat"/>
                <a:cs typeface="Montserrat"/>
                <a:sym typeface="Montserrat"/>
              </a:rPr>
              <a:t>Topics </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Type hints</a:t>
            </a:r>
            <a:endParaRPr b="0"/>
          </a:p>
        </p:txBody>
      </p:sp>
      <p:pic>
        <p:nvPicPr>
          <p:cNvPr id="363" name="Google Shape;363;p6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364" name="Google Shape;364;p67"/>
          <p:cNvSpPr txBox="1"/>
          <p:nvPr/>
        </p:nvSpPr>
        <p:spPr>
          <a:xfrm>
            <a:off x="371400" y="1341600"/>
            <a:ext cx="8401200" cy="1252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u="sng">
                <a:solidFill>
                  <a:schemeClr val="hlink"/>
                </a:solidFill>
                <a:latin typeface="Montserrat"/>
                <a:ea typeface="Montserrat"/>
                <a:cs typeface="Montserrat"/>
                <a:sym typeface="Montserrat"/>
                <a:hlinkClick r:id="rId4"/>
              </a:rPr>
              <a:t>Type hints</a:t>
            </a:r>
            <a:r>
              <a:rPr lang="en" sz="1800">
                <a:solidFill>
                  <a:schemeClr val="dk1"/>
                </a:solidFill>
                <a:latin typeface="Montserrat"/>
                <a:ea typeface="Montserrat"/>
                <a:cs typeface="Montserrat"/>
                <a:sym typeface="Montserrat"/>
              </a:rPr>
              <a:t> will be covered later, as they are useful while working with functions in Python!</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Python data types</a:t>
            </a:r>
            <a:endParaRPr b="0"/>
          </a:p>
        </p:txBody>
      </p:sp>
      <p:pic>
        <p:nvPicPr>
          <p:cNvPr id="370" name="Google Shape;370;p6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371" name="Google Shape;371;p68"/>
          <p:cNvPicPr preferRelativeResize="0"/>
          <p:nvPr/>
        </p:nvPicPr>
        <p:blipFill>
          <a:blip r:embed="rId4">
            <a:alphaModFix/>
          </a:blip>
          <a:stretch>
            <a:fillRect/>
          </a:stretch>
        </p:blipFill>
        <p:spPr>
          <a:xfrm>
            <a:off x="1554150" y="1185250"/>
            <a:ext cx="6219692" cy="3821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Useful function - type()</a:t>
            </a:r>
            <a:endParaRPr b="0"/>
          </a:p>
        </p:txBody>
      </p:sp>
      <p:pic>
        <p:nvPicPr>
          <p:cNvPr id="377" name="Google Shape;377;p6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378" name="Google Shape;378;p69"/>
          <p:cNvSpPr txBox="1"/>
          <p:nvPr/>
        </p:nvSpPr>
        <p:spPr>
          <a:xfrm>
            <a:off x="371400" y="1341600"/>
            <a:ext cx="8401200" cy="30108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Type objects represent the various object types. An object’s </a:t>
            </a:r>
            <a:r>
              <a:rPr b="1" lang="en" sz="1800">
                <a:solidFill>
                  <a:schemeClr val="dk1"/>
                </a:solidFill>
                <a:latin typeface="Montserrat"/>
                <a:ea typeface="Montserrat"/>
                <a:cs typeface="Montserrat"/>
                <a:sym typeface="Montserrat"/>
              </a:rPr>
              <a:t>type</a:t>
            </a:r>
            <a:r>
              <a:rPr lang="en" sz="1800">
                <a:solidFill>
                  <a:schemeClr val="dk1"/>
                </a:solidFill>
                <a:latin typeface="Montserrat"/>
                <a:ea typeface="Montserrat"/>
                <a:cs typeface="Montserrat"/>
                <a:sym typeface="Montserrat"/>
              </a:rPr>
              <a:t> is accessed by the built-in function</a:t>
            </a:r>
            <a:r>
              <a:rPr lang="en" sz="18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5"/>
              </a:rPr>
              <a:t>type()</a:t>
            </a:r>
            <a:r>
              <a:rPr lang="en" sz="1800">
                <a:solidFill>
                  <a:schemeClr val="dk1"/>
                </a:solidFill>
                <a:latin typeface="Montserrat"/>
                <a:ea typeface="Montserrat"/>
                <a:cs typeface="Montserrat"/>
                <a:sym typeface="Montserrat"/>
              </a:rPr>
              <a:t>. There are no special operations on types.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With one argument, return the type of an </a:t>
            </a:r>
            <a:r>
              <a:rPr i="1" lang="en" sz="1800">
                <a:solidFill>
                  <a:schemeClr val="dk1"/>
                </a:solidFill>
                <a:latin typeface="Montserrat"/>
                <a:ea typeface="Montserrat"/>
                <a:cs typeface="Montserrat"/>
                <a:sym typeface="Montserrat"/>
              </a:rPr>
              <a:t>object</a:t>
            </a:r>
            <a:r>
              <a:rPr lang="en" sz="1800">
                <a:solidFill>
                  <a:schemeClr val="dk1"/>
                </a:solidFill>
                <a:latin typeface="Montserrat"/>
                <a:ea typeface="Montserrat"/>
                <a:cs typeface="Montserrat"/>
                <a:sym typeface="Montserrat"/>
              </a:rPr>
              <a:t>.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a:t>
            </a:r>
            <a:r>
              <a:rPr lang="en" sz="1800">
                <a:solidFill>
                  <a:schemeClr val="dk1"/>
                </a:solidFill>
                <a:latin typeface="Montserrat"/>
                <a:ea typeface="Montserrat"/>
                <a:cs typeface="Montserrat"/>
                <a:sym typeface="Montserrat"/>
              </a:rPr>
              <a:t>ypes are written like this: </a:t>
            </a:r>
            <a:r>
              <a:rPr b="1" lang="en" sz="1800">
                <a:solidFill>
                  <a:schemeClr val="dk1"/>
                </a:solidFill>
                <a:latin typeface="Montserrat"/>
                <a:ea typeface="Montserrat"/>
                <a:cs typeface="Montserrat"/>
                <a:sym typeface="Montserrat"/>
              </a:rPr>
              <a:t>&lt;class 'int'&gt;</a:t>
            </a:r>
            <a:r>
              <a:rPr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For example, in shell </a:t>
            </a:r>
            <a:r>
              <a:rPr b="1" lang="en" sz="1800">
                <a:solidFill>
                  <a:schemeClr val="dk1"/>
                </a:solidFill>
                <a:latin typeface="Montserrat"/>
                <a:ea typeface="Montserrat"/>
                <a:cs typeface="Montserrat"/>
                <a:sym typeface="Montserrat"/>
              </a:rPr>
              <a:t>type(“Hello”)</a:t>
            </a:r>
            <a:r>
              <a:rPr lang="en" sz="1800">
                <a:solidFill>
                  <a:schemeClr val="dk1"/>
                </a:solidFill>
                <a:latin typeface="Montserrat"/>
                <a:ea typeface="Montserrat"/>
                <a:cs typeface="Montserrat"/>
                <a:sym typeface="Montserrat"/>
              </a:rPr>
              <a:t> returns </a:t>
            </a:r>
            <a:r>
              <a:rPr lang="en" sz="1800">
                <a:solidFill>
                  <a:schemeClr val="dk1"/>
                </a:solidFill>
                <a:latin typeface="Montserrat"/>
                <a:ea typeface="Montserrat"/>
                <a:cs typeface="Montserrat"/>
                <a:sym typeface="Montserrat"/>
              </a:rPr>
              <a:t> – </a:t>
            </a:r>
            <a:r>
              <a:rPr b="1" lang="en" sz="1800">
                <a:solidFill>
                  <a:schemeClr val="dk1"/>
                </a:solidFill>
                <a:latin typeface="Montserrat"/>
                <a:ea typeface="Montserrat"/>
                <a:cs typeface="Montserrat"/>
                <a:sym typeface="Montserrat"/>
              </a:rPr>
              <a:t>&lt;class ‘str’&gt;</a:t>
            </a:r>
            <a:r>
              <a:rPr lang="en" sz="1800">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Useful function - isinstance()</a:t>
            </a:r>
            <a:endParaRPr b="0"/>
          </a:p>
        </p:txBody>
      </p:sp>
      <p:pic>
        <p:nvPicPr>
          <p:cNvPr id="384" name="Google Shape;384;p7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385" name="Google Shape;385;p70"/>
          <p:cNvPicPr preferRelativeResize="0"/>
          <p:nvPr/>
        </p:nvPicPr>
        <p:blipFill>
          <a:blip r:embed="rId4">
            <a:alphaModFix/>
          </a:blip>
          <a:stretch>
            <a:fillRect/>
          </a:stretch>
        </p:blipFill>
        <p:spPr>
          <a:xfrm>
            <a:off x="1364000" y="1261450"/>
            <a:ext cx="6410325" cy="3057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7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isinstance() - examples</a:t>
            </a:r>
            <a:endParaRPr b="0"/>
          </a:p>
        </p:txBody>
      </p:sp>
      <p:pic>
        <p:nvPicPr>
          <p:cNvPr id="391" name="Google Shape;391;p7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392" name="Google Shape;392;p71"/>
          <p:cNvPicPr preferRelativeResize="0"/>
          <p:nvPr/>
        </p:nvPicPr>
        <p:blipFill>
          <a:blip r:embed="rId4">
            <a:alphaModFix/>
          </a:blip>
          <a:stretch>
            <a:fillRect/>
          </a:stretch>
        </p:blipFill>
        <p:spPr>
          <a:xfrm>
            <a:off x="2209800" y="1170000"/>
            <a:ext cx="4391025" cy="3333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Integers</a:t>
            </a:r>
            <a:endParaRPr b="0"/>
          </a:p>
        </p:txBody>
      </p:sp>
      <p:pic>
        <p:nvPicPr>
          <p:cNvPr id="398" name="Google Shape;398;p7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399" name="Google Shape;399;p72"/>
          <p:cNvSpPr txBox="1"/>
          <p:nvPr/>
        </p:nvSpPr>
        <p:spPr>
          <a:xfrm>
            <a:off x="371400" y="1341600"/>
            <a:ext cx="8401200" cy="3164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Python interprets a sequence of decimal digits without any prefix to be a </a:t>
            </a:r>
            <a:r>
              <a:rPr b="1" lang="en" sz="1800">
                <a:solidFill>
                  <a:schemeClr val="dk1"/>
                </a:solidFill>
                <a:latin typeface="Montserrat"/>
                <a:ea typeface="Montserrat"/>
                <a:cs typeface="Montserrat"/>
                <a:sym typeface="Montserrat"/>
              </a:rPr>
              <a:t>decimal</a:t>
            </a:r>
            <a:r>
              <a:rPr lang="en" sz="1800">
                <a:solidFill>
                  <a:schemeClr val="dk1"/>
                </a:solidFill>
                <a:latin typeface="Montserrat"/>
                <a:ea typeface="Montserrat"/>
                <a:cs typeface="Montserrat"/>
                <a:sym typeface="Montserrat"/>
              </a:rPr>
              <a:t> number.</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Python 3, there is effectively no limit to how long an </a:t>
            </a:r>
            <a:r>
              <a:rPr b="1" lang="en" sz="1800">
                <a:solidFill>
                  <a:schemeClr val="dk1"/>
                </a:solidFill>
                <a:latin typeface="Montserrat"/>
                <a:ea typeface="Montserrat"/>
                <a:cs typeface="Montserrat"/>
                <a:sym typeface="Montserrat"/>
              </a:rPr>
              <a:t>integer</a:t>
            </a:r>
            <a:r>
              <a:rPr lang="en" sz="1800">
                <a:solidFill>
                  <a:schemeClr val="dk1"/>
                </a:solidFill>
                <a:latin typeface="Montserrat"/>
                <a:ea typeface="Montserrat"/>
                <a:cs typeface="Montserrat"/>
                <a:sym typeface="Montserrat"/>
              </a:rPr>
              <a:t> value can be. Of course, it is constrained by the amount of memory your system has, as are all things, but beyond that an integer can be </a:t>
            </a:r>
            <a:r>
              <a:rPr b="1" lang="en" sz="1800">
                <a:solidFill>
                  <a:schemeClr val="dk1"/>
                </a:solidFill>
                <a:latin typeface="Montserrat"/>
                <a:ea typeface="Montserrat"/>
                <a:cs typeface="Montserrat"/>
                <a:sym typeface="Montserrat"/>
              </a:rPr>
              <a:t>as long as you need</a:t>
            </a:r>
            <a:r>
              <a:rPr lang="en" sz="1800">
                <a:solidFill>
                  <a:schemeClr val="dk1"/>
                </a:solidFill>
                <a:latin typeface="Montserrat"/>
                <a:ea typeface="Montserrat"/>
                <a:cs typeface="Montserrat"/>
                <a:sym typeface="Montserrat"/>
              </a:rPr>
              <a:t> it to be.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b="1"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Integers</a:t>
            </a:r>
            <a:endParaRPr b="0"/>
          </a:p>
        </p:txBody>
      </p:sp>
      <p:pic>
        <p:nvPicPr>
          <p:cNvPr id="405" name="Google Shape;405;p7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406" name="Google Shape;406;p73"/>
          <p:cNvSpPr txBox="1"/>
          <p:nvPr/>
        </p:nvSpPr>
        <p:spPr>
          <a:xfrm>
            <a:off x="371400" y="1341600"/>
            <a:ext cx="8401200" cy="3483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I typed  command </a:t>
            </a:r>
            <a:r>
              <a:rPr lang="en" sz="1800">
                <a:solidFill>
                  <a:schemeClr val="dk1"/>
                </a:solidFill>
                <a:latin typeface="Montserrat"/>
                <a:ea typeface="Montserrat"/>
                <a:cs typeface="Montserrat"/>
                <a:sym typeface="Montserrat"/>
              </a:rPr>
              <a:t>below </a:t>
            </a:r>
            <a:r>
              <a:rPr lang="en" sz="1800">
                <a:solidFill>
                  <a:schemeClr val="dk1"/>
                </a:solidFill>
                <a:latin typeface="Montserrat"/>
                <a:ea typeface="Montserrat"/>
                <a:cs typeface="Montserrat"/>
                <a:sym typeface="Montserrat"/>
              </a:rPr>
              <a:t>in my Python shell and </a:t>
            </a:r>
            <a:r>
              <a:rPr b="1" lang="en" sz="1800">
                <a:solidFill>
                  <a:schemeClr val="dk1"/>
                </a:solidFill>
                <a:latin typeface="Montserrat"/>
                <a:ea typeface="Montserrat"/>
                <a:cs typeface="Montserrat"/>
                <a:sym typeface="Montserrat"/>
              </a:rPr>
              <a:t>it works</a:t>
            </a:r>
            <a:r>
              <a:rPr lang="en" sz="1800">
                <a:solidFill>
                  <a:schemeClr val="dk1"/>
                </a:solidFill>
                <a:latin typeface="Montserrat"/>
                <a:ea typeface="Montserrat"/>
                <a:cs typeface="Montserrat"/>
                <a:sym typeface="Montserrat"/>
              </a:rPr>
              <a:t>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print(123123123123123123123123123123123123123123123123232323324234523434234234234234234234234234343747384757384758237483784723848237487238478378747334434545343434690394399292438482848929284446736476563576375635855674856454548758758475874587485784757485784758475874857845784578457485748577 + 1)</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You can check very big integers in your shell!</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Floating-</a:t>
            </a:r>
            <a:r>
              <a:rPr b="0" lang="en">
                <a:solidFill>
                  <a:schemeClr val="lt1"/>
                </a:solidFill>
              </a:rPr>
              <a:t>point numbers</a:t>
            </a:r>
            <a:endParaRPr b="0"/>
          </a:p>
        </p:txBody>
      </p:sp>
      <p:pic>
        <p:nvPicPr>
          <p:cNvPr id="412" name="Google Shape;412;p7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413" name="Google Shape;413;p74"/>
          <p:cNvSpPr txBox="1"/>
          <p:nvPr/>
        </p:nvSpPr>
        <p:spPr>
          <a:xfrm>
            <a:off x="371400" y="1341600"/>
            <a:ext cx="8401200" cy="252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The </a:t>
            </a:r>
            <a:r>
              <a:rPr b="1" lang="en" sz="1800">
                <a:solidFill>
                  <a:schemeClr val="dk1"/>
                </a:solidFill>
                <a:latin typeface="Montserrat"/>
                <a:ea typeface="Montserrat"/>
                <a:cs typeface="Montserrat"/>
                <a:sym typeface="Montserrat"/>
              </a:rPr>
              <a:t>float</a:t>
            </a:r>
            <a:r>
              <a:rPr lang="en" sz="1800">
                <a:solidFill>
                  <a:schemeClr val="dk1"/>
                </a:solidFill>
                <a:latin typeface="Montserrat"/>
                <a:ea typeface="Montserrat"/>
                <a:cs typeface="Montserrat"/>
                <a:sym typeface="Montserrat"/>
              </a:rPr>
              <a:t> type in Python designates a floating-point number.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latin typeface="Montserrat"/>
                <a:ea typeface="Montserrat"/>
                <a:cs typeface="Montserrat"/>
                <a:sym typeface="Montserrat"/>
              </a:rPr>
              <a:t>float</a:t>
            </a:r>
            <a:r>
              <a:rPr lang="en" sz="1800">
                <a:solidFill>
                  <a:schemeClr val="dk1"/>
                </a:solidFill>
                <a:latin typeface="Montserrat"/>
                <a:ea typeface="Montserrat"/>
                <a:cs typeface="Montserrat"/>
                <a:sym typeface="Montserrat"/>
              </a:rPr>
              <a:t> values are specified with a decimal point (e.g. </a:t>
            </a:r>
            <a:r>
              <a:rPr b="1" lang="en" sz="1800">
                <a:solidFill>
                  <a:schemeClr val="dk1"/>
                </a:solidFill>
                <a:latin typeface="Montserrat"/>
                <a:ea typeface="Montserrat"/>
                <a:cs typeface="Montserrat"/>
                <a:sym typeface="Montserrat"/>
              </a:rPr>
              <a:t>4.34</a:t>
            </a:r>
            <a:r>
              <a:rPr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Optionally, the character e or E followed by a positive or negative integer may be appended to specify</a:t>
            </a:r>
            <a:r>
              <a:rPr lang="en" sz="18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5"/>
              </a:rPr>
              <a:t>scientific notation</a:t>
            </a:r>
            <a:r>
              <a:rPr lang="en" sz="1800">
                <a:solidFill>
                  <a:schemeClr val="dk1"/>
                </a:solidFill>
                <a:latin typeface="Montserrat"/>
                <a:ea typeface="Montserrat"/>
                <a:cs typeface="Montserrat"/>
                <a:sym typeface="Montserrat"/>
              </a:rPr>
              <a:t> (e.g. </a:t>
            </a:r>
            <a:r>
              <a:rPr b="1" lang="en" sz="1800">
                <a:solidFill>
                  <a:schemeClr val="dk1"/>
                </a:solidFill>
                <a:latin typeface="Montserrat"/>
                <a:ea typeface="Montserrat"/>
                <a:cs typeface="Montserrat"/>
                <a:sym typeface="Montserrat"/>
              </a:rPr>
              <a:t>4e3</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pic>
        <p:nvPicPr>
          <p:cNvPr id="414" name="Google Shape;414;p74"/>
          <p:cNvPicPr preferRelativeResize="0"/>
          <p:nvPr/>
        </p:nvPicPr>
        <p:blipFill>
          <a:blip r:embed="rId6">
            <a:alphaModFix/>
          </a:blip>
          <a:stretch>
            <a:fillRect/>
          </a:stretch>
        </p:blipFill>
        <p:spPr>
          <a:xfrm>
            <a:off x="3324225" y="3409950"/>
            <a:ext cx="2495550" cy="1676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Complex</a:t>
            </a:r>
            <a:r>
              <a:rPr b="0" lang="en">
                <a:solidFill>
                  <a:schemeClr val="lt1"/>
                </a:solidFill>
              </a:rPr>
              <a:t> numbers</a:t>
            </a:r>
            <a:endParaRPr b="0"/>
          </a:p>
        </p:txBody>
      </p:sp>
      <p:pic>
        <p:nvPicPr>
          <p:cNvPr id="420" name="Google Shape;420;p7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421" name="Google Shape;421;p75"/>
          <p:cNvSpPr txBox="1"/>
          <p:nvPr/>
        </p:nvSpPr>
        <p:spPr>
          <a:xfrm>
            <a:off x="371400" y="1341600"/>
            <a:ext cx="8401200" cy="3483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u="sng">
                <a:solidFill>
                  <a:schemeClr val="hlink"/>
                </a:solidFill>
                <a:latin typeface="Montserrat"/>
                <a:ea typeface="Montserrat"/>
                <a:cs typeface="Montserrat"/>
                <a:sym typeface="Montserrat"/>
                <a:hlinkClick r:id="rId4"/>
              </a:rPr>
              <a:t>Complex numbers</a:t>
            </a:r>
            <a:r>
              <a:rPr lang="en" sz="1800">
                <a:solidFill>
                  <a:schemeClr val="dk1"/>
                </a:solidFill>
                <a:latin typeface="Montserrat"/>
                <a:ea typeface="Montserrat"/>
                <a:cs typeface="Montserrat"/>
                <a:sym typeface="Montserrat"/>
              </a:rPr>
              <a:t> are specified as </a:t>
            </a:r>
            <a:r>
              <a:rPr b="1" lang="en" sz="1800">
                <a:solidFill>
                  <a:schemeClr val="dk1"/>
                </a:solidFill>
                <a:latin typeface="Montserrat"/>
                <a:ea typeface="Montserrat"/>
                <a:cs typeface="Montserrat"/>
                <a:sym typeface="Montserrat"/>
              </a:rPr>
              <a:t>&lt;real part&gt;</a:t>
            </a:r>
            <a:r>
              <a:rPr lang="en" sz="1800">
                <a:solidFill>
                  <a:schemeClr val="dk1"/>
                </a:solidFill>
                <a:latin typeface="Montserrat"/>
                <a:ea typeface="Montserrat"/>
                <a:cs typeface="Montserrat"/>
                <a:sym typeface="Montserrat"/>
              </a:rPr>
              <a:t>+</a:t>
            </a:r>
            <a:r>
              <a:rPr b="1" lang="en" sz="1800">
                <a:solidFill>
                  <a:schemeClr val="dk1"/>
                </a:solidFill>
                <a:latin typeface="Montserrat"/>
                <a:ea typeface="Montserrat"/>
                <a:cs typeface="Montserrat"/>
                <a:sym typeface="Montserrat"/>
              </a:rPr>
              <a:t>&lt;imaginary part&gt;j</a:t>
            </a:r>
            <a:r>
              <a:rPr lang="en" sz="1800">
                <a:solidFill>
                  <a:schemeClr val="dk1"/>
                </a:solidFill>
                <a:latin typeface="Montserrat"/>
                <a:ea typeface="Montserrat"/>
                <a:cs typeface="Montserrat"/>
                <a:sym typeface="Montserrat"/>
              </a:rPr>
              <a:t>. For example: 3 + 5j</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Complex number literals in Python mimic the mathematical notation, which is also known as the </a:t>
            </a:r>
            <a:r>
              <a:rPr b="1" lang="en" sz="1800">
                <a:solidFill>
                  <a:schemeClr val="dk1"/>
                </a:solidFill>
                <a:latin typeface="Montserrat"/>
                <a:ea typeface="Montserrat"/>
                <a:cs typeface="Montserrat"/>
                <a:sym typeface="Montserrat"/>
              </a:rPr>
              <a:t>standard form</a:t>
            </a:r>
            <a:r>
              <a:rPr lang="en" sz="1800">
                <a:solidFill>
                  <a:schemeClr val="dk1"/>
                </a:solidFill>
                <a:latin typeface="Montserrat"/>
                <a:ea typeface="Montserrat"/>
                <a:cs typeface="Montserrat"/>
                <a:sym typeface="Montserrat"/>
              </a:rPr>
              <a:t>, the </a:t>
            </a:r>
            <a:r>
              <a:rPr b="1" lang="en" sz="1800">
                <a:solidFill>
                  <a:schemeClr val="dk1"/>
                </a:solidFill>
                <a:latin typeface="Montserrat"/>
                <a:ea typeface="Montserrat"/>
                <a:cs typeface="Montserrat"/>
                <a:sym typeface="Montserrat"/>
              </a:rPr>
              <a:t>algebraic form</a:t>
            </a:r>
            <a:r>
              <a:rPr lang="en" sz="1800">
                <a:solidFill>
                  <a:schemeClr val="dk1"/>
                </a:solidFill>
                <a:latin typeface="Montserrat"/>
                <a:ea typeface="Montserrat"/>
                <a:cs typeface="Montserrat"/>
                <a:sym typeface="Montserrat"/>
              </a:rPr>
              <a:t>, or sometimes the </a:t>
            </a:r>
            <a:r>
              <a:rPr b="1" lang="en" sz="1800">
                <a:solidFill>
                  <a:schemeClr val="dk1"/>
                </a:solidFill>
                <a:latin typeface="Montserrat"/>
                <a:ea typeface="Montserrat"/>
                <a:cs typeface="Montserrat"/>
                <a:sym typeface="Montserrat"/>
              </a:rPr>
              <a:t>canonical form</a:t>
            </a:r>
            <a:r>
              <a:rPr lang="en" sz="1800">
                <a:solidFill>
                  <a:schemeClr val="dk1"/>
                </a:solidFill>
                <a:latin typeface="Montserrat"/>
                <a:ea typeface="Montserrat"/>
                <a:cs typeface="Montserrat"/>
                <a:sym typeface="Montserrat"/>
              </a:rPr>
              <a:t>, of a complex number.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Python, you can use either lowercase j or uppercase J in those literals.</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Complex numbers  - example</a:t>
            </a:r>
            <a:endParaRPr b="0"/>
          </a:p>
        </p:txBody>
      </p:sp>
      <p:pic>
        <p:nvPicPr>
          <p:cNvPr id="427" name="Google Shape;427;p7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428" name="Google Shape;428;p76"/>
          <p:cNvSpPr txBox="1"/>
          <p:nvPr/>
        </p:nvSpPr>
        <p:spPr>
          <a:xfrm>
            <a:off x="371400" y="1341600"/>
            <a:ext cx="8401200" cy="3801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Imaginary part of complex number can’t be only </a:t>
            </a:r>
            <a:r>
              <a:rPr b="1" lang="en" sz="1800">
                <a:solidFill>
                  <a:schemeClr val="dk1"/>
                </a:solidFill>
                <a:latin typeface="Montserrat"/>
                <a:ea typeface="Montserrat"/>
                <a:cs typeface="Montserrat"/>
                <a:sym typeface="Montserrat"/>
              </a:rPr>
              <a:t>j</a:t>
            </a:r>
            <a:r>
              <a:rPr lang="en" sz="1800">
                <a:solidFill>
                  <a:schemeClr val="dk1"/>
                </a:solidFill>
                <a:latin typeface="Montserrat"/>
                <a:ea typeface="Montserrat"/>
                <a:cs typeface="Montserrat"/>
                <a:sym typeface="Montserrat"/>
              </a:rPr>
              <a:t> or </a:t>
            </a:r>
            <a:r>
              <a:rPr b="1" lang="en" sz="1800">
                <a:solidFill>
                  <a:schemeClr val="dk1"/>
                </a:solidFill>
                <a:latin typeface="Montserrat"/>
                <a:ea typeface="Montserrat"/>
                <a:cs typeface="Montserrat"/>
                <a:sym typeface="Montserrat"/>
              </a:rPr>
              <a:t>J </a:t>
            </a:r>
            <a:r>
              <a:rPr lang="en" sz="1800">
                <a:solidFill>
                  <a:schemeClr val="dk1"/>
                </a:solidFill>
                <a:latin typeface="Montserrat"/>
                <a:ea typeface="Montserrat"/>
                <a:cs typeface="Montserrat"/>
                <a:sym typeface="Montserrat"/>
              </a:rPr>
              <a:t>letter, you must type number before it!</a:t>
            </a:r>
            <a:endParaRPr sz="1800">
              <a:solidFill>
                <a:schemeClr val="dk1"/>
              </a:solidFill>
              <a:latin typeface="Montserrat"/>
              <a:ea typeface="Montserrat"/>
              <a:cs typeface="Montserrat"/>
              <a:sym typeface="Montserrat"/>
            </a:endParaRPr>
          </a:p>
        </p:txBody>
      </p:sp>
      <p:pic>
        <p:nvPicPr>
          <p:cNvPr id="429" name="Google Shape;429;p76"/>
          <p:cNvPicPr preferRelativeResize="0"/>
          <p:nvPr/>
        </p:nvPicPr>
        <p:blipFill>
          <a:blip r:embed="rId4">
            <a:alphaModFix/>
          </a:blip>
          <a:stretch>
            <a:fillRect/>
          </a:stretch>
        </p:blipFill>
        <p:spPr>
          <a:xfrm>
            <a:off x="2125975" y="1205125"/>
            <a:ext cx="4663450" cy="297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Hello world in Python with print()</a:t>
            </a:r>
            <a:endParaRPr b="0"/>
          </a:p>
        </p:txBody>
      </p:sp>
      <p:pic>
        <p:nvPicPr>
          <p:cNvPr id="179" name="Google Shape;179;p4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80" name="Google Shape;180;p41"/>
          <p:cNvSpPr txBox="1"/>
          <p:nvPr/>
        </p:nvSpPr>
        <p:spPr>
          <a:xfrm>
            <a:off x="371400" y="1341600"/>
            <a:ext cx="8401200" cy="3472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Python print() function will help you to write your very own </a:t>
            </a:r>
            <a:r>
              <a:rPr b="1" lang="en" sz="1800">
                <a:solidFill>
                  <a:schemeClr val="dk1"/>
                </a:solidFill>
                <a:latin typeface="Montserrat"/>
                <a:ea typeface="Montserrat"/>
                <a:cs typeface="Montserrat"/>
                <a:sym typeface="Montserrat"/>
              </a:rPr>
              <a:t>hello world</a:t>
            </a:r>
            <a:r>
              <a:rPr lang="en" sz="1800">
                <a:solidFill>
                  <a:schemeClr val="dk1"/>
                </a:solidFill>
                <a:latin typeface="Montserrat"/>
                <a:ea typeface="Montserrat"/>
                <a:cs typeface="Montserrat"/>
                <a:sym typeface="Montserrat"/>
              </a:rPr>
              <a:t> one-liner:</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rgbClr val="0000CD"/>
                </a:solidFill>
                <a:latin typeface="Montserrat"/>
                <a:ea typeface="Montserrat"/>
                <a:cs typeface="Montserrat"/>
                <a:sym typeface="Montserrat"/>
              </a:rPr>
              <a:t>&gt;&gt;&gt;</a:t>
            </a:r>
            <a:r>
              <a:rPr b="1" lang="en" sz="1800">
                <a:solidFill>
                  <a:srgbClr val="0000CD"/>
                </a:solidFill>
                <a:latin typeface="Montserrat"/>
                <a:ea typeface="Montserrat"/>
                <a:cs typeface="Montserrat"/>
                <a:sym typeface="Montserrat"/>
              </a:rPr>
              <a:t> print(‘Hello world!’)</a:t>
            </a:r>
            <a:endParaRPr b="1" sz="1800">
              <a:solidFill>
                <a:srgbClr val="0000CD"/>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You can use it to display formatted messages onto the screen and perhaps find some bugs.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simplest example of using Python print() requires just a few keystrokes:</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rPr lang="en" sz="1800">
                <a:solidFill>
                  <a:schemeClr val="dk1"/>
                </a:solidFill>
                <a:latin typeface="Montserrat"/>
                <a:ea typeface="Montserrat"/>
                <a:cs typeface="Montserrat"/>
                <a:sym typeface="Montserrat"/>
              </a:rPr>
              <a:t>&gt;&gt;&gt;</a:t>
            </a:r>
            <a:r>
              <a:rPr b="1" lang="en" sz="1800">
                <a:solidFill>
                  <a:schemeClr val="dk1"/>
                </a:solidFill>
                <a:latin typeface="Montserrat"/>
                <a:ea typeface="Montserrat"/>
                <a:cs typeface="Montserrat"/>
                <a:sym typeface="Montserrat"/>
              </a:rPr>
              <a:t> print()</a:t>
            </a:r>
            <a:endParaRPr b="1" sz="1800">
              <a:solidFill>
                <a:schemeClr val="dk1"/>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Strings</a:t>
            </a:r>
            <a:endParaRPr b="0"/>
          </a:p>
        </p:txBody>
      </p:sp>
      <p:pic>
        <p:nvPicPr>
          <p:cNvPr id="435" name="Google Shape;435;p7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436" name="Google Shape;436;p77"/>
          <p:cNvSpPr txBox="1"/>
          <p:nvPr/>
        </p:nvSpPr>
        <p:spPr>
          <a:xfrm>
            <a:off x="371400" y="1341600"/>
            <a:ext cx="8401200" cy="36372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Strings are sequences of character data. The</a:t>
            </a:r>
            <a:r>
              <a:rPr lang="en" sz="18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5"/>
              </a:rPr>
              <a:t>string type</a:t>
            </a:r>
            <a:r>
              <a:rPr lang="en" sz="1800">
                <a:solidFill>
                  <a:schemeClr val="dk1"/>
                </a:solidFill>
                <a:latin typeface="Montserrat"/>
                <a:ea typeface="Montserrat"/>
                <a:cs typeface="Montserrat"/>
                <a:sym typeface="Montserrat"/>
              </a:rPr>
              <a:t> in Python is called str.</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String literals may be delimited using either single or double quotes. All the characters between the opening delimiter and matching closing delimiter are part of the string.</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They will be covered in separate sub-module.</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Boolean</a:t>
            </a:r>
            <a:endParaRPr b="0"/>
          </a:p>
        </p:txBody>
      </p:sp>
      <p:pic>
        <p:nvPicPr>
          <p:cNvPr id="442" name="Google Shape;442;p7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443" name="Google Shape;443;p78"/>
          <p:cNvSpPr txBox="1"/>
          <p:nvPr/>
        </p:nvSpPr>
        <p:spPr>
          <a:xfrm>
            <a:off x="371400" y="1341600"/>
            <a:ext cx="8401200" cy="39558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Python 3 provides a</a:t>
            </a:r>
            <a:r>
              <a:rPr lang="en" sz="18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5"/>
              </a:rPr>
              <a:t>Boolean data type</a:t>
            </a:r>
            <a:r>
              <a:rPr lang="en" sz="1800">
                <a:solidFill>
                  <a:schemeClr val="dk1"/>
                </a:solidFill>
                <a:latin typeface="Montserrat"/>
                <a:ea typeface="Montserrat"/>
                <a:cs typeface="Montserrat"/>
                <a:sym typeface="Montserrat"/>
              </a:rPr>
              <a:t>.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Objects of </a:t>
            </a:r>
            <a:r>
              <a:rPr b="1" lang="en" sz="1800">
                <a:solidFill>
                  <a:schemeClr val="dk1"/>
                </a:solidFill>
                <a:latin typeface="Montserrat"/>
                <a:ea typeface="Montserrat"/>
                <a:cs typeface="Montserrat"/>
                <a:sym typeface="Montserrat"/>
              </a:rPr>
              <a:t>Boolean</a:t>
            </a:r>
            <a:r>
              <a:rPr lang="en" sz="1800">
                <a:solidFill>
                  <a:schemeClr val="dk1"/>
                </a:solidFill>
                <a:latin typeface="Montserrat"/>
                <a:ea typeface="Montserrat"/>
                <a:cs typeface="Montserrat"/>
                <a:sym typeface="Montserrat"/>
              </a:rPr>
              <a:t> type may have one of two values, </a:t>
            </a:r>
            <a:r>
              <a:rPr b="1" lang="en" sz="1800">
                <a:solidFill>
                  <a:schemeClr val="dk1"/>
                </a:solidFill>
                <a:latin typeface="Montserrat"/>
                <a:ea typeface="Montserrat"/>
                <a:cs typeface="Montserrat"/>
                <a:sym typeface="Montserrat"/>
              </a:rPr>
              <a:t>True</a:t>
            </a:r>
            <a:r>
              <a:rPr lang="en" sz="1800">
                <a:solidFill>
                  <a:schemeClr val="dk1"/>
                </a:solidFill>
                <a:latin typeface="Montserrat"/>
                <a:ea typeface="Montserrat"/>
                <a:cs typeface="Montserrat"/>
                <a:sym typeface="Montserrat"/>
              </a:rPr>
              <a:t> or </a:t>
            </a:r>
            <a:r>
              <a:rPr b="1" lang="en" sz="1800">
                <a:solidFill>
                  <a:schemeClr val="dk1"/>
                </a:solidFill>
                <a:latin typeface="Montserrat"/>
                <a:ea typeface="Montserrat"/>
                <a:cs typeface="Montserrat"/>
                <a:sym typeface="Montserrat"/>
              </a:rPr>
              <a:t>False</a:t>
            </a:r>
            <a:r>
              <a:rPr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programming you often need to know if an expression is </a:t>
            </a:r>
            <a:r>
              <a:rPr b="1" lang="en" sz="1800">
                <a:solidFill>
                  <a:schemeClr val="dk1"/>
                </a:solidFill>
                <a:latin typeface="Montserrat"/>
                <a:ea typeface="Montserrat"/>
                <a:cs typeface="Montserrat"/>
                <a:sym typeface="Montserrat"/>
              </a:rPr>
              <a:t>True</a:t>
            </a:r>
            <a:r>
              <a:rPr lang="en" sz="1800">
                <a:solidFill>
                  <a:schemeClr val="dk1"/>
                </a:solidFill>
                <a:latin typeface="Montserrat"/>
                <a:ea typeface="Montserrat"/>
                <a:cs typeface="Montserrat"/>
                <a:sym typeface="Montserrat"/>
              </a:rPr>
              <a:t> or </a:t>
            </a:r>
            <a:r>
              <a:rPr b="1" lang="en" sz="1800">
                <a:solidFill>
                  <a:schemeClr val="dk1"/>
                </a:solidFill>
                <a:latin typeface="Montserrat"/>
                <a:ea typeface="Montserrat"/>
                <a:cs typeface="Montserrat"/>
                <a:sym typeface="Montserrat"/>
              </a:rPr>
              <a:t>False</a:t>
            </a:r>
            <a:r>
              <a:rPr lang="en" sz="1800">
                <a:solidFill>
                  <a:schemeClr val="dk1"/>
                </a:solidFill>
                <a:latin typeface="Montserrat"/>
                <a:ea typeface="Montserrat"/>
                <a:cs typeface="Montserrat"/>
                <a:sym typeface="Montserrat"/>
              </a:rPr>
              <a: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You can evaluate any expression in Python, and get one of these two answers</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Boolean - examples</a:t>
            </a:r>
            <a:endParaRPr b="0"/>
          </a:p>
        </p:txBody>
      </p:sp>
      <p:pic>
        <p:nvPicPr>
          <p:cNvPr id="449" name="Google Shape;449;p7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450" name="Google Shape;450;p79"/>
          <p:cNvSpPr txBox="1"/>
          <p:nvPr/>
        </p:nvSpPr>
        <p:spPr>
          <a:xfrm>
            <a:off x="371400" y="1341600"/>
            <a:ext cx="8401200" cy="21981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You can evaluate expression or you can use built-in </a:t>
            </a:r>
            <a:r>
              <a:rPr lang="en" sz="1800" u="sng">
                <a:solidFill>
                  <a:schemeClr val="hlink"/>
                </a:solidFill>
                <a:latin typeface="Montserrat"/>
                <a:ea typeface="Montserrat"/>
                <a:cs typeface="Montserrat"/>
                <a:sym typeface="Montserrat"/>
                <a:hlinkClick r:id="rId4"/>
              </a:rPr>
              <a:t>bool()</a:t>
            </a:r>
            <a:r>
              <a:rPr lang="en" sz="1800">
                <a:solidFill>
                  <a:schemeClr val="dk1"/>
                </a:solidFill>
                <a:latin typeface="Montserrat"/>
                <a:ea typeface="Montserrat"/>
                <a:cs typeface="Montserrat"/>
                <a:sym typeface="Montserrat"/>
              </a:rPr>
              <a:t> function</a:t>
            </a:r>
            <a:r>
              <a:rPr lang="en" sz="1800">
                <a:solidFill>
                  <a:schemeClr val="dk1"/>
                </a:solidFill>
                <a:latin typeface="Montserrat"/>
                <a:ea typeface="Montserrat"/>
                <a:cs typeface="Montserrat"/>
                <a:sym typeface="Montserrat"/>
              </a:rPr>
              <a:t>.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pic>
        <p:nvPicPr>
          <p:cNvPr id="451" name="Google Shape;451;p79"/>
          <p:cNvPicPr preferRelativeResize="0"/>
          <p:nvPr/>
        </p:nvPicPr>
        <p:blipFill>
          <a:blip r:embed="rId5">
            <a:alphaModFix/>
          </a:blip>
          <a:stretch>
            <a:fillRect/>
          </a:stretch>
        </p:blipFill>
        <p:spPr>
          <a:xfrm>
            <a:off x="1756425" y="1973575"/>
            <a:ext cx="5524500" cy="2781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8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Boolean - m</a:t>
            </a:r>
            <a:r>
              <a:rPr b="0" lang="en">
                <a:solidFill>
                  <a:schemeClr val="lt1"/>
                </a:solidFill>
              </a:rPr>
              <a:t>ost values are True</a:t>
            </a:r>
            <a:endParaRPr b="0">
              <a:solidFill>
                <a:schemeClr val="lt1"/>
              </a:solidFill>
            </a:endParaRPr>
          </a:p>
        </p:txBody>
      </p:sp>
      <p:pic>
        <p:nvPicPr>
          <p:cNvPr id="457" name="Google Shape;457;p8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458" name="Google Shape;458;p80"/>
          <p:cNvSpPr txBox="1"/>
          <p:nvPr/>
        </p:nvSpPr>
        <p:spPr>
          <a:xfrm>
            <a:off x="371400" y="1341600"/>
            <a:ext cx="84012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Almost any value is evaluated to </a:t>
            </a:r>
            <a:r>
              <a:rPr b="1" lang="en" sz="1800">
                <a:solidFill>
                  <a:schemeClr val="dk1"/>
                </a:solidFill>
                <a:latin typeface="Montserrat"/>
                <a:ea typeface="Montserrat"/>
                <a:cs typeface="Montserrat"/>
                <a:sym typeface="Montserrat"/>
              </a:rPr>
              <a:t>True</a:t>
            </a:r>
            <a:r>
              <a:rPr lang="en" sz="1800">
                <a:solidFill>
                  <a:schemeClr val="dk1"/>
                </a:solidFill>
                <a:latin typeface="Montserrat"/>
                <a:ea typeface="Montserrat"/>
                <a:cs typeface="Montserrat"/>
                <a:sym typeface="Montserrat"/>
              </a:rPr>
              <a:t> if it has some sort of content.</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Any string is </a:t>
            </a:r>
            <a:r>
              <a:rPr b="1" lang="en" sz="1800">
                <a:solidFill>
                  <a:schemeClr val="dk1"/>
                </a:solidFill>
                <a:latin typeface="Montserrat"/>
                <a:ea typeface="Montserrat"/>
                <a:cs typeface="Montserrat"/>
                <a:sym typeface="Montserrat"/>
              </a:rPr>
              <a:t>True</a:t>
            </a:r>
            <a:r>
              <a:rPr lang="en" sz="1800">
                <a:solidFill>
                  <a:schemeClr val="dk1"/>
                </a:solidFill>
                <a:latin typeface="Montserrat"/>
                <a:ea typeface="Montserrat"/>
                <a:cs typeface="Montserrat"/>
                <a:sym typeface="Montserrat"/>
              </a:rPr>
              <a:t>, </a:t>
            </a:r>
            <a:r>
              <a:rPr b="1" lang="en" sz="1800">
                <a:solidFill>
                  <a:schemeClr val="dk1"/>
                </a:solidFill>
                <a:latin typeface="Montserrat"/>
                <a:ea typeface="Montserrat"/>
                <a:cs typeface="Montserrat"/>
                <a:sym typeface="Montserrat"/>
              </a:rPr>
              <a:t>except</a:t>
            </a:r>
            <a:r>
              <a:rPr lang="en" sz="1800">
                <a:solidFill>
                  <a:schemeClr val="dk1"/>
                </a:solidFill>
                <a:latin typeface="Montserrat"/>
                <a:ea typeface="Montserrat"/>
                <a:cs typeface="Montserrat"/>
                <a:sym typeface="Montserrat"/>
              </a:rPr>
              <a:t> empty strings.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Any number is </a:t>
            </a:r>
            <a:r>
              <a:rPr b="1" lang="en" sz="1800">
                <a:solidFill>
                  <a:schemeClr val="dk1"/>
                </a:solidFill>
                <a:latin typeface="Montserrat"/>
                <a:ea typeface="Montserrat"/>
                <a:cs typeface="Montserrat"/>
                <a:sym typeface="Montserrat"/>
              </a:rPr>
              <a:t>True</a:t>
            </a:r>
            <a:r>
              <a:rPr lang="en" sz="1800">
                <a:solidFill>
                  <a:schemeClr val="dk1"/>
                </a:solidFill>
                <a:latin typeface="Montserrat"/>
                <a:ea typeface="Montserrat"/>
                <a:cs typeface="Montserrat"/>
                <a:sym typeface="Montserrat"/>
              </a:rPr>
              <a:t>, </a:t>
            </a:r>
            <a:r>
              <a:rPr b="1" lang="en" sz="1800">
                <a:solidFill>
                  <a:schemeClr val="dk1"/>
                </a:solidFill>
                <a:latin typeface="Montserrat"/>
                <a:ea typeface="Montserrat"/>
                <a:cs typeface="Montserrat"/>
                <a:sym typeface="Montserrat"/>
              </a:rPr>
              <a:t>except</a:t>
            </a:r>
            <a:r>
              <a:rPr lang="en" sz="1800">
                <a:solidFill>
                  <a:schemeClr val="dk1"/>
                </a:solidFill>
                <a:latin typeface="Montserrat"/>
                <a:ea typeface="Montserrat"/>
                <a:cs typeface="Montserrat"/>
                <a:sym typeface="Montserrat"/>
              </a:rPr>
              <a:t> 0.</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Any list, tuple, set, and dictionary are </a:t>
            </a:r>
            <a:r>
              <a:rPr b="1" lang="en" sz="1800">
                <a:solidFill>
                  <a:schemeClr val="dk1"/>
                </a:solidFill>
                <a:latin typeface="Montserrat"/>
                <a:ea typeface="Montserrat"/>
                <a:cs typeface="Montserrat"/>
                <a:sym typeface="Montserrat"/>
              </a:rPr>
              <a:t>True</a:t>
            </a:r>
            <a:r>
              <a:rPr lang="en" sz="1800">
                <a:solidFill>
                  <a:schemeClr val="dk1"/>
                </a:solidFill>
                <a:latin typeface="Montserrat"/>
                <a:ea typeface="Montserrat"/>
                <a:cs typeface="Montserrat"/>
                <a:sym typeface="Montserrat"/>
              </a:rPr>
              <a:t>, </a:t>
            </a:r>
            <a:r>
              <a:rPr b="1" lang="en" sz="1800">
                <a:solidFill>
                  <a:schemeClr val="dk1"/>
                </a:solidFill>
                <a:latin typeface="Montserrat"/>
                <a:ea typeface="Montserrat"/>
                <a:cs typeface="Montserrat"/>
                <a:sym typeface="Montserrat"/>
              </a:rPr>
              <a:t>except</a:t>
            </a:r>
            <a:r>
              <a:rPr lang="en" sz="1800">
                <a:solidFill>
                  <a:schemeClr val="dk1"/>
                </a:solidFill>
                <a:latin typeface="Montserrat"/>
                <a:ea typeface="Montserrat"/>
                <a:cs typeface="Montserrat"/>
                <a:sym typeface="Montserrat"/>
              </a:rPr>
              <a:t> empty ones (all these data types will be covered later).</a:t>
            </a:r>
            <a:endParaRPr sz="1800">
              <a:solidFill>
                <a:schemeClr val="dk1"/>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Boolean - some values are False</a:t>
            </a:r>
            <a:endParaRPr b="0">
              <a:solidFill>
                <a:schemeClr val="lt1"/>
              </a:solidFill>
            </a:endParaRPr>
          </a:p>
        </p:txBody>
      </p:sp>
      <p:pic>
        <p:nvPicPr>
          <p:cNvPr id="464" name="Google Shape;464;p8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465" name="Google Shape;465;p81"/>
          <p:cNvSpPr txBox="1"/>
          <p:nvPr/>
        </p:nvSpPr>
        <p:spPr>
          <a:xfrm>
            <a:off x="371400" y="1341600"/>
            <a:ext cx="84012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fact, there are not many values that evaluate to False, except empty values, such as:</a:t>
            </a:r>
            <a:endParaRPr sz="18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800">
                <a:solidFill>
                  <a:schemeClr val="dk1"/>
                </a:solidFill>
                <a:latin typeface="Montserrat"/>
                <a:ea typeface="Montserrat"/>
                <a:cs typeface="Montserrat"/>
                <a:sym typeface="Montserrat"/>
              </a:rPr>
              <a:t> () - empty set</a:t>
            </a:r>
            <a:endParaRPr sz="18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800">
                <a:solidFill>
                  <a:schemeClr val="dk1"/>
                </a:solidFill>
                <a:latin typeface="Montserrat"/>
                <a:ea typeface="Montserrat"/>
                <a:cs typeface="Montserrat"/>
                <a:sym typeface="Montserrat"/>
              </a:rPr>
              <a:t>[] - empty list</a:t>
            </a:r>
            <a:endParaRPr sz="18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800">
                <a:solidFill>
                  <a:schemeClr val="dk1"/>
                </a:solidFill>
                <a:latin typeface="Montserrat"/>
                <a:ea typeface="Montserrat"/>
                <a:cs typeface="Montserrat"/>
                <a:sym typeface="Montserrat"/>
              </a:rPr>
              <a:t>{} </a:t>
            </a:r>
            <a:r>
              <a:rPr lang="en" sz="1800">
                <a:solidFill>
                  <a:schemeClr val="dk1"/>
                </a:solidFill>
                <a:latin typeface="Montserrat"/>
                <a:ea typeface="Montserrat"/>
                <a:cs typeface="Montserrat"/>
                <a:sym typeface="Montserrat"/>
              </a:rPr>
              <a:t>- empty dictionary</a:t>
            </a:r>
            <a:r>
              <a:rPr lang="en" sz="1800">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800">
                <a:solidFill>
                  <a:schemeClr val="dk1"/>
                </a:solidFill>
                <a:latin typeface="Montserrat"/>
                <a:ea typeface="Montserrat"/>
                <a:cs typeface="Montserrat"/>
                <a:sym typeface="Montserrat"/>
              </a:rPr>
              <a:t>"" </a:t>
            </a:r>
            <a:r>
              <a:rPr lang="en" sz="1800">
                <a:solidFill>
                  <a:schemeClr val="dk1"/>
                </a:solidFill>
                <a:latin typeface="Montserrat"/>
                <a:ea typeface="Montserrat"/>
                <a:cs typeface="Montserrat"/>
                <a:sym typeface="Montserrat"/>
              </a:rPr>
              <a:t>- empty string</a:t>
            </a:r>
            <a:endParaRPr sz="18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800">
                <a:solidFill>
                  <a:schemeClr val="dk1"/>
                </a:solidFill>
                <a:latin typeface="Montserrat"/>
                <a:ea typeface="Montserrat"/>
                <a:cs typeface="Montserrat"/>
                <a:sym typeface="Montserrat"/>
              </a:rPr>
              <a:t>the number 0, </a:t>
            </a:r>
            <a:endParaRPr sz="18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800">
                <a:solidFill>
                  <a:schemeClr val="dk1"/>
                </a:solidFill>
                <a:latin typeface="Montserrat"/>
                <a:ea typeface="Montserrat"/>
                <a:cs typeface="Montserrat"/>
                <a:sym typeface="Montserrat"/>
              </a:rPr>
              <a:t>the value </a:t>
            </a:r>
            <a:r>
              <a:rPr b="1" lang="en" sz="1800">
                <a:solidFill>
                  <a:schemeClr val="dk1"/>
                </a:solidFill>
                <a:latin typeface="Montserrat"/>
                <a:ea typeface="Montserrat"/>
                <a:cs typeface="Montserrat"/>
                <a:sym typeface="Montserrat"/>
              </a:rPr>
              <a:t>None</a:t>
            </a:r>
            <a:r>
              <a:rPr lang="en" sz="1800">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Font typeface="Montserrat"/>
              <a:buChar char="○"/>
            </a:pPr>
            <a:r>
              <a:rPr lang="en" sz="1800">
                <a:solidFill>
                  <a:schemeClr val="dk1"/>
                </a:solidFill>
                <a:latin typeface="Montserrat"/>
                <a:ea typeface="Montserrat"/>
                <a:cs typeface="Montserrat"/>
                <a:sym typeface="Montserrat"/>
              </a:rPr>
              <a:t>and of course the value </a:t>
            </a:r>
            <a:r>
              <a:rPr b="1" lang="en" sz="1800">
                <a:solidFill>
                  <a:schemeClr val="dk1"/>
                </a:solidFill>
                <a:latin typeface="Montserrat"/>
                <a:ea typeface="Montserrat"/>
                <a:cs typeface="Montserrat"/>
                <a:sym typeface="Montserrat"/>
              </a:rPr>
              <a:t>False</a:t>
            </a:r>
            <a:r>
              <a:rPr lang="en" sz="1800">
                <a:solidFill>
                  <a:schemeClr val="dk1"/>
                </a:solidFill>
                <a:latin typeface="Montserrat"/>
                <a:ea typeface="Montserrat"/>
                <a:cs typeface="Montserrat"/>
                <a:sym typeface="Montserrat"/>
              </a:rPr>
              <a:t> evaluates to False</a:t>
            </a:r>
            <a:endParaRPr sz="1800">
              <a:solidFill>
                <a:schemeClr val="dk1"/>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None</a:t>
            </a:r>
            <a:endParaRPr b="0">
              <a:solidFill>
                <a:schemeClr val="lt1"/>
              </a:solidFill>
            </a:endParaRPr>
          </a:p>
        </p:txBody>
      </p:sp>
      <p:pic>
        <p:nvPicPr>
          <p:cNvPr id="471" name="Google Shape;471;p8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472" name="Google Shape;472;p82"/>
          <p:cNvSpPr txBox="1"/>
          <p:nvPr/>
        </p:nvSpPr>
        <p:spPr>
          <a:xfrm>
            <a:off x="371400" y="1341600"/>
            <a:ext cx="84012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some languages, variables come to life from a </a:t>
            </a:r>
            <a:r>
              <a:rPr b="1" lang="en" sz="1800">
                <a:solidFill>
                  <a:schemeClr val="dk1"/>
                </a:solidFill>
                <a:latin typeface="Montserrat"/>
                <a:ea typeface="Montserrat"/>
                <a:cs typeface="Montserrat"/>
                <a:sym typeface="Montserrat"/>
              </a:rPr>
              <a:t>declaration</a:t>
            </a:r>
            <a:r>
              <a:rPr lang="en" sz="1800">
                <a:solidFill>
                  <a:schemeClr val="dk1"/>
                </a:solidFill>
                <a:latin typeface="Montserrat"/>
                <a:ea typeface="Montserrat"/>
                <a:cs typeface="Montserrat"/>
                <a:sym typeface="Montserrat"/>
              </a:rPr>
              <a:t>. They don’t have to have an initial value assigned to them. In those languages, the initial default value for some types of variables might be </a:t>
            </a:r>
            <a:r>
              <a:rPr b="1" lang="en" sz="1800">
                <a:solidFill>
                  <a:schemeClr val="dk1"/>
                </a:solidFill>
                <a:latin typeface="Montserrat"/>
                <a:ea typeface="Montserrat"/>
                <a:cs typeface="Montserrat"/>
                <a:sym typeface="Montserrat"/>
              </a:rPr>
              <a:t>null</a:t>
            </a:r>
            <a:r>
              <a:rPr lang="en" sz="1800">
                <a:solidFill>
                  <a:schemeClr val="dk1"/>
                </a:solidFill>
                <a:latin typeface="Montserrat"/>
                <a:ea typeface="Montserrat"/>
                <a:cs typeface="Montserrat"/>
                <a:sym typeface="Montserrat"/>
              </a:rPr>
              <a:t>.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Python, however, variables come to life from </a:t>
            </a:r>
            <a:r>
              <a:rPr b="1" lang="en" sz="1800">
                <a:solidFill>
                  <a:schemeClr val="dk1"/>
                </a:solidFill>
                <a:latin typeface="Montserrat"/>
                <a:ea typeface="Montserrat"/>
                <a:cs typeface="Montserrat"/>
                <a:sym typeface="Montserrat"/>
              </a:rPr>
              <a:t>assignment statements</a:t>
            </a:r>
            <a:r>
              <a:rPr lang="en" sz="1800">
                <a:solidFill>
                  <a:schemeClr val="dk1"/>
                </a:solidFill>
                <a:latin typeface="Montserrat"/>
                <a:ea typeface="Montserrat"/>
                <a:cs typeface="Montserrat"/>
                <a:sym typeface="Montserrat"/>
              </a:rPr>
              <a:t>.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a:t>
            </a:r>
            <a:r>
              <a:rPr b="1" lang="en" sz="1800">
                <a:solidFill>
                  <a:schemeClr val="dk1"/>
                </a:solidFill>
                <a:latin typeface="Montserrat"/>
                <a:ea typeface="Montserrat"/>
                <a:cs typeface="Montserrat"/>
                <a:sym typeface="Montserrat"/>
              </a:rPr>
              <a:t>None</a:t>
            </a:r>
            <a:r>
              <a:rPr lang="en" sz="1800">
                <a:solidFill>
                  <a:schemeClr val="dk1"/>
                </a:solidFill>
                <a:latin typeface="Montserrat"/>
                <a:ea typeface="Montserrat"/>
                <a:cs typeface="Montserrat"/>
                <a:sym typeface="Montserrat"/>
              </a:rPr>
              <a:t> keyword is used to define a </a:t>
            </a:r>
            <a:r>
              <a:rPr b="1" lang="en" sz="1800">
                <a:solidFill>
                  <a:schemeClr val="dk1"/>
                </a:solidFill>
                <a:latin typeface="Montserrat"/>
                <a:ea typeface="Montserrat"/>
                <a:cs typeface="Montserrat"/>
                <a:sym typeface="Montserrat"/>
              </a:rPr>
              <a:t>null</a:t>
            </a:r>
            <a:r>
              <a:rPr lang="en" sz="1800">
                <a:solidFill>
                  <a:schemeClr val="dk1"/>
                </a:solidFill>
                <a:latin typeface="Montserrat"/>
                <a:ea typeface="Montserrat"/>
                <a:cs typeface="Montserrat"/>
                <a:sym typeface="Montserrat"/>
              </a:rPr>
              <a:t> value, or </a:t>
            </a:r>
            <a:r>
              <a:rPr b="1" lang="en" sz="1800">
                <a:solidFill>
                  <a:schemeClr val="dk1"/>
                </a:solidFill>
                <a:latin typeface="Montserrat"/>
                <a:ea typeface="Montserrat"/>
                <a:cs typeface="Montserrat"/>
                <a:sym typeface="Montserrat"/>
              </a:rPr>
              <a:t>no value</a:t>
            </a:r>
            <a:r>
              <a:rPr lang="en" sz="1800">
                <a:solidFill>
                  <a:schemeClr val="dk1"/>
                </a:solidFill>
                <a:latin typeface="Montserrat"/>
                <a:ea typeface="Montserrat"/>
                <a:cs typeface="Montserrat"/>
                <a:sym typeface="Montserrat"/>
              </a:rPr>
              <a:t> at all.</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None</a:t>
            </a:r>
            <a:endParaRPr b="0">
              <a:solidFill>
                <a:schemeClr val="lt1"/>
              </a:solidFill>
            </a:endParaRPr>
          </a:p>
        </p:txBody>
      </p:sp>
      <p:pic>
        <p:nvPicPr>
          <p:cNvPr id="478" name="Google Shape;478;p8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479" name="Google Shape;479;p83"/>
          <p:cNvSpPr txBox="1"/>
          <p:nvPr/>
        </p:nvSpPr>
        <p:spPr>
          <a:xfrm>
            <a:off x="371400" y="1341600"/>
            <a:ext cx="84012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None is </a:t>
            </a:r>
            <a:r>
              <a:rPr b="1" lang="en" sz="1800">
                <a:solidFill>
                  <a:schemeClr val="dk1"/>
                </a:solidFill>
                <a:latin typeface="Montserrat"/>
                <a:ea typeface="Montserrat"/>
                <a:cs typeface="Montserrat"/>
                <a:sym typeface="Montserrat"/>
              </a:rPr>
              <a:t>not the same</a:t>
            </a:r>
            <a:r>
              <a:rPr lang="en" sz="1800">
                <a:solidFill>
                  <a:schemeClr val="dk1"/>
                </a:solidFill>
                <a:latin typeface="Montserrat"/>
                <a:ea typeface="Montserrat"/>
                <a:cs typeface="Montserrat"/>
                <a:sym typeface="Montserrat"/>
              </a:rPr>
              <a:t> as 0, False, or an empty string.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None is a data type of its own (</a:t>
            </a:r>
            <a:r>
              <a:rPr b="1" lang="en" sz="1800">
                <a:solidFill>
                  <a:schemeClr val="dk1"/>
                </a:solidFill>
                <a:latin typeface="Montserrat"/>
                <a:ea typeface="Montserrat"/>
                <a:cs typeface="Montserrat"/>
                <a:sym typeface="Montserrat"/>
              </a:rPr>
              <a:t>NoneType</a:t>
            </a:r>
            <a:r>
              <a:rPr lang="en" sz="1800">
                <a:solidFill>
                  <a:schemeClr val="dk1"/>
                </a:solidFill>
                <a:latin typeface="Montserrat"/>
                <a:ea typeface="Montserrat"/>
                <a:cs typeface="Montserrat"/>
                <a:sym typeface="Montserrat"/>
              </a:rPr>
              <a:t>) and only None can be None.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We can assign </a:t>
            </a:r>
            <a:r>
              <a:rPr b="1" lang="en" sz="1800">
                <a:solidFill>
                  <a:schemeClr val="dk1"/>
                </a:solidFill>
                <a:latin typeface="Montserrat"/>
                <a:ea typeface="Montserrat"/>
                <a:cs typeface="Montserrat"/>
                <a:sym typeface="Montserrat"/>
              </a:rPr>
              <a:t>None</a:t>
            </a:r>
            <a:r>
              <a:rPr lang="en" sz="1800">
                <a:solidFill>
                  <a:schemeClr val="dk1"/>
                </a:solidFill>
                <a:latin typeface="Montserrat"/>
                <a:ea typeface="Montserrat"/>
                <a:cs typeface="Montserrat"/>
                <a:sym typeface="Montserrat"/>
              </a:rPr>
              <a:t> to any variable, but you </a:t>
            </a:r>
            <a:r>
              <a:rPr b="1" lang="en" sz="1800">
                <a:solidFill>
                  <a:schemeClr val="dk1"/>
                </a:solidFill>
                <a:latin typeface="Montserrat"/>
                <a:ea typeface="Montserrat"/>
                <a:cs typeface="Montserrat"/>
                <a:sym typeface="Montserrat"/>
              </a:rPr>
              <a:t>can not</a:t>
            </a:r>
            <a:r>
              <a:rPr lang="en" sz="1800">
                <a:solidFill>
                  <a:schemeClr val="dk1"/>
                </a:solidFill>
                <a:latin typeface="Montserrat"/>
                <a:ea typeface="Montserrat"/>
                <a:cs typeface="Montserrat"/>
                <a:sym typeface="Montserrat"/>
              </a:rPr>
              <a:t> create other NoneType objects.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Some usages of None will be covered later!</a:t>
            </a:r>
            <a:endParaRPr sz="1800">
              <a:solidFill>
                <a:schemeClr val="dk1"/>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None</a:t>
            </a:r>
            <a:endParaRPr b="0">
              <a:solidFill>
                <a:schemeClr val="lt1"/>
              </a:solidFill>
            </a:endParaRPr>
          </a:p>
        </p:txBody>
      </p:sp>
      <p:pic>
        <p:nvPicPr>
          <p:cNvPr id="485" name="Google Shape;485;p8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486" name="Google Shape;486;p84"/>
          <p:cNvPicPr preferRelativeResize="0"/>
          <p:nvPr/>
        </p:nvPicPr>
        <p:blipFill>
          <a:blip r:embed="rId4">
            <a:alphaModFix/>
          </a:blip>
          <a:stretch>
            <a:fillRect/>
          </a:stretch>
        </p:blipFill>
        <p:spPr>
          <a:xfrm>
            <a:off x="381000" y="1170000"/>
            <a:ext cx="8388325" cy="3145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Printing primitive data types</a:t>
            </a:r>
            <a:endParaRPr b="0">
              <a:solidFill>
                <a:schemeClr val="lt1"/>
              </a:solidFill>
            </a:endParaRPr>
          </a:p>
        </p:txBody>
      </p:sp>
      <p:pic>
        <p:nvPicPr>
          <p:cNvPr id="492" name="Google Shape;492;p8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493" name="Google Shape;493;p85"/>
          <p:cNvSpPr txBox="1"/>
          <p:nvPr/>
        </p:nvSpPr>
        <p:spPr>
          <a:xfrm>
            <a:off x="371400" y="1341600"/>
            <a:ext cx="84012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None is </a:t>
            </a:r>
            <a:r>
              <a:rPr b="1" lang="en" sz="1800">
                <a:solidFill>
                  <a:schemeClr val="dk1"/>
                </a:solidFill>
                <a:latin typeface="Montserrat"/>
                <a:ea typeface="Montserrat"/>
                <a:cs typeface="Montserrat"/>
                <a:sym typeface="Montserrat"/>
              </a:rPr>
              <a:t>not the same</a:t>
            </a:r>
            <a:r>
              <a:rPr lang="en" sz="1800">
                <a:solidFill>
                  <a:schemeClr val="dk1"/>
                </a:solidFill>
                <a:latin typeface="Montserrat"/>
                <a:ea typeface="Montserrat"/>
                <a:cs typeface="Montserrat"/>
                <a:sym typeface="Montserrat"/>
              </a:rPr>
              <a:t> as 0, False, or an empty string.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None is a data type of its own (</a:t>
            </a:r>
            <a:r>
              <a:rPr b="1" lang="en" sz="1800">
                <a:solidFill>
                  <a:schemeClr val="dk1"/>
                </a:solidFill>
                <a:latin typeface="Montserrat"/>
                <a:ea typeface="Montserrat"/>
                <a:cs typeface="Montserrat"/>
                <a:sym typeface="Montserrat"/>
              </a:rPr>
              <a:t>NoneType</a:t>
            </a:r>
            <a:r>
              <a:rPr lang="en" sz="1800">
                <a:solidFill>
                  <a:schemeClr val="dk1"/>
                </a:solidFill>
                <a:latin typeface="Montserrat"/>
                <a:ea typeface="Montserrat"/>
                <a:cs typeface="Montserrat"/>
                <a:sym typeface="Montserrat"/>
              </a:rPr>
              <a:t>) and only None can be None.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We can assign </a:t>
            </a:r>
            <a:r>
              <a:rPr b="1" lang="en" sz="1800">
                <a:solidFill>
                  <a:schemeClr val="dk1"/>
                </a:solidFill>
                <a:latin typeface="Montserrat"/>
                <a:ea typeface="Montserrat"/>
                <a:cs typeface="Montserrat"/>
                <a:sym typeface="Montserrat"/>
              </a:rPr>
              <a:t>None</a:t>
            </a:r>
            <a:r>
              <a:rPr lang="en" sz="1800">
                <a:solidFill>
                  <a:schemeClr val="dk1"/>
                </a:solidFill>
                <a:latin typeface="Montserrat"/>
                <a:ea typeface="Montserrat"/>
                <a:cs typeface="Montserrat"/>
                <a:sym typeface="Montserrat"/>
              </a:rPr>
              <a:t> to any variable, but you </a:t>
            </a:r>
            <a:r>
              <a:rPr b="1" lang="en" sz="1800">
                <a:solidFill>
                  <a:schemeClr val="dk1"/>
                </a:solidFill>
                <a:latin typeface="Montserrat"/>
                <a:ea typeface="Montserrat"/>
                <a:cs typeface="Montserrat"/>
                <a:sym typeface="Montserrat"/>
              </a:rPr>
              <a:t>can not</a:t>
            </a:r>
            <a:r>
              <a:rPr lang="en" sz="1800">
                <a:solidFill>
                  <a:schemeClr val="dk1"/>
                </a:solidFill>
                <a:latin typeface="Montserrat"/>
                <a:ea typeface="Montserrat"/>
                <a:cs typeface="Montserrat"/>
                <a:sym typeface="Montserrat"/>
              </a:rPr>
              <a:t> create other NoneType objects.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Some usages of None will be covered later!</a:t>
            </a:r>
            <a:endParaRPr sz="1800">
              <a:solidFill>
                <a:schemeClr val="dk1"/>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Printing primitive data types</a:t>
            </a:r>
            <a:endParaRPr b="0">
              <a:solidFill>
                <a:schemeClr val="lt1"/>
              </a:solidFill>
            </a:endParaRPr>
          </a:p>
        </p:txBody>
      </p:sp>
      <p:pic>
        <p:nvPicPr>
          <p:cNvPr id="499" name="Google Shape;499;p8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500" name="Google Shape;500;p86"/>
          <p:cNvPicPr preferRelativeResize="0"/>
          <p:nvPr/>
        </p:nvPicPr>
        <p:blipFill>
          <a:blip r:embed="rId4">
            <a:alphaModFix/>
          </a:blip>
          <a:stretch>
            <a:fillRect/>
          </a:stretch>
        </p:blipFill>
        <p:spPr>
          <a:xfrm>
            <a:off x="2971800" y="1093800"/>
            <a:ext cx="3382205" cy="397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Hello world in Python with print()</a:t>
            </a:r>
            <a:endParaRPr b="0"/>
          </a:p>
        </p:txBody>
      </p:sp>
      <p:pic>
        <p:nvPicPr>
          <p:cNvPr id="186" name="Google Shape;186;p4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187" name="Google Shape;187;p42"/>
          <p:cNvSpPr txBox="1"/>
          <p:nvPr/>
        </p:nvSpPr>
        <p:spPr>
          <a:xfrm>
            <a:off x="371400" y="1341600"/>
            <a:ext cx="8401200" cy="36480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You don’t pass any arguments, but you still need to put empty parentheses at the end, which tell Python to actually</a:t>
            </a:r>
            <a:r>
              <a:rPr lang="en" sz="18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5"/>
              </a:rPr>
              <a:t>execute the function</a:t>
            </a:r>
            <a:r>
              <a:rPr lang="en" sz="1800">
                <a:solidFill>
                  <a:schemeClr val="dk1"/>
                </a:solidFill>
                <a:latin typeface="Montserrat"/>
                <a:ea typeface="Montserrat"/>
                <a:cs typeface="Montserrat"/>
                <a:sym typeface="Montserrat"/>
              </a:rPr>
              <a:t> rather than just refer to it by name.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This will produce an invisible </a:t>
            </a:r>
            <a:r>
              <a:rPr b="1" lang="en" sz="1800">
                <a:solidFill>
                  <a:schemeClr val="dk1"/>
                </a:solidFill>
                <a:latin typeface="Montserrat"/>
                <a:ea typeface="Montserrat"/>
                <a:cs typeface="Montserrat"/>
                <a:sym typeface="Montserrat"/>
              </a:rPr>
              <a:t>newline character</a:t>
            </a:r>
            <a:r>
              <a:rPr lang="en" sz="1800">
                <a:solidFill>
                  <a:schemeClr val="dk1"/>
                </a:solidFill>
                <a:latin typeface="Montserrat"/>
                <a:ea typeface="Montserrat"/>
                <a:cs typeface="Montserrat"/>
                <a:sym typeface="Montserrat"/>
              </a:rPr>
              <a:t>, which in turn will cause a </a:t>
            </a:r>
            <a:r>
              <a:rPr b="1" lang="en" sz="1800">
                <a:solidFill>
                  <a:schemeClr val="dk1"/>
                </a:solidFill>
                <a:latin typeface="Montserrat"/>
                <a:ea typeface="Montserrat"/>
                <a:cs typeface="Montserrat"/>
                <a:sym typeface="Montserrat"/>
              </a:rPr>
              <a:t>blank line</a:t>
            </a:r>
            <a:r>
              <a:rPr lang="en" sz="1800">
                <a:solidFill>
                  <a:schemeClr val="dk1"/>
                </a:solidFill>
                <a:latin typeface="Montserrat"/>
                <a:ea typeface="Montserrat"/>
                <a:cs typeface="Montserrat"/>
                <a:sym typeface="Montserrat"/>
              </a:rPr>
              <a:t> to appear on your screen.</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a:t>
            </a:r>
            <a:r>
              <a:rPr b="1" lang="en" sz="1800">
                <a:solidFill>
                  <a:schemeClr val="dk1"/>
                </a:solidFill>
                <a:latin typeface="Montserrat"/>
                <a:ea typeface="Montserrat"/>
                <a:cs typeface="Montserrat"/>
                <a:sym typeface="Montserrat"/>
              </a:rPr>
              <a:t>newline character</a:t>
            </a:r>
            <a:r>
              <a:rPr lang="en" sz="1800">
                <a:solidFill>
                  <a:schemeClr val="dk1"/>
                </a:solidFill>
                <a:latin typeface="Montserrat"/>
                <a:ea typeface="Montserrat"/>
                <a:cs typeface="Montserrat"/>
                <a:sym typeface="Montserrat"/>
              </a:rPr>
              <a:t> is a special control character used to indicate the end of a line (EOL). It usually doesn’t have a visible representation on the screen, but some text editors can display such non-printable characters with little graphics.</a:t>
            </a:r>
            <a:endParaRPr sz="1800">
              <a:solidFill>
                <a:schemeClr val="dk1"/>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7"/>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 learned:</a:t>
            </a:r>
            <a:endParaRPr/>
          </a:p>
          <a:p>
            <a:pPr indent="-342900" lvl="0" marL="457200" rtl="0" algn="l">
              <a:spcBef>
                <a:spcPts val="1200"/>
              </a:spcBef>
              <a:spcAft>
                <a:spcPts val="0"/>
              </a:spcAft>
              <a:buSzPts val="1800"/>
              <a:buChar char="●"/>
            </a:pPr>
            <a:r>
              <a:rPr lang="en"/>
              <a:t>We know how to work with variables in Python</a:t>
            </a:r>
            <a:br>
              <a:rPr lang="en"/>
            </a:br>
            <a:endParaRPr/>
          </a:p>
          <a:p>
            <a:pPr indent="-342900" lvl="0" marL="457200" rtl="0" algn="l">
              <a:spcBef>
                <a:spcPts val="0"/>
              </a:spcBef>
              <a:spcAft>
                <a:spcPts val="0"/>
              </a:spcAft>
              <a:buSzPts val="1800"/>
              <a:buChar char="●"/>
            </a:pPr>
            <a:r>
              <a:rPr lang="en"/>
              <a:t>We know how to handle the primitive data types in Python</a:t>
            </a:r>
            <a:endParaRPr/>
          </a:p>
          <a:p>
            <a:pPr indent="0" lvl="0" marL="457200" rtl="0" algn="l">
              <a:spcBef>
                <a:spcPts val="1200"/>
              </a:spcBef>
              <a:spcAft>
                <a:spcPts val="1200"/>
              </a:spcAft>
              <a:buNone/>
            </a:pPr>
            <a:r>
              <a:t/>
            </a:r>
            <a:endParaRPr/>
          </a:p>
        </p:txBody>
      </p:sp>
      <p:sp>
        <p:nvSpPr>
          <p:cNvPr id="506" name="Google Shape;506;p87"/>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87"/>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508" name="Google Shape;508;p87"/>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600">
                <a:solidFill>
                  <a:schemeClr val="lt1"/>
                </a:solidFill>
                <a:latin typeface="Montserrat"/>
                <a:ea typeface="Montserrat"/>
                <a:cs typeface="Montserrat"/>
                <a:sym typeface="Montserrat"/>
              </a:rPr>
              <a:t>At the core of the lesson</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512" name="Shape 512"/>
        <p:cNvGrpSpPr/>
        <p:nvPr/>
      </p:nvGrpSpPr>
      <p:grpSpPr>
        <a:xfrm>
          <a:off x="0" y="0"/>
          <a:ext cx="0" cy="0"/>
          <a:chOff x="0" y="0"/>
          <a:chExt cx="0" cy="0"/>
        </a:xfrm>
      </p:grpSpPr>
      <p:sp>
        <p:nvSpPr>
          <p:cNvPr id="513" name="Google Shape;513;p88"/>
          <p:cNvSpPr txBox="1"/>
          <p:nvPr>
            <p:ph idx="1" type="body"/>
          </p:nvPr>
        </p:nvSpPr>
        <p:spPr>
          <a:xfrm>
            <a:off x="311700" y="1759025"/>
            <a:ext cx="8520600" cy="126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5200">
                <a:solidFill>
                  <a:schemeClr val="lt1"/>
                </a:solidFill>
              </a:rPr>
              <a:t>Operators and basic math </a:t>
            </a:r>
            <a:r>
              <a:rPr lang="en" sz="5200">
                <a:solidFill>
                  <a:schemeClr val="lt1"/>
                </a:solidFill>
              </a:rPr>
              <a:t>functions</a:t>
            </a:r>
            <a:endParaRPr/>
          </a:p>
        </p:txBody>
      </p:sp>
      <p:pic>
        <p:nvPicPr>
          <p:cNvPr id="514" name="Google Shape;514;p88"/>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9"/>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Math operators</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Basic math functions</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Assignment operators</a:t>
            </a:r>
            <a:endParaRPr b="1">
              <a:latin typeface="Montserrat"/>
              <a:ea typeface="Montserrat"/>
              <a:cs typeface="Montserrat"/>
              <a:sym typeface="Montserrat"/>
            </a:endParaRPr>
          </a:p>
          <a:p>
            <a:pPr indent="0" lvl="0" marL="457200" rtl="0" algn="l">
              <a:spcBef>
                <a:spcPts val="1200"/>
              </a:spcBef>
              <a:spcAft>
                <a:spcPts val="0"/>
              </a:spcAft>
              <a:buNone/>
            </a:pPr>
            <a:r>
              <a:t/>
            </a:r>
            <a:endParaRPr b="1">
              <a:latin typeface="Montserrat"/>
              <a:ea typeface="Montserrat"/>
              <a:cs typeface="Montserrat"/>
              <a:sym typeface="Montserrat"/>
            </a:endParaRPr>
          </a:p>
          <a:p>
            <a:pPr indent="0" lvl="0" marL="457200" rtl="0" algn="l">
              <a:spcBef>
                <a:spcPts val="1200"/>
              </a:spcBef>
              <a:spcAft>
                <a:spcPts val="1200"/>
              </a:spcAft>
              <a:buNone/>
            </a:pPr>
            <a:r>
              <a:t/>
            </a:r>
            <a:endParaRPr/>
          </a:p>
        </p:txBody>
      </p:sp>
      <p:sp>
        <p:nvSpPr>
          <p:cNvPr id="520" name="Google Shape;520;p89"/>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1" name="Google Shape;521;p89"/>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522" name="Google Shape;522;p89"/>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Montserrat"/>
                <a:ea typeface="Montserrat"/>
                <a:cs typeface="Montserrat"/>
                <a:sym typeface="Montserrat"/>
              </a:rPr>
              <a:t>Topics </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9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Operators and operands</a:t>
            </a:r>
            <a:endParaRPr b="0"/>
          </a:p>
        </p:txBody>
      </p:sp>
      <p:pic>
        <p:nvPicPr>
          <p:cNvPr id="528" name="Google Shape;528;p9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529" name="Google Shape;529;p90"/>
          <p:cNvSpPr txBox="1"/>
          <p:nvPr/>
        </p:nvSpPr>
        <p:spPr>
          <a:xfrm>
            <a:off x="369100" y="1468425"/>
            <a:ext cx="8401200" cy="18903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Operators</a:t>
            </a:r>
            <a:r>
              <a:rPr lang="en" sz="1800">
                <a:solidFill>
                  <a:schemeClr val="dk1"/>
                </a:solidFill>
                <a:latin typeface="Montserrat"/>
                <a:ea typeface="Montserrat"/>
                <a:cs typeface="Montserrat"/>
                <a:sym typeface="Montserrat"/>
              </a:rPr>
              <a:t> are special symbols that represent computations like addition and multiplication.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values the operator uses are called </a:t>
            </a:r>
            <a:r>
              <a:rPr b="1" lang="en" sz="1800">
                <a:solidFill>
                  <a:schemeClr val="dk1"/>
                </a:solidFill>
                <a:latin typeface="Montserrat"/>
                <a:ea typeface="Montserrat"/>
                <a:cs typeface="Montserrat"/>
                <a:sym typeface="Montserrat"/>
              </a:rPr>
              <a:t>operands</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9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Expression</a:t>
            </a:r>
            <a:endParaRPr b="0"/>
          </a:p>
        </p:txBody>
      </p:sp>
      <p:pic>
        <p:nvPicPr>
          <p:cNvPr id="535" name="Google Shape;535;p91"/>
          <p:cNvPicPr preferRelativeResize="0"/>
          <p:nvPr/>
        </p:nvPicPr>
        <p:blipFill rotWithShape="1">
          <a:blip r:embed="rId4">
            <a:alphaModFix/>
          </a:blip>
          <a:srcRect b="17118" l="0" r="0" t="17118"/>
          <a:stretch/>
        </p:blipFill>
        <p:spPr>
          <a:xfrm>
            <a:off x="7773850" y="268725"/>
            <a:ext cx="1033400" cy="480162"/>
          </a:xfrm>
          <a:prstGeom prst="rect">
            <a:avLst/>
          </a:prstGeom>
          <a:noFill/>
          <a:ln>
            <a:noFill/>
          </a:ln>
        </p:spPr>
      </p:pic>
      <p:sp>
        <p:nvSpPr>
          <p:cNvPr id="536" name="Google Shape;536;p91"/>
          <p:cNvSpPr txBox="1"/>
          <p:nvPr/>
        </p:nvSpPr>
        <p:spPr>
          <a:xfrm>
            <a:off x="369100" y="1468425"/>
            <a:ext cx="8401200" cy="22089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An expression is a combination of values, variables, and operators. If you type an expression on the command line, the interpreter </a:t>
            </a:r>
            <a:r>
              <a:rPr b="1" lang="en" sz="1800">
                <a:solidFill>
                  <a:schemeClr val="dk1"/>
                </a:solidFill>
                <a:latin typeface="Montserrat"/>
                <a:ea typeface="Montserrat"/>
                <a:cs typeface="Montserrat"/>
                <a:sym typeface="Montserrat"/>
              </a:rPr>
              <a:t>evaluates</a:t>
            </a:r>
            <a:r>
              <a:rPr lang="en" sz="1800">
                <a:solidFill>
                  <a:schemeClr val="dk1"/>
                </a:solidFill>
                <a:latin typeface="Montserrat"/>
                <a:ea typeface="Montserrat"/>
                <a:cs typeface="Montserrat"/>
                <a:sym typeface="Montserrat"/>
              </a:rPr>
              <a:t> it and displays the result:</a:t>
            </a:r>
            <a:endParaRPr sz="1800">
              <a:solidFill>
                <a:schemeClr val="dk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20+32   hour-1   hour*60+minute   minute/60   5**2   (5+9)*(15-7) </a:t>
            </a:r>
            <a:endParaRPr b="1"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Python math operators</a:t>
            </a:r>
            <a:endParaRPr b="0"/>
          </a:p>
        </p:txBody>
      </p:sp>
      <p:pic>
        <p:nvPicPr>
          <p:cNvPr id="542" name="Google Shape;542;p9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543" name="Google Shape;543;p92"/>
          <p:cNvSpPr txBox="1"/>
          <p:nvPr/>
        </p:nvSpPr>
        <p:spPr>
          <a:xfrm>
            <a:off x="369100" y="1468425"/>
            <a:ext cx="8401200" cy="30108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Arithmetic operators are used with numeric values to perform common mathematical operations:</a:t>
            </a:r>
            <a:endParaRPr sz="1800">
              <a:solidFill>
                <a:schemeClr val="dk1"/>
              </a:solidFill>
              <a:latin typeface="Montserrat"/>
              <a:ea typeface="Montserrat"/>
              <a:cs typeface="Montserrat"/>
              <a:sym typeface="Montserrat"/>
            </a:endParaRPr>
          </a:p>
          <a:p>
            <a:pPr indent="-342900" lvl="1"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Addition</a:t>
            </a:r>
            <a:endParaRPr sz="1800">
              <a:solidFill>
                <a:schemeClr val="dk1"/>
              </a:solidFill>
              <a:latin typeface="Montserrat"/>
              <a:ea typeface="Montserrat"/>
              <a:cs typeface="Montserrat"/>
              <a:sym typeface="Montserrat"/>
            </a:endParaRPr>
          </a:p>
          <a:p>
            <a:pPr indent="-342900" lvl="1"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Subtraction</a:t>
            </a:r>
            <a:endParaRPr sz="1800">
              <a:solidFill>
                <a:schemeClr val="dk1"/>
              </a:solidFill>
              <a:latin typeface="Montserrat"/>
              <a:ea typeface="Montserrat"/>
              <a:cs typeface="Montserrat"/>
              <a:sym typeface="Montserrat"/>
            </a:endParaRPr>
          </a:p>
          <a:p>
            <a:pPr indent="-342900" lvl="1"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Multiplication</a:t>
            </a:r>
            <a:endParaRPr sz="1800">
              <a:solidFill>
                <a:schemeClr val="dk1"/>
              </a:solidFill>
              <a:latin typeface="Montserrat"/>
              <a:ea typeface="Montserrat"/>
              <a:cs typeface="Montserrat"/>
              <a:sym typeface="Montserrat"/>
            </a:endParaRPr>
          </a:p>
          <a:p>
            <a:pPr indent="-342900" lvl="1"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Division</a:t>
            </a:r>
            <a:endParaRPr sz="1800">
              <a:solidFill>
                <a:schemeClr val="dk1"/>
              </a:solidFill>
              <a:latin typeface="Montserrat"/>
              <a:ea typeface="Montserrat"/>
              <a:cs typeface="Montserrat"/>
              <a:sym typeface="Montserrat"/>
            </a:endParaRPr>
          </a:p>
          <a:p>
            <a:pPr indent="-342900" lvl="1"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Modulus</a:t>
            </a:r>
            <a:endParaRPr sz="1800">
              <a:solidFill>
                <a:schemeClr val="dk1"/>
              </a:solidFill>
              <a:latin typeface="Montserrat"/>
              <a:ea typeface="Montserrat"/>
              <a:cs typeface="Montserrat"/>
              <a:sym typeface="Montserrat"/>
            </a:endParaRPr>
          </a:p>
          <a:p>
            <a:pPr indent="-342900" lvl="1"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Exponentiation</a:t>
            </a:r>
            <a:endParaRPr sz="1800">
              <a:solidFill>
                <a:schemeClr val="dk1"/>
              </a:solidFill>
              <a:latin typeface="Montserrat"/>
              <a:ea typeface="Montserrat"/>
              <a:cs typeface="Montserrat"/>
              <a:sym typeface="Montserrat"/>
            </a:endParaRPr>
          </a:p>
          <a:p>
            <a:pPr indent="-342900" lvl="1"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Floor division</a:t>
            </a:r>
            <a:endParaRPr b="1" sz="18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Python math operators</a:t>
            </a:r>
            <a:endParaRPr b="0">
              <a:solidFill>
                <a:schemeClr val="lt1"/>
              </a:solidFill>
            </a:endParaRPr>
          </a:p>
        </p:txBody>
      </p:sp>
      <p:pic>
        <p:nvPicPr>
          <p:cNvPr id="549" name="Google Shape;549;p9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550" name="Google Shape;550;p93"/>
          <p:cNvPicPr preferRelativeResize="0"/>
          <p:nvPr/>
        </p:nvPicPr>
        <p:blipFill>
          <a:blip r:embed="rId4">
            <a:alphaModFix/>
          </a:blip>
          <a:stretch>
            <a:fillRect/>
          </a:stretch>
        </p:blipFill>
        <p:spPr>
          <a:xfrm>
            <a:off x="661988" y="1343025"/>
            <a:ext cx="7820025" cy="3371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Python math operators - examples</a:t>
            </a:r>
            <a:endParaRPr b="0">
              <a:solidFill>
                <a:schemeClr val="lt1"/>
              </a:solidFill>
            </a:endParaRPr>
          </a:p>
        </p:txBody>
      </p:sp>
      <p:pic>
        <p:nvPicPr>
          <p:cNvPr id="556" name="Google Shape;556;p9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557" name="Google Shape;557;p94"/>
          <p:cNvPicPr preferRelativeResize="0"/>
          <p:nvPr/>
        </p:nvPicPr>
        <p:blipFill>
          <a:blip r:embed="rId4">
            <a:alphaModFix/>
          </a:blip>
          <a:stretch>
            <a:fillRect/>
          </a:stretch>
        </p:blipFill>
        <p:spPr>
          <a:xfrm>
            <a:off x="1889775" y="1429100"/>
            <a:ext cx="4895850" cy="2743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Python math operators - examples </a:t>
            </a:r>
            <a:endParaRPr b="0">
              <a:solidFill>
                <a:schemeClr val="lt1"/>
              </a:solidFill>
            </a:endParaRPr>
          </a:p>
        </p:txBody>
      </p:sp>
      <p:pic>
        <p:nvPicPr>
          <p:cNvPr id="563" name="Google Shape;563;p9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564" name="Google Shape;564;p95"/>
          <p:cNvSpPr txBox="1"/>
          <p:nvPr/>
        </p:nvSpPr>
        <p:spPr>
          <a:xfrm>
            <a:off x="369100" y="1468425"/>
            <a:ext cx="8401200" cy="20550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Modulus % returns the rest from division, for example:</a:t>
            </a:r>
            <a:endParaRPr sz="1800">
              <a:solidFill>
                <a:schemeClr val="dk1"/>
              </a:solidFill>
              <a:latin typeface="Montserrat"/>
              <a:ea typeface="Montserrat"/>
              <a:cs typeface="Montserrat"/>
              <a:sym typeface="Montserrat"/>
            </a:endParaRPr>
          </a:p>
          <a:p>
            <a:pPr indent="-342900" lvl="1"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10 % 3 = 1, because 10 ÷ 3 = 3 + 1 (remainder) or 3 * 3 + 1 = 10</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Floor division returns integer part of the result, for example:</a:t>
            </a:r>
            <a:endParaRPr sz="1800">
              <a:solidFill>
                <a:schemeClr val="dk1"/>
              </a:solidFill>
              <a:latin typeface="Montserrat"/>
              <a:ea typeface="Montserrat"/>
              <a:cs typeface="Montserrat"/>
              <a:sym typeface="Montserrat"/>
            </a:endParaRPr>
          </a:p>
          <a:p>
            <a:pPr indent="-342900" lvl="1" marL="13716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10 // 4 = 2, because 10 ÷ 4 = 2.5 and the integer part of 2.5 is just number 2.</a:t>
            </a:r>
            <a:endParaRPr b="1" sz="18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568" name="Shape 568"/>
        <p:cNvGrpSpPr/>
        <p:nvPr/>
      </p:nvGrpSpPr>
      <p:grpSpPr>
        <a:xfrm>
          <a:off x="0" y="0"/>
          <a:ext cx="0" cy="0"/>
          <a:chOff x="0" y="0"/>
          <a:chExt cx="0" cy="0"/>
        </a:xfrm>
      </p:grpSpPr>
      <p:sp>
        <p:nvSpPr>
          <p:cNvPr id="569" name="Google Shape;569;p96"/>
          <p:cNvSpPr txBox="1"/>
          <p:nvPr>
            <p:ph idx="1" type="body"/>
          </p:nvPr>
        </p:nvSpPr>
        <p:spPr>
          <a:xfrm>
            <a:off x="311700" y="1759025"/>
            <a:ext cx="8520600" cy="126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5200">
                <a:solidFill>
                  <a:schemeClr val="lt1"/>
                </a:solidFill>
              </a:rPr>
              <a:t>Built-in m</a:t>
            </a:r>
            <a:r>
              <a:rPr lang="en" sz="5200">
                <a:solidFill>
                  <a:schemeClr val="lt1"/>
                </a:solidFill>
              </a:rPr>
              <a:t>ath functions</a:t>
            </a:r>
            <a:endParaRPr/>
          </a:p>
        </p:txBody>
      </p:sp>
      <p:pic>
        <p:nvPicPr>
          <p:cNvPr id="570" name="Google Shape;570;p96"/>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Syntax of</a:t>
            </a:r>
            <a:r>
              <a:rPr b="0" lang="en"/>
              <a:t> print() </a:t>
            </a:r>
            <a:r>
              <a:rPr b="0" lang="en">
                <a:solidFill>
                  <a:schemeClr val="lt1"/>
                </a:solidFill>
              </a:rPr>
              <a:t>function</a:t>
            </a:r>
            <a:endParaRPr b="0"/>
          </a:p>
        </p:txBody>
      </p:sp>
      <p:pic>
        <p:nvPicPr>
          <p:cNvPr id="193" name="Google Shape;193;p4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194" name="Google Shape;194;p43"/>
          <p:cNvPicPr preferRelativeResize="0"/>
          <p:nvPr/>
        </p:nvPicPr>
        <p:blipFill>
          <a:blip r:embed="rId4">
            <a:alphaModFix/>
          </a:blip>
          <a:stretch>
            <a:fillRect/>
          </a:stretch>
        </p:blipFill>
        <p:spPr>
          <a:xfrm>
            <a:off x="152400" y="1170000"/>
            <a:ext cx="8839201" cy="340105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min() and max() </a:t>
            </a:r>
            <a:r>
              <a:rPr b="0" lang="en">
                <a:solidFill>
                  <a:schemeClr val="lt1"/>
                </a:solidFill>
              </a:rPr>
              <a:t> </a:t>
            </a:r>
            <a:endParaRPr b="0">
              <a:solidFill>
                <a:schemeClr val="lt1"/>
              </a:solidFill>
            </a:endParaRPr>
          </a:p>
        </p:txBody>
      </p:sp>
      <p:pic>
        <p:nvPicPr>
          <p:cNvPr id="576" name="Google Shape;576;p9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577" name="Google Shape;577;p97"/>
          <p:cNvSpPr txBox="1"/>
          <p:nvPr/>
        </p:nvSpPr>
        <p:spPr>
          <a:xfrm>
            <a:off x="369100" y="1468425"/>
            <a:ext cx="8401200" cy="12528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min() and max() functions can be used to find the lowest or highest value in a  set of values:</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1200"/>
              </a:spcAft>
              <a:buNone/>
            </a:pPr>
            <a:r>
              <a:t/>
            </a:r>
            <a:endParaRPr b="1" sz="1800">
              <a:solidFill>
                <a:schemeClr val="dk1"/>
              </a:solidFill>
            </a:endParaRPr>
          </a:p>
        </p:txBody>
      </p:sp>
      <p:pic>
        <p:nvPicPr>
          <p:cNvPr id="578" name="Google Shape;578;p97"/>
          <p:cNvPicPr preferRelativeResize="0"/>
          <p:nvPr/>
        </p:nvPicPr>
        <p:blipFill>
          <a:blip r:embed="rId4">
            <a:alphaModFix/>
          </a:blip>
          <a:stretch>
            <a:fillRect/>
          </a:stretch>
        </p:blipFill>
        <p:spPr>
          <a:xfrm>
            <a:off x="1143000" y="2368925"/>
            <a:ext cx="6870475" cy="26772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abs()  </a:t>
            </a:r>
            <a:endParaRPr b="0">
              <a:solidFill>
                <a:schemeClr val="lt1"/>
              </a:solidFill>
            </a:endParaRPr>
          </a:p>
        </p:txBody>
      </p:sp>
      <p:pic>
        <p:nvPicPr>
          <p:cNvPr id="584" name="Google Shape;584;p9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585" name="Google Shape;585;p98"/>
          <p:cNvSpPr txBox="1"/>
          <p:nvPr/>
        </p:nvSpPr>
        <p:spPr>
          <a:xfrm>
            <a:off x="369100" y="1468425"/>
            <a:ext cx="8401200" cy="17256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abs() function returns the </a:t>
            </a:r>
            <a:r>
              <a:rPr b="1" lang="en" sz="1800">
                <a:solidFill>
                  <a:schemeClr val="dk1"/>
                </a:solidFill>
                <a:latin typeface="Montserrat"/>
                <a:ea typeface="Montserrat"/>
                <a:cs typeface="Montserrat"/>
                <a:sym typeface="Montserrat"/>
              </a:rPr>
              <a:t>absolute</a:t>
            </a:r>
            <a:r>
              <a:rPr lang="en" sz="1800">
                <a:solidFill>
                  <a:schemeClr val="dk1"/>
                </a:solidFill>
                <a:latin typeface="Montserrat"/>
                <a:ea typeface="Montserrat"/>
                <a:cs typeface="Montserrat"/>
                <a:sym typeface="Montserrat"/>
              </a:rPr>
              <a:t> (positive) value of the specified number:</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1200"/>
              </a:spcAft>
              <a:buNone/>
            </a:pPr>
            <a:r>
              <a:t/>
            </a:r>
            <a:endParaRPr b="1" sz="1800">
              <a:solidFill>
                <a:schemeClr val="dk1"/>
              </a:solidFill>
            </a:endParaRPr>
          </a:p>
        </p:txBody>
      </p:sp>
      <p:pic>
        <p:nvPicPr>
          <p:cNvPr id="586" name="Google Shape;586;p98"/>
          <p:cNvPicPr preferRelativeResize="0"/>
          <p:nvPr/>
        </p:nvPicPr>
        <p:blipFill>
          <a:blip r:embed="rId4">
            <a:alphaModFix/>
          </a:blip>
          <a:stretch>
            <a:fillRect/>
          </a:stretch>
        </p:blipFill>
        <p:spPr>
          <a:xfrm>
            <a:off x="3405188" y="2290763"/>
            <a:ext cx="2333625" cy="26955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pow</a:t>
            </a:r>
            <a:r>
              <a:rPr b="0" lang="en">
                <a:solidFill>
                  <a:schemeClr val="lt1"/>
                </a:solidFill>
              </a:rPr>
              <a:t>()  </a:t>
            </a:r>
            <a:endParaRPr b="0">
              <a:solidFill>
                <a:schemeClr val="lt1"/>
              </a:solidFill>
            </a:endParaRPr>
          </a:p>
        </p:txBody>
      </p:sp>
      <p:pic>
        <p:nvPicPr>
          <p:cNvPr id="592" name="Google Shape;592;p9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593" name="Google Shape;593;p99"/>
          <p:cNvSpPr txBox="1"/>
          <p:nvPr/>
        </p:nvSpPr>
        <p:spPr>
          <a:xfrm>
            <a:off x="369100" y="1468425"/>
            <a:ext cx="8401200" cy="21981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pow(</a:t>
            </a:r>
            <a:r>
              <a:rPr i="1" lang="en" sz="1800">
                <a:solidFill>
                  <a:schemeClr val="dk1"/>
                </a:solidFill>
                <a:latin typeface="Montserrat"/>
                <a:ea typeface="Montserrat"/>
                <a:cs typeface="Montserrat"/>
                <a:sym typeface="Montserrat"/>
              </a:rPr>
              <a:t>x</a:t>
            </a:r>
            <a:r>
              <a:rPr lang="en" sz="1800">
                <a:solidFill>
                  <a:schemeClr val="dk1"/>
                </a:solidFill>
                <a:latin typeface="Montserrat"/>
                <a:ea typeface="Montserrat"/>
                <a:cs typeface="Montserrat"/>
                <a:sym typeface="Montserrat"/>
              </a:rPr>
              <a:t>, </a:t>
            </a:r>
            <a:r>
              <a:rPr i="1" lang="en" sz="1800">
                <a:solidFill>
                  <a:schemeClr val="dk1"/>
                </a:solidFill>
                <a:latin typeface="Montserrat"/>
                <a:ea typeface="Montserrat"/>
                <a:cs typeface="Montserrat"/>
                <a:sym typeface="Montserrat"/>
              </a:rPr>
              <a:t>y</a:t>
            </a:r>
            <a:r>
              <a:rPr lang="en" sz="1800">
                <a:solidFill>
                  <a:schemeClr val="dk1"/>
                </a:solidFill>
                <a:latin typeface="Montserrat"/>
                <a:ea typeface="Montserrat"/>
                <a:cs typeface="Montserrat"/>
                <a:sym typeface="Montserrat"/>
              </a:rPr>
              <a:t>) function returns the value of x to the </a:t>
            </a:r>
            <a:r>
              <a:rPr b="1" lang="en" sz="1800">
                <a:solidFill>
                  <a:schemeClr val="dk1"/>
                </a:solidFill>
                <a:latin typeface="Montserrat"/>
                <a:ea typeface="Montserrat"/>
                <a:cs typeface="Montserrat"/>
                <a:sym typeface="Montserrat"/>
              </a:rPr>
              <a:t>power</a:t>
            </a:r>
            <a:r>
              <a:rPr lang="en" sz="1800">
                <a:solidFill>
                  <a:schemeClr val="dk1"/>
                </a:solidFill>
                <a:latin typeface="Montserrat"/>
                <a:ea typeface="Montserrat"/>
                <a:cs typeface="Montserrat"/>
                <a:sym typeface="Montserrat"/>
              </a:rPr>
              <a:t> of y (x</a:t>
            </a:r>
            <a:r>
              <a:rPr baseline="30000" lang="en" sz="1800">
                <a:solidFill>
                  <a:schemeClr val="dk1"/>
                </a:solidFill>
                <a:latin typeface="Montserrat"/>
                <a:ea typeface="Montserrat"/>
                <a:cs typeface="Montserrat"/>
                <a:sym typeface="Montserrat"/>
              </a:rPr>
              <a:t>y</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1200"/>
              </a:spcAft>
              <a:buNone/>
            </a:pPr>
            <a:r>
              <a:t/>
            </a:r>
            <a:endParaRPr b="1" sz="1800">
              <a:solidFill>
                <a:schemeClr val="dk1"/>
              </a:solidFill>
            </a:endParaRPr>
          </a:p>
        </p:txBody>
      </p:sp>
      <p:pic>
        <p:nvPicPr>
          <p:cNvPr id="594" name="Google Shape;594;p99"/>
          <p:cNvPicPr preferRelativeResize="0"/>
          <p:nvPr/>
        </p:nvPicPr>
        <p:blipFill>
          <a:blip r:embed="rId4">
            <a:alphaModFix/>
          </a:blip>
          <a:stretch>
            <a:fillRect/>
          </a:stretch>
        </p:blipFill>
        <p:spPr>
          <a:xfrm>
            <a:off x="3490913" y="2152650"/>
            <a:ext cx="2162175" cy="26670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10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round()  </a:t>
            </a:r>
            <a:endParaRPr b="0">
              <a:solidFill>
                <a:schemeClr val="lt1"/>
              </a:solidFill>
            </a:endParaRPr>
          </a:p>
        </p:txBody>
      </p:sp>
      <p:pic>
        <p:nvPicPr>
          <p:cNvPr id="600" name="Google Shape;600;p10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601" name="Google Shape;601;p100"/>
          <p:cNvSpPr txBox="1"/>
          <p:nvPr/>
        </p:nvSpPr>
        <p:spPr>
          <a:xfrm>
            <a:off x="369100" y="1468425"/>
            <a:ext cx="8401200" cy="34725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round() function returns a floating point number that is a </a:t>
            </a:r>
            <a:r>
              <a:rPr b="1" lang="en" sz="1800">
                <a:solidFill>
                  <a:schemeClr val="dk1"/>
                </a:solidFill>
                <a:latin typeface="Montserrat"/>
                <a:ea typeface="Montserrat"/>
                <a:cs typeface="Montserrat"/>
                <a:sym typeface="Montserrat"/>
              </a:rPr>
              <a:t>rounded version </a:t>
            </a:r>
            <a:r>
              <a:rPr lang="en" sz="1800">
                <a:solidFill>
                  <a:schemeClr val="dk1"/>
                </a:solidFill>
                <a:latin typeface="Montserrat"/>
                <a:ea typeface="Montserrat"/>
                <a:cs typeface="Montserrat"/>
                <a:sym typeface="Montserrat"/>
              </a:rPr>
              <a:t>of the specified number, with the specified number of decimals.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default number of decimals is 0, meaning that the function </a:t>
            </a:r>
            <a:r>
              <a:rPr b="1" lang="en" sz="1800">
                <a:solidFill>
                  <a:schemeClr val="dk1"/>
                </a:solidFill>
                <a:latin typeface="Montserrat"/>
                <a:ea typeface="Montserrat"/>
                <a:cs typeface="Montserrat"/>
                <a:sym typeface="Montserrat"/>
              </a:rPr>
              <a:t>without</a:t>
            </a:r>
            <a:r>
              <a:rPr lang="en" sz="1800">
                <a:solidFill>
                  <a:schemeClr val="dk1"/>
                </a:solidFill>
                <a:latin typeface="Montserrat"/>
                <a:ea typeface="Montserrat"/>
                <a:cs typeface="Montserrat"/>
                <a:sym typeface="Montserrat"/>
              </a:rPr>
              <a:t> second argument will return the </a:t>
            </a:r>
            <a:r>
              <a:rPr b="1" lang="en" sz="1800">
                <a:solidFill>
                  <a:schemeClr val="dk1"/>
                </a:solidFill>
                <a:latin typeface="Montserrat"/>
                <a:ea typeface="Montserrat"/>
                <a:cs typeface="Montserrat"/>
                <a:sym typeface="Montserrat"/>
              </a:rPr>
              <a:t>nearest</a:t>
            </a:r>
            <a:r>
              <a:rPr lang="en" sz="1800">
                <a:solidFill>
                  <a:schemeClr val="dk1"/>
                </a:solidFill>
                <a:latin typeface="Montserrat"/>
                <a:ea typeface="Montserrat"/>
                <a:cs typeface="Montserrat"/>
                <a:sym typeface="Montserrat"/>
              </a:rPr>
              <a:t> integer:</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1200"/>
              </a:spcAft>
              <a:buNone/>
            </a:pPr>
            <a:r>
              <a:t/>
            </a:r>
            <a:endParaRPr b="1" sz="1800">
              <a:solidFill>
                <a:schemeClr val="dk1"/>
              </a:solidFill>
            </a:endParaRPr>
          </a:p>
        </p:txBody>
      </p:sp>
      <p:pic>
        <p:nvPicPr>
          <p:cNvPr id="602" name="Google Shape;602;p100"/>
          <p:cNvPicPr preferRelativeResize="0"/>
          <p:nvPr/>
        </p:nvPicPr>
        <p:blipFill>
          <a:blip r:embed="rId4">
            <a:alphaModFix/>
          </a:blip>
          <a:stretch>
            <a:fillRect/>
          </a:stretch>
        </p:blipFill>
        <p:spPr>
          <a:xfrm>
            <a:off x="2999099" y="3579225"/>
            <a:ext cx="2785300" cy="13617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0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round</a:t>
            </a:r>
            <a:r>
              <a:rPr b="0" lang="en">
                <a:solidFill>
                  <a:schemeClr val="lt1"/>
                </a:solidFill>
              </a:rPr>
              <a:t>()  </a:t>
            </a:r>
            <a:endParaRPr b="0">
              <a:solidFill>
                <a:schemeClr val="lt1"/>
              </a:solidFill>
            </a:endParaRPr>
          </a:p>
        </p:txBody>
      </p:sp>
      <p:pic>
        <p:nvPicPr>
          <p:cNvPr id="608" name="Google Shape;608;p10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609" name="Google Shape;609;p101"/>
          <p:cNvPicPr preferRelativeResize="0"/>
          <p:nvPr/>
        </p:nvPicPr>
        <p:blipFill>
          <a:blip r:embed="rId4">
            <a:alphaModFix/>
          </a:blip>
          <a:stretch>
            <a:fillRect/>
          </a:stretch>
        </p:blipFill>
        <p:spPr>
          <a:xfrm>
            <a:off x="152400" y="1551000"/>
            <a:ext cx="8667750" cy="29241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round() with second argument  </a:t>
            </a:r>
            <a:endParaRPr b="0">
              <a:solidFill>
                <a:schemeClr val="lt1"/>
              </a:solidFill>
            </a:endParaRPr>
          </a:p>
        </p:txBody>
      </p:sp>
      <p:pic>
        <p:nvPicPr>
          <p:cNvPr id="615" name="Google Shape;615;p10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616" name="Google Shape;616;p102"/>
          <p:cNvPicPr preferRelativeResize="0"/>
          <p:nvPr/>
        </p:nvPicPr>
        <p:blipFill>
          <a:blip r:embed="rId4">
            <a:alphaModFix/>
          </a:blip>
          <a:stretch>
            <a:fillRect/>
          </a:stretch>
        </p:blipFill>
        <p:spPr>
          <a:xfrm>
            <a:off x="1447800" y="1855800"/>
            <a:ext cx="6577775" cy="21724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math</a:t>
            </a:r>
            <a:r>
              <a:rPr b="0" lang="en">
                <a:solidFill>
                  <a:schemeClr val="lt1"/>
                </a:solidFill>
              </a:rPr>
              <a:t>  module </a:t>
            </a:r>
            <a:endParaRPr b="0">
              <a:solidFill>
                <a:schemeClr val="lt1"/>
              </a:solidFill>
            </a:endParaRPr>
          </a:p>
        </p:txBody>
      </p:sp>
      <p:pic>
        <p:nvPicPr>
          <p:cNvPr id="622" name="Google Shape;622;p10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623" name="Google Shape;623;p103"/>
          <p:cNvSpPr txBox="1"/>
          <p:nvPr/>
        </p:nvSpPr>
        <p:spPr>
          <a:xfrm>
            <a:off x="369100" y="1468425"/>
            <a:ext cx="8401200" cy="40989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Python has also a built-in module called </a:t>
            </a:r>
            <a:r>
              <a:rPr b="1" lang="en" sz="1800">
                <a:solidFill>
                  <a:schemeClr val="dk1"/>
                </a:solidFill>
                <a:latin typeface="Montserrat"/>
                <a:ea typeface="Montserrat"/>
                <a:cs typeface="Montserrat"/>
                <a:sym typeface="Montserrat"/>
              </a:rPr>
              <a:t>math</a:t>
            </a:r>
            <a:r>
              <a:rPr lang="en" sz="1800">
                <a:solidFill>
                  <a:schemeClr val="dk1"/>
                </a:solidFill>
                <a:latin typeface="Montserrat"/>
                <a:ea typeface="Montserrat"/>
                <a:cs typeface="Montserrat"/>
                <a:sym typeface="Montserrat"/>
              </a:rPr>
              <a:t>, which extends the list of mathematical functions.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To use it, you must </a:t>
            </a:r>
            <a:r>
              <a:rPr b="1" lang="en" sz="1800">
                <a:solidFill>
                  <a:schemeClr val="dk1"/>
                </a:solidFill>
                <a:latin typeface="Montserrat"/>
                <a:ea typeface="Montserrat"/>
                <a:cs typeface="Montserrat"/>
                <a:sym typeface="Montserrat"/>
              </a:rPr>
              <a:t>import</a:t>
            </a:r>
            <a:r>
              <a:rPr lang="en" sz="1800">
                <a:solidFill>
                  <a:schemeClr val="dk1"/>
                </a:solidFill>
                <a:latin typeface="Montserrat"/>
                <a:ea typeface="Montserrat"/>
                <a:cs typeface="Montserrat"/>
                <a:sym typeface="Montserrat"/>
              </a:rPr>
              <a:t> the math module: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Importing and modules will be covered </a:t>
            </a:r>
            <a:r>
              <a:rPr b="1" lang="en" sz="1800">
                <a:solidFill>
                  <a:schemeClr val="dk1"/>
                </a:solidFill>
                <a:latin typeface="Montserrat"/>
                <a:ea typeface="Montserrat"/>
                <a:cs typeface="Montserrat"/>
                <a:sym typeface="Montserrat"/>
              </a:rPr>
              <a:t>later</a:t>
            </a:r>
            <a:r>
              <a:rPr lang="en" sz="1800">
                <a:solidFill>
                  <a:schemeClr val="dk1"/>
                </a:solidFill>
                <a:latin typeface="Montserrat"/>
                <a:ea typeface="Montserrat"/>
                <a:cs typeface="Montserrat"/>
                <a:sym typeface="Montserrat"/>
              </a:rPr>
              <a:t> in detail!</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1200"/>
              </a:spcAft>
              <a:buNone/>
            </a:pPr>
            <a:r>
              <a:t/>
            </a:r>
            <a:endParaRPr b="1" sz="1800">
              <a:solidFill>
                <a:schemeClr val="dk1"/>
              </a:solidFill>
            </a:endParaRPr>
          </a:p>
        </p:txBody>
      </p:sp>
      <p:pic>
        <p:nvPicPr>
          <p:cNvPr id="624" name="Google Shape;624;p103"/>
          <p:cNvPicPr preferRelativeResize="0"/>
          <p:nvPr/>
        </p:nvPicPr>
        <p:blipFill>
          <a:blip r:embed="rId4">
            <a:alphaModFix/>
          </a:blip>
          <a:stretch>
            <a:fillRect/>
          </a:stretch>
        </p:blipFill>
        <p:spPr>
          <a:xfrm>
            <a:off x="2621575" y="3058175"/>
            <a:ext cx="3470650" cy="3957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math.sqrt()</a:t>
            </a:r>
            <a:endParaRPr b="0">
              <a:solidFill>
                <a:schemeClr val="lt1"/>
              </a:solidFill>
            </a:endParaRPr>
          </a:p>
        </p:txBody>
      </p:sp>
      <p:pic>
        <p:nvPicPr>
          <p:cNvPr id="630" name="Google Shape;630;p10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631" name="Google Shape;631;p104"/>
          <p:cNvSpPr txBox="1"/>
          <p:nvPr/>
        </p:nvSpPr>
        <p:spPr>
          <a:xfrm>
            <a:off x="369100" y="1468425"/>
            <a:ext cx="8401200" cy="31539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When you have imported the math module, you can start using methods and constants of the module.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9144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math.sqrt() method for example, returns the square root of a number:</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1200"/>
              </a:spcAft>
              <a:buNone/>
            </a:pPr>
            <a:r>
              <a:t/>
            </a:r>
            <a:endParaRPr b="1" sz="1800">
              <a:solidFill>
                <a:schemeClr val="dk1"/>
              </a:solidFill>
            </a:endParaRPr>
          </a:p>
        </p:txBody>
      </p:sp>
      <p:pic>
        <p:nvPicPr>
          <p:cNvPr id="632" name="Google Shape;632;p104"/>
          <p:cNvPicPr preferRelativeResize="0"/>
          <p:nvPr/>
        </p:nvPicPr>
        <p:blipFill>
          <a:blip r:embed="rId4">
            <a:alphaModFix/>
          </a:blip>
          <a:stretch>
            <a:fillRect/>
          </a:stretch>
        </p:blipFill>
        <p:spPr>
          <a:xfrm>
            <a:off x="1971675" y="3314700"/>
            <a:ext cx="5200650" cy="15621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math.ceil() and math.floor()</a:t>
            </a:r>
            <a:endParaRPr b="0">
              <a:solidFill>
                <a:schemeClr val="lt1"/>
              </a:solidFill>
            </a:endParaRPr>
          </a:p>
        </p:txBody>
      </p:sp>
      <p:pic>
        <p:nvPicPr>
          <p:cNvPr id="638" name="Google Shape;638;p10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639" name="Google Shape;639;p105"/>
          <p:cNvSpPr txBox="1"/>
          <p:nvPr/>
        </p:nvSpPr>
        <p:spPr>
          <a:xfrm>
            <a:off x="369100" y="1468425"/>
            <a:ext cx="8401200" cy="36372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math.</a:t>
            </a:r>
            <a:r>
              <a:rPr b="1" lang="en" sz="1800">
                <a:solidFill>
                  <a:schemeClr val="dk1"/>
                </a:solidFill>
                <a:latin typeface="Montserrat"/>
                <a:ea typeface="Montserrat"/>
                <a:cs typeface="Montserrat"/>
                <a:sym typeface="Montserrat"/>
              </a:rPr>
              <a:t>ceil()</a:t>
            </a:r>
            <a:r>
              <a:rPr lang="en" sz="1800">
                <a:solidFill>
                  <a:schemeClr val="dk1"/>
                </a:solidFill>
                <a:latin typeface="Montserrat"/>
                <a:ea typeface="Montserrat"/>
                <a:cs typeface="Montserrat"/>
                <a:sym typeface="Montserrat"/>
              </a:rPr>
              <a:t> method rounds a number </a:t>
            </a:r>
            <a:r>
              <a:rPr b="1" lang="en" sz="1800">
                <a:solidFill>
                  <a:schemeClr val="dk1"/>
                </a:solidFill>
                <a:latin typeface="Montserrat"/>
                <a:ea typeface="Montserrat"/>
                <a:cs typeface="Montserrat"/>
                <a:sym typeface="Montserrat"/>
              </a:rPr>
              <a:t>upwards</a:t>
            </a:r>
            <a:r>
              <a:rPr lang="en" sz="1800">
                <a:solidFill>
                  <a:schemeClr val="dk1"/>
                </a:solidFill>
                <a:latin typeface="Montserrat"/>
                <a:ea typeface="Montserrat"/>
                <a:cs typeface="Montserrat"/>
                <a:sym typeface="Montserrat"/>
              </a:rPr>
              <a:t> to its nearest integer, and the math.</a:t>
            </a:r>
            <a:r>
              <a:rPr b="1" lang="en" sz="1800">
                <a:solidFill>
                  <a:schemeClr val="dk1"/>
                </a:solidFill>
                <a:latin typeface="Montserrat"/>
                <a:ea typeface="Montserrat"/>
                <a:cs typeface="Montserrat"/>
                <a:sym typeface="Montserrat"/>
              </a:rPr>
              <a:t>floor()</a:t>
            </a:r>
            <a:r>
              <a:rPr lang="en" sz="1800">
                <a:solidFill>
                  <a:schemeClr val="dk1"/>
                </a:solidFill>
                <a:latin typeface="Montserrat"/>
                <a:ea typeface="Montserrat"/>
                <a:cs typeface="Montserrat"/>
                <a:sym typeface="Montserrat"/>
              </a:rPr>
              <a:t> method rounds a number </a:t>
            </a:r>
            <a:r>
              <a:rPr b="1" lang="en" sz="1800">
                <a:solidFill>
                  <a:schemeClr val="dk1"/>
                </a:solidFill>
                <a:latin typeface="Montserrat"/>
                <a:ea typeface="Montserrat"/>
                <a:cs typeface="Montserrat"/>
                <a:sym typeface="Montserrat"/>
              </a:rPr>
              <a:t>downwards</a:t>
            </a:r>
            <a:r>
              <a:rPr lang="en" sz="1800">
                <a:solidFill>
                  <a:schemeClr val="dk1"/>
                </a:solidFill>
                <a:latin typeface="Montserrat"/>
                <a:ea typeface="Montserrat"/>
                <a:cs typeface="Montserrat"/>
                <a:sym typeface="Montserrat"/>
              </a:rPr>
              <a:t> to its nearest integer, and returns the result:</a:t>
            </a:r>
            <a:endParaRPr sz="1800">
              <a:solidFill>
                <a:schemeClr val="dk1"/>
              </a:solidFill>
              <a:latin typeface="Montserrat"/>
              <a:ea typeface="Montserrat"/>
              <a:cs typeface="Montserrat"/>
              <a:sym typeface="Montserrat"/>
            </a:endParaRPr>
          </a:p>
          <a:p>
            <a:pPr indent="0" lvl="0" marL="914400" rtl="0" algn="l">
              <a:lnSpc>
                <a:spcPct val="115000"/>
              </a:lnSpc>
              <a:spcBef>
                <a:spcPts val="1200"/>
              </a:spcBef>
              <a:spcAft>
                <a:spcPts val="0"/>
              </a:spcAft>
              <a:buNone/>
            </a:pP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More functions in documentation!</a:t>
            </a:r>
            <a:endParaRPr b="1" sz="1800">
              <a:solidFill>
                <a:schemeClr val="dk1"/>
              </a:solidFill>
            </a:endParaRPr>
          </a:p>
        </p:txBody>
      </p:sp>
      <p:pic>
        <p:nvPicPr>
          <p:cNvPr id="640" name="Google Shape;640;p105"/>
          <p:cNvPicPr preferRelativeResize="0"/>
          <p:nvPr/>
        </p:nvPicPr>
        <p:blipFill>
          <a:blip r:embed="rId4">
            <a:alphaModFix/>
          </a:blip>
          <a:stretch>
            <a:fillRect/>
          </a:stretch>
        </p:blipFill>
        <p:spPr>
          <a:xfrm>
            <a:off x="2174225" y="2628900"/>
            <a:ext cx="4883900" cy="19488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644" name="Shape 644"/>
        <p:cNvGrpSpPr/>
        <p:nvPr/>
      </p:nvGrpSpPr>
      <p:grpSpPr>
        <a:xfrm>
          <a:off x="0" y="0"/>
          <a:ext cx="0" cy="0"/>
          <a:chOff x="0" y="0"/>
          <a:chExt cx="0" cy="0"/>
        </a:xfrm>
      </p:grpSpPr>
      <p:sp>
        <p:nvSpPr>
          <p:cNvPr id="645" name="Google Shape;645;p106"/>
          <p:cNvSpPr txBox="1"/>
          <p:nvPr>
            <p:ph idx="1" type="body"/>
          </p:nvPr>
        </p:nvSpPr>
        <p:spPr>
          <a:xfrm>
            <a:off x="311700" y="1759025"/>
            <a:ext cx="8520600" cy="126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5200">
                <a:solidFill>
                  <a:schemeClr val="lt1"/>
                </a:solidFill>
              </a:rPr>
              <a:t>Assignment</a:t>
            </a:r>
            <a:r>
              <a:rPr lang="en" sz="5200">
                <a:solidFill>
                  <a:schemeClr val="lt1"/>
                </a:solidFill>
              </a:rPr>
              <a:t> operators</a:t>
            </a:r>
            <a:endParaRPr/>
          </a:p>
        </p:txBody>
      </p:sp>
      <p:pic>
        <p:nvPicPr>
          <p:cNvPr id="646" name="Google Shape;646;p106"/>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Hello world in Python with print()</a:t>
            </a:r>
            <a:endParaRPr b="0"/>
          </a:p>
        </p:txBody>
      </p:sp>
      <p:pic>
        <p:nvPicPr>
          <p:cNvPr id="200" name="Google Shape;200;p4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201" name="Google Shape;201;p44"/>
          <p:cNvSpPr txBox="1"/>
          <p:nvPr/>
        </p:nvSpPr>
        <p:spPr>
          <a:xfrm>
            <a:off x="371400" y="1341600"/>
            <a:ext cx="8401200" cy="3637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a more common scenario, you’d want to communicate some message to the end user. There are a few ways to achieve this.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First, you may pass a string literal </a:t>
            </a:r>
            <a:r>
              <a:rPr b="1" lang="en" sz="1800">
                <a:solidFill>
                  <a:schemeClr val="dk1"/>
                </a:solidFill>
                <a:latin typeface="Montserrat"/>
                <a:ea typeface="Montserrat"/>
                <a:cs typeface="Montserrat"/>
                <a:sym typeface="Montserrat"/>
              </a:rPr>
              <a:t>directly</a:t>
            </a:r>
            <a:r>
              <a:rPr lang="en" sz="1800">
                <a:solidFill>
                  <a:schemeClr val="dk1"/>
                </a:solidFill>
                <a:latin typeface="Montserrat"/>
                <a:ea typeface="Montserrat"/>
                <a:cs typeface="Montserrat"/>
                <a:sym typeface="Montserrat"/>
              </a:rPr>
              <a:t> to print():</a:t>
            </a: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0"/>
              </a:spcAft>
              <a:buNone/>
            </a:pPr>
            <a:r>
              <a:rPr lang="en" sz="1800">
                <a:solidFill>
                  <a:schemeClr val="dk1"/>
                </a:solidFill>
                <a:latin typeface="Montserrat"/>
                <a:ea typeface="Montserrat"/>
                <a:cs typeface="Montserrat"/>
                <a:sym typeface="Montserrat"/>
              </a:rPr>
              <a:t>&gt;&gt;&gt; </a:t>
            </a:r>
            <a:r>
              <a:rPr b="1" lang="en" sz="1800">
                <a:solidFill>
                  <a:schemeClr val="dk1"/>
                </a:solidFill>
                <a:latin typeface="Montserrat"/>
                <a:ea typeface="Montserrat"/>
                <a:cs typeface="Montserrat"/>
                <a:sym typeface="Montserrat"/>
              </a:rPr>
              <a:t>prin</a:t>
            </a:r>
            <a:r>
              <a:rPr b="1" lang="en" sz="1800">
                <a:solidFill>
                  <a:schemeClr val="dk1"/>
                </a:solidFill>
                <a:latin typeface="Montserrat"/>
                <a:ea typeface="Montserrat"/>
                <a:cs typeface="Montserrat"/>
                <a:sym typeface="Montserrat"/>
              </a:rPr>
              <a:t>t(‘W</a:t>
            </a:r>
            <a:r>
              <a:rPr b="1" lang="en" sz="1800">
                <a:solidFill>
                  <a:schemeClr val="dk1"/>
                </a:solidFill>
                <a:latin typeface="Montserrat"/>
                <a:ea typeface="Montserrat"/>
                <a:cs typeface="Montserrat"/>
                <a:sym typeface="Montserrat"/>
              </a:rPr>
              <a:t>elcome to the DCI course ...')</a:t>
            </a:r>
            <a:br>
              <a:rPr b="1" lang="en" sz="1800">
                <a:solidFill>
                  <a:schemeClr val="dk1"/>
                </a:solidFill>
                <a:latin typeface="Montserrat"/>
                <a:ea typeface="Montserrat"/>
                <a:cs typeface="Montserrat"/>
                <a:sym typeface="Montserrat"/>
              </a:rPr>
            </a:br>
            <a:endParaRPr b="1" sz="1800">
              <a:solidFill>
                <a:schemeClr val="dk1"/>
              </a:solidFill>
              <a:latin typeface="Montserrat"/>
              <a:ea typeface="Montserrat"/>
              <a:cs typeface="Montserrat"/>
              <a:sym typeface="Montserrat"/>
            </a:endParaRPr>
          </a:p>
          <a:p>
            <a:pPr indent="-342900" lvl="0" marL="457200" rtl="0" algn="just">
              <a:lnSpc>
                <a:spcPct val="115000"/>
              </a:lnSpc>
              <a:spcBef>
                <a:spcPts val="120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String literals</a:t>
            </a:r>
            <a:r>
              <a:rPr lang="en" sz="1800">
                <a:solidFill>
                  <a:schemeClr val="dk1"/>
                </a:solidFill>
                <a:latin typeface="Montserrat"/>
                <a:ea typeface="Montserrat"/>
                <a:cs typeface="Montserrat"/>
                <a:sym typeface="Montserrat"/>
              </a:rPr>
              <a:t> in Python can be enclosed either in single quotes (') or double quotes ("). According to the official</a:t>
            </a:r>
            <a:r>
              <a:rPr lang="en" sz="18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5"/>
              </a:rPr>
              <a:t>PEP 8</a:t>
            </a:r>
            <a:r>
              <a:rPr lang="en" sz="1800">
                <a:solidFill>
                  <a:schemeClr val="dk1"/>
                </a:solidFill>
                <a:latin typeface="Montserrat"/>
                <a:ea typeface="Montserrat"/>
                <a:cs typeface="Montserrat"/>
                <a:sym typeface="Montserrat"/>
              </a:rPr>
              <a:t> style guide, you should just pick one and keep using it consistently. There’s no difference, unless you need to </a:t>
            </a:r>
            <a:r>
              <a:rPr b="1" lang="en" sz="1800">
                <a:solidFill>
                  <a:schemeClr val="dk1"/>
                </a:solidFill>
                <a:latin typeface="Montserrat"/>
                <a:ea typeface="Montserrat"/>
                <a:cs typeface="Montserrat"/>
                <a:sym typeface="Montserrat"/>
              </a:rPr>
              <a:t>nest</a:t>
            </a:r>
            <a:r>
              <a:rPr lang="en" sz="1800">
                <a:solidFill>
                  <a:schemeClr val="dk1"/>
                </a:solidFill>
                <a:latin typeface="Montserrat"/>
                <a:ea typeface="Montserrat"/>
                <a:cs typeface="Montserrat"/>
                <a:sym typeface="Montserrat"/>
              </a:rPr>
              <a:t> one in another.</a:t>
            </a:r>
            <a:endParaRPr sz="1800">
              <a:solidFill>
                <a:schemeClr val="dk1"/>
              </a:solidFill>
              <a:latin typeface="Montserrat"/>
              <a:ea typeface="Montserrat"/>
              <a:cs typeface="Montserrat"/>
              <a:sym typeface="Montserra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Python assignment operators</a:t>
            </a:r>
            <a:endParaRPr b="0"/>
          </a:p>
        </p:txBody>
      </p:sp>
      <p:pic>
        <p:nvPicPr>
          <p:cNvPr id="652" name="Google Shape;652;p10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653" name="Google Shape;653;p107"/>
          <p:cNvSpPr txBox="1"/>
          <p:nvPr/>
        </p:nvSpPr>
        <p:spPr>
          <a:xfrm>
            <a:off x="369100" y="1468425"/>
            <a:ext cx="8401200" cy="9342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Assignment operators are used to assign values to variables:</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b="1" sz="1800">
              <a:solidFill>
                <a:schemeClr val="dk1"/>
              </a:solidFill>
            </a:endParaRPr>
          </a:p>
        </p:txBody>
      </p:sp>
      <p:pic>
        <p:nvPicPr>
          <p:cNvPr id="654" name="Google Shape;654;p107"/>
          <p:cNvPicPr preferRelativeResize="0"/>
          <p:nvPr/>
        </p:nvPicPr>
        <p:blipFill>
          <a:blip r:embed="rId4">
            <a:alphaModFix/>
          </a:blip>
          <a:stretch>
            <a:fillRect/>
          </a:stretch>
        </p:blipFill>
        <p:spPr>
          <a:xfrm>
            <a:off x="1280150" y="1960650"/>
            <a:ext cx="6630650" cy="30990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0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0" lang="en">
                <a:solidFill>
                  <a:schemeClr val="lt1"/>
                </a:solidFill>
              </a:rPr>
              <a:t>Python assignment operators</a:t>
            </a:r>
            <a:endParaRPr b="0"/>
          </a:p>
        </p:txBody>
      </p:sp>
      <p:pic>
        <p:nvPicPr>
          <p:cNvPr id="660" name="Google Shape;660;p10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661" name="Google Shape;661;p108"/>
          <p:cNvSpPr txBox="1"/>
          <p:nvPr/>
        </p:nvSpPr>
        <p:spPr>
          <a:xfrm>
            <a:off x="371400" y="1452200"/>
            <a:ext cx="8401200" cy="934200"/>
          </a:xfrm>
          <a:prstGeom prst="rect">
            <a:avLst/>
          </a:prstGeom>
          <a:noFill/>
          <a:ln>
            <a:noFill/>
          </a:ln>
        </p:spPr>
        <p:txBody>
          <a:bodyPr anchorCtr="0" anchor="t" bIns="91425" lIns="91425" spcFirstLastPara="1" rIns="91425" wrap="square" tIns="91425">
            <a:spAutoFit/>
          </a:bodyPr>
          <a:lstStyle/>
          <a:p>
            <a:pPr indent="-342900" lvl="0" marL="9144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Examples:</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b="1" sz="1800">
              <a:solidFill>
                <a:schemeClr val="dk1"/>
              </a:solidFill>
            </a:endParaRPr>
          </a:p>
        </p:txBody>
      </p:sp>
      <p:pic>
        <p:nvPicPr>
          <p:cNvPr id="662" name="Google Shape;662;p108"/>
          <p:cNvPicPr preferRelativeResize="0"/>
          <p:nvPr/>
        </p:nvPicPr>
        <p:blipFill>
          <a:blip r:embed="rId4">
            <a:alphaModFix/>
          </a:blip>
          <a:stretch>
            <a:fillRect/>
          </a:stretch>
        </p:blipFill>
        <p:spPr>
          <a:xfrm>
            <a:off x="2963750" y="1557650"/>
            <a:ext cx="4818100" cy="33894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0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Number systems</a:t>
            </a:r>
            <a:endParaRPr b="0">
              <a:solidFill>
                <a:schemeClr val="lt1"/>
              </a:solidFill>
            </a:endParaRPr>
          </a:p>
        </p:txBody>
      </p:sp>
      <p:pic>
        <p:nvPicPr>
          <p:cNvPr id="668" name="Google Shape;668;p10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669" name="Google Shape;669;p109"/>
          <p:cNvSpPr txBox="1"/>
          <p:nvPr/>
        </p:nvSpPr>
        <p:spPr>
          <a:xfrm>
            <a:off x="369100" y="1468425"/>
            <a:ext cx="8401200" cy="2568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There are an infinite number of ways to represent numbers. Most modern civilizations use</a:t>
            </a:r>
            <a:r>
              <a:rPr lang="en" sz="18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 </a:t>
            </a:r>
            <a:r>
              <a:rPr lang="en" sz="1800" u="sng">
                <a:solidFill>
                  <a:schemeClr val="hlink"/>
                </a:solidFill>
                <a:latin typeface="Montserrat"/>
                <a:ea typeface="Montserrat"/>
                <a:cs typeface="Montserrat"/>
                <a:sym typeface="Montserrat"/>
                <a:hlinkClick r:id="rId5"/>
              </a:rPr>
              <a:t>positional notation</a:t>
            </a:r>
            <a:r>
              <a:rPr lang="en" sz="1800">
                <a:solidFill>
                  <a:schemeClr val="dk1"/>
                </a:solidFill>
                <a:latin typeface="Montserrat"/>
                <a:ea typeface="Montserrat"/>
                <a:cs typeface="Montserrat"/>
                <a:sym typeface="Montserrat"/>
              </a:rPr>
              <a:t>, which is efficient, flexible, and well suited for doing arithmetic.</a:t>
            </a:r>
            <a:br>
              <a:rPr lang="en" sz="1800">
                <a:solidFill>
                  <a:schemeClr val="dk1"/>
                </a:solidFill>
                <a:latin typeface="Montserrat"/>
                <a:ea typeface="Montserrat"/>
                <a:cs typeface="Montserrat"/>
                <a:sym typeface="Montserrat"/>
              </a:rPr>
            </a:br>
            <a:endParaRPr sz="1100">
              <a:solidFill>
                <a:schemeClr val="dk1"/>
              </a:solidFill>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notable feature of any positional system is its </a:t>
            </a:r>
            <a:r>
              <a:rPr b="1" lang="en" sz="1800">
                <a:solidFill>
                  <a:schemeClr val="dk1"/>
                </a:solidFill>
                <a:latin typeface="Montserrat"/>
                <a:ea typeface="Montserrat"/>
                <a:cs typeface="Montserrat"/>
                <a:sym typeface="Montserrat"/>
              </a:rPr>
              <a:t>base</a:t>
            </a:r>
            <a:r>
              <a:rPr lang="en" sz="1800">
                <a:solidFill>
                  <a:schemeClr val="dk1"/>
                </a:solidFill>
                <a:latin typeface="Montserrat"/>
                <a:ea typeface="Montserrat"/>
                <a:cs typeface="Montserrat"/>
                <a:sym typeface="Montserrat"/>
              </a:rPr>
              <a:t>, which represents the number of digits available. People naturally favor the </a:t>
            </a:r>
            <a:r>
              <a:rPr b="1" lang="en" sz="1800">
                <a:solidFill>
                  <a:schemeClr val="dk1"/>
                </a:solidFill>
                <a:latin typeface="Montserrat"/>
                <a:ea typeface="Montserrat"/>
                <a:cs typeface="Montserrat"/>
                <a:sym typeface="Montserrat"/>
              </a:rPr>
              <a:t>base-ten</a:t>
            </a:r>
            <a:r>
              <a:rPr lang="en" sz="1800">
                <a:solidFill>
                  <a:schemeClr val="dk1"/>
                </a:solidFill>
                <a:latin typeface="Montserrat"/>
                <a:ea typeface="Montserrat"/>
                <a:cs typeface="Montserrat"/>
                <a:sym typeface="Montserrat"/>
              </a:rPr>
              <a:t> numeral system, also known as the </a:t>
            </a:r>
            <a:r>
              <a:rPr b="1" lang="en" sz="1800">
                <a:solidFill>
                  <a:schemeClr val="dk1"/>
                </a:solidFill>
                <a:latin typeface="Montserrat"/>
                <a:ea typeface="Montserrat"/>
                <a:cs typeface="Montserrat"/>
                <a:sym typeface="Montserrat"/>
              </a:rPr>
              <a:t>decimal system</a:t>
            </a:r>
            <a:r>
              <a:rPr lang="en" sz="1800">
                <a:solidFill>
                  <a:schemeClr val="dk1"/>
                </a:solidFill>
                <a:latin typeface="Montserrat"/>
                <a:ea typeface="Montserrat"/>
                <a:cs typeface="Montserrat"/>
                <a:sym typeface="Montserrat"/>
              </a:rPr>
              <a:t>, because it plays nicely with counting on fingers.</a:t>
            </a:r>
            <a:endParaRPr sz="1800">
              <a:solidFill>
                <a:schemeClr val="dk1"/>
              </a:solidFill>
              <a:latin typeface="Montserrat"/>
              <a:ea typeface="Montserrat"/>
              <a:cs typeface="Montserrat"/>
              <a:sym typeface="Montserra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Number systems</a:t>
            </a:r>
            <a:endParaRPr b="0">
              <a:solidFill>
                <a:schemeClr val="lt1"/>
              </a:solidFill>
            </a:endParaRPr>
          </a:p>
        </p:txBody>
      </p:sp>
      <p:pic>
        <p:nvPicPr>
          <p:cNvPr id="675" name="Google Shape;675;p11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676" name="Google Shape;676;p110"/>
          <p:cNvSpPr txBox="1"/>
          <p:nvPr/>
        </p:nvSpPr>
        <p:spPr>
          <a:xfrm>
            <a:off x="369100" y="1468425"/>
            <a:ext cx="8401200" cy="30108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Computers, on the other hand, treat data as a bunch of numbers expressed in the </a:t>
            </a:r>
            <a:r>
              <a:rPr b="1" lang="en" sz="1800">
                <a:solidFill>
                  <a:schemeClr val="dk1"/>
                </a:solidFill>
                <a:latin typeface="Montserrat"/>
                <a:ea typeface="Montserrat"/>
                <a:cs typeface="Montserrat"/>
                <a:sym typeface="Montserrat"/>
              </a:rPr>
              <a:t>base-two</a:t>
            </a:r>
            <a:r>
              <a:rPr lang="en" sz="1800">
                <a:solidFill>
                  <a:schemeClr val="dk1"/>
                </a:solidFill>
                <a:latin typeface="Montserrat"/>
                <a:ea typeface="Montserrat"/>
                <a:cs typeface="Montserrat"/>
                <a:sym typeface="Montserrat"/>
              </a:rPr>
              <a:t> numeral system, more commonly known as the </a:t>
            </a:r>
            <a:r>
              <a:rPr b="1" lang="en" sz="1800">
                <a:solidFill>
                  <a:schemeClr val="dk1"/>
                </a:solidFill>
                <a:latin typeface="Montserrat"/>
                <a:ea typeface="Montserrat"/>
                <a:cs typeface="Montserrat"/>
                <a:sym typeface="Montserrat"/>
              </a:rPr>
              <a:t>binary</a:t>
            </a:r>
            <a:r>
              <a:rPr lang="en" sz="1800">
                <a:solidFill>
                  <a:schemeClr val="dk1"/>
                </a:solidFill>
                <a:latin typeface="Montserrat"/>
                <a:ea typeface="Montserrat"/>
                <a:cs typeface="Montserrat"/>
                <a:sym typeface="Montserrat"/>
              </a:rPr>
              <a:t> system. Such numbers are composed of only two digits, zero and one.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For example, the binary number 10011100</a:t>
            </a:r>
            <a:r>
              <a:rPr baseline="-25000" lang="en" sz="1800">
                <a:solidFill>
                  <a:schemeClr val="dk1"/>
                </a:solidFill>
                <a:latin typeface="Montserrat"/>
                <a:ea typeface="Montserrat"/>
                <a:cs typeface="Montserrat"/>
                <a:sym typeface="Montserrat"/>
              </a:rPr>
              <a:t>2</a:t>
            </a:r>
            <a:r>
              <a:rPr lang="en" sz="1800">
                <a:solidFill>
                  <a:schemeClr val="dk1"/>
                </a:solidFill>
                <a:latin typeface="Montserrat"/>
                <a:ea typeface="Montserrat"/>
                <a:cs typeface="Montserrat"/>
                <a:sym typeface="Montserrat"/>
              </a:rPr>
              <a:t> is equivalent to 156</a:t>
            </a:r>
            <a:r>
              <a:rPr baseline="-25000" lang="en" sz="1800">
                <a:solidFill>
                  <a:schemeClr val="dk1"/>
                </a:solidFill>
                <a:latin typeface="Montserrat"/>
                <a:ea typeface="Montserrat"/>
                <a:cs typeface="Montserrat"/>
                <a:sym typeface="Montserrat"/>
              </a:rPr>
              <a:t>10</a:t>
            </a:r>
            <a:r>
              <a:rPr lang="en" sz="1800">
                <a:solidFill>
                  <a:schemeClr val="dk1"/>
                </a:solidFill>
                <a:latin typeface="Montserrat"/>
                <a:ea typeface="Montserrat"/>
                <a:cs typeface="Montserrat"/>
                <a:sym typeface="Montserrat"/>
              </a:rPr>
              <a:t> in the base-ten system. Because there are ten numerals in the decimal system (zero through nine) it usually takes fewer digits to write the same number in base ten than in base two.</a:t>
            </a:r>
            <a:endParaRPr sz="1800">
              <a:solidFill>
                <a:schemeClr val="dk1"/>
              </a:solidFill>
              <a:latin typeface="Montserrat"/>
              <a:ea typeface="Montserrat"/>
              <a:cs typeface="Montserrat"/>
              <a:sym typeface="Montserra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What is base in numeral systems?</a:t>
            </a:r>
            <a:endParaRPr b="0"/>
          </a:p>
        </p:txBody>
      </p:sp>
      <p:pic>
        <p:nvPicPr>
          <p:cNvPr id="682" name="Google Shape;682;p11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683" name="Google Shape;683;p111"/>
          <p:cNvSpPr txBox="1"/>
          <p:nvPr/>
        </p:nvSpPr>
        <p:spPr>
          <a:xfrm>
            <a:off x="371400" y="1341600"/>
            <a:ext cx="8401200" cy="36480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A notable feature of any positional system is its </a:t>
            </a:r>
            <a:r>
              <a:rPr b="1" lang="en" sz="1800">
                <a:solidFill>
                  <a:schemeClr val="dk1"/>
                </a:solidFill>
                <a:latin typeface="Montserrat"/>
                <a:ea typeface="Montserrat"/>
                <a:cs typeface="Montserrat"/>
                <a:sym typeface="Montserrat"/>
              </a:rPr>
              <a:t>base</a:t>
            </a:r>
            <a:r>
              <a:rPr lang="en" sz="1800">
                <a:solidFill>
                  <a:schemeClr val="dk1"/>
                </a:solidFill>
                <a:latin typeface="Montserrat"/>
                <a:ea typeface="Montserrat"/>
                <a:cs typeface="Montserrat"/>
                <a:sym typeface="Montserrat"/>
              </a:rPr>
              <a:t>, which represents the number of digits available.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People naturally favor the </a:t>
            </a:r>
            <a:r>
              <a:rPr b="1" lang="en" sz="1800">
                <a:solidFill>
                  <a:schemeClr val="dk1"/>
                </a:solidFill>
                <a:latin typeface="Montserrat"/>
                <a:ea typeface="Montserrat"/>
                <a:cs typeface="Montserrat"/>
                <a:sym typeface="Montserrat"/>
              </a:rPr>
              <a:t>base-ten</a:t>
            </a:r>
            <a:r>
              <a:rPr lang="en" sz="1800">
                <a:solidFill>
                  <a:schemeClr val="dk1"/>
                </a:solidFill>
                <a:latin typeface="Montserrat"/>
                <a:ea typeface="Montserrat"/>
                <a:cs typeface="Montserrat"/>
                <a:sym typeface="Montserrat"/>
              </a:rPr>
              <a:t> numeral system, also known as the </a:t>
            </a:r>
            <a:r>
              <a:rPr b="1" lang="en" sz="1800">
                <a:solidFill>
                  <a:schemeClr val="dk1"/>
                </a:solidFill>
                <a:latin typeface="Montserrat"/>
                <a:ea typeface="Montserrat"/>
                <a:cs typeface="Montserrat"/>
                <a:sym typeface="Montserrat"/>
              </a:rPr>
              <a:t>decimal system </a:t>
            </a:r>
            <a:r>
              <a:rPr lang="en" sz="1800">
                <a:solidFill>
                  <a:schemeClr val="dk1"/>
                </a:solidFill>
                <a:latin typeface="Montserrat"/>
                <a:ea typeface="Montserrat"/>
                <a:cs typeface="Montserrat"/>
                <a:sym typeface="Montserrat"/>
              </a:rPr>
              <a:t>(we have 0, 1, 2, 3, 4, 5, 6, 7, 8, 9 in this system - 10 digits)</a:t>
            </a:r>
            <a:r>
              <a:rPr b="1" lang="en" sz="1800">
                <a:solidFill>
                  <a:schemeClr val="dk1"/>
                </a:solidFill>
                <a:latin typeface="Montserrat"/>
                <a:ea typeface="Montserrat"/>
                <a:cs typeface="Montserrat"/>
                <a:sym typeface="Montserrat"/>
              </a:rPr>
              <a:t>  </a:t>
            </a:r>
            <a:r>
              <a:rPr lang="en" sz="1800">
                <a:solidFill>
                  <a:schemeClr val="dk1"/>
                </a:solidFill>
                <a:latin typeface="Montserrat"/>
                <a:ea typeface="Montserrat"/>
                <a:cs typeface="Montserrat"/>
                <a:sym typeface="Montserrat"/>
              </a:rPr>
              <a:t>, because it plays nicely with counting on fingers.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Computers, on the other hand, treat data as a bunch of numbers expressed in the </a:t>
            </a:r>
            <a:r>
              <a:rPr b="1" lang="en" sz="1800">
                <a:solidFill>
                  <a:schemeClr val="dk1"/>
                </a:solidFill>
                <a:latin typeface="Montserrat"/>
                <a:ea typeface="Montserrat"/>
                <a:cs typeface="Montserrat"/>
                <a:sym typeface="Montserrat"/>
              </a:rPr>
              <a:t>base-two</a:t>
            </a:r>
            <a:r>
              <a:rPr lang="en" sz="1800">
                <a:solidFill>
                  <a:schemeClr val="dk1"/>
                </a:solidFill>
                <a:latin typeface="Montserrat"/>
                <a:ea typeface="Montserrat"/>
                <a:cs typeface="Montserrat"/>
                <a:sym typeface="Montserrat"/>
              </a:rPr>
              <a:t> numeral system, more commonly known as the </a:t>
            </a:r>
            <a:r>
              <a:rPr b="1" lang="en" sz="1800">
                <a:solidFill>
                  <a:schemeClr val="dk1"/>
                </a:solidFill>
                <a:latin typeface="Montserrat"/>
                <a:ea typeface="Montserrat"/>
                <a:cs typeface="Montserrat"/>
                <a:sym typeface="Montserrat"/>
              </a:rPr>
              <a:t>binary</a:t>
            </a:r>
            <a:r>
              <a:rPr lang="en" sz="1800">
                <a:solidFill>
                  <a:schemeClr val="dk1"/>
                </a:solidFill>
                <a:latin typeface="Montserrat"/>
                <a:ea typeface="Montserrat"/>
                <a:cs typeface="Montserrat"/>
                <a:sym typeface="Montserrat"/>
              </a:rPr>
              <a:t> system. Such numbers are composed of only </a:t>
            </a:r>
            <a:r>
              <a:rPr b="1" lang="en" sz="1800">
                <a:solidFill>
                  <a:schemeClr val="dk1"/>
                </a:solidFill>
                <a:latin typeface="Montserrat"/>
                <a:ea typeface="Montserrat"/>
                <a:cs typeface="Montserrat"/>
                <a:sym typeface="Montserrat"/>
              </a:rPr>
              <a:t>two</a:t>
            </a:r>
            <a:r>
              <a:rPr lang="en" sz="1800">
                <a:solidFill>
                  <a:schemeClr val="dk1"/>
                </a:solidFill>
                <a:latin typeface="Montserrat"/>
                <a:ea typeface="Montserrat"/>
                <a:cs typeface="Montserrat"/>
                <a:sym typeface="Montserrat"/>
              </a:rPr>
              <a:t> digits - zero and one.</a:t>
            </a:r>
            <a:endParaRPr sz="1800">
              <a:solidFill>
                <a:schemeClr val="dk1"/>
              </a:solidFill>
              <a:latin typeface="Montserrat"/>
              <a:ea typeface="Montserrat"/>
              <a:cs typeface="Montserrat"/>
              <a:sym typeface="Montserra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Octal and hexadecimal systems</a:t>
            </a:r>
            <a:endParaRPr b="0"/>
          </a:p>
        </p:txBody>
      </p:sp>
      <p:pic>
        <p:nvPicPr>
          <p:cNvPr id="689" name="Google Shape;689;p11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690" name="Google Shape;690;p112"/>
          <p:cNvSpPr txBox="1"/>
          <p:nvPr/>
        </p:nvSpPr>
        <p:spPr>
          <a:xfrm>
            <a:off x="371400" y="1341600"/>
            <a:ext cx="8401200" cy="36480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Char char="●"/>
            </a:pPr>
            <a:r>
              <a:rPr lang="en" sz="1800">
                <a:solidFill>
                  <a:schemeClr val="dk1"/>
                </a:solidFill>
                <a:latin typeface="Montserrat"/>
                <a:ea typeface="Montserrat"/>
                <a:cs typeface="Montserrat"/>
                <a:sym typeface="Montserrat"/>
              </a:rPr>
              <a:t>The </a:t>
            </a:r>
            <a:r>
              <a:rPr b="1" lang="en" sz="1800">
                <a:solidFill>
                  <a:schemeClr val="dk1"/>
                </a:solidFill>
                <a:latin typeface="Montserrat"/>
                <a:ea typeface="Montserrat"/>
                <a:cs typeface="Montserrat"/>
                <a:sym typeface="Montserrat"/>
              </a:rPr>
              <a:t>octal</a:t>
            </a:r>
            <a:r>
              <a:rPr lang="en" sz="1800">
                <a:solidFill>
                  <a:schemeClr val="dk1"/>
                </a:solidFill>
                <a:latin typeface="Montserrat"/>
                <a:ea typeface="Montserrat"/>
                <a:cs typeface="Montserrat"/>
                <a:sym typeface="Montserrat"/>
              </a:rPr>
              <a:t> numeral system, or </a:t>
            </a:r>
            <a:r>
              <a:rPr b="1" lang="en" sz="1800">
                <a:solidFill>
                  <a:schemeClr val="dk1"/>
                </a:solidFill>
                <a:latin typeface="Montserrat"/>
                <a:ea typeface="Montserrat"/>
                <a:cs typeface="Montserrat"/>
                <a:sym typeface="Montserrat"/>
              </a:rPr>
              <a:t>oct</a:t>
            </a:r>
            <a:r>
              <a:rPr lang="en" sz="1800">
                <a:solidFill>
                  <a:schemeClr val="dk1"/>
                </a:solidFill>
                <a:latin typeface="Montserrat"/>
                <a:ea typeface="Montserrat"/>
                <a:cs typeface="Montserrat"/>
                <a:sym typeface="Montserrat"/>
              </a:rPr>
              <a:t> for short, is the base-8 number system, and uses the digits 0 to 7,</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In mathematics and computing, the </a:t>
            </a:r>
            <a:r>
              <a:rPr b="1" lang="en" sz="1800">
                <a:solidFill>
                  <a:schemeClr val="dk1"/>
                </a:solidFill>
                <a:latin typeface="Montserrat"/>
                <a:ea typeface="Montserrat"/>
                <a:cs typeface="Montserrat"/>
                <a:sym typeface="Montserrat"/>
              </a:rPr>
              <a:t>hexadecimal</a:t>
            </a:r>
            <a:r>
              <a:rPr lang="en" sz="1800">
                <a:solidFill>
                  <a:schemeClr val="dk1"/>
                </a:solidFill>
                <a:latin typeface="Montserrat"/>
                <a:ea typeface="Montserrat"/>
                <a:cs typeface="Montserrat"/>
                <a:sym typeface="Montserrat"/>
              </a:rPr>
              <a:t> (also </a:t>
            </a:r>
            <a:r>
              <a:rPr b="1" lang="en" sz="1800">
                <a:solidFill>
                  <a:schemeClr val="dk1"/>
                </a:solidFill>
                <a:latin typeface="Montserrat"/>
                <a:ea typeface="Montserrat"/>
                <a:cs typeface="Montserrat"/>
                <a:sym typeface="Montserrat"/>
              </a:rPr>
              <a:t>base 16</a:t>
            </a:r>
            <a:r>
              <a:rPr lang="en" sz="1800">
                <a:solidFill>
                  <a:schemeClr val="dk1"/>
                </a:solidFill>
                <a:latin typeface="Montserrat"/>
                <a:ea typeface="Montserrat"/>
                <a:cs typeface="Montserrat"/>
                <a:sym typeface="Montserrat"/>
              </a:rPr>
              <a:t> or </a:t>
            </a:r>
            <a:r>
              <a:rPr b="1" lang="en" sz="1800">
                <a:solidFill>
                  <a:schemeClr val="dk1"/>
                </a:solidFill>
                <a:latin typeface="Montserrat"/>
                <a:ea typeface="Montserrat"/>
                <a:cs typeface="Montserrat"/>
                <a:sym typeface="Montserrat"/>
              </a:rPr>
              <a:t>hex</a:t>
            </a:r>
            <a:r>
              <a:rPr lang="en" sz="1800">
                <a:solidFill>
                  <a:schemeClr val="dk1"/>
                </a:solidFill>
                <a:latin typeface="Montserrat"/>
                <a:ea typeface="Montserrat"/>
                <a:cs typeface="Montserrat"/>
                <a:sym typeface="Montserrat"/>
              </a:rPr>
              <a:t>) numeral system is a positional numeral system that represents numbers using a radix (base) of 16.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Unlike the common way of representing numbers using 10 symbols, hexadecimal uses </a:t>
            </a:r>
            <a:r>
              <a:rPr b="1" lang="en" sz="1800">
                <a:solidFill>
                  <a:schemeClr val="dk1"/>
                </a:solidFill>
                <a:latin typeface="Montserrat"/>
                <a:ea typeface="Montserrat"/>
                <a:cs typeface="Montserrat"/>
                <a:sym typeface="Montserrat"/>
              </a:rPr>
              <a:t>16</a:t>
            </a:r>
            <a:r>
              <a:rPr lang="en" sz="1800">
                <a:solidFill>
                  <a:schemeClr val="dk1"/>
                </a:solidFill>
                <a:latin typeface="Montserrat"/>
                <a:ea typeface="Montserrat"/>
                <a:cs typeface="Montserrat"/>
                <a:sym typeface="Montserrat"/>
              </a:rPr>
              <a:t> distinct symbols, most often the symbols "0" – "9" to represent values </a:t>
            </a:r>
            <a:r>
              <a:rPr b="1" lang="en" sz="1800">
                <a:solidFill>
                  <a:schemeClr val="dk1"/>
                </a:solidFill>
                <a:latin typeface="Montserrat"/>
                <a:ea typeface="Montserrat"/>
                <a:cs typeface="Montserrat"/>
                <a:sym typeface="Montserrat"/>
              </a:rPr>
              <a:t>0 to 9</a:t>
            </a:r>
            <a:r>
              <a:rPr lang="en" sz="1800">
                <a:solidFill>
                  <a:schemeClr val="dk1"/>
                </a:solidFill>
                <a:latin typeface="Montserrat"/>
                <a:ea typeface="Montserrat"/>
                <a:cs typeface="Montserrat"/>
                <a:sym typeface="Montserrat"/>
              </a:rPr>
              <a:t>, and "A" – "F" (or alternatively "a" – "f") to represent values </a:t>
            </a:r>
            <a:r>
              <a:rPr b="1" lang="en" sz="1800">
                <a:solidFill>
                  <a:schemeClr val="dk1"/>
                </a:solidFill>
                <a:latin typeface="Montserrat"/>
                <a:ea typeface="Montserrat"/>
                <a:cs typeface="Montserrat"/>
                <a:sym typeface="Montserrat"/>
              </a:rPr>
              <a:t>10 to 15</a:t>
            </a:r>
            <a:r>
              <a:rPr lang="en" sz="1800">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1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Integers with base other than 10</a:t>
            </a:r>
            <a:endParaRPr b="0"/>
          </a:p>
        </p:txBody>
      </p:sp>
      <p:pic>
        <p:nvPicPr>
          <p:cNvPr id="696" name="Google Shape;696;p11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697" name="Google Shape;697;p113"/>
          <p:cNvPicPr preferRelativeResize="0"/>
          <p:nvPr/>
        </p:nvPicPr>
        <p:blipFill>
          <a:blip r:embed="rId4">
            <a:alphaModFix/>
          </a:blip>
          <a:stretch>
            <a:fillRect/>
          </a:stretch>
        </p:blipFill>
        <p:spPr>
          <a:xfrm>
            <a:off x="152400" y="1170000"/>
            <a:ext cx="8763950" cy="37830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1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Integers with base other than 10</a:t>
            </a:r>
            <a:endParaRPr b="0"/>
          </a:p>
        </p:txBody>
      </p:sp>
      <p:pic>
        <p:nvPicPr>
          <p:cNvPr id="703" name="Google Shape;703;p11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704" name="Google Shape;704;p114"/>
          <p:cNvSpPr txBox="1"/>
          <p:nvPr/>
        </p:nvSpPr>
        <p:spPr>
          <a:xfrm>
            <a:off x="371400" y="1341600"/>
            <a:ext cx="8401200" cy="220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u="sng">
                <a:solidFill>
                  <a:schemeClr val="hlink"/>
                </a:solidFill>
                <a:latin typeface="Montserrat"/>
                <a:ea typeface="Montserrat"/>
                <a:cs typeface="Montserrat"/>
                <a:sym typeface="Montserrat"/>
                <a:hlinkClick r:id="rId4"/>
              </a:rPr>
              <a:t>Binary</a:t>
            </a:r>
            <a:r>
              <a:rPr lang="en" sz="1800">
                <a:solidFill>
                  <a:schemeClr val="dk1"/>
                </a:solidFill>
                <a:latin typeface="Montserrat"/>
                <a:ea typeface="Montserrat"/>
                <a:cs typeface="Montserrat"/>
                <a:sym typeface="Montserrat"/>
              </a:rPr>
              <a:t> numeral system</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u="sng">
                <a:solidFill>
                  <a:schemeClr val="hlink"/>
                </a:solidFill>
                <a:latin typeface="Montserrat"/>
                <a:ea typeface="Montserrat"/>
                <a:cs typeface="Montserrat"/>
                <a:sym typeface="Montserrat"/>
                <a:hlinkClick r:id="rId5"/>
              </a:rPr>
              <a:t>Octal</a:t>
            </a:r>
            <a:r>
              <a:rPr lang="en" sz="1800">
                <a:solidFill>
                  <a:schemeClr val="dk1"/>
                </a:solidFill>
                <a:latin typeface="Montserrat"/>
                <a:ea typeface="Montserrat"/>
                <a:cs typeface="Montserrat"/>
                <a:sym typeface="Montserrat"/>
              </a:rPr>
              <a:t> numeral system</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u="sng">
                <a:solidFill>
                  <a:schemeClr val="hlink"/>
                </a:solidFill>
                <a:latin typeface="Montserrat"/>
                <a:ea typeface="Montserrat"/>
                <a:cs typeface="Montserrat"/>
                <a:sym typeface="Montserrat"/>
                <a:hlinkClick r:id="rId6"/>
              </a:rPr>
              <a:t>Hexadecimal</a:t>
            </a:r>
            <a:r>
              <a:rPr lang="en" sz="1800">
                <a:solidFill>
                  <a:schemeClr val="dk1"/>
                </a:solidFill>
                <a:latin typeface="Montserrat"/>
                <a:ea typeface="Montserrat"/>
                <a:cs typeface="Montserrat"/>
                <a:sym typeface="Montserrat"/>
              </a:rPr>
              <a:t> numeral system</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latin typeface="Montserrat"/>
                <a:ea typeface="Montserrat"/>
                <a:cs typeface="Montserrat"/>
                <a:sym typeface="Montserrat"/>
              </a:rPr>
              <a:t>Just use the right prefix!</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pic>
        <p:nvPicPr>
          <p:cNvPr id="705" name="Google Shape;705;p114"/>
          <p:cNvPicPr preferRelativeResize="0"/>
          <p:nvPr/>
        </p:nvPicPr>
        <p:blipFill>
          <a:blip r:embed="rId7">
            <a:alphaModFix/>
          </a:blip>
          <a:stretch>
            <a:fillRect/>
          </a:stretch>
        </p:blipFill>
        <p:spPr>
          <a:xfrm>
            <a:off x="3248963" y="3351850"/>
            <a:ext cx="2219325" cy="16573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1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Binary numbers</a:t>
            </a:r>
            <a:endParaRPr b="0">
              <a:solidFill>
                <a:schemeClr val="lt1"/>
              </a:solidFill>
            </a:endParaRPr>
          </a:p>
        </p:txBody>
      </p:sp>
      <p:pic>
        <p:nvPicPr>
          <p:cNvPr id="711" name="Google Shape;711;p11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712" name="Google Shape;712;p115"/>
          <p:cNvSpPr txBox="1"/>
          <p:nvPr/>
        </p:nvSpPr>
        <p:spPr>
          <a:xfrm>
            <a:off x="369100" y="1468425"/>
            <a:ext cx="8401200" cy="28461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Binary number</a:t>
            </a:r>
            <a:r>
              <a:rPr lang="en" sz="1800">
                <a:solidFill>
                  <a:schemeClr val="dk1"/>
                </a:solidFill>
                <a:latin typeface="Montserrat"/>
                <a:ea typeface="Montserrat"/>
                <a:cs typeface="Montserrat"/>
                <a:sym typeface="Montserrat"/>
              </a:rPr>
              <a:t> is a number expressed in the base-2 numeral system or binary numeral system, a method of mathematical expression which uses </a:t>
            </a:r>
            <a:r>
              <a:rPr b="1" lang="en" sz="1800">
                <a:solidFill>
                  <a:schemeClr val="dk1"/>
                </a:solidFill>
                <a:latin typeface="Montserrat"/>
                <a:ea typeface="Montserrat"/>
                <a:cs typeface="Montserrat"/>
                <a:sym typeface="Montserrat"/>
              </a:rPr>
              <a:t>only two</a:t>
            </a:r>
            <a:r>
              <a:rPr lang="en" sz="1800">
                <a:solidFill>
                  <a:schemeClr val="dk1"/>
                </a:solidFill>
                <a:latin typeface="Montserrat"/>
                <a:ea typeface="Montserrat"/>
                <a:cs typeface="Montserrat"/>
                <a:sym typeface="Montserrat"/>
              </a:rPr>
              <a:t> symbols: typically "0" (zero) and "1" (one).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How to count in binary?</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pic>
        <p:nvPicPr>
          <p:cNvPr id="713" name="Google Shape;713;p115"/>
          <p:cNvPicPr preferRelativeResize="0"/>
          <p:nvPr/>
        </p:nvPicPr>
        <p:blipFill>
          <a:blip r:embed="rId4">
            <a:alphaModFix/>
          </a:blip>
          <a:stretch>
            <a:fillRect/>
          </a:stretch>
        </p:blipFill>
        <p:spPr>
          <a:xfrm>
            <a:off x="2486025" y="3514725"/>
            <a:ext cx="4629150" cy="14668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1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Binary counting</a:t>
            </a:r>
            <a:endParaRPr b="0">
              <a:solidFill>
                <a:schemeClr val="lt1"/>
              </a:solidFill>
            </a:endParaRPr>
          </a:p>
        </p:txBody>
      </p:sp>
      <p:pic>
        <p:nvPicPr>
          <p:cNvPr id="719" name="Google Shape;719;p11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720" name="Google Shape;720;p116"/>
          <p:cNvSpPr txBox="1"/>
          <p:nvPr/>
        </p:nvSpPr>
        <p:spPr>
          <a:xfrm>
            <a:off x="369100" y="1468425"/>
            <a:ext cx="8401200" cy="4617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graphicFrame>
        <p:nvGraphicFramePr>
          <p:cNvPr id="721" name="Google Shape;721;p116"/>
          <p:cNvGraphicFramePr/>
          <p:nvPr/>
        </p:nvGraphicFramePr>
        <p:xfrm>
          <a:off x="952500" y="1619250"/>
          <a:ext cx="3000000" cy="3000000"/>
        </p:xfrm>
        <a:graphic>
          <a:graphicData uri="http://schemas.openxmlformats.org/drawingml/2006/table">
            <a:tbl>
              <a:tblPr>
                <a:noFill/>
                <a:tableStyleId>{68F98137-45F8-4AB3-A77F-34D580100B72}</a:tableStyleId>
              </a:tblPr>
              <a:tblGrid>
                <a:gridCol w="1026125"/>
                <a:gridCol w="6212875"/>
              </a:tblGrid>
              <a:tr h="381000">
                <a:tc gridSpan="2">
                  <a:txBody>
                    <a:bodyPr/>
                    <a:lstStyle/>
                    <a:p>
                      <a:pPr indent="0" lvl="0" marL="0" rtl="0" algn="ctr">
                        <a:spcBef>
                          <a:spcPts val="0"/>
                        </a:spcBef>
                        <a:spcAft>
                          <a:spcPts val="0"/>
                        </a:spcAft>
                        <a:buNone/>
                      </a:pPr>
                      <a:r>
                        <a:rPr lang="en" sz="1800">
                          <a:solidFill>
                            <a:srgbClr val="0000CD"/>
                          </a:solidFill>
                          <a:latin typeface="Montserrat"/>
                          <a:ea typeface="Montserrat"/>
                          <a:cs typeface="Montserrat"/>
                          <a:sym typeface="Montserrat"/>
                        </a:rPr>
                        <a:t>Well how do we count in Decimal?</a:t>
                      </a:r>
                      <a:endParaRPr sz="1800">
                        <a:solidFill>
                          <a:srgbClr val="0000CD"/>
                        </a:solidFill>
                        <a:latin typeface="Montserrat"/>
                        <a:ea typeface="Montserrat"/>
                        <a:cs typeface="Montserrat"/>
                        <a:sym typeface="Montserrat"/>
                      </a:endParaRPr>
                    </a:p>
                  </a:txBody>
                  <a:tcPr marT="91425" marB="91425" marR="91425" marL="91425"/>
                </a:tc>
                <a:tc hMerge="1"/>
              </a:tr>
              <a:tr h="381000">
                <a:tc>
                  <a:txBody>
                    <a:bodyPr/>
                    <a:lstStyle/>
                    <a:p>
                      <a:pPr indent="0" lvl="0" marL="0" rtl="0" algn="l">
                        <a:spcBef>
                          <a:spcPts val="0"/>
                        </a:spcBef>
                        <a:spcAft>
                          <a:spcPts val="0"/>
                        </a:spcAft>
                        <a:buNone/>
                      </a:pPr>
                      <a:r>
                        <a:rPr lang="en" sz="1800">
                          <a:solidFill>
                            <a:srgbClr val="FF9900"/>
                          </a:solidFill>
                          <a:latin typeface="Montserrat"/>
                          <a:ea typeface="Montserrat"/>
                          <a:cs typeface="Montserrat"/>
                          <a:sym typeface="Montserrat"/>
                        </a:rPr>
                        <a:t>0</a:t>
                      </a:r>
                      <a:endParaRPr sz="1800">
                        <a:solidFill>
                          <a:srgbClr val="FF990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latin typeface="Montserrat"/>
                          <a:ea typeface="Montserrat"/>
                          <a:cs typeface="Montserrat"/>
                          <a:sym typeface="Montserrat"/>
                        </a:rPr>
                        <a:t>Start at 0</a:t>
                      </a:r>
                      <a:endParaRPr sz="18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 sz="1800">
                          <a:solidFill>
                            <a:srgbClr val="FF9900"/>
                          </a:solidFill>
                          <a:latin typeface="Montserrat"/>
                          <a:ea typeface="Montserrat"/>
                          <a:cs typeface="Montserrat"/>
                          <a:sym typeface="Montserrat"/>
                        </a:rPr>
                        <a:t>...</a:t>
                      </a:r>
                      <a:endParaRPr sz="1800">
                        <a:solidFill>
                          <a:srgbClr val="FF990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latin typeface="Montserrat"/>
                          <a:ea typeface="Montserrat"/>
                          <a:cs typeface="Montserrat"/>
                          <a:sym typeface="Montserrat"/>
                        </a:rPr>
                        <a:t>Count 1, 2, 3, 4, 5, 6, 7, 8, and then...</a:t>
                      </a:r>
                      <a:endParaRPr sz="18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 sz="1800">
                          <a:solidFill>
                            <a:srgbClr val="FF9900"/>
                          </a:solidFill>
                          <a:latin typeface="Montserrat"/>
                          <a:ea typeface="Montserrat"/>
                          <a:cs typeface="Montserrat"/>
                          <a:sym typeface="Montserrat"/>
                        </a:rPr>
                        <a:t>9</a:t>
                      </a:r>
                      <a:endParaRPr sz="1800">
                        <a:solidFill>
                          <a:srgbClr val="FF990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This is the </a:t>
                      </a:r>
                      <a:r>
                        <a:rPr b="1" lang="en" sz="1800">
                          <a:solidFill>
                            <a:schemeClr val="dk1"/>
                          </a:solidFill>
                          <a:latin typeface="Montserrat"/>
                          <a:ea typeface="Montserrat"/>
                          <a:cs typeface="Montserrat"/>
                          <a:sym typeface="Montserrat"/>
                        </a:rPr>
                        <a:t>last digit</a:t>
                      </a:r>
                      <a:r>
                        <a:rPr lang="en" sz="1800">
                          <a:solidFill>
                            <a:schemeClr val="dk1"/>
                          </a:solidFill>
                          <a:latin typeface="Montserrat"/>
                          <a:ea typeface="Montserrat"/>
                          <a:cs typeface="Montserrat"/>
                          <a:sym typeface="Montserrat"/>
                        </a:rPr>
                        <a:t> in Decimal</a:t>
                      </a:r>
                      <a:endParaRPr sz="18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b="1" lang="en" sz="1800">
                          <a:solidFill>
                            <a:srgbClr val="FF9900"/>
                          </a:solidFill>
                          <a:latin typeface="Montserrat"/>
                          <a:ea typeface="Montserrat"/>
                          <a:cs typeface="Montserrat"/>
                          <a:sym typeface="Montserrat"/>
                        </a:rPr>
                        <a:t>1</a:t>
                      </a:r>
                      <a:r>
                        <a:rPr lang="en" sz="1800">
                          <a:solidFill>
                            <a:srgbClr val="FF9900"/>
                          </a:solidFill>
                          <a:latin typeface="Montserrat"/>
                          <a:ea typeface="Montserrat"/>
                          <a:cs typeface="Montserrat"/>
                          <a:sym typeface="Montserrat"/>
                        </a:rPr>
                        <a:t>0</a:t>
                      </a:r>
                      <a:endParaRPr sz="1800">
                        <a:solidFill>
                          <a:srgbClr val="FF990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latin typeface="Montserrat"/>
                          <a:ea typeface="Montserrat"/>
                          <a:cs typeface="Montserrat"/>
                          <a:sym typeface="Montserrat"/>
                        </a:rPr>
                        <a:t>So we start back at 0 again, but add 1 on the left</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Nesting quotes </a:t>
            </a:r>
            <a:endParaRPr b="0"/>
          </a:p>
        </p:txBody>
      </p:sp>
      <p:pic>
        <p:nvPicPr>
          <p:cNvPr id="207" name="Google Shape;207;p4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208" name="Google Shape;208;p45"/>
          <p:cNvSpPr txBox="1"/>
          <p:nvPr/>
        </p:nvSpPr>
        <p:spPr>
          <a:xfrm>
            <a:off x="371400" y="1341600"/>
            <a:ext cx="8401200" cy="3472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What you want to do is enclose the text, which contains double quotes, within single quotes:</a:t>
            </a:r>
            <a:endParaRPr sz="1800">
              <a:solidFill>
                <a:schemeClr val="dk1"/>
              </a:solidFill>
              <a:latin typeface="Montserrat"/>
              <a:ea typeface="Montserrat"/>
              <a:cs typeface="Montserrat"/>
              <a:sym typeface="Montserrat"/>
            </a:endParaRPr>
          </a:p>
          <a:p>
            <a:pPr indent="457200" lvl="0" marL="0" rtl="0" algn="l">
              <a:lnSpc>
                <a:spcPct val="115000"/>
              </a:lnSpc>
              <a:spcBef>
                <a:spcPts val="1200"/>
              </a:spcBef>
              <a:spcAft>
                <a:spcPts val="0"/>
              </a:spcAft>
              <a:buNone/>
            </a:pPr>
            <a:r>
              <a:rPr b="1" lang="en" sz="1800">
                <a:solidFill>
                  <a:srgbClr val="0000CD"/>
                </a:solidFill>
                <a:latin typeface="Montserrat"/>
                <a:ea typeface="Montserrat"/>
                <a:cs typeface="Montserrat"/>
                <a:sym typeface="Montserrat"/>
              </a:rPr>
              <a:t>'</a:t>
            </a:r>
            <a:r>
              <a:rPr lang="en" sz="1800">
                <a:solidFill>
                  <a:srgbClr val="0000CD"/>
                </a:solidFill>
                <a:latin typeface="Montserrat"/>
                <a:ea typeface="Montserrat"/>
                <a:cs typeface="Montserrat"/>
                <a:sym typeface="Montserrat"/>
              </a:rPr>
              <a:t>My favorite book is </a:t>
            </a:r>
            <a:r>
              <a:rPr b="1" lang="en" sz="1800">
                <a:solidFill>
                  <a:srgbClr val="0000CD"/>
                </a:solidFill>
                <a:latin typeface="Montserrat"/>
                <a:ea typeface="Montserrat"/>
                <a:cs typeface="Montserrat"/>
                <a:sym typeface="Montserrat"/>
              </a:rPr>
              <a:t>"</a:t>
            </a:r>
            <a:r>
              <a:rPr lang="en" sz="1800">
                <a:solidFill>
                  <a:srgbClr val="0000CD"/>
                </a:solidFill>
                <a:latin typeface="Montserrat"/>
                <a:ea typeface="Montserrat"/>
                <a:cs typeface="Montserrat"/>
                <a:sym typeface="Montserrat"/>
              </a:rPr>
              <a:t>Python Tricks</a:t>
            </a:r>
            <a:r>
              <a:rPr b="1" lang="en" sz="1800">
                <a:solidFill>
                  <a:srgbClr val="0000CD"/>
                </a:solidFill>
                <a:latin typeface="Montserrat"/>
                <a:ea typeface="Montserrat"/>
                <a:cs typeface="Montserrat"/>
                <a:sym typeface="Montserrat"/>
              </a:rPr>
              <a:t>"</a:t>
            </a:r>
            <a:r>
              <a:rPr lang="en" sz="1800">
                <a:solidFill>
                  <a:srgbClr val="0000CD"/>
                </a:solidFill>
                <a:latin typeface="Montserrat"/>
                <a:ea typeface="Montserrat"/>
                <a:cs typeface="Montserrat"/>
                <a:sym typeface="Montserrat"/>
              </a:rPr>
              <a:t> '</a:t>
            </a:r>
            <a:endParaRPr sz="1800">
              <a:solidFill>
                <a:srgbClr val="0000CD"/>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same trick would work the other way around:</a:t>
            </a:r>
            <a:br>
              <a:rPr lang="en" sz="1800">
                <a:solidFill>
                  <a:schemeClr val="dk1"/>
                </a:solidFill>
                <a:latin typeface="Montserrat"/>
                <a:ea typeface="Montserrat"/>
                <a:cs typeface="Montserrat"/>
                <a:sym typeface="Montserrat"/>
              </a:rPr>
            </a:br>
            <a:br>
              <a:rPr lang="en" sz="1800">
                <a:solidFill>
                  <a:schemeClr val="dk1"/>
                </a:solidFill>
                <a:latin typeface="Montserrat"/>
                <a:ea typeface="Montserrat"/>
                <a:cs typeface="Montserrat"/>
                <a:sym typeface="Montserrat"/>
              </a:rPr>
            </a:br>
            <a:r>
              <a:rPr lang="en" sz="1800">
                <a:solidFill>
                  <a:srgbClr val="0000CD"/>
                </a:solidFill>
                <a:latin typeface="Montserrat"/>
                <a:ea typeface="Montserrat"/>
                <a:cs typeface="Montserrat"/>
                <a:sym typeface="Montserrat"/>
              </a:rPr>
              <a:t>"My favorite book is </a:t>
            </a:r>
            <a:r>
              <a:rPr b="1" lang="en" sz="1800">
                <a:solidFill>
                  <a:srgbClr val="0000CD"/>
                </a:solidFill>
                <a:latin typeface="Montserrat"/>
                <a:ea typeface="Montserrat"/>
                <a:cs typeface="Montserrat"/>
                <a:sym typeface="Montserrat"/>
              </a:rPr>
              <a:t>'</a:t>
            </a:r>
            <a:r>
              <a:rPr lang="en" sz="1800">
                <a:solidFill>
                  <a:srgbClr val="0000CD"/>
                </a:solidFill>
                <a:latin typeface="Montserrat"/>
                <a:ea typeface="Montserrat"/>
                <a:cs typeface="Montserrat"/>
                <a:sym typeface="Montserrat"/>
              </a:rPr>
              <a:t>Python Tricks</a:t>
            </a:r>
            <a:r>
              <a:rPr b="1" lang="en" sz="1800">
                <a:solidFill>
                  <a:srgbClr val="0000CD"/>
                </a:solidFill>
                <a:latin typeface="Montserrat"/>
                <a:ea typeface="Montserrat"/>
                <a:cs typeface="Montserrat"/>
                <a:sym typeface="Montserrat"/>
              </a:rPr>
              <a:t>'</a:t>
            </a:r>
            <a:r>
              <a:rPr lang="en" sz="1800">
                <a:solidFill>
                  <a:srgbClr val="0000CD"/>
                </a:solidFill>
                <a:latin typeface="Montserrat"/>
                <a:ea typeface="Montserrat"/>
                <a:cs typeface="Montserrat"/>
                <a:sym typeface="Montserrat"/>
              </a:rPr>
              <a:t> "</a:t>
            </a:r>
            <a:br>
              <a:rPr lang="en" sz="1800">
                <a:solidFill>
                  <a:srgbClr val="0000CD"/>
                </a:solidFill>
                <a:latin typeface="Montserrat"/>
                <a:ea typeface="Montserrat"/>
                <a:cs typeface="Montserrat"/>
                <a:sym typeface="Montserrat"/>
              </a:rPr>
            </a:br>
            <a:endParaRPr sz="1800">
              <a:solidFill>
                <a:srgbClr val="0000CD"/>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More about strings will be covered in another sub-module!</a:t>
            </a:r>
            <a:endParaRPr sz="1800">
              <a:solidFill>
                <a:schemeClr val="dk1"/>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1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Binary counting</a:t>
            </a:r>
            <a:endParaRPr b="0">
              <a:solidFill>
                <a:schemeClr val="lt1"/>
              </a:solidFill>
            </a:endParaRPr>
          </a:p>
        </p:txBody>
      </p:sp>
      <p:pic>
        <p:nvPicPr>
          <p:cNvPr id="727" name="Google Shape;727;p11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728" name="Google Shape;728;p117"/>
          <p:cNvSpPr txBox="1"/>
          <p:nvPr/>
        </p:nvSpPr>
        <p:spPr>
          <a:xfrm>
            <a:off x="369100" y="1468425"/>
            <a:ext cx="8401200" cy="4617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graphicFrame>
        <p:nvGraphicFramePr>
          <p:cNvPr id="729" name="Google Shape;729;p117"/>
          <p:cNvGraphicFramePr/>
          <p:nvPr/>
        </p:nvGraphicFramePr>
        <p:xfrm>
          <a:off x="952500" y="1619250"/>
          <a:ext cx="3000000" cy="3000000"/>
        </p:xfrm>
        <a:graphic>
          <a:graphicData uri="http://schemas.openxmlformats.org/drawingml/2006/table">
            <a:tbl>
              <a:tblPr>
                <a:noFill/>
                <a:tableStyleId>{68F98137-45F8-4AB3-A77F-34D580100B72}</a:tableStyleId>
              </a:tblPr>
              <a:tblGrid>
                <a:gridCol w="777750"/>
                <a:gridCol w="893000"/>
                <a:gridCol w="5568250"/>
              </a:tblGrid>
              <a:tr h="381000">
                <a:tc gridSpan="3">
                  <a:txBody>
                    <a:bodyPr/>
                    <a:lstStyle/>
                    <a:p>
                      <a:pPr indent="0" lvl="0" marL="0" rtl="0" algn="l">
                        <a:lnSpc>
                          <a:spcPct val="115000"/>
                        </a:lnSpc>
                        <a:spcBef>
                          <a:spcPts val="1200"/>
                        </a:spcBef>
                        <a:spcAft>
                          <a:spcPts val="1200"/>
                        </a:spcAft>
                        <a:buNone/>
                      </a:pPr>
                      <a:r>
                        <a:rPr lang="en" sz="1800">
                          <a:latin typeface="Montserrat"/>
                          <a:ea typeface="Montserrat"/>
                          <a:cs typeface="Montserrat"/>
                          <a:sym typeface="Montserrat"/>
                        </a:rPr>
                        <a:t>The same thing is done in binary:</a:t>
                      </a:r>
                      <a:br>
                        <a:rPr lang="en" sz="1800">
                          <a:latin typeface="Montserrat"/>
                          <a:ea typeface="Montserrat"/>
                          <a:cs typeface="Montserrat"/>
                          <a:sym typeface="Montserrat"/>
                        </a:rPr>
                      </a:br>
                      <a:endParaRPr sz="1800">
                        <a:latin typeface="Montserrat"/>
                        <a:ea typeface="Montserrat"/>
                        <a:cs typeface="Montserrat"/>
                        <a:sym typeface="Montserrat"/>
                      </a:endParaRPr>
                    </a:p>
                  </a:txBody>
                  <a:tcPr marT="91425" marB="91425" marR="91425" marL="91425"/>
                </a:tc>
                <a:tc hMerge="1"/>
                <a:tc hMerge="1"/>
              </a:tr>
              <a:tr h="381000">
                <a:tc>
                  <a:txBody>
                    <a:bodyPr/>
                    <a:lstStyle/>
                    <a:p>
                      <a:pPr indent="0" lvl="0" marL="0" rtl="0" algn="l">
                        <a:spcBef>
                          <a:spcPts val="0"/>
                        </a:spcBef>
                        <a:spcAft>
                          <a:spcPts val="0"/>
                        </a:spcAft>
                        <a:buNone/>
                      </a:pPr>
                      <a:r>
                        <a:t/>
                      </a:r>
                      <a:endParaRPr sz="1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solidFill>
                            <a:schemeClr val="accent1"/>
                          </a:solidFill>
                          <a:latin typeface="Montserrat"/>
                          <a:ea typeface="Montserrat"/>
                          <a:cs typeface="Montserrat"/>
                          <a:sym typeface="Montserrat"/>
                        </a:rPr>
                        <a:t>0</a:t>
                      </a:r>
                      <a:endParaRPr sz="1800">
                        <a:solidFill>
                          <a:schemeClr val="accen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latin typeface="Montserrat"/>
                          <a:ea typeface="Montserrat"/>
                          <a:cs typeface="Montserrat"/>
                          <a:sym typeface="Montserrat"/>
                        </a:rPr>
                        <a:t>Start at 0</a:t>
                      </a:r>
                      <a:endParaRPr sz="18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b="1" lang="en" sz="1800">
                          <a:latin typeface="Montserrat"/>
                          <a:ea typeface="Montserrat"/>
                          <a:cs typeface="Montserrat"/>
                          <a:sym typeface="Montserrat"/>
                        </a:rPr>
                        <a:t>.</a:t>
                      </a:r>
                      <a:endParaRPr b="1" sz="1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solidFill>
                            <a:schemeClr val="accent1"/>
                          </a:solidFill>
                          <a:latin typeface="Montserrat"/>
                          <a:ea typeface="Montserrat"/>
                          <a:cs typeface="Montserrat"/>
                          <a:sym typeface="Montserrat"/>
                        </a:rPr>
                        <a:t>1</a:t>
                      </a:r>
                      <a:endParaRPr sz="1800">
                        <a:solidFill>
                          <a:schemeClr val="accen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latin typeface="Montserrat"/>
                          <a:ea typeface="Montserrat"/>
                          <a:cs typeface="Montserrat"/>
                          <a:sym typeface="Montserrat"/>
                        </a:rPr>
                        <a:t>Then 1</a:t>
                      </a:r>
                      <a:endParaRPr sz="18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b="1" lang="en" sz="1800">
                          <a:latin typeface="Montserrat"/>
                          <a:ea typeface="Montserrat"/>
                          <a:cs typeface="Montserrat"/>
                          <a:sym typeface="Montserrat"/>
                        </a:rPr>
                        <a:t>..</a:t>
                      </a:r>
                      <a:endParaRPr b="1" sz="1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solidFill>
                            <a:schemeClr val="accent1"/>
                          </a:solidFill>
                          <a:latin typeface="Montserrat"/>
                          <a:ea typeface="Montserrat"/>
                          <a:cs typeface="Montserrat"/>
                          <a:sym typeface="Montserrat"/>
                        </a:rPr>
                        <a:t>10</a:t>
                      </a:r>
                      <a:endParaRPr sz="1800">
                        <a:solidFill>
                          <a:schemeClr val="accen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Now start back at 0 again, but </a:t>
                      </a:r>
                      <a:r>
                        <a:rPr b="1" lang="en" sz="1800">
                          <a:solidFill>
                            <a:schemeClr val="dk1"/>
                          </a:solidFill>
                          <a:latin typeface="Montserrat"/>
                          <a:ea typeface="Montserrat"/>
                          <a:cs typeface="Montserrat"/>
                          <a:sym typeface="Montserrat"/>
                        </a:rPr>
                        <a:t>add 1 on the left</a:t>
                      </a:r>
                      <a:endParaRPr sz="18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b="1" lang="en" sz="1800">
                          <a:latin typeface="Montserrat"/>
                          <a:ea typeface="Montserrat"/>
                          <a:cs typeface="Montserrat"/>
                          <a:sym typeface="Montserrat"/>
                        </a:rPr>
                        <a:t>...</a:t>
                      </a:r>
                      <a:endParaRPr b="1" sz="1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solidFill>
                            <a:schemeClr val="accent1"/>
                          </a:solidFill>
                          <a:latin typeface="Montserrat"/>
                          <a:ea typeface="Montserrat"/>
                          <a:cs typeface="Montserrat"/>
                          <a:sym typeface="Montserrat"/>
                        </a:rPr>
                        <a:t>11</a:t>
                      </a:r>
                      <a:endParaRPr sz="1800">
                        <a:solidFill>
                          <a:schemeClr val="accen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latin typeface="Montserrat"/>
                          <a:ea typeface="Montserrat"/>
                          <a:cs typeface="Montserrat"/>
                          <a:sym typeface="Montserrat"/>
                        </a:rPr>
                        <a:t>1 more</a:t>
                      </a:r>
                      <a:endParaRPr sz="18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b="1" lang="en" sz="1800">
                          <a:latin typeface="Montserrat"/>
                          <a:ea typeface="Montserrat"/>
                          <a:cs typeface="Montserrat"/>
                          <a:sym typeface="Montserrat"/>
                        </a:rPr>
                        <a:t>….</a:t>
                      </a:r>
                      <a:endParaRPr b="1" sz="1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solidFill>
                            <a:schemeClr val="accent1"/>
                          </a:solidFill>
                          <a:latin typeface="Montserrat"/>
                          <a:ea typeface="Montserrat"/>
                          <a:cs typeface="Montserrat"/>
                          <a:sym typeface="Montserrat"/>
                        </a:rPr>
                        <a:t>???</a:t>
                      </a:r>
                      <a:endParaRPr sz="1800">
                        <a:solidFill>
                          <a:schemeClr val="accen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sz="1800">
                          <a:latin typeface="Montserrat"/>
                          <a:ea typeface="Montserrat"/>
                          <a:cs typeface="Montserrat"/>
                          <a:sym typeface="Montserrat"/>
                        </a:rPr>
                        <a:t>But NOW what ... ?</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1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Binary vs Decimal</a:t>
            </a:r>
            <a:endParaRPr b="0">
              <a:solidFill>
                <a:schemeClr val="lt1"/>
              </a:solidFill>
            </a:endParaRPr>
          </a:p>
        </p:txBody>
      </p:sp>
      <p:pic>
        <p:nvPicPr>
          <p:cNvPr id="735" name="Google Shape;735;p11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736" name="Google Shape;736;p118"/>
          <p:cNvSpPr txBox="1"/>
          <p:nvPr/>
        </p:nvSpPr>
        <p:spPr>
          <a:xfrm>
            <a:off x="369100" y="1468425"/>
            <a:ext cx="8401200" cy="4617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graphicFrame>
        <p:nvGraphicFramePr>
          <p:cNvPr id="737" name="Google Shape;737;p118"/>
          <p:cNvGraphicFramePr/>
          <p:nvPr/>
        </p:nvGraphicFramePr>
        <p:xfrm>
          <a:off x="242738" y="1809750"/>
          <a:ext cx="3000000" cy="3000000"/>
        </p:xfrm>
        <a:graphic>
          <a:graphicData uri="http://schemas.openxmlformats.org/drawingml/2006/table">
            <a:tbl>
              <a:tblPr>
                <a:noFill/>
                <a:tableStyleId>{68F98137-45F8-4AB3-A77F-34D580100B72}</a:tableStyleId>
              </a:tblPr>
              <a:tblGrid>
                <a:gridCol w="1017125"/>
                <a:gridCol w="382850"/>
                <a:gridCol w="382850"/>
                <a:gridCol w="404475"/>
                <a:gridCol w="476525"/>
                <a:gridCol w="513225"/>
                <a:gridCol w="480275"/>
                <a:gridCol w="487475"/>
                <a:gridCol w="501900"/>
                <a:gridCol w="516300"/>
                <a:gridCol w="516300"/>
                <a:gridCol w="516300"/>
                <a:gridCol w="516300"/>
                <a:gridCol w="516300"/>
                <a:gridCol w="516300"/>
                <a:gridCol w="516300"/>
                <a:gridCol w="516300"/>
              </a:tblGrid>
              <a:tr h="381000">
                <a:tc gridSpan="17">
                  <a:txBody>
                    <a:bodyPr/>
                    <a:lstStyle/>
                    <a:p>
                      <a:pPr indent="0" lvl="0" marL="0" rtl="0" algn="l">
                        <a:lnSpc>
                          <a:spcPct val="115000"/>
                        </a:lnSpc>
                        <a:spcBef>
                          <a:spcPts val="1800"/>
                        </a:spcBef>
                        <a:spcAft>
                          <a:spcPts val="0"/>
                        </a:spcAft>
                        <a:buClr>
                          <a:schemeClr val="dk1"/>
                        </a:buClr>
                        <a:buSzPts val="1100"/>
                        <a:buFont typeface="Arial"/>
                        <a:buNone/>
                      </a:pPr>
                      <a:r>
                        <a:rPr b="1" lang="en" sz="1700">
                          <a:solidFill>
                            <a:srgbClr val="0000CD"/>
                          </a:solidFill>
                        </a:rPr>
                        <a:t>Decimal vs Binary</a:t>
                      </a:r>
                      <a:endParaRPr b="1" sz="1700">
                        <a:solidFill>
                          <a:srgbClr val="0000CD"/>
                        </a:solidFill>
                      </a:endParaRPr>
                    </a:p>
                    <a:p>
                      <a:pPr indent="0" lvl="0" marL="0" rtl="0" algn="l">
                        <a:spcBef>
                          <a:spcPts val="400"/>
                        </a:spcBef>
                        <a:spcAft>
                          <a:spcPts val="0"/>
                        </a:spcAft>
                        <a:buNone/>
                      </a:pPr>
                      <a:r>
                        <a:t/>
                      </a:r>
                      <a:endParaRPr/>
                    </a:p>
                  </a:txBody>
                  <a:tcPr marT="91425" marB="91425" marR="91425" marL="91425"/>
                </a:tc>
                <a:tc hMerge="1"/>
                <a:tc hMerge="1"/>
                <a:tc hMerge="1"/>
                <a:tc hMerge="1"/>
                <a:tc hMerge="1"/>
                <a:tc hMerge="1"/>
                <a:tc hMerge="1"/>
                <a:tc hMerge="1"/>
                <a:tc hMerge="1"/>
                <a:tc hMerge="1"/>
                <a:tc hMerge="1"/>
                <a:tc hMerge="1"/>
                <a:tc hMerge="1"/>
                <a:tc hMerge="1"/>
                <a:tc hMerge="1"/>
                <a:tc hMerge="1"/>
              </a:tr>
              <a:tr h="381000">
                <a:tc gridSpan="17">
                  <a:txBody>
                    <a:bodyPr/>
                    <a:lstStyle/>
                    <a:p>
                      <a:pPr indent="0" lvl="0" marL="0" rtl="0" algn="l">
                        <a:lnSpc>
                          <a:spcPct val="115000"/>
                        </a:lnSpc>
                        <a:spcBef>
                          <a:spcPts val="1200"/>
                        </a:spcBef>
                        <a:spcAft>
                          <a:spcPts val="0"/>
                        </a:spcAft>
                        <a:buNone/>
                      </a:pPr>
                      <a:r>
                        <a:rPr lang="en"/>
                        <a:t>Here are some </a:t>
                      </a:r>
                      <a:r>
                        <a:rPr b="1" lang="en"/>
                        <a:t>equivalent</a:t>
                      </a:r>
                      <a:r>
                        <a:rPr lang="en"/>
                        <a:t> values:</a:t>
                      </a:r>
                      <a:endParaRPr/>
                    </a:p>
                    <a:p>
                      <a:pPr indent="0" lvl="0" marL="0" rtl="0" algn="l">
                        <a:lnSpc>
                          <a:spcPct val="115000"/>
                        </a:lnSpc>
                        <a:spcBef>
                          <a:spcPts val="1200"/>
                        </a:spcBef>
                        <a:spcAft>
                          <a:spcPts val="1200"/>
                        </a:spcAft>
                        <a:buNone/>
                      </a:pPr>
                      <a:r>
                        <a:t/>
                      </a:r>
                      <a:endParaRPr/>
                    </a:p>
                  </a:txBody>
                  <a:tcPr marT="91425" marB="91425" marR="91425" marL="91425">
                    <a:lnB cap="flat" cmpd="sng" w="9525">
                      <a:solidFill>
                        <a:srgbClr val="B7B7B7"/>
                      </a:solidFill>
                      <a:prstDash val="solid"/>
                      <a:round/>
                      <a:headEnd len="sm" w="sm" type="none"/>
                      <a:tailEnd len="sm" w="sm" type="none"/>
                    </a:lnB>
                  </a:tcPr>
                </a:tc>
                <a:tc hMerge="1"/>
                <a:tc hMerge="1"/>
                <a:tc hMerge="1"/>
                <a:tc hMerge="1"/>
                <a:tc hMerge="1"/>
                <a:tc hMerge="1"/>
                <a:tc hMerge="1"/>
                <a:tc hMerge="1"/>
                <a:tc hMerge="1"/>
                <a:tc hMerge="1"/>
                <a:tc hMerge="1"/>
                <a:tc hMerge="1"/>
                <a:tc hMerge="1"/>
                <a:tc hMerge="1"/>
                <a:tc hMerge="1"/>
                <a:tc hMerge="1"/>
              </a:tr>
              <a:tr h="776950">
                <a:tc>
                  <a:txBody>
                    <a:bodyPr/>
                    <a:lstStyle/>
                    <a:p>
                      <a:pPr indent="0" lvl="0" marL="0" rtl="0" algn="ctr">
                        <a:spcBef>
                          <a:spcPts val="0"/>
                        </a:spcBef>
                        <a:spcAft>
                          <a:spcPts val="0"/>
                        </a:spcAft>
                        <a:buNone/>
                      </a:pPr>
                      <a:r>
                        <a:rPr lang="en">
                          <a:solidFill>
                            <a:srgbClr val="0000CD"/>
                          </a:solidFill>
                        </a:rPr>
                        <a:t>Decimal</a:t>
                      </a:r>
                      <a:endParaRPr>
                        <a:solidFill>
                          <a:srgbClr val="0000CD"/>
                        </a:solidFill>
                      </a:endParaRPr>
                    </a:p>
                  </a:txBody>
                  <a:tcPr marT="91425" marB="91425" marR="0" marL="0">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0" marL="0">
                    <a:lnL cap="flat" cmpd="sng" w="9525">
                      <a:solidFill>
                        <a:srgbClr val="B7B7B7"/>
                      </a:solidFill>
                      <a:prstDash val="solid"/>
                      <a:round/>
                      <a:headEnd len="sm" w="sm" type="none"/>
                      <a:tailEnd len="sm" w="sm" type="none"/>
                    </a:lnL>
                  </a:tcPr>
                </a:tc>
                <a:tc>
                  <a:txBody>
                    <a:bodyPr/>
                    <a:lstStyle/>
                    <a:p>
                      <a:pPr indent="0" lvl="0" marL="0" rtl="0" algn="ctr">
                        <a:spcBef>
                          <a:spcPts val="0"/>
                        </a:spcBef>
                        <a:spcAft>
                          <a:spcPts val="0"/>
                        </a:spcAft>
                        <a:buNone/>
                      </a:pPr>
                      <a:r>
                        <a:rPr lang="en"/>
                        <a:t>1</a:t>
                      </a:r>
                      <a:endParaRPr/>
                    </a:p>
                  </a:txBody>
                  <a:tcPr marT="91425" marB="91425" marR="0" marL="0"/>
                </a:tc>
                <a:tc>
                  <a:txBody>
                    <a:bodyPr/>
                    <a:lstStyle/>
                    <a:p>
                      <a:pPr indent="0" lvl="0" marL="0" rtl="0" algn="ctr">
                        <a:spcBef>
                          <a:spcPts val="0"/>
                        </a:spcBef>
                        <a:spcAft>
                          <a:spcPts val="0"/>
                        </a:spcAft>
                        <a:buNone/>
                      </a:pPr>
                      <a:r>
                        <a:rPr lang="en"/>
                        <a:t>2</a:t>
                      </a:r>
                      <a:endParaRPr/>
                    </a:p>
                  </a:txBody>
                  <a:tcPr marT="91425" marB="91425" marR="0" marL="0"/>
                </a:tc>
                <a:tc>
                  <a:txBody>
                    <a:bodyPr/>
                    <a:lstStyle/>
                    <a:p>
                      <a:pPr indent="0" lvl="0" marL="0" rtl="0" algn="ctr">
                        <a:spcBef>
                          <a:spcPts val="0"/>
                        </a:spcBef>
                        <a:spcAft>
                          <a:spcPts val="0"/>
                        </a:spcAft>
                        <a:buNone/>
                      </a:pPr>
                      <a:r>
                        <a:rPr lang="en"/>
                        <a:t>3</a:t>
                      </a:r>
                      <a:endParaRPr/>
                    </a:p>
                  </a:txBody>
                  <a:tcPr marT="91425" marB="91425" marR="0" marL="0"/>
                </a:tc>
                <a:tc>
                  <a:txBody>
                    <a:bodyPr/>
                    <a:lstStyle/>
                    <a:p>
                      <a:pPr indent="0" lvl="0" marL="0" rtl="0" algn="ctr">
                        <a:spcBef>
                          <a:spcPts val="0"/>
                        </a:spcBef>
                        <a:spcAft>
                          <a:spcPts val="0"/>
                        </a:spcAft>
                        <a:buNone/>
                      </a:pPr>
                      <a:r>
                        <a:rPr lang="en"/>
                        <a:t>4</a:t>
                      </a:r>
                      <a:endParaRPr/>
                    </a:p>
                  </a:txBody>
                  <a:tcPr marT="91425" marB="91425" marR="0" marL="0"/>
                </a:tc>
                <a:tc>
                  <a:txBody>
                    <a:bodyPr/>
                    <a:lstStyle/>
                    <a:p>
                      <a:pPr indent="0" lvl="0" marL="0" rtl="0" algn="ctr">
                        <a:spcBef>
                          <a:spcPts val="0"/>
                        </a:spcBef>
                        <a:spcAft>
                          <a:spcPts val="0"/>
                        </a:spcAft>
                        <a:buNone/>
                      </a:pPr>
                      <a:r>
                        <a:rPr lang="en"/>
                        <a:t>5</a:t>
                      </a:r>
                      <a:endParaRPr/>
                    </a:p>
                  </a:txBody>
                  <a:tcPr marT="91425" marB="91425" marR="0" marL="0"/>
                </a:tc>
                <a:tc>
                  <a:txBody>
                    <a:bodyPr/>
                    <a:lstStyle/>
                    <a:p>
                      <a:pPr indent="0" lvl="0" marL="0" rtl="0" algn="ctr">
                        <a:spcBef>
                          <a:spcPts val="0"/>
                        </a:spcBef>
                        <a:spcAft>
                          <a:spcPts val="0"/>
                        </a:spcAft>
                        <a:buNone/>
                      </a:pPr>
                      <a:r>
                        <a:rPr lang="en"/>
                        <a:t>6</a:t>
                      </a:r>
                      <a:endParaRPr/>
                    </a:p>
                  </a:txBody>
                  <a:tcPr marT="91425" marB="91425" marR="0" marL="0"/>
                </a:tc>
                <a:tc>
                  <a:txBody>
                    <a:bodyPr/>
                    <a:lstStyle/>
                    <a:p>
                      <a:pPr indent="0" lvl="0" marL="0" rtl="0" algn="ctr">
                        <a:spcBef>
                          <a:spcPts val="0"/>
                        </a:spcBef>
                        <a:spcAft>
                          <a:spcPts val="0"/>
                        </a:spcAft>
                        <a:buNone/>
                      </a:pPr>
                      <a:r>
                        <a:rPr lang="en"/>
                        <a:t>7</a:t>
                      </a:r>
                      <a:endParaRPr/>
                    </a:p>
                  </a:txBody>
                  <a:tcPr marT="91425" marB="91425" marR="0" marL="0"/>
                </a:tc>
                <a:tc>
                  <a:txBody>
                    <a:bodyPr/>
                    <a:lstStyle/>
                    <a:p>
                      <a:pPr indent="0" lvl="0" marL="0" rtl="0" algn="ctr">
                        <a:spcBef>
                          <a:spcPts val="0"/>
                        </a:spcBef>
                        <a:spcAft>
                          <a:spcPts val="0"/>
                        </a:spcAft>
                        <a:buNone/>
                      </a:pPr>
                      <a:r>
                        <a:rPr lang="en"/>
                        <a:t>8</a:t>
                      </a:r>
                      <a:endParaRPr/>
                    </a:p>
                  </a:txBody>
                  <a:tcPr marT="91425" marB="91425" marR="0" marL="0"/>
                </a:tc>
                <a:tc>
                  <a:txBody>
                    <a:bodyPr/>
                    <a:lstStyle/>
                    <a:p>
                      <a:pPr indent="0" lvl="0" marL="0" rtl="0" algn="ctr">
                        <a:spcBef>
                          <a:spcPts val="0"/>
                        </a:spcBef>
                        <a:spcAft>
                          <a:spcPts val="0"/>
                        </a:spcAft>
                        <a:buNone/>
                      </a:pPr>
                      <a:r>
                        <a:rPr lang="en"/>
                        <a:t>9</a:t>
                      </a:r>
                      <a:endParaRPr/>
                    </a:p>
                  </a:txBody>
                  <a:tcPr marT="91425" marB="91425" marR="0" marL="0"/>
                </a:tc>
                <a:tc>
                  <a:txBody>
                    <a:bodyPr/>
                    <a:lstStyle/>
                    <a:p>
                      <a:pPr indent="0" lvl="0" marL="0" rtl="0" algn="ctr">
                        <a:spcBef>
                          <a:spcPts val="0"/>
                        </a:spcBef>
                        <a:spcAft>
                          <a:spcPts val="0"/>
                        </a:spcAft>
                        <a:buNone/>
                      </a:pPr>
                      <a:r>
                        <a:rPr lang="en"/>
                        <a:t>10</a:t>
                      </a:r>
                      <a:endParaRPr/>
                    </a:p>
                  </a:txBody>
                  <a:tcPr marT="91425" marB="91425" marR="0" marL="0"/>
                </a:tc>
                <a:tc>
                  <a:txBody>
                    <a:bodyPr/>
                    <a:lstStyle/>
                    <a:p>
                      <a:pPr indent="0" lvl="0" marL="0" rtl="0" algn="ctr">
                        <a:spcBef>
                          <a:spcPts val="0"/>
                        </a:spcBef>
                        <a:spcAft>
                          <a:spcPts val="0"/>
                        </a:spcAft>
                        <a:buNone/>
                      </a:pPr>
                      <a:r>
                        <a:rPr lang="en"/>
                        <a:t>11</a:t>
                      </a:r>
                      <a:endParaRPr/>
                    </a:p>
                  </a:txBody>
                  <a:tcPr marT="91425" marB="91425" marR="0" marL="0"/>
                </a:tc>
                <a:tc>
                  <a:txBody>
                    <a:bodyPr/>
                    <a:lstStyle/>
                    <a:p>
                      <a:pPr indent="0" lvl="0" marL="0" rtl="0" algn="ctr">
                        <a:spcBef>
                          <a:spcPts val="0"/>
                        </a:spcBef>
                        <a:spcAft>
                          <a:spcPts val="0"/>
                        </a:spcAft>
                        <a:buNone/>
                      </a:pPr>
                      <a:r>
                        <a:rPr lang="en"/>
                        <a:t>12</a:t>
                      </a:r>
                      <a:endParaRPr/>
                    </a:p>
                  </a:txBody>
                  <a:tcPr marT="91425" marB="91425" marR="0" marL="0"/>
                </a:tc>
                <a:tc>
                  <a:txBody>
                    <a:bodyPr/>
                    <a:lstStyle/>
                    <a:p>
                      <a:pPr indent="0" lvl="0" marL="0" rtl="0" algn="ctr">
                        <a:spcBef>
                          <a:spcPts val="0"/>
                        </a:spcBef>
                        <a:spcAft>
                          <a:spcPts val="0"/>
                        </a:spcAft>
                        <a:buNone/>
                      </a:pPr>
                      <a:r>
                        <a:rPr lang="en"/>
                        <a:t>13</a:t>
                      </a:r>
                      <a:endParaRPr/>
                    </a:p>
                  </a:txBody>
                  <a:tcPr marT="91425" marB="91425" marR="0" marL="0"/>
                </a:tc>
                <a:tc>
                  <a:txBody>
                    <a:bodyPr/>
                    <a:lstStyle/>
                    <a:p>
                      <a:pPr indent="0" lvl="0" marL="0" rtl="0" algn="ctr">
                        <a:spcBef>
                          <a:spcPts val="0"/>
                        </a:spcBef>
                        <a:spcAft>
                          <a:spcPts val="0"/>
                        </a:spcAft>
                        <a:buNone/>
                      </a:pPr>
                      <a:r>
                        <a:rPr lang="en"/>
                        <a:t>14</a:t>
                      </a:r>
                      <a:endParaRPr/>
                    </a:p>
                  </a:txBody>
                  <a:tcPr marT="91425" marB="91425" marR="0" marL="0"/>
                </a:tc>
                <a:tc>
                  <a:txBody>
                    <a:bodyPr/>
                    <a:lstStyle/>
                    <a:p>
                      <a:pPr indent="0" lvl="0" marL="0" rtl="0" algn="ctr">
                        <a:spcBef>
                          <a:spcPts val="0"/>
                        </a:spcBef>
                        <a:spcAft>
                          <a:spcPts val="0"/>
                        </a:spcAft>
                        <a:buNone/>
                      </a:pPr>
                      <a:r>
                        <a:rPr lang="en"/>
                        <a:t>15</a:t>
                      </a:r>
                      <a:endParaRPr/>
                    </a:p>
                  </a:txBody>
                  <a:tcPr marT="91425" marB="91425" marR="0" marL="0"/>
                </a:tc>
              </a:tr>
              <a:tr h="822925">
                <a:tc>
                  <a:txBody>
                    <a:bodyPr/>
                    <a:lstStyle/>
                    <a:p>
                      <a:pPr indent="0" lvl="0" marL="0" rtl="0" algn="ctr">
                        <a:spcBef>
                          <a:spcPts val="0"/>
                        </a:spcBef>
                        <a:spcAft>
                          <a:spcPts val="0"/>
                        </a:spcAft>
                        <a:buClr>
                          <a:schemeClr val="dk1"/>
                        </a:buClr>
                        <a:buSzPts val="1100"/>
                        <a:buFont typeface="Arial"/>
                        <a:buNone/>
                      </a:pPr>
                      <a:r>
                        <a:rPr lang="en">
                          <a:solidFill>
                            <a:srgbClr val="0000CD"/>
                          </a:solidFill>
                        </a:rPr>
                        <a:t>Binary</a:t>
                      </a:r>
                      <a:endParaRPr>
                        <a:solidFill>
                          <a:srgbClr val="0000CD"/>
                        </a:solidFill>
                      </a:endParaRPr>
                    </a:p>
                    <a:p>
                      <a:pPr indent="0" lvl="0" marL="0" rtl="0" algn="ctr">
                        <a:spcBef>
                          <a:spcPts val="0"/>
                        </a:spcBef>
                        <a:spcAft>
                          <a:spcPts val="0"/>
                        </a:spcAft>
                        <a:buNone/>
                      </a:pPr>
                      <a:r>
                        <a:t/>
                      </a:r>
                      <a:endParaRPr/>
                    </a:p>
                  </a:txBody>
                  <a:tcPr marT="91425" marB="91425" marR="0" marL="0">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0" marL="0">
                    <a:lnL cap="flat" cmpd="sng" w="9525">
                      <a:solidFill>
                        <a:srgbClr val="B7B7B7"/>
                      </a:solidFill>
                      <a:prstDash val="solid"/>
                      <a:round/>
                      <a:headEnd len="sm" w="sm" type="none"/>
                      <a:tailEnd len="sm" w="sm" type="none"/>
                    </a:lnL>
                  </a:tcPr>
                </a:tc>
                <a:tc>
                  <a:txBody>
                    <a:bodyPr/>
                    <a:lstStyle/>
                    <a:p>
                      <a:pPr indent="0" lvl="0" marL="0" rtl="0" algn="ctr">
                        <a:spcBef>
                          <a:spcPts val="0"/>
                        </a:spcBef>
                        <a:spcAft>
                          <a:spcPts val="0"/>
                        </a:spcAft>
                        <a:buNone/>
                      </a:pPr>
                      <a:r>
                        <a:rPr lang="en"/>
                        <a:t>1</a:t>
                      </a:r>
                      <a:endParaRPr/>
                    </a:p>
                  </a:txBody>
                  <a:tcPr marT="91425" marB="91425" marR="0" marL="0"/>
                </a:tc>
                <a:tc>
                  <a:txBody>
                    <a:bodyPr/>
                    <a:lstStyle/>
                    <a:p>
                      <a:pPr indent="0" lvl="0" marL="0" rtl="0" algn="ctr">
                        <a:spcBef>
                          <a:spcPts val="0"/>
                        </a:spcBef>
                        <a:spcAft>
                          <a:spcPts val="0"/>
                        </a:spcAft>
                        <a:buNone/>
                      </a:pPr>
                      <a:r>
                        <a:rPr lang="en"/>
                        <a:t>10</a:t>
                      </a:r>
                      <a:endParaRPr/>
                    </a:p>
                  </a:txBody>
                  <a:tcPr marT="91425" marB="91425" marR="0" marL="0"/>
                </a:tc>
                <a:tc>
                  <a:txBody>
                    <a:bodyPr/>
                    <a:lstStyle/>
                    <a:p>
                      <a:pPr indent="0" lvl="0" marL="0" rtl="0" algn="ctr">
                        <a:spcBef>
                          <a:spcPts val="0"/>
                        </a:spcBef>
                        <a:spcAft>
                          <a:spcPts val="0"/>
                        </a:spcAft>
                        <a:buNone/>
                      </a:pPr>
                      <a:r>
                        <a:rPr lang="en"/>
                        <a:t>11</a:t>
                      </a:r>
                      <a:endParaRPr/>
                    </a:p>
                  </a:txBody>
                  <a:tcPr marT="91425" marB="91425" marR="0" marL="0"/>
                </a:tc>
                <a:tc>
                  <a:txBody>
                    <a:bodyPr/>
                    <a:lstStyle/>
                    <a:p>
                      <a:pPr indent="0" lvl="0" marL="0" rtl="0" algn="ctr">
                        <a:spcBef>
                          <a:spcPts val="0"/>
                        </a:spcBef>
                        <a:spcAft>
                          <a:spcPts val="0"/>
                        </a:spcAft>
                        <a:buNone/>
                      </a:pPr>
                      <a:r>
                        <a:rPr lang="en"/>
                        <a:t>100</a:t>
                      </a:r>
                      <a:endParaRPr/>
                    </a:p>
                  </a:txBody>
                  <a:tcPr marT="91425" marB="91425" marR="0" marL="0"/>
                </a:tc>
                <a:tc>
                  <a:txBody>
                    <a:bodyPr/>
                    <a:lstStyle/>
                    <a:p>
                      <a:pPr indent="0" lvl="0" marL="0" rtl="0" algn="ctr">
                        <a:spcBef>
                          <a:spcPts val="0"/>
                        </a:spcBef>
                        <a:spcAft>
                          <a:spcPts val="0"/>
                        </a:spcAft>
                        <a:buNone/>
                      </a:pPr>
                      <a:r>
                        <a:rPr lang="en"/>
                        <a:t>101</a:t>
                      </a:r>
                      <a:endParaRPr/>
                    </a:p>
                  </a:txBody>
                  <a:tcPr marT="91425" marB="91425" marR="0" marL="0"/>
                </a:tc>
                <a:tc>
                  <a:txBody>
                    <a:bodyPr/>
                    <a:lstStyle/>
                    <a:p>
                      <a:pPr indent="0" lvl="0" marL="0" rtl="0" algn="ctr">
                        <a:spcBef>
                          <a:spcPts val="0"/>
                        </a:spcBef>
                        <a:spcAft>
                          <a:spcPts val="0"/>
                        </a:spcAft>
                        <a:buNone/>
                      </a:pPr>
                      <a:r>
                        <a:rPr lang="en"/>
                        <a:t>110</a:t>
                      </a:r>
                      <a:endParaRPr/>
                    </a:p>
                  </a:txBody>
                  <a:tcPr marT="91425" marB="91425" marR="0" marL="0"/>
                </a:tc>
                <a:tc>
                  <a:txBody>
                    <a:bodyPr/>
                    <a:lstStyle/>
                    <a:p>
                      <a:pPr indent="0" lvl="0" marL="0" rtl="0" algn="ctr">
                        <a:spcBef>
                          <a:spcPts val="0"/>
                        </a:spcBef>
                        <a:spcAft>
                          <a:spcPts val="0"/>
                        </a:spcAft>
                        <a:buNone/>
                      </a:pPr>
                      <a:r>
                        <a:rPr lang="en"/>
                        <a:t>111</a:t>
                      </a:r>
                      <a:endParaRPr/>
                    </a:p>
                  </a:txBody>
                  <a:tcPr marT="91425" marB="91425" marR="0" marL="0"/>
                </a:tc>
                <a:tc>
                  <a:txBody>
                    <a:bodyPr/>
                    <a:lstStyle/>
                    <a:p>
                      <a:pPr indent="0" lvl="0" marL="0" rtl="0" algn="ctr">
                        <a:spcBef>
                          <a:spcPts val="0"/>
                        </a:spcBef>
                        <a:spcAft>
                          <a:spcPts val="0"/>
                        </a:spcAft>
                        <a:buNone/>
                      </a:pPr>
                      <a:r>
                        <a:rPr lang="en"/>
                        <a:t>1000</a:t>
                      </a:r>
                      <a:endParaRPr/>
                    </a:p>
                  </a:txBody>
                  <a:tcPr marT="91425" marB="91425" marR="0" marL="0"/>
                </a:tc>
                <a:tc>
                  <a:txBody>
                    <a:bodyPr/>
                    <a:lstStyle/>
                    <a:p>
                      <a:pPr indent="0" lvl="0" marL="0" rtl="0" algn="ctr">
                        <a:spcBef>
                          <a:spcPts val="0"/>
                        </a:spcBef>
                        <a:spcAft>
                          <a:spcPts val="0"/>
                        </a:spcAft>
                        <a:buNone/>
                      </a:pPr>
                      <a:r>
                        <a:rPr lang="en"/>
                        <a:t>1001</a:t>
                      </a:r>
                      <a:endParaRPr/>
                    </a:p>
                  </a:txBody>
                  <a:tcPr marT="91425" marB="91425" marR="0" marL="0"/>
                </a:tc>
                <a:tc>
                  <a:txBody>
                    <a:bodyPr/>
                    <a:lstStyle/>
                    <a:p>
                      <a:pPr indent="0" lvl="0" marL="0" rtl="0" algn="ctr">
                        <a:spcBef>
                          <a:spcPts val="0"/>
                        </a:spcBef>
                        <a:spcAft>
                          <a:spcPts val="0"/>
                        </a:spcAft>
                        <a:buNone/>
                      </a:pPr>
                      <a:r>
                        <a:rPr lang="en"/>
                        <a:t>1010</a:t>
                      </a:r>
                      <a:endParaRPr/>
                    </a:p>
                  </a:txBody>
                  <a:tcPr marT="91425" marB="91425" marR="0" marL="0"/>
                </a:tc>
                <a:tc>
                  <a:txBody>
                    <a:bodyPr/>
                    <a:lstStyle/>
                    <a:p>
                      <a:pPr indent="0" lvl="0" marL="0" rtl="0" algn="ctr">
                        <a:spcBef>
                          <a:spcPts val="0"/>
                        </a:spcBef>
                        <a:spcAft>
                          <a:spcPts val="0"/>
                        </a:spcAft>
                        <a:buNone/>
                      </a:pPr>
                      <a:r>
                        <a:rPr lang="en"/>
                        <a:t>1011</a:t>
                      </a:r>
                      <a:endParaRPr/>
                    </a:p>
                  </a:txBody>
                  <a:tcPr marT="91425" marB="91425" marR="0" marL="0"/>
                </a:tc>
                <a:tc>
                  <a:txBody>
                    <a:bodyPr/>
                    <a:lstStyle/>
                    <a:p>
                      <a:pPr indent="0" lvl="0" marL="0" rtl="0" algn="ctr">
                        <a:spcBef>
                          <a:spcPts val="0"/>
                        </a:spcBef>
                        <a:spcAft>
                          <a:spcPts val="0"/>
                        </a:spcAft>
                        <a:buNone/>
                      </a:pPr>
                      <a:r>
                        <a:rPr lang="en"/>
                        <a:t>1100</a:t>
                      </a:r>
                      <a:endParaRPr/>
                    </a:p>
                  </a:txBody>
                  <a:tcPr marT="91425" marB="91425" marR="0" marL="0"/>
                </a:tc>
                <a:tc>
                  <a:txBody>
                    <a:bodyPr/>
                    <a:lstStyle/>
                    <a:p>
                      <a:pPr indent="0" lvl="0" marL="0" rtl="0" algn="ctr">
                        <a:spcBef>
                          <a:spcPts val="0"/>
                        </a:spcBef>
                        <a:spcAft>
                          <a:spcPts val="0"/>
                        </a:spcAft>
                        <a:buNone/>
                      </a:pPr>
                      <a:r>
                        <a:rPr lang="en"/>
                        <a:t>1101</a:t>
                      </a:r>
                      <a:endParaRPr/>
                    </a:p>
                  </a:txBody>
                  <a:tcPr marT="91425" marB="91425" marR="0" marL="0"/>
                </a:tc>
                <a:tc>
                  <a:txBody>
                    <a:bodyPr/>
                    <a:lstStyle/>
                    <a:p>
                      <a:pPr indent="0" lvl="0" marL="0" rtl="0" algn="ctr">
                        <a:spcBef>
                          <a:spcPts val="0"/>
                        </a:spcBef>
                        <a:spcAft>
                          <a:spcPts val="0"/>
                        </a:spcAft>
                        <a:buNone/>
                      </a:pPr>
                      <a:r>
                        <a:rPr lang="en"/>
                        <a:t>1110</a:t>
                      </a:r>
                      <a:endParaRPr/>
                    </a:p>
                  </a:txBody>
                  <a:tcPr marT="91425" marB="91425" marR="0" marL="0"/>
                </a:tc>
                <a:tc>
                  <a:txBody>
                    <a:bodyPr/>
                    <a:lstStyle/>
                    <a:p>
                      <a:pPr indent="0" lvl="0" marL="0" rtl="0" algn="ctr">
                        <a:spcBef>
                          <a:spcPts val="0"/>
                        </a:spcBef>
                        <a:spcAft>
                          <a:spcPts val="0"/>
                        </a:spcAft>
                        <a:buNone/>
                      </a:pPr>
                      <a:r>
                        <a:rPr lang="en"/>
                        <a:t>1111</a:t>
                      </a:r>
                      <a:endParaRPr/>
                    </a:p>
                  </a:txBody>
                  <a:tcPr marT="91425" marB="91425" marR="0" marL="0"/>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1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Binary numbers</a:t>
            </a:r>
            <a:endParaRPr b="0">
              <a:solidFill>
                <a:schemeClr val="lt1"/>
              </a:solidFill>
            </a:endParaRPr>
          </a:p>
        </p:txBody>
      </p:sp>
      <p:pic>
        <p:nvPicPr>
          <p:cNvPr id="743" name="Google Shape;743;p11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744" name="Google Shape;744;p119"/>
          <p:cNvSpPr txBox="1"/>
          <p:nvPr/>
        </p:nvSpPr>
        <p:spPr>
          <a:xfrm>
            <a:off x="369100" y="1468425"/>
            <a:ext cx="8401200" cy="30000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When you </a:t>
            </a:r>
            <a:r>
              <a:rPr b="1" lang="en" sz="1800">
                <a:solidFill>
                  <a:schemeClr val="dk1"/>
                </a:solidFill>
                <a:latin typeface="Montserrat"/>
                <a:ea typeface="Montserrat"/>
                <a:cs typeface="Montserrat"/>
                <a:sym typeface="Montserrat"/>
              </a:rPr>
              <a:t>say</a:t>
            </a:r>
            <a:r>
              <a:rPr lang="en" sz="1800">
                <a:solidFill>
                  <a:schemeClr val="dk1"/>
                </a:solidFill>
                <a:latin typeface="Montserrat"/>
                <a:ea typeface="Montserrat"/>
                <a:cs typeface="Montserrat"/>
                <a:sym typeface="Montserrat"/>
              </a:rPr>
              <a:t> a binary number, pronounce each digit (example, the binary number "101" is spoken as </a:t>
            </a:r>
            <a:r>
              <a:rPr i="1" lang="en" sz="1800">
                <a:solidFill>
                  <a:schemeClr val="dk1"/>
                </a:solidFill>
                <a:latin typeface="Montserrat"/>
                <a:ea typeface="Montserrat"/>
                <a:cs typeface="Montserrat"/>
                <a:sym typeface="Montserrat"/>
              </a:rPr>
              <a:t>"one zero one"</a:t>
            </a:r>
            <a:r>
              <a:rPr lang="en" sz="1800">
                <a:solidFill>
                  <a:schemeClr val="dk1"/>
                </a:solidFill>
                <a:latin typeface="Montserrat"/>
                <a:ea typeface="Montserrat"/>
                <a:cs typeface="Montserrat"/>
                <a:sym typeface="Montserrat"/>
              </a:rPr>
              <a:t>, or sometimes </a:t>
            </a:r>
            <a:r>
              <a:rPr i="1" lang="en" sz="1800">
                <a:solidFill>
                  <a:schemeClr val="dk1"/>
                </a:solidFill>
                <a:latin typeface="Montserrat"/>
                <a:ea typeface="Montserrat"/>
                <a:cs typeface="Montserrat"/>
                <a:sym typeface="Montserrat"/>
              </a:rPr>
              <a:t>"one-oh-one"</a:t>
            </a:r>
            <a:r>
              <a:rPr lang="en" sz="1800">
                <a:solidFill>
                  <a:schemeClr val="dk1"/>
                </a:solidFill>
                <a:latin typeface="Montserrat"/>
                <a:ea typeface="Montserrat"/>
                <a:cs typeface="Montserrat"/>
                <a:sym typeface="Montserrat"/>
              </a:rPr>
              <a:t>). This way people don't get confused with the decimal number.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Detailed explanation of binary number system: </a:t>
            </a:r>
            <a:r>
              <a:rPr lang="en" sz="1800" u="sng">
                <a:solidFill>
                  <a:schemeClr val="hlink"/>
                </a:solidFill>
                <a:latin typeface="Montserrat"/>
                <a:ea typeface="Montserrat"/>
                <a:cs typeface="Montserrat"/>
                <a:sym typeface="Montserrat"/>
                <a:hlinkClick r:id="rId4"/>
              </a:rPr>
              <a:t>here</a:t>
            </a: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Binary numbers on </a:t>
            </a:r>
            <a:r>
              <a:rPr lang="en" sz="1800" u="sng">
                <a:solidFill>
                  <a:schemeClr val="hlink"/>
                </a:solidFill>
                <a:latin typeface="Montserrat"/>
                <a:ea typeface="Montserrat"/>
                <a:cs typeface="Montserrat"/>
                <a:sym typeface="Montserrat"/>
                <a:hlinkClick r:id="rId5"/>
              </a:rPr>
              <a:t>Wikipedia</a:t>
            </a:r>
            <a:endParaRPr sz="1800">
              <a:solidFill>
                <a:schemeClr val="dk1"/>
              </a:solidFill>
              <a:latin typeface="Montserrat"/>
              <a:ea typeface="Montserrat"/>
              <a:cs typeface="Montserrat"/>
              <a:sym typeface="Montserra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0"/>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Integer to binary</a:t>
            </a:r>
            <a:endParaRPr b="0">
              <a:solidFill>
                <a:schemeClr val="lt1"/>
              </a:solidFill>
            </a:endParaRPr>
          </a:p>
        </p:txBody>
      </p:sp>
      <p:pic>
        <p:nvPicPr>
          <p:cNvPr id="750" name="Google Shape;750;p120"/>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751" name="Google Shape;751;p120"/>
          <p:cNvSpPr txBox="1"/>
          <p:nvPr/>
        </p:nvSpPr>
        <p:spPr>
          <a:xfrm>
            <a:off x="369100" y="1468425"/>
            <a:ext cx="8401200" cy="10989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Built-in function </a:t>
            </a:r>
            <a:r>
              <a:rPr b="1" lang="en" sz="1800">
                <a:solidFill>
                  <a:schemeClr val="dk1"/>
                </a:solidFill>
                <a:latin typeface="Montserrat"/>
                <a:ea typeface="Montserrat"/>
                <a:cs typeface="Montserrat"/>
                <a:sym typeface="Montserrat"/>
              </a:rPr>
              <a:t>bin()</a:t>
            </a:r>
            <a:r>
              <a:rPr lang="en" sz="1800">
                <a:solidFill>
                  <a:schemeClr val="dk1"/>
                </a:solidFill>
                <a:latin typeface="Montserrat"/>
                <a:ea typeface="Montserrat"/>
                <a:cs typeface="Montserrat"/>
                <a:sym typeface="Montserrat"/>
              </a:rPr>
              <a:t> converts an integer number to a binary string prefixed with “0b” (zero and b). The result is a valid Python expression:</a:t>
            </a:r>
            <a:endParaRPr sz="1800">
              <a:solidFill>
                <a:schemeClr val="dk1"/>
              </a:solidFill>
              <a:latin typeface="Montserrat"/>
              <a:ea typeface="Montserrat"/>
              <a:cs typeface="Montserrat"/>
              <a:sym typeface="Montserrat"/>
            </a:endParaRPr>
          </a:p>
        </p:txBody>
      </p:sp>
      <p:pic>
        <p:nvPicPr>
          <p:cNvPr id="752" name="Google Shape;752;p120"/>
          <p:cNvPicPr preferRelativeResize="0"/>
          <p:nvPr/>
        </p:nvPicPr>
        <p:blipFill>
          <a:blip r:embed="rId4">
            <a:alphaModFix/>
          </a:blip>
          <a:stretch>
            <a:fillRect/>
          </a:stretch>
        </p:blipFill>
        <p:spPr>
          <a:xfrm>
            <a:off x="2994125" y="2466975"/>
            <a:ext cx="3291225" cy="25293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21"/>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a:t>
            </a:r>
            <a:r>
              <a:rPr b="0" lang="en">
                <a:solidFill>
                  <a:schemeClr val="lt1"/>
                </a:solidFill>
              </a:rPr>
              <a:t>inary to i</a:t>
            </a:r>
            <a:r>
              <a:rPr b="0" lang="en">
                <a:solidFill>
                  <a:schemeClr val="lt1"/>
                </a:solidFill>
              </a:rPr>
              <a:t>nteger </a:t>
            </a:r>
            <a:endParaRPr b="0">
              <a:solidFill>
                <a:schemeClr val="lt1"/>
              </a:solidFill>
            </a:endParaRPr>
          </a:p>
        </p:txBody>
      </p:sp>
      <p:pic>
        <p:nvPicPr>
          <p:cNvPr id="758" name="Google Shape;758;p121"/>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759" name="Google Shape;759;p121"/>
          <p:cNvSpPr txBox="1"/>
          <p:nvPr/>
        </p:nvSpPr>
        <p:spPr>
          <a:xfrm>
            <a:off x="369100" y="1468425"/>
            <a:ext cx="8401200" cy="17361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Built-in function </a:t>
            </a:r>
            <a:r>
              <a:rPr b="1" lang="en" sz="1800">
                <a:solidFill>
                  <a:schemeClr val="dk1"/>
                </a:solidFill>
                <a:latin typeface="Montserrat"/>
                <a:ea typeface="Montserrat"/>
                <a:cs typeface="Montserrat"/>
                <a:sym typeface="Montserrat"/>
              </a:rPr>
              <a:t>int</a:t>
            </a:r>
            <a:r>
              <a:rPr b="1" lang="en" sz="1800">
                <a:solidFill>
                  <a:schemeClr val="dk1"/>
                </a:solidFill>
                <a:latin typeface="Montserrat"/>
                <a:ea typeface="Montserrat"/>
                <a:cs typeface="Montserrat"/>
                <a:sym typeface="Montserrat"/>
              </a:rPr>
              <a:t>()</a:t>
            </a:r>
            <a:r>
              <a:rPr lang="en" sz="1800">
                <a:solidFill>
                  <a:schemeClr val="dk1"/>
                </a:solidFill>
                <a:latin typeface="Montserrat"/>
                <a:ea typeface="Montserrat"/>
                <a:cs typeface="Montserrat"/>
                <a:sym typeface="Montserrat"/>
              </a:rPr>
              <a:t> r</a:t>
            </a:r>
            <a:r>
              <a:rPr lang="en" sz="1800">
                <a:solidFill>
                  <a:schemeClr val="dk1"/>
                </a:solidFill>
                <a:latin typeface="Montserrat"/>
                <a:ea typeface="Montserrat"/>
                <a:cs typeface="Montserrat"/>
                <a:sym typeface="Montserrat"/>
              </a:rPr>
              <a:t>eturns an integer object constructed from a number or string.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To convert from binary to integer we must set second argument of int() called </a:t>
            </a:r>
            <a:r>
              <a:rPr b="1" lang="en" sz="1800">
                <a:solidFill>
                  <a:schemeClr val="dk1"/>
                </a:solidFill>
                <a:latin typeface="Montserrat"/>
                <a:ea typeface="Montserrat"/>
                <a:cs typeface="Montserrat"/>
                <a:sym typeface="Montserrat"/>
              </a:rPr>
              <a:t>base</a:t>
            </a:r>
            <a:r>
              <a:rPr lang="en" sz="1800">
                <a:solidFill>
                  <a:schemeClr val="dk1"/>
                </a:solidFill>
                <a:latin typeface="Montserrat"/>
                <a:ea typeface="Montserrat"/>
                <a:cs typeface="Montserrat"/>
                <a:sym typeface="Montserrat"/>
              </a:rPr>
              <a:t>. For binary numbers the base is </a:t>
            </a:r>
            <a:r>
              <a:rPr b="1" lang="en" sz="1800">
                <a:solidFill>
                  <a:schemeClr val="dk1"/>
                </a:solidFill>
                <a:latin typeface="Montserrat"/>
                <a:ea typeface="Montserrat"/>
                <a:cs typeface="Montserrat"/>
                <a:sym typeface="Montserrat"/>
              </a:rPr>
              <a:t>2</a:t>
            </a:r>
            <a:r>
              <a:rPr lang="en" sz="1800">
                <a:solidFill>
                  <a:schemeClr val="dk1"/>
                </a:solidFill>
                <a:latin typeface="Montserrat"/>
                <a:ea typeface="Montserrat"/>
                <a:cs typeface="Montserrat"/>
                <a:sym typeface="Montserrat"/>
              </a:rPr>
              <a:t>:</a:t>
            </a:r>
            <a:endParaRPr sz="1800">
              <a:solidFill>
                <a:schemeClr val="dk1"/>
              </a:solidFill>
              <a:latin typeface="Montserrat"/>
              <a:ea typeface="Montserrat"/>
              <a:cs typeface="Montserrat"/>
              <a:sym typeface="Montserrat"/>
            </a:endParaRPr>
          </a:p>
        </p:txBody>
      </p:sp>
      <p:pic>
        <p:nvPicPr>
          <p:cNvPr id="760" name="Google Shape;760;p121"/>
          <p:cNvPicPr preferRelativeResize="0"/>
          <p:nvPr/>
        </p:nvPicPr>
        <p:blipFill>
          <a:blip r:embed="rId4">
            <a:alphaModFix/>
          </a:blip>
          <a:stretch>
            <a:fillRect/>
          </a:stretch>
        </p:blipFill>
        <p:spPr>
          <a:xfrm>
            <a:off x="2895600" y="3356925"/>
            <a:ext cx="3076575" cy="15716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22"/>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Bitwise operators</a:t>
            </a:r>
            <a:endParaRPr b="0"/>
          </a:p>
        </p:txBody>
      </p:sp>
      <p:pic>
        <p:nvPicPr>
          <p:cNvPr id="766" name="Google Shape;766;p122"/>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767" name="Google Shape;767;p122"/>
          <p:cNvSpPr txBox="1"/>
          <p:nvPr/>
        </p:nvSpPr>
        <p:spPr>
          <a:xfrm>
            <a:off x="369100" y="1468425"/>
            <a:ext cx="8401200" cy="2824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Bitwise operators are used to compare (binary) numbers:</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pic>
        <p:nvPicPr>
          <p:cNvPr id="768" name="Google Shape;768;p122"/>
          <p:cNvPicPr preferRelativeResize="0"/>
          <p:nvPr/>
        </p:nvPicPr>
        <p:blipFill>
          <a:blip r:embed="rId4">
            <a:alphaModFix/>
          </a:blip>
          <a:stretch>
            <a:fillRect/>
          </a:stretch>
        </p:blipFill>
        <p:spPr>
          <a:xfrm>
            <a:off x="0" y="2187257"/>
            <a:ext cx="9144001" cy="2445387"/>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2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Bitwise AND</a:t>
            </a:r>
            <a:endParaRPr b="0"/>
          </a:p>
        </p:txBody>
      </p:sp>
      <p:pic>
        <p:nvPicPr>
          <p:cNvPr id="774" name="Google Shape;774;p12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775" name="Google Shape;775;p123"/>
          <p:cNvPicPr preferRelativeResize="0"/>
          <p:nvPr/>
        </p:nvPicPr>
        <p:blipFill>
          <a:blip r:embed="rId4">
            <a:alphaModFix/>
          </a:blip>
          <a:stretch>
            <a:fillRect/>
          </a:stretch>
        </p:blipFill>
        <p:spPr>
          <a:xfrm>
            <a:off x="1066800" y="1170000"/>
            <a:ext cx="6581775" cy="1895475"/>
          </a:xfrm>
          <a:prstGeom prst="rect">
            <a:avLst/>
          </a:prstGeom>
          <a:noFill/>
          <a:ln>
            <a:noFill/>
          </a:ln>
        </p:spPr>
      </p:pic>
      <p:pic>
        <p:nvPicPr>
          <p:cNvPr id="776" name="Google Shape;776;p123"/>
          <p:cNvPicPr preferRelativeResize="0"/>
          <p:nvPr/>
        </p:nvPicPr>
        <p:blipFill>
          <a:blip r:embed="rId5">
            <a:alphaModFix/>
          </a:blip>
          <a:stretch>
            <a:fillRect/>
          </a:stretch>
        </p:blipFill>
        <p:spPr>
          <a:xfrm>
            <a:off x="2856225" y="3550500"/>
            <a:ext cx="3333521" cy="10176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2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Bitwise OR</a:t>
            </a:r>
            <a:endParaRPr b="0"/>
          </a:p>
        </p:txBody>
      </p:sp>
      <p:pic>
        <p:nvPicPr>
          <p:cNvPr id="782" name="Google Shape;782;p12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783" name="Google Shape;783;p124"/>
          <p:cNvPicPr preferRelativeResize="0"/>
          <p:nvPr/>
        </p:nvPicPr>
        <p:blipFill>
          <a:blip r:embed="rId4">
            <a:alphaModFix/>
          </a:blip>
          <a:stretch>
            <a:fillRect/>
          </a:stretch>
        </p:blipFill>
        <p:spPr>
          <a:xfrm>
            <a:off x="1447800" y="1398600"/>
            <a:ext cx="6219825" cy="1866900"/>
          </a:xfrm>
          <a:prstGeom prst="rect">
            <a:avLst/>
          </a:prstGeom>
          <a:noFill/>
          <a:ln>
            <a:noFill/>
          </a:ln>
        </p:spPr>
      </p:pic>
      <p:pic>
        <p:nvPicPr>
          <p:cNvPr id="784" name="Google Shape;784;p124"/>
          <p:cNvPicPr preferRelativeResize="0"/>
          <p:nvPr/>
        </p:nvPicPr>
        <p:blipFill>
          <a:blip r:embed="rId5">
            <a:alphaModFix/>
          </a:blip>
          <a:stretch>
            <a:fillRect/>
          </a:stretch>
        </p:blipFill>
        <p:spPr>
          <a:xfrm>
            <a:off x="3124200" y="3722700"/>
            <a:ext cx="2669900" cy="8950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2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Bitwise shift operator</a:t>
            </a:r>
            <a:endParaRPr b="0">
              <a:solidFill>
                <a:schemeClr val="lt1"/>
              </a:solidFill>
            </a:endParaRPr>
          </a:p>
        </p:txBody>
      </p:sp>
      <p:pic>
        <p:nvPicPr>
          <p:cNvPr id="790" name="Google Shape;790;p12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791" name="Google Shape;791;p125"/>
          <p:cNvSpPr txBox="1"/>
          <p:nvPr/>
        </p:nvSpPr>
        <p:spPr>
          <a:xfrm>
            <a:off x="369100" y="1468425"/>
            <a:ext cx="84012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Bitwise shift operators are another kind of tool for </a:t>
            </a:r>
            <a:r>
              <a:rPr b="1" lang="en" sz="1800">
                <a:solidFill>
                  <a:schemeClr val="dk1"/>
                </a:solidFill>
                <a:latin typeface="Montserrat"/>
                <a:ea typeface="Montserrat"/>
                <a:cs typeface="Montserrat"/>
                <a:sym typeface="Montserrat"/>
              </a:rPr>
              <a:t>bit manipulation</a:t>
            </a:r>
            <a:r>
              <a:rPr lang="en" sz="1800">
                <a:solidFill>
                  <a:schemeClr val="dk1"/>
                </a:solidFill>
                <a:latin typeface="Montserrat"/>
                <a:ea typeface="Montserrat"/>
                <a:cs typeface="Montserrat"/>
                <a:sym typeface="Montserrat"/>
              </a:rPr>
              <a:t>.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They let you move the bits around, which will be handy for creating </a:t>
            </a:r>
            <a:r>
              <a:rPr b="1" lang="en" sz="1800">
                <a:solidFill>
                  <a:schemeClr val="dk1"/>
                </a:solidFill>
                <a:latin typeface="Montserrat"/>
                <a:ea typeface="Montserrat"/>
                <a:cs typeface="Montserrat"/>
                <a:sym typeface="Montserrat"/>
              </a:rPr>
              <a:t>bitmasks</a:t>
            </a:r>
            <a:r>
              <a:rPr lang="en" sz="1800">
                <a:solidFill>
                  <a:schemeClr val="dk1"/>
                </a:solidFill>
                <a:latin typeface="Montserrat"/>
                <a:ea typeface="Montserrat"/>
                <a:cs typeface="Montserrat"/>
                <a:sym typeface="Montserrat"/>
              </a:rPr>
              <a:t> later on. In the past, they were often used to improve the speed of certain mathematical operations.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We will explore left and right shifting</a:t>
            </a:r>
            <a:endParaRPr sz="1800">
              <a:solidFill>
                <a:schemeClr val="dk1"/>
              </a:solidFill>
              <a:latin typeface="Montserrat"/>
              <a:ea typeface="Montserrat"/>
              <a:cs typeface="Montserrat"/>
              <a:sym typeface="Montserrat"/>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2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Left</a:t>
            </a:r>
            <a:r>
              <a:rPr b="0" lang="en">
                <a:solidFill>
                  <a:schemeClr val="lt1"/>
                </a:solidFill>
              </a:rPr>
              <a:t> shift operator</a:t>
            </a:r>
            <a:endParaRPr b="0">
              <a:solidFill>
                <a:schemeClr val="lt1"/>
              </a:solidFill>
            </a:endParaRPr>
          </a:p>
        </p:txBody>
      </p:sp>
      <p:pic>
        <p:nvPicPr>
          <p:cNvPr id="797" name="Google Shape;797;p12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798" name="Google Shape;798;p126"/>
          <p:cNvSpPr txBox="1"/>
          <p:nvPr/>
        </p:nvSpPr>
        <p:spPr>
          <a:xfrm>
            <a:off x="369100" y="1468425"/>
            <a:ext cx="8401200" cy="33294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bitwise </a:t>
            </a:r>
            <a:r>
              <a:rPr b="1" lang="en" sz="1800">
                <a:solidFill>
                  <a:schemeClr val="dk1"/>
                </a:solidFill>
                <a:latin typeface="Montserrat"/>
                <a:ea typeface="Montserrat"/>
                <a:cs typeface="Montserrat"/>
                <a:sym typeface="Montserrat"/>
              </a:rPr>
              <a:t>left</a:t>
            </a:r>
            <a:r>
              <a:rPr lang="en" sz="1800">
                <a:solidFill>
                  <a:schemeClr val="dk1"/>
                </a:solidFill>
                <a:latin typeface="Montserrat"/>
                <a:ea typeface="Montserrat"/>
                <a:cs typeface="Montserrat"/>
                <a:sym typeface="Montserrat"/>
              </a:rPr>
              <a:t> shift operator (</a:t>
            </a:r>
            <a:r>
              <a:rPr b="1" lang="en" sz="1800">
                <a:solidFill>
                  <a:schemeClr val="dk1"/>
                </a:solidFill>
                <a:latin typeface="Montserrat"/>
                <a:ea typeface="Montserrat"/>
                <a:cs typeface="Montserrat"/>
                <a:sym typeface="Montserrat"/>
              </a:rPr>
              <a:t>&lt;&lt;</a:t>
            </a:r>
            <a:r>
              <a:rPr lang="en" sz="1800">
                <a:solidFill>
                  <a:schemeClr val="dk1"/>
                </a:solidFill>
                <a:latin typeface="Montserrat"/>
                <a:ea typeface="Montserrat"/>
                <a:cs typeface="Montserrat"/>
                <a:sym typeface="Montserrat"/>
              </a:rPr>
              <a:t>) moves the bits of its </a:t>
            </a:r>
            <a:r>
              <a:rPr b="1" lang="en" sz="1800">
                <a:solidFill>
                  <a:schemeClr val="dk1"/>
                </a:solidFill>
                <a:latin typeface="Montserrat"/>
                <a:ea typeface="Montserrat"/>
                <a:cs typeface="Montserrat"/>
                <a:sym typeface="Montserrat"/>
              </a:rPr>
              <a:t>first</a:t>
            </a:r>
            <a:r>
              <a:rPr lang="en" sz="1800">
                <a:solidFill>
                  <a:schemeClr val="dk1"/>
                </a:solidFill>
                <a:latin typeface="Montserrat"/>
                <a:ea typeface="Montserrat"/>
                <a:cs typeface="Montserrat"/>
                <a:sym typeface="Montserrat"/>
              </a:rPr>
              <a:t> operand to the left by the number of places specified in its </a:t>
            </a:r>
            <a:r>
              <a:rPr b="1" lang="en" sz="1800">
                <a:solidFill>
                  <a:schemeClr val="dk1"/>
                </a:solidFill>
                <a:latin typeface="Montserrat"/>
                <a:ea typeface="Montserrat"/>
                <a:cs typeface="Montserrat"/>
                <a:sym typeface="Montserrat"/>
              </a:rPr>
              <a:t>second</a:t>
            </a:r>
            <a:r>
              <a:rPr lang="en" sz="1800">
                <a:solidFill>
                  <a:schemeClr val="dk1"/>
                </a:solidFill>
                <a:latin typeface="Montserrat"/>
                <a:ea typeface="Montserrat"/>
                <a:cs typeface="Montserrat"/>
                <a:sym typeface="Montserrat"/>
              </a:rPr>
              <a:t> operand. It also takes care of inserting enough zero bits to fill the gap that arises on the right edge of the new bit pattern.</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Shifting a single bit to the left by o</a:t>
            </a:r>
            <a:r>
              <a:rPr b="1" lang="en" sz="1800">
                <a:solidFill>
                  <a:schemeClr val="dk1"/>
                </a:solidFill>
                <a:latin typeface="Montserrat"/>
                <a:ea typeface="Montserrat"/>
                <a:cs typeface="Montserrat"/>
                <a:sym typeface="Montserrat"/>
              </a:rPr>
              <a:t>ne place</a:t>
            </a:r>
            <a:r>
              <a:rPr lang="en" sz="1800">
                <a:solidFill>
                  <a:schemeClr val="dk1"/>
                </a:solidFill>
                <a:latin typeface="Montserrat"/>
                <a:ea typeface="Montserrat"/>
                <a:cs typeface="Montserrat"/>
                <a:sym typeface="Montserrat"/>
              </a:rPr>
              <a:t> </a:t>
            </a:r>
            <a:r>
              <a:rPr b="1" lang="en" sz="1800">
                <a:solidFill>
                  <a:schemeClr val="dk1"/>
                </a:solidFill>
                <a:latin typeface="Montserrat"/>
                <a:ea typeface="Montserrat"/>
                <a:cs typeface="Montserrat"/>
                <a:sym typeface="Montserrat"/>
              </a:rPr>
              <a:t>doubles</a:t>
            </a:r>
            <a:r>
              <a:rPr lang="en" sz="1800">
                <a:solidFill>
                  <a:schemeClr val="dk1"/>
                </a:solidFill>
                <a:latin typeface="Montserrat"/>
                <a:ea typeface="Montserrat"/>
                <a:cs typeface="Montserrat"/>
                <a:sym typeface="Montserrat"/>
              </a:rPr>
              <a:t> its value. For example, instead of a two, the bit will indicate a four after the shift. Moving it two places to the left will quadruple the resulting value. When you add up all the bits in a given number, you’ll notice that it also gets doubled with every place shifted:</a:t>
            </a:r>
            <a:endParaRPr sz="18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Arguments of print() function</a:t>
            </a:r>
            <a:endParaRPr b="0"/>
          </a:p>
        </p:txBody>
      </p:sp>
      <p:pic>
        <p:nvPicPr>
          <p:cNvPr id="214" name="Google Shape;214;p4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215" name="Google Shape;215;p46"/>
          <p:cNvSpPr txBox="1"/>
          <p:nvPr/>
        </p:nvSpPr>
        <p:spPr>
          <a:xfrm>
            <a:off x="371400" y="1341600"/>
            <a:ext cx="8401200" cy="3472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First argument is </a:t>
            </a:r>
            <a:r>
              <a:rPr b="1" lang="en" sz="1800">
                <a:solidFill>
                  <a:schemeClr val="dk1"/>
                </a:solidFill>
                <a:latin typeface="Montserrat"/>
                <a:ea typeface="Montserrat"/>
                <a:cs typeface="Montserrat"/>
                <a:sym typeface="Montserrat"/>
              </a:rPr>
              <a:t>required</a:t>
            </a:r>
            <a:r>
              <a:rPr lang="en" sz="1800">
                <a:solidFill>
                  <a:schemeClr val="dk1"/>
                </a:solidFill>
                <a:latin typeface="Montserrat"/>
                <a:ea typeface="Montserrat"/>
                <a:cs typeface="Montserrat"/>
                <a:sym typeface="Montserrat"/>
              </a:rPr>
              <a:t>, others are </a:t>
            </a:r>
            <a:r>
              <a:rPr b="1" lang="en" sz="1800">
                <a:solidFill>
                  <a:schemeClr val="dk1"/>
                </a:solidFill>
                <a:latin typeface="Montserrat"/>
                <a:ea typeface="Montserrat"/>
                <a:cs typeface="Montserrat"/>
                <a:sym typeface="Montserrat"/>
              </a:rPr>
              <a:t>optional</a:t>
            </a:r>
            <a:r>
              <a:rPr lang="en" sz="1800">
                <a:solidFill>
                  <a:schemeClr val="dk1"/>
                </a:solidFill>
                <a:latin typeface="Montserrat"/>
                <a:ea typeface="Montserrat"/>
                <a:cs typeface="Montserrat"/>
                <a:sym typeface="Montserrat"/>
              </a:rPr>
              <a:t>.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For example </a:t>
            </a:r>
            <a:r>
              <a:rPr b="1" lang="en" sz="1800">
                <a:solidFill>
                  <a:schemeClr val="dk1"/>
                </a:solidFill>
                <a:latin typeface="Montserrat"/>
                <a:ea typeface="Montserrat"/>
                <a:cs typeface="Montserrat"/>
                <a:sym typeface="Montserrat"/>
              </a:rPr>
              <a:t>separator</a:t>
            </a:r>
            <a:r>
              <a:rPr lang="en" sz="1800">
                <a:solidFill>
                  <a:schemeClr val="dk1"/>
                </a:solidFill>
                <a:latin typeface="Montserrat"/>
                <a:ea typeface="Montserrat"/>
                <a:cs typeface="Montserrat"/>
                <a:sym typeface="Montserrat"/>
              </a:rPr>
              <a:t> specifies how to separate the objects, if there is more than one, e.g.:</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 sz="1800">
                <a:solidFill>
                  <a:schemeClr val="dk1"/>
                </a:solidFill>
                <a:latin typeface="Montserrat"/>
                <a:ea typeface="Montserrat"/>
                <a:cs typeface="Montserrat"/>
                <a:sym typeface="Montserrat"/>
              </a:rPr>
              <a:t>&gt;&gt;&gt; print("Hello", "world", sep=" - ")</a:t>
            </a:r>
            <a:endParaRPr sz="1800">
              <a:solidFill>
                <a:schemeClr val="dk1"/>
              </a:solidFill>
              <a:latin typeface="Montserrat"/>
              <a:ea typeface="Montserrat"/>
              <a:cs typeface="Montserrat"/>
              <a:sym typeface="Montserrat"/>
            </a:endParaRPr>
          </a:p>
          <a:p>
            <a:pPr indent="457200" lvl="0" marL="0" rtl="0" algn="l">
              <a:lnSpc>
                <a:spcPct val="115000"/>
              </a:lnSpc>
              <a:spcBef>
                <a:spcPts val="1200"/>
              </a:spcBef>
              <a:spcAft>
                <a:spcPts val="0"/>
              </a:spcAft>
              <a:buNone/>
            </a:pPr>
            <a:r>
              <a:rPr lang="en" sz="1800">
                <a:solidFill>
                  <a:schemeClr val="dk1"/>
                </a:solidFill>
                <a:latin typeface="Montserrat"/>
                <a:ea typeface="Montserrat"/>
                <a:cs typeface="Montserrat"/>
                <a:sym typeface="Montserrat"/>
              </a:rPr>
              <a:t>&gt;&gt;&gt; </a:t>
            </a:r>
            <a:r>
              <a:rPr lang="en" sz="1800">
                <a:solidFill>
                  <a:srgbClr val="0000CD"/>
                </a:solidFill>
                <a:latin typeface="Montserrat"/>
                <a:ea typeface="Montserrat"/>
                <a:cs typeface="Montserrat"/>
                <a:sym typeface="Montserrat"/>
              </a:rPr>
              <a:t>Hello - world</a:t>
            </a:r>
            <a:r>
              <a:rPr lang="en" sz="1800">
                <a:solidFill>
                  <a:srgbClr val="0000CD"/>
                </a:solidFill>
                <a:latin typeface="Montserrat"/>
                <a:ea typeface="Montserrat"/>
                <a:cs typeface="Montserrat"/>
                <a:sym typeface="Montserrat"/>
              </a:rPr>
              <a:t> </a:t>
            </a:r>
            <a:br>
              <a:rPr lang="en" sz="1800">
                <a:solidFill>
                  <a:srgbClr val="0000CD"/>
                </a:solidFill>
                <a:latin typeface="Montserrat"/>
                <a:ea typeface="Montserrat"/>
                <a:cs typeface="Montserrat"/>
                <a:sym typeface="Montserrat"/>
              </a:rPr>
            </a:br>
            <a:endParaRPr sz="1800">
              <a:solidFill>
                <a:srgbClr val="0000CD"/>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You can find guide about print() function in documentation!</a:t>
            </a:r>
            <a:endParaRPr sz="1800">
              <a:solidFill>
                <a:schemeClr val="dk1"/>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27"/>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Left shift operator</a:t>
            </a:r>
            <a:endParaRPr b="0">
              <a:solidFill>
                <a:schemeClr val="lt1"/>
              </a:solidFill>
            </a:endParaRPr>
          </a:p>
        </p:txBody>
      </p:sp>
      <p:pic>
        <p:nvPicPr>
          <p:cNvPr id="804" name="Google Shape;804;p127"/>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805" name="Google Shape;805;p127"/>
          <p:cNvPicPr preferRelativeResize="0"/>
          <p:nvPr/>
        </p:nvPicPr>
        <p:blipFill>
          <a:blip r:embed="rId4">
            <a:alphaModFix/>
          </a:blip>
          <a:stretch>
            <a:fillRect/>
          </a:stretch>
        </p:blipFill>
        <p:spPr>
          <a:xfrm>
            <a:off x="1219200" y="1398600"/>
            <a:ext cx="6372225" cy="254317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28"/>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Right</a:t>
            </a:r>
            <a:r>
              <a:rPr b="0" lang="en">
                <a:solidFill>
                  <a:schemeClr val="lt1"/>
                </a:solidFill>
              </a:rPr>
              <a:t> shift operator</a:t>
            </a:r>
            <a:endParaRPr b="0">
              <a:solidFill>
                <a:schemeClr val="lt1"/>
              </a:solidFill>
            </a:endParaRPr>
          </a:p>
        </p:txBody>
      </p:sp>
      <p:pic>
        <p:nvPicPr>
          <p:cNvPr id="811" name="Google Shape;811;p128"/>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812" name="Google Shape;812;p128"/>
          <p:cNvSpPr txBox="1"/>
          <p:nvPr/>
        </p:nvSpPr>
        <p:spPr>
          <a:xfrm>
            <a:off x="369100" y="1468425"/>
            <a:ext cx="8401200" cy="37911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bitwise </a:t>
            </a:r>
            <a:r>
              <a:rPr b="1" lang="en" sz="1800">
                <a:solidFill>
                  <a:schemeClr val="dk1"/>
                </a:solidFill>
                <a:latin typeface="Montserrat"/>
                <a:ea typeface="Montserrat"/>
                <a:cs typeface="Montserrat"/>
                <a:sym typeface="Montserrat"/>
              </a:rPr>
              <a:t>right</a:t>
            </a:r>
            <a:r>
              <a:rPr lang="en" sz="1800">
                <a:solidFill>
                  <a:schemeClr val="dk1"/>
                </a:solidFill>
                <a:latin typeface="Montserrat"/>
                <a:ea typeface="Montserrat"/>
                <a:cs typeface="Montserrat"/>
                <a:sym typeface="Montserrat"/>
              </a:rPr>
              <a:t> shift operator (</a:t>
            </a:r>
            <a:r>
              <a:rPr b="1" lang="en" sz="1800">
                <a:solidFill>
                  <a:schemeClr val="dk1"/>
                </a:solidFill>
                <a:latin typeface="Montserrat"/>
                <a:ea typeface="Montserrat"/>
                <a:cs typeface="Montserrat"/>
                <a:sym typeface="Montserrat"/>
              </a:rPr>
              <a:t>&gt;&gt;</a:t>
            </a:r>
            <a:r>
              <a:rPr lang="en" sz="1800">
                <a:solidFill>
                  <a:schemeClr val="dk1"/>
                </a:solidFill>
                <a:latin typeface="Montserrat"/>
                <a:ea typeface="Montserrat"/>
                <a:cs typeface="Montserrat"/>
                <a:sym typeface="Montserrat"/>
              </a:rPr>
              <a:t>) is analogous to the left one, but instead of moving bits to the left, it pushes them to the right by the specified number of places. The rightmost bits always get dropped.</a:t>
            </a: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0"/>
              </a:spcAft>
              <a:buNone/>
            </a:pPr>
            <a:r>
              <a:t/>
            </a:r>
            <a:endParaRPr sz="1800">
              <a:solidFill>
                <a:schemeClr val="dk1"/>
              </a:solidFill>
              <a:latin typeface="Montserrat"/>
              <a:ea typeface="Montserrat"/>
              <a:cs typeface="Montserrat"/>
              <a:sym typeface="Montserrat"/>
            </a:endParaRPr>
          </a:p>
          <a:p>
            <a:pPr indent="-342900" lvl="0" marL="457200" rtl="0" algn="just">
              <a:lnSpc>
                <a:spcPct val="115000"/>
              </a:lnSpc>
              <a:spcBef>
                <a:spcPts val="120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Every time you shift a bit to the right by one position, you </a:t>
            </a:r>
            <a:r>
              <a:rPr b="1" lang="en" sz="1800">
                <a:solidFill>
                  <a:schemeClr val="dk1"/>
                </a:solidFill>
                <a:latin typeface="Montserrat"/>
                <a:ea typeface="Montserrat"/>
                <a:cs typeface="Montserrat"/>
                <a:sym typeface="Montserrat"/>
              </a:rPr>
              <a:t>halve</a:t>
            </a:r>
            <a:r>
              <a:rPr lang="en" sz="1800">
                <a:solidFill>
                  <a:schemeClr val="dk1"/>
                </a:solidFill>
                <a:latin typeface="Montserrat"/>
                <a:ea typeface="Montserrat"/>
                <a:cs typeface="Montserrat"/>
                <a:sym typeface="Montserrat"/>
              </a:rPr>
              <a:t> its underlying value. Moving the same bit by two places to the right produces a quarter of the original value, and so on. When you add up all the individual bits, you’ll see that the same rule applies to the number they represent:</a:t>
            </a:r>
            <a:endParaRPr sz="18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120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29"/>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solidFill>
                  <a:schemeClr val="lt1"/>
                </a:solidFill>
              </a:rPr>
              <a:t>Right</a:t>
            </a:r>
            <a:r>
              <a:rPr b="0" lang="en">
                <a:solidFill>
                  <a:schemeClr val="lt1"/>
                </a:solidFill>
              </a:rPr>
              <a:t> shift operator</a:t>
            </a:r>
            <a:endParaRPr b="0">
              <a:solidFill>
                <a:schemeClr val="lt1"/>
              </a:solidFill>
            </a:endParaRPr>
          </a:p>
        </p:txBody>
      </p:sp>
      <p:pic>
        <p:nvPicPr>
          <p:cNvPr id="818" name="Google Shape;818;p129"/>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819" name="Google Shape;819;p129"/>
          <p:cNvPicPr preferRelativeResize="0"/>
          <p:nvPr/>
        </p:nvPicPr>
        <p:blipFill>
          <a:blip r:embed="rId4">
            <a:alphaModFix/>
          </a:blip>
          <a:stretch>
            <a:fillRect/>
          </a:stretch>
        </p:blipFill>
        <p:spPr>
          <a:xfrm>
            <a:off x="1219200" y="1322400"/>
            <a:ext cx="6591300" cy="24384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30"/>
          <p:cNvSpPr txBox="1"/>
          <p:nvPr>
            <p:ph idx="1" type="body"/>
          </p:nvPr>
        </p:nvSpPr>
        <p:spPr>
          <a:xfrm>
            <a:off x="3566475" y="521625"/>
            <a:ext cx="5265900" cy="404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Lesson learned:</a:t>
            </a:r>
            <a:endParaRPr/>
          </a:p>
          <a:p>
            <a:pPr indent="-342900" lvl="0" marL="457200" rtl="0" algn="l">
              <a:spcBef>
                <a:spcPts val="1200"/>
              </a:spcBef>
              <a:spcAft>
                <a:spcPts val="0"/>
              </a:spcAft>
              <a:buSzPts val="1800"/>
              <a:buChar char="●"/>
            </a:pPr>
            <a:r>
              <a:rPr lang="en"/>
              <a:t>We know math operators and how to use them</a:t>
            </a:r>
            <a:endParaRPr/>
          </a:p>
          <a:p>
            <a:pPr indent="-342900" lvl="0" marL="457200" rtl="0" algn="l">
              <a:spcBef>
                <a:spcPts val="0"/>
              </a:spcBef>
              <a:spcAft>
                <a:spcPts val="0"/>
              </a:spcAft>
              <a:buSzPts val="1800"/>
              <a:buChar char="●"/>
            </a:pPr>
            <a:r>
              <a:rPr lang="en"/>
              <a:t>We know basic math functions and how to use them</a:t>
            </a:r>
            <a:endParaRPr/>
          </a:p>
          <a:p>
            <a:pPr indent="-342900" lvl="0" marL="457200" rtl="0" algn="l">
              <a:spcBef>
                <a:spcPts val="0"/>
              </a:spcBef>
              <a:spcAft>
                <a:spcPts val="0"/>
              </a:spcAft>
              <a:buSzPts val="1800"/>
              <a:buChar char="●"/>
            </a:pPr>
            <a:r>
              <a:rPr lang="en"/>
              <a:t>We know assignment operators and how to use them</a:t>
            </a:r>
            <a:endParaRPr/>
          </a:p>
          <a:p>
            <a:pPr indent="-342900" lvl="0" marL="457200" rtl="0" algn="l">
              <a:spcBef>
                <a:spcPts val="0"/>
              </a:spcBef>
              <a:spcAft>
                <a:spcPts val="0"/>
              </a:spcAft>
              <a:buSzPts val="1800"/>
              <a:buChar char="●"/>
            </a:pPr>
            <a:r>
              <a:rPr lang="en"/>
              <a:t>We know basic binary operators and how to use them</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825" name="Google Shape;825;p130"/>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6" name="Google Shape;826;p130"/>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827" name="Google Shape;827;p130"/>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600">
                <a:solidFill>
                  <a:schemeClr val="lt1"/>
                </a:solidFill>
                <a:latin typeface="Montserrat"/>
                <a:ea typeface="Montserrat"/>
                <a:cs typeface="Montserrat"/>
                <a:sym typeface="Montserrat"/>
              </a:rPr>
              <a:t>At the core of the lesson</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944A1"/>
        </a:solidFill>
      </p:bgPr>
    </p:bg>
    <p:spTree>
      <p:nvGrpSpPr>
        <p:cNvPr id="831" name="Shape 831"/>
        <p:cNvGrpSpPr/>
        <p:nvPr/>
      </p:nvGrpSpPr>
      <p:grpSpPr>
        <a:xfrm>
          <a:off x="0" y="0"/>
          <a:ext cx="0" cy="0"/>
          <a:chOff x="0" y="0"/>
          <a:chExt cx="0" cy="0"/>
        </a:xfrm>
      </p:grpSpPr>
      <p:sp>
        <p:nvSpPr>
          <p:cNvPr id="832" name="Google Shape;832;p131"/>
          <p:cNvSpPr txBox="1"/>
          <p:nvPr>
            <p:ph idx="1" type="body"/>
          </p:nvPr>
        </p:nvSpPr>
        <p:spPr>
          <a:xfrm>
            <a:off x="311700" y="1759025"/>
            <a:ext cx="8520600" cy="126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5200">
                <a:solidFill>
                  <a:schemeClr val="lt1"/>
                </a:solidFill>
              </a:rPr>
              <a:t>Basic control flow</a:t>
            </a:r>
            <a:endParaRPr/>
          </a:p>
        </p:txBody>
      </p:sp>
      <p:pic>
        <p:nvPicPr>
          <p:cNvPr id="833" name="Google Shape;833;p131"/>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32"/>
          <p:cNvSpPr txBox="1"/>
          <p:nvPr>
            <p:ph idx="1" type="body"/>
          </p:nvPr>
        </p:nvSpPr>
        <p:spPr>
          <a:xfrm>
            <a:off x="3566475" y="521625"/>
            <a:ext cx="5265900" cy="404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Basic control flow</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If statement</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Repetition statements</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Comparison operators </a:t>
            </a:r>
            <a:endParaRPr b="1">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b="1" lang="en">
                <a:latin typeface="Montserrat"/>
                <a:ea typeface="Montserrat"/>
                <a:cs typeface="Montserrat"/>
                <a:sym typeface="Montserrat"/>
              </a:rPr>
              <a:t>Pass statement</a:t>
            </a:r>
            <a:endParaRPr b="1">
              <a:latin typeface="Montserrat"/>
              <a:ea typeface="Montserrat"/>
              <a:cs typeface="Montserrat"/>
              <a:sym typeface="Montserrat"/>
            </a:endParaRPr>
          </a:p>
          <a:p>
            <a:pPr indent="0" lvl="0" marL="457200" rtl="0" algn="l">
              <a:spcBef>
                <a:spcPts val="1200"/>
              </a:spcBef>
              <a:spcAft>
                <a:spcPts val="0"/>
              </a:spcAft>
              <a:buNone/>
            </a:pPr>
            <a:r>
              <a:t/>
            </a:r>
            <a:endParaRPr b="1">
              <a:latin typeface="Montserrat"/>
              <a:ea typeface="Montserrat"/>
              <a:cs typeface="Montserrat"/>
              <a:sym typeface="Montserrat"/>
            </a:endParaRPr>
          </a:p>
          <a:p>
            <a:pPr indent="0" lvl="0" marL="457200" rtl="0" algn="l">
              <a:spcBef>
                <a:spcPts val="1200"/>
              </a:spcBef>
              <a:spcAft>
                <a:spcPts val="1200"/>
              </a:spcAft>
              <a:buNone/>
            </a:pPr>
            <a:r>
              <a:t/>
            </a:r>
            <a:endParaRPr/>
          </a:p>
        </p:txBody>
      </p:sp>
      <p:sp>
        <p:nvSpPr>
          <p:cNvPr id="839" name="Google Shape;839;p132"/>
          <p:cNvSpPr/>
          <p:nvPr/>
        </p:nvSpPr>
        <p:spPr>
          <a:xfrm>
            <a:off x="150" y="450"/>
            <a:ext cx="3368400" cy="5143500"/>
          </a:xfrm>
          <a:prstGeom prst="rect">
            <a:avLst/>
          </a:prstGeom>
          <a:solidFill>
            <a:srgbClr val="0944A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0" name="Google Shape;840;p132"/>
          <p:cNvPicPr preferRelativeResize="0"/>
          <p:nvPr/>
        </p:nvPicPr>
        <p:blipFill rotWithShape="1">
          <a:blip r:embed="rId3">
            <a:alphaModFix/>
          </a:blip>
          <a:srcRect b="17118" l="0" r="0" t="17118"/>
          <a:stretch/>
        </p:blipFill>
        <p:spPr>
          <a:xfrm>
            <a:off x="304000" y="4498675"/>
            <a:ext cx="1033400" cy="480162"/>
          </a:xfrm>
          <a:prstGeom prst="rect">
            <a:avLst/>
          </a:prstGeom>
          <a:noFill/>
          <a:ln>
            <a:noFill/>
          </a:ln>
        </p:spPr>
      </p:pic>
      <p:sp>
        <p:nvSpPr>
          <p:cNvPr id="841" name="Google Shape;841;p132"/>
          <p:cNvSpPr txBox="1"/>
          <p:nvPr/>
        </p:nvSpPr>
        <p:spPr>
          <a:xfrm>
            <a:off x="304000" y="371625"/>
            <a:ext cx="2789400" cy="32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Montserrat"/>
                <a:ea typeface="Montserrat"/>
                <a:cs typeface="Montserrat"/>
                <a:sym typeface="Montserrat"/>
              </a:rPr>
              <a:t>Topics </a:t>
            </a:r>
            <a:endParaRPr sz="3600">
              <a:solidFill>
                <a:srgbClr val="FFFFFF"/>
              </a:solidFill>
              <a:latin typeface="Montserrat Light"/>
              <a:ea typeface="Montserrat Light"/>
              <a:cs typeface="Montserrat Light"/>
              <a:sym typeface="Montserrat Ligh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33"/>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What is control flow?</a:t>
            </a:r>
            <a:endParaRPr b="0"/>
          </a:p>
        </p:txBody>
      </p:sp>
      <p:pic>
        <p:nvPicPr>
          <p:cNvPr id="847" name="Google Shape;847;p133"/>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848" name="Google Shape;848;p133"/>
          <p:cNvSpPr txBox="1"/>
          <p:nvPr/>
        </p:nvSpPr>
        <p:spPr>
          <a:xfrm>
            <a:off x="369100" y="1468425"/>
            <a:ext cx="8401200" cy="17361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A program’s </a:t>
            </a:r>
            <a:r>
              <a:rPr b="1" lang="en" sz="1800">
                <a:solidFill>
                  <a:schemeClr val="dk1"/>
                </a:solidFill>
                <a:latin typeface="Montserrat"/>
                <a:ea typeface="Montserrat"/>
                <a:cs typeface="Montserrat"/>
                <a:sym typeface="Montserrat"/>
              </a:rPr>
              <a:t>control flow</a:t>
            </a:r>
            <a:r>
              <a:rPr lang="en" sz="1800">
                <a:solidFill>
                  <a:schemeClr val="dk1"/>
                </a:solidFill>
                <a:latin typeface="Montserrat"/>
                <a:ea typeface="Montserrat"/>
                <a:cs typeface="Montserrat"/>
                <a:sym typeface="Montserrat"/>
              </a:rPr>
              <a:t> is the order in which the program’s code executes.</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control flow of a Python program is regulated by </a:t>
            </a:r>
            <a:r>
              <a:rPr b="1" lang="en" sz="1800">
                <a:solidFill>
                  <a:schemeClr val="dk1"/>
                </a:solidFill>
                <a:latin typeface="Montserrat"/>
                <a:ea typeface="Montserrat"/>
                <a:cs typeface="Montserrat"/>
                <a:sym typeface="Montserrat"/>
              </a:rPr>
              <a:t>conditional statements</a:t>
            </a:r>
            <a:r>
              <a:rPr lang="en" sz="1800">
                <a:solidFill>
                  <a:schemeClr val="dk1"/>
                </a:solidFill>
                <a:latin typeface="Montserrat"/>
                <a:ea typeface="Montserrat"/>
                <a:cs typeface="Montserrat"/>
                <a:sym typeface="Montserrat"/>
              </a:rPr>
              <a:t>, </a:t>
            </a:r>
            <a:r>
              <a:rPr b="1" lang="en" sz="1800">
                <a:solidFill>
                  <a:schemeClr val="dk1"/>
                </a:solidFill>
                <a:latin typeface="Montserrat"/>
                <a:ea typeface="Montserrat"/>
                <a:cs typeface="Montserrat"/>
                <a:sym typeface="Montserrat"/>
              </a:rPr>
              <a:t>loops</a:t>
            </a:r>
            <a:r>
              <a:rPr lang="en" sz="1800">
                <a:solidFill>
                  <a:schemeClr val="dk1"/>
                </a:solidFill>
                <a:latin typeface="Montserrat"/>
                <a:ea typeface="Montserrat"/>
                <a:cs typeface="Montserrat"/>
                <a:sym typeface="Montserrat"/>
              </a:rPr>
              <a:t>, and </a:t>
            </a:r>
            <a:r>
              <a:rPr b="1" lang="en" sz="1800">
                <a:solidFill>
                  <a:schemeClr val="dk1"/>
                </a:solidFill>
                <a:latin typeface="Montserrat"/>
                <a:ea typeface="Montserrat"/>
                <a:cs typeface="Montserrat"/>
                <a:sym typeface="Montserrat"/>
              </a:rPr>
              <a:t>function calls</a:t>
            </a:r>
            <a:r>
              <a:rPr lang="en" sz="1800">
                <a:solidFill>
                  <a:schemeClr val="dk1"/>
                </a:solidFill>
                <a:latin typeface="Montserrat"/>
                <a:ea typeface="Montserrat"/>
                <a:cs typeface="Montserrat"/>
                <a:sym typeface="Montserrat"/>
              </a:rPr>
              <a:t>.</a:t>
            </a:r>
            <a:endParaRPr sz="1800">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34"/>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C</a:t>
            </a:r>
            <a:r>
              <a:rPr b="0" lang="en"/>
              <a:t>ontrol structures</a:t>
            </a:r>
            <a:endParaRPr b="0"/>
          </a:p>
        </p:txBody>
      </p:sp>
      <p:pic>
        <p:nvPicPr>
          <p:cNvPr id="854" name="Google Shape;854;p134"/>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855" name="Google Shape;855;p134"/>
          <p:cNvSpPr txBox="1"/>
          <p:nvPr/>
        </p:nvSpPr>
        <p:spPr>
          <a:xfrm>
            <a:off x="369100" y="1468425"/>
            <a:ext cx="8401200" cy="300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1"/>
                </a:solidFill>
                <a:latin typeface="Montserrat"/>
                <a:ea typeface="Montserrat"/>
                <a:cs typeface="Montserrat"/>
                <a:sym typeface="Montserrat"/>
              </a:rPr>
              <a:t>Python has </a:t>
            </a:r>
            <a:r>
              <a:rPr i="1" lang="en" sz="1800">
                <a:solidFill>
                  <a:schemeClr val="dk1"/>
                </a:solidFill>
                <a:latin typeface="Montserrat"/>
                <a:ea typeface="Montserrat"/>
                <a:cs typeface="Montserrat"/>
                <a:sym typeface="Montserrat"/>
              </a:rPr>
              <a:t>three</a:t>
            </a:r>
            <a:r>
              <a:rPr lang="en" sz="1800">
                <a:solidFill>
                  <a:schemeClr val="dk1"/>
                </a:solidFill>
                <a:latin typeface="Montserrat"/>
                <a:ea typeface="Montserrat"/>
                <a:cs typeface="Montserrat"/>
                <a:sym typeface="Montserrat"/>
              </a:rPr>
              <a:t> types of control structures:</a:t>
            </a:r>
            <a:endParaRPr sz="1800">
              <a:solidFill>
                <a:schemeClr val="dk1"/>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1"/>
              </a:buClr>
              <a:buSzPts val="1800"/>
              <a:buChar char="●"/>
            </a:pPr>
            <a:r>
              <a:rPr b="1" lang="en" sz="1800">
                <a:solidFill>
                  <a:schemeClr val="dk1"/>
                </a:solidFill>
                <a:latin typeface="Montserrat"/>
                <a:ea typeface="Montserrat"/>
                <a:cs typeface="Montserrat"/>
                <a:sym typeface="Montserrat"/>
              </a:rPr>
              <a:t>Sequential</a:t>
            </a:r>
            <a:r>
              <a:rPr lang="en" sz="1800">
                <a:solidFill>
                  <a:schemeClr val="dk1"/>
                </a:solidFill>
                <a:latin typeface="Montserrat"/>
                <a:ea typeface="Montserrat"/>
                <a:cs typeface="Montserrat"/>
                <a:sym typeface="Montserrat"/>
              </a:rPr>
              <a:t> - default mode.</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latin typeface="Montserrat"/>
                <a:ea typeface="Montserrat"/>
                <a:cs typeface="Montserrat"/>
                <a:sym typeface="Montserrat"/>
              </a:rPr>
              <a:t>Selection</a:t>
            </a:r>
            <a:r>
              <a:rPr lang="en" sz="1800">
                <a:solidFill>
                  <a:schemeClr val="dk1"/>
                </a:solidFill>
                <a:latin typeface="Montserrat"/>
                <a:ea typeface="Montserrat"/>
                <a:cs typeface="Montserrat"/>
                <a:sym typeface="Montserrat"/>
              </a:rPr>
              <a:t> - used for decisions and branching.</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latin typeface="Montserrat"/>
                <a:ea typeface="Montserrat"/>
                <a:cs typeface="Montserrat"/>
                <a:sym typeface="Montserrat"/>
              </a:rPr>
              <a:t>Repetition</a:t>
            </a:r>
            <a:r>
              <a:rPr lang="en" sz="1800">
                <a:solidFill>
                  <a:schemeClr val="dk1"/>
                </a:solidFill>
                <a:latin typeface="Montserrat"/>
                <a:ea typeface="Montserrat"/>
                <a:cs typeface="Montserrat"/>
                <a:sym typeface="Montserrat"/>
              </a:rPr>
              <a:t> - used for looping, i.e., repeating a piece of code multiple times.</a:t>
            </a:r>
            <a:endParaRPr sz="1800">
              <a:solidFill>
                <a:schemeClr val="dk1"/>
              </a:solidFill>
              <a:latin typeface="Montserrat"/>
              <a:ea typeface="Montserrat"/>
              <a:cs typeface="Montserrat"/>
              <a:sym typeface="Montserrat"/>
            </a:endParaRPr>
          </a:p>
          <a:p>
            <a:pPr indent="0" lvl="0" marL="457200" rtl="0" algn="just">
              <a:lnSpc>
                <a:spcPct val="115000"/>
              </a:lnSpc>
              <a:spcBef>
                <a:spcPts val="1200"/>
              </a:spcBef>
              <a:spcAft>
                <a:spcPts val="0"/>
              </a:spcAft>
              <a:buNone/>
            </a:pPr>
            <a:r>
              <a:t/>
            </a:r>
            <a:endParaRPr sz="1800">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35"/>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Sequential statements</a:t>
            </a:r>
            <a:endParaRPr b="0"/>
          </a:p>
        </p:txBody>
      </p:sp>
      <p:pic>
        <p:nvPicPr>
          <p:cNvPr id="861" name="Google Shape;861;p135"/>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sp>
        <p:nvSpPr>
          <p:cNvPr id="862" name="Google Shape;862;p135"/>
          <p:cNvSpPr txBox="1"/>
          <p:nvPr/>
        </p:nvSpPr>
        <p:spPr>
          <a:xfrm>
            <a:off x="369100" y="1468425"/>
            <a:ext cx="8401200" cy="23736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Clr>
                <a:schemeClr val="dk1"/>
              </a:buClr>
              <a:buSzPts val="1800"/>
              <a:buFont typeface="Montserrat"/>
              <a:buChar char="●"/>
            </a:pPr>
            <a:r>
              <a:rPr b="1" lang="en" sz="1800">
                <a:solidFill>
                  <a:schemeClr val="dk1"/>
                </a:solidFill>
                <a:latin typeface="Montserrat"/>
                <a:ea typeface="Montserrat"/>
                <a:cs typeface="Montserrat"/>
                <a:sym typeface="Montserrat"/>
              </a:rPr>
              <a:t>Sequential statements</a:t>
            </a:r>
            <a:r>
              <a:rPr lang="en" sz="1800">
                <a:solidFill>
                  <a:schemeClr val="dk1"/>
                </a:solidFill>
                <a:latin typeface="Montserrat"/>
                <a:ea typeface="Montserrat"/>
                <a:cs typeface="Montserrat"/>
                <a:sym typeface="Montserrat"/>
              </a:rPr>
              <a:t> are a set of statements whose execution process happens in a sequence. </a:t>
            </a:r>
            <a:br>
              <a:rPr lang="en" sz="1800">
                <a:solidFill>
                  <a:schemeClr val="dk1"/>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dk1"/>
              </a:buClr>
              <a:buSzPts val="1800"/>
              <a:buFont typeface="Montserrat"/>
              <a:buChar char="●"/>
            </a:pPr>
            <a:r>
              <a:rPr lang="en" sz="1800">
                <a:solidFill>
                  <a:schemeClr val="dk1"/>
                </a:solidFill>
                <a:latin typeface="Montserrat"/>
                <a:ea typeface="Montserrat"/>
                <a:cs typeface="Montserrat"/>
                <a:sym typeface="Montserrat"/>
              </a:rPr>
              <a:t>The problem with sequential statements is that if the logic has broken in any one of the lines, then the complete source code execution will break.</a:t>
            </a:r>
            <a:endParaRPr sz="1800">
              <a:solidFill>
                <a:schemeClr val="dk1"/>
              </a:solidFill>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1800">
              <a:latin typeface="Montserrat"/>
              <a:ea typeface="Montserrat"/>
              <a:cs typeface="Montserrat"/>
              <a:sym typeface="Montserrat"/>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36"/>
          <p:cNvSpPr txBox="1"/>
          <p:nvPr>
            <p:ph type="title"/>
          </p:nvPr>
        </p:nvSpPr>
        <p:spPr>
          <a:xfrm>
            <a:off x="0" y="0"/>
            <a:ext cx="9144000" cy="1017600"/>
          </a:xfrm>
          <a:prstGeom prst="rect">
            <a:avLst/>
          </a:prstGeom>
          <a:solidFill>
            <a:srgbClr val="0944A1"/>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Sequential statement - example</a:t>
            </a:r>
            <a:endParaRPr b="0"/>
          </a:p>
        </p:txBody>
      </p:sp>
      <p:pic>
        <p:nvPicPr>
          <p:cNvPr id="868" name="Google Shape;868;p136"/>
          <p:cNvPicPr preferRelativeResize="0"/>
          <p:nvPr/>
        </p:nvPicPr>
        <p:blipFill rotWithShape="1">
          <a:blip r:embed="rId3">
            <a:alphaModFix/>
          </a:blip>
          <a:srcRect b="17118" l="0" r="0" t="17118"/>
          <a:stretch/>
        </p:blipFill>
        <p:spPr>
          <a:xfrm>
            <a:off x="7773850" y="268725"/>
            <a:ext cx="1033400" cy="480162"/>
          </a:xfrm>
          <a:prstGeom prst="rect">
            <a:avLst/>
          </a:prstGeom>
          <a:noFill/>
          <a:ln>
            <a:noFill/>
          </a:ln>
        </p:spPr>
      </p:pic>
      <p:pic>
        <p:nvPicPr>
          <p:cNvPr id="869" name="Google Shape;869;p136"/>
          <p:cNvPicPr preferRelativeResize="0"/>
          <p:nvPr/>
        </p:nvPicPr>
        <p:blipFill>
          <a:blip r:embed="rId4">
            <a:alphaModFix/>
          </a:blip>
          <a:stretch>
            <a:fillRect/>
          </a:stretch>
        </p:blipFill>
        <p:spPr>
          <a:xfrm>
            <a:off x="533400" y="1170000"/>
            <a:ext cx="8119750" cy="257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C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