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B3101-C5A0-44D4-8542-CA151C889904}">
  <a:tblStyle styleId="{01BB3101-C5A0-44D4-8542-CA151C889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1e142c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1e142c3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be81e142c3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e81e142c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e81e142c3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be81e142c3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e81e142c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e81e142c3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be81e142c3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81e142c3_1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81e142c3_16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be81e142c3_16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e81e142c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e81e142c3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be81e142c3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e81e142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e81e142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e81e142c3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81e142c3_1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e81e142c3_17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be81e142c3_17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Elle est super cette slide, il faudra juste peut-être rajouter des animations pour afficher les cases petit à petit pour que les étudiants ne se perdent pas ;)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Jacques : je suis d’accord, c’est super cool, la veille Vincent aura expliqué les notations, fais donc bien attention de bien les reprendre, j’ai corrigé qq trucs et ajouté sigma ² A pour leur permettre de faire le lien avec le cours (apimet sepmet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 c’est pour le jeu mais pour la partie explo du mardi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da6a87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da6a87d7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bda6a87d7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e81e142c3_1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e81e142c3_17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be81e142c3_17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81e142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81e142c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be81e142c3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81e14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81e142c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e81e142c3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81e142c3_1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81e142c3_1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e81e142c3_16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da6a87d7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da6a87d70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bda6a87d70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a6a87d7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da6a87d7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bda6a87d7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da6a87d7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da6a87d7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bda6a87d7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a6a87d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da6a87d7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bda6a87d7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quesdavid/SELGEN2021/blob/54eacab1d4cdae9724cbb97f3b1d0932f39f40bc/prediction-genomique-slides.Rmd#L54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-zip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Best commentaire de l’année précédente 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50" y="3681425"/>
            <a:ext cx="2808875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247900" y="473675"/>
            <a:ext cx="10806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Estimer des BLUPs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fr-FR" sz="3000"/>
              <a:t>Réfléchissez aux différents modèles possibles</a:t>
            </a:r>
            <a:endParaRPr sz="3000"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fr-FR" sz="3000"/>
              <a:t>une fois que vous avez le bon, vous pouvez récupérer les BLUPs</a:t>
            </a:r>
            <a:endParaRPr sz="3000"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393250" y="2355525"/>
            <a:ext cx="10515600" cy="37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/>
              <a:t>library</a:t>
            </a:r>
            <a:r>
              <a:rPr lang="fr-FR" sz="2500" dirty="0"/>
              <a:t>(lme4)</a:t>
            </a:r>
            <a:endParaRPr sz="2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 dirty="0"/>
              <a:t>data =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"</a:t>
            </a:r>
            <a:r>
              <a:rPr lang="fr-FR" sz="1400" dirty="0" err="1">
                <a:solidFill>
                  <a:srgbClr val="FF0000"/>
                </a:solidFill>
              </a:rPr>
              <a:t>dataframe</a:t>
            </a:r>
            <a:r>
              <a:rPr lang="fr-FR" sz="1400" dirty="0">
                <a:solidFill>
                  <a:srgbClr val="FF0000"/>
                </a:solidFill>
              </a:rPr>
              <a:t> avec 3 colonnes </a:t>
            </a:r>
            <a:r>
              <a:rPr lang="fr-FR" sz="1400" dirty="0" err="1">
                <a:solidFill>
                  <a:srgbClr val="FF0000"/>
                </a:solidFill>
              </a:rPr>
              <a:t>ind</a:t>
            </a:r>
            <a:r>
              <a:rPr lang="fr-FR" sz="1400" dirty="0">
                <a:solidFill>
                  <a:srgbClr val="FF0000"/>
                </a:solidFill>
              </a:rPr>
              <a:t> pour individus, </a:t>
            </a:r>
            <a:r>
              <a:rPr lang="fr-FR" sz="1400" dirty="0" err="1">
                <a:solidFill>
                  <a:srgbClr val="FF0000"/>
                </a:solidFill>
              </a:rPr>
              <a:t>year</a:t>
            </a:r>
            <a:r>
              <a:rPr lang="fr-FR" sz="1400" dirty="0">
                <a:solidFill>
                  <a:srgbClr val="FF0000"/>
                </a:solidFill>
              </a:rPr>
              <a:t> pour années, trait pour les valeurs phénotypiques"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 dirty="0"/>
              <a:t>model = </a:t>
            </a:r>
            <a:r>
              <a:rPr lang="fr-FR" sz="2500" dirty="0" err="1"/>
              <a:t>lmer</a:t>
            </a:r>
            <a:r>
              <a:rPr lang="fr-FR" sz="2500" dirty="0"/>
              <a:t>(trait ~ </a:t>
            </a:r>
            <a:r>
              <a:rPr lang="fr-FR" sz="2500" dirty="0" err="1" smtClean="0"/>
              <a:t>Effets_Fixes</a:t>
            </a:r>
            <a:r>
              <a:rPr lang="fr-FR" sz="2500" dirty="0" smtClean="0"/>
              <a:t> </a:t>
            </a:r>
            <a:r>
              <a:rPr lang="fr-FR" sz="2500" dirty="0"/>
              <a:t>+ (1|ind) + … ,data = data)</a:t>
            </a:r>
            <a:endParaRPr sz="2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 dirty="0"/>
              <a:t>BLUP = </a:t>
            </a:r>
            <a:r>
              <a:rPr lang="fr-FR" sz="2500" dirty="0" err="1"/>
              <a:t>ranef</a:t>
            </a:r>
            <a:r>
              <a:rPr lang="fr-FR" sz="2500" dirty="0"/>
              <a:t>(Mod1) </a:t>
            </a:r>
            <a:endParaRPr sz="2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 dirty="0"/>
              <a:t>BLUP = </a:t>
            </a:r>
            <a:r>
              <a:rPr lang="fr-FR" sz="2500" dirty="0" err="1"/>
              <a:t>BLUP$ind</a:t>
            </a:r>
            <a:r>
              <a:rPr lang="fr-FR" sz="2500" dirty="0"/>
              <a:t>$`(</a:t>
            </a:r>
            <a:r>
              <a:rPr lang="fr-FR" sz="2500" dirty="0" err="1"/>
              <a:t>Intercept</a:t>
            </a:r>
            <a:r>
              <a:rPr lang="fr-FR" sz="2500" dirty="0"/>
              <a:t>)` </a:t>
            </a:r>
            <a:endParaRPr sz="2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 dirty="0" err="1"/>
              <a:t>names</a:t>
            </a:r>
            <a:r>
              <a:rPr lang="fr-FR" sz="2500" dirty="0"/>
              <a:t>(BLUP)[1] &lt;- "</a:t>
            </a:r>
            <a:r>
              <a:rPr lang="fr-FR" sz="2500" dirty="0" err="1"/>
              <a:t>nom_du_caractère</a:t>
            </a:r>
            <a:r>
              <a:rPr lang="fr-FR" sz="2500" dirty="0"/>
              <a:t>" # renommer le </a:t>
            </a:r>
            <a:r>
              <a:rPr lang="fr-FR" sz="2500" dirty="0" err="1"/>
              <a:t>blup</a:t>
            </a:r>
            <a:endParaRPr sz="2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 dirty="0"/>
              <a:t># Vous pouvez ajouter d'autres effets fixes ou aléatoires qui vous semblent pertinents...</a:t>
            </a: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235575" y="118650"/>
            <a:ext cx="11440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700"/>
              <a:t>Faire la prédiction génomique des GEBV</a:t>
            </a:r>
            <a:endParaRPr sz="3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 u="sng"/>
              <a:t>Estimer les beta.hat et prédire les valeurs des individus génotypés mais non phénotypés (cf slide 13)</a:t>
            </a:r>
            <a:endParaRPr sz="3500"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08125" y="1373500"/>
            <a:ext cx="10936500" cy="51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# Si </a:t>
            </a:r>
            <a:r>
              <a:rPr lang="fr-FR" sz="1600" dirty="0" err="1"/>
              <a:t>accuracy</a:t>
            </a:r>
            <a:r>
              <a:rPr lang="fr-FR" sz="1600" dirty="0"/>
              <a:t> de prédiction proche de la racine carré de l'héritabilité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/>
              <a:t>library</a:t>
            </a:r>
            <a:r>
              <a:rPr lang="fr-FR" sz="1600" dirty="0"/>
              <a:t>(</a:t>
            </a:r>
            <a:r>
              <a:rPr lang="fr-FR" sz="1600" dirty="0" err="1"/>
              <a:t>rrBLUP</a:t>
            </a:r>
            <a:r>
              <a:rPr lang="fr-FR" sz="1600" dirty="0"/>
              <a:t>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BLUP = "Entrez vos données </a:t>
            </a:r>
            <a:r>
              <a:rPr lang="fr-FR" sz="1600" dirty="0" err="1"/>
              <a:t>phéno</a:t>
            </a:r>
            <a:r>
              <a:rPr lang="fr-FR" sz="1600" dirty="0"/>
              <a:t> </a:t>
            </a:r>
            <a:r>
              <a:rPr lang="fr-FR" sz="1600" dirty="0" smtClean="0"/>
              <a:t>d’entrainement" </a:t>
            </a:r>
            <a:r>
              <a:rPr lang="fr-FR" sz="1600" dirty="0"/>
              <a:t># matrice avec les individus en </a:t>
            </a:r>
            <a:r>
              <a:rPr lang="fr-FR" sz="1600" dirty="0" smtClean="0"/>
              <a:t>ligne (n) </a:t>
            </a:r>
            <a:r>
              <a:rPr lang="fr-FR" sz="1600" dirty="0"/>
              <a:t>et 1 colonne pour le trait analysé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/>
              <a:t>Geno</a:t>
            </a:r>
            <a:r>
              <a:rPr lang="fr-FR" sz="1600" dirty="0"/>
              <a:t> = "Entrez vos données </a:t>
            </a:r>
            <a:r>
              <a:rPr lang="fr-FR" sz="1600" dirty="0" err="1"/>
              <a:t>géno</a:t>
            </a:r>
            <a:r>
              <a:rPr lang="fr-FR" sz="1600" dirty="0"/>
              <a:t> </a:t>
            </a:r>
            <a:r>
              <a:rPr lang="fr-FR" sz="1600" dirty="0" smtClean="0"/>
              <a:t>d’entrainement"  # </a:t>
            </a:r>
            <a:r>
              <a:rPr lang="fr-FR" sz="1600" dirty="0"/>
              <a:t>matrice avec les individus en </a:t>
            </a:r>
            <a:r>
              <a:rPr lang="fr-FR" sz="1600" dirty="0" smtClean="0"/>
              <a:t>ligne (n) et </a:t>
            </a:r>
            <a:r>
              <a:rPr lang="fr-FR" sz="1600" dirty="0"/>
              <a:t>les marqueurs en colonnes </a:t>
            </a:r>
            <a:r>
              <a:rPr lang="fr-FR" sz="1600" dirty="0" smtClean="0"/>
              <a:t>(k)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/>
              <a:t>Geno_pred</a:t>
            </a:r>
            <a:r>
              <a:rPr lang="fr-FR" sz="1600" dirty="0"/>
              <a:t> = "Entrez vos données </a:t>
            </a:r>
            <a:r>
              <a:rPr lang="fr-FR" sz="1600" dirty="0" err="1"/>
              <a:t>géno</a:t>
            </a:r>
            <a:r>
              <a:rPr lang="fr-FR" sz="1600" dirty="0"/>
              <a:t> à </a:t>
            </a:r>
            <a:r>
              <a:rPr lang="fr-FR" sz="1600" dirty="0" smtClean="0"/>
              <a:t>prédire"   # </a:t>
            </a:r>
            <a:r>
              <a:rPr lang="fr-FR" sz="1600" dirty="0"/>
              <a:t>matrice avec les individus en </a:t>
            </a:r>
            <a:r>
              <a:rPr lang="fr-FR" sz="1600" dirty="0" smtClean="0"/>
              <a:t>ligne (n2) </a:t>
            </a:r>
            <a:r>
              <a:rPr lang="fr-FR" sz="1600" dirty="0"/>
              <a:t>et les marqueurs en </a:t>
            </a:r>
            <a:r>
              <a:rPr lang="fr-FR" sz="1600" dirty="0" smtClean="0"/>
              <a:t>colonnes (k)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# Appel à la fonction </a:t>
            </a:r>
            <a:r>
              <a:rPr lang="fr-FR" sz="1600" dirty="0" err="1"/>
              <a:t>mixed.solve</a:t>
            </a:r>
            <a:r>
              <a:rPr lang="fr-FR" sz="1600" dirty="0"/>
              <a:t> de </a:t>
            </a:r>
            <a:r>
              <a:rPr lang="fr-FR" sz="1600" dirty="0" err="1"/>
              <a:t>RRBlup</a:t>
            </a:r>
            <a:r>
              <a:rPr lang="fr-FR" sz="1600" dirty="0"/>
              <a:t> pour estimer les </a:t>
            </a:r>
            <a:r>
              <a:rPr lang="fr-FR" sz="1600" dirty="0" err="1"/>
              <a:t>beta.hat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X &lt;- </a:t>
            </a:r>
            <a:r>
              <a:rPr lang="fr-FR" sz="1600" dirty="0" err="1"/>
              <a:t>Geno</a:t>
            </a:r>
            <a:r>
              <a:rPr lang="fr-FR" sz="1600" dirty="0"/>
              <a:t>[match(</a:t>
            </a:r>
            <a:r>
              <a:rPr lang="fr-FR" sz="1600" dirty="0" err="1"/>
              <a:t>rownames</a:t>
            </a:r>
            <a:r>
              <a:rPr lang="fr-FR" sz="1600" dirty="0"/>
              <a:t>(BLUP),</a:t>
            </a:r>
            <a:r>
              <a:rPr lang="fr-FR" sz="1600" dirty="0" err="1"/>
              <a:t>rownames</a:t>
            </a:r>
            <a:r>
              <a:rPr lang="fr-FR" sz="1600" dirty="0"/>
              <a:t>(</a:t>
            </a:r>
            <a:r>
              <a:rPr lang="fr-FR" sz="1600" dirty="0" err="1"/>
              <a:t>Geno</a:t>
            </a:r>
            <a:r>
              <a:rPr lang="fr-FR" sz="1600" dirty="0"/>
              <a:t>)),] # La fonction match permet de remettre les individus dans le même ordre dans la liste BLUP et dans la matrice </a:t>
            </a:r>
            <a:r>
              <a:rPr lang="fr-FR" sz="1600" dirty="0" err="1"/>
              <a:t>Geno</a:t>
            </a:r>
            <a:r>
              <a:rPr lang="fr-FR" sz="1600" dirty="0"/>
              <a:t>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/>
              <a:t>Mod_pred</a:t>
            </a:r>
            <a:r>
              <a:rPr lang="fr-FR" sz="1600" dirty="0"/>
              <a:t> = </a:t>
            </a:r>
            <a:r>
              <a:rPr lang="fr-FR" sz="1600" dirty="0" err="1"/>
              <a:t>mixed.solve</a:t>
            </a:r>
            <a:r>
              <a:rPr lang="fr-FR" sz="1600" dirty="0"/>
              <a:t>(y = BLUP, Z =  X)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/>
              <a:t>beta.hat</a:t>
            </a:r>
            <a:r>
              <a:rPr lang="fr-FR" sz="1600" dirty="0"/>
              <a:t> = </a:t>
            </a:r>
            <a:r>
              <a:rPr lang="fr-FR" sz="1600" dirty="0" err="1"/>
              <a:t>as.numeric</a:t>
            </a:r>
            <a:r>
              <a:rPr lang="fr-FR" sz="1600" dirty="0"/>
              <a:t>(</a:t>
            </a:r>
            <a:r>
              <a:rPr lang="fr-FR" sz="1600" dirty="0" err="1"/>
              <a:t>Mod_pred$u</a:t>
            </a:r>
            <a:r>
              <a:rPr lang="fr-FR" sz="1600" dirty="0"/>
              <a:t>) # </a:t>
            </a:r>
            <a:r>
              <a:rPr lang="fr-FR" sz="1600" dirty="0" smtClean="0"/>
              <a:t>estimation des pentes de régression </a:t>
            </a:r>
            <a:r>
              <a:rPr lang="fr-FR" sz="1600" dirty="0"/>
              <a:t>des effets alléliques additifs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# calcul de </a:t>
            </a:r>
            <a:r>
              <a:rPr lang="fr-FR" sz="1600" dirty="0" err="1"/>
              <a:t>predictive</a:t>
            </a:r>
            <a:r>
              <a:rPr lang="fr-FR" sz="1600" dirty="0"/>
              <a:t> </a:t>
            </a:r>
            <a:r>
              <a:rPr lang="fr-FR" sz="1600" dirty="0" err="1"/>
              <a:t>ability</a:t>
            </a:r>
            <a:r>
              <a:rPr lang="fr-FR" sz="1600" dirty="0"/>
              <a:t> = cor(Y,GEBV)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cor(y, </a:t>
            </a:r>
            <a:r>
              <a:rPr lang="fr-FR" sz="1600" dirty="0" err="1"/>
              <a:t>beta.hat</a:t>
            </a:r>
            <a:r>
              <a:rPr lang="fr-FR" sz="1600" dirty="0"/>
              <a:t> %*% X)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# Estimation de  l’</a:t>
            </a:r>
            <a:r>
              <a:rPr lang="fr-FR" sz="1600" dirty="0" err="1"/>
              <a:t>accuracy</a:t>
            </a:r>
            <a:r>
              <a:rPr lang="fr-FR" sz="1600" dirty="0"/>
              <a:t> = cor(G,GEBV)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cor(y, </a:t>
            </a:r>
            <a:r>
              <a:rPr lang="fr-FR" sz="1600" dirty="0" err="1"/>
              <a:t>beta.hat</a:t>
            </a:r>
            <a:r>
              <a:rPr lang="fr-FR" sz="1600" dirty="0"/>
              <a:t> %*% X) / h #ou h est la racine carrée de l’héritabilité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# Prédiction des valeurs génétiques des individus non </a:t>
            </a:r>
            <a:r>
              <a:rPr lang="fr-FR" sz="1600" dirty="0" err="1"/>
              <a:t>phénotypés</a:t>
            </a:r>
            <a:r>
              <a:rPr lang="fr-FR" sz="1600" dirty="0"/>
              <a:t> mais </a:t>
            </a:r>
            <a:r>
              <a:rPr lang="fr-FR" sz="1600" dirty="0" err="1"/>
              <a:t>génotypés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smtClean="0"/>
              <a:t>GEBV </a:t>
            </a:r>
            <a:r>
              <a:rPr lang="fr-FR" sz="1600" dirty="0"/>
              <a:t>= </a:t>
            </a:r>
            <a:r>
              <a:rPr lang="fr-FR" sz="1600" dirty="0" err="1"/>
              <a:t>Geno_pred</a:t>
            </a:r>
            <a:r>
              <a:rPr lang="fr-FR" sz="1600" dirty="0"/>
              <a:t> %*% </a:t>
            </a:r>
            <a:r>
              <a:rPr lang="fr-FR" sz="1600" dirty="0" err="1"/>
              <a:t>beta.hat</a:t>
            </a:r>
            <a:r>
              <a:rPr lang="fr-FR" sz="1600" dirty="0"/>
              <a:t> # %*% indique une multiplication de matrice (!= *)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92950" y="136525"/>
            <a:ext cx="11658600" cy="84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Valider le modèle de prédiction génomique par cross-validation </a:t>
            </a:r>
            <a:endParaRPr sz="3000" u="sng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92950" y="1085850"/>
            <a:ext cx="5550600" cy="613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 dirty="0" err="1"/>
              <a:t>l</a:t>
            </a:r>
            <a:r>
              <a:rPr lang="fr-FR" sz="1300" dirty="0" err="1"/>
              <a:t>ibrary</a:t>
            </a:r>
            <a:r>
              <a:rPr lang="fr-FR" sz="1300" dirty="0"/>
              <a:t>(</a:t>
            </a:r>
            <a:r>
              <a:rPr lang="fr-FR" sz="1300" dirty="0" err="1"/>
              <a:t>rrBLUP</a:t>
            </a:r>
            <a:r>
              <a:rPr lang="fr-FR" sz="1300" dirty="0"/>
              <a:t>) # Pour résoudre le modèle mixte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BLUP = </a:t>
            </a:r>
            <a:r>
              <a:rPr lang="fr-FR" sz="1300" dirty="0">
                <a:solidFill>
                  <a:srgbClr val="FF0000"/>
                </a:solidFill>
              </a:rPr>
              <a:t>"Données </a:t>
            </a:r>
            <a:r>
              <a:rPr lang="fr-FR" sz="1300" dirty="0" err="1" smtClean="0">
                <a:solidFill>
                  <a:srgbClr val="FF0000"/>
                </a:solidFill>
              </a:rPr>
              <a:t>phéno</a:t>
            </a:r>
            <a:r>
              <a:rPr lang="fr-FR" sz="1300" dirty="0">
                <a:solidFill>
                  <a:srgbClr val="FF0000"/>
                </a:solidFill>
              </a:rPr>
              <a:t> </a:t>
            </a:r>
            <a:r>
              <a:rPr lang="fr-FR" sz="1300" dirty="0" smtClean="0">
                <a:solidFill>
                  <a:srgbClr val="FF0000"/>
                </a:solidFill>
              </a:rPr>
              <a:t>disponibles</a:t>
            </a:r>
            <a:r>
              <a:rPr lang="fr-FR" sz="1300" dirty="0" smtClean="0">
                <a:solidFill>
                  <a:srgbClr val="FF0000"/>
                </a:solidFill>
              </a:rPr>
              <a:t>" </a:t>
            </a:r>
            <a:r>
              <a:rPr lang="fr-FR" sz="1300" dirty="0">
                <a:solidFill>
                  <a:srgbClr val="FF0000"/>
                </a:solidFill>
              </a:rPr>
              <a:t># c'est une matrice nom des individus en </a:t>
            </a:r>
            <a:r>
              <a:rPr lang="fr-FR" sz="1300" dirty="0" err="1">
                <a:solidFill>
                  <a:srgbClr val="FF0000"/>
                </a:solidFill>
              </a:rPr>
              <a:t>rownames</a:t>
            </a:r>
            <a:r>
              <a:rPr lang="fr-FR" sz="1300" dirty="0">
                <a:solidFill>
                  <a:srgbClr val="FF0000"/>
                </a:solidFill>
              </a:rPr>
              <a:t> et 1 colonne pour le trait analysé.</a:t>
            </a:r>
            <a:endParaRPr sz="1300" dirty="0">
              <a:solidFill>
                <a:srgbClr val="FF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fr-FR" sz="1300" dirty="0" err="1"/>
              <a:t>Geno</a:t>
            </a:r>
            <a:r>
              <a:rPr lang="fr-FR" sz="1300" dirty="0"/>
              <a:t> = </a:t>
            </a:r>
            <a:r>
              <a:rPr lang="fr-FR" sz="1300" dirty="0">
                <a:solidFill>
                  <a:srgbClr val="FF0000"/>
                </a:solidFill>
              </a:rPr>
              <a:t>"Données </a:t>
            </a:r>
            <a:r>
              <a:rPr lang="fr-FR" sz="1300" dirty="0" err="1">
                <a:solidFill>
                  <a:srgbClr val="FF0000"/>
                </a:solidFill>
              </a:rPr>
              <a:t>géno</a:t>
            </a:r>
            <a:r>
              <a:rPr lang="fr-FR" sz="1300" dirty="0">
                <a:solidFill>
                  <a:srgbClr val="FF0000"/>
                </a:solidFill>
              </a:rPr>
              <a:t> </a:t>
            </a:r>
            <a:r>
              <a:rPr lang="fr-FR" sz="1300" dirty="0">
                <a:solidFill>
                  <a:srgbClr val="FF0000"/>
                </a:solidFill>
              </a:rPr>
              <a:t>disponibles " </a:t>
            </a:r>
            <a:r>
              <a:rPr lang="fr-FR" sz="1300" dirty="0">
                <a:solidFill>
                  <a:srgbClr val="FF0000"/>
                </a:solidFill>
              </a:rPr>
              <a:t># c'est une matrice nom des individus en </a:t>
            </a:r>
            <a:r>
              <a:rPr lang="fr-FR" sz="1300" dirty="0" err="1">
                <a:solidFill>
                  <a:srgbClr val="FF0000"/>
                </a:solidFill>
              </a:rPr>
              <a:t>rownames</a:t>
            </a:r>
            <a:r>
              <a:rPr lang="fr-FR" sz="1300" dirty="0">
                <a:solidFill>
                  <a:srgbClr val="FF0000"/>
                </a:solidFill>
              </a:rPr>
              <a:t> et nom des marqueurs en </a:t>
            </a:r>
            <a:r>
              <a:rPr lang="fr-FR" sz="1300" dirty="0" err="1">
                <a:solidFill>
                  <a:srgbClr val="FF0000"/>
                </a:solidFill>
              </a:rPr>
              <a:t>colnames</a:t>
            </a:r>
            <a:r>
              <a:rPr lang="fr-FR" sz="1300" dirty="0"/>
              <a:t>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# vérifier que les individus se correspondent bien entre les phénotypes et les génotypes !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BLUP &lt;- BLUP[match(</a:t>
            </a:r>
            <a:r>
              <a:rPr lang="fr-FR" sz="1300" dirty="0" err="1"/>
              <a:t>rownames</a:t>
            </a:r>
            <a:r>
              <a:rPr lang="fr-FR" sz="1300" dirty="0"/>
              <a:t>(</a:t>
            </a:r>
            <a:r>
              <a:rPr lang="fr-FR" sz="1300" dirty="0" err="1"/>
              <a:t>Geno</a:t>
            </a:r>
            <a:r>
              <a:rPr lang="fr-FR" sz="1300" dirty="0"/>
              <a:t>), </a:t>
            </a:r>
            <a:r>
              <a:rPr lang="fr-FR" sz="1300" dirty="0" err="1"/>
              <a:t>rownames</a:t>
            </a:r>
            <a:r>
              <a:rPr lang="fr-FR" sz="1300" dirty="0"/>
              <a:t>(BLUP)),drop=FALSE]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 err="1"/>
              <a:t>Geno</a:t>
            </a:r>
            <a:r>
              <a:rPr lang="fr-FR" sz="1300" dirty="0"/>
              <a:t> &lt;- </a:t>
            </a:r>
            <a:r>
              <a:rPr lang="fr-FR" sz="1300" dirty="0" err="1"/>
              <a:t>Geno</a:t>
            </a:r>
            <a:r>
              <a:rPr lang="fr-FR" sz="1300" dirty="0"/>
              <a:t>[</a:t>
            </a:r>
            <a:r>
              <a:rPr lang="fr-FR" sz="1300" dirty="0" err="1"/>
              <a:t>rownames</a:t>
            </a:r>
            <a:r>
              <a:rPr lang="fr-FR" sz="1300" dirty="0"/>
              <a:t>(BLUP),]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 err="1"/>
              <a:t>dim</a:t>
            </a:r>
            <a:r>
              <a:rPr lang="fr-FR" sz="1300" dirty="0"/>
              <a:t>(</a:t>
            </a:r>
            <a:r>
              <a:rPr lang="fr-FR" sz="1300" dirty="0" err="1"/>
              <a:t>Geno</a:t>
            </a:r>
            <a:r>
              <a:rPr lang="fr-FR" sz="1300" dirty="0"/>
              <a:t>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K = 5 # le jeu d'entraînement est constitué de 4/5e des individus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R = 10 # cette partition en 5 est répétée 10 fois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# On divise le jeu de données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 err="1"/>
              <a:t>Folds</a:t>
            </a:r>
            <a:r>
              <a:rPr lang="fr-FR" sz="1300" dirty="0"/>
              <a:t> &lt;- </a:t>
            </a:r>
            <a:r>
              <a:rPr lang="fr-FR" sz="1300" dirty="0" err="1"/>
              <a:t>list</a:t>
            </a:r>
            <a:r>
              <a:rPr lang="fr-FR" sz="1300" dirty="0"/>
              <a:t>()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for(r in 1:R){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  </a:t>
            </a:r>
            <a:r>
              <a:rPr lang="fr-FR" sz="1300" dirty="0" err="1"/>
              <a:t>Folds</a:t>
            </a:r>
            <a:r>
              <a:rPr lang="fr-FR" sz="1300" dirty="0"/>
              <a:t>[[r]] &lt;- split(</a:t>
            </a:r>
            <a:r>
              <a:rPr lang="fr-FR" sz="1300" dirty="0" err="1"/>
              <a:t>sample</a:t>
            </a:r>
            <a:r>
              <a:rPr lang="fr-FR" sz="1300" dirty="0"/>
              <a:t>(1:nrow(BLUP)), </a:t>
            </a:r>
            <a:r>
              <a:rPr lang="fr-FR" sz="1300" dirty="0" err="1"/>
              <a:t>rep</a:t>
            </a:r>
            <a:r>
              <a:rPr lang="fr-FR" sz="1300" dirty="0"/>
              <a:t>(1:K, </a:t>
            </a:r>
            <a:r>
              <a:rPr lang="fr-FR" sz="1300" dirty="0" err="1"/>
              <a:t>length</a:t>
            </a:r>
            <a:r>
              <a:rPr lang="fr-FR" sz="1300" dirty="0"/>
              <a:t>=</a:t>
            </a:r>
            <a:r>
              <a:rPr lang="fr-FR" sz="1300" dirty="0" err="1"/>
              <a:t>nrow</a:t>
            </a:r>
            <a:r>
              <a:rPr lang="fr-FR" sz="1300" dirty="0"/>
              <a:t>(BLUP)))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  </a:t>
            </a:r>
            <a:r>
              <a:rPr lang="fr-FR" sz="1300" dirty="0" err="1"/>
              <a:t>names</a:t>
            </a:r>
            <a:r>
              <a:rPr lang="fr-FR" sz="1300" dirty="0"/>
              <a:t>(</a:t>
            </a:r>
            <a:r>
              <a:rPr lang="fr-FR" sz="1300" dirty="0" err="1"/>
              <a:t>Folds</a:t>
            </a:r>
            <a:r>
              <a:rPr lang="fr-FR" sz="1300" dirty="0"/>
              <a:t>[[r]]) &lt;- paste0("</a:t>
            </a:r>
            <a:r>
              <a:rPr lang="fr-FR" sz="1300" dirty="0" err="1"/>
              <a:t>Fold</a:t>
            </a:r>
            <a:r>
              <a:rPr lang="fr-FR" sz="1300" dirty="0"/>
              <a:t>", </a:t>
            </a:r>
            <a:r>
              <a:rPr lang="fr-FR" sz="1300" dirty="0" err="1"/>
              <a:t>seq</a:t>
            </a:r>
            <a:r>
              <a:rPr lang="fr-FR" sz="1300" dirty="0"/>
              <a:t>(1:K))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/>
              <a:t>}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1"/>
          </p:nvPr>
        </p:nvSpPr>
        <p:spPr>
          <a:xfrm>
            <a:off x="6438500" y="1271550"/>
            <a:ext cx="5550600" cy="549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on applique l'estimation des effets des marqueurs et la prédiction sur chaque partition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out.corr &lt;- numeric(0)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for(r in 1:R){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for(k in 1:K){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in.test &lt;- Folds[[r]][[k]]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out &lt;- mixed.solve(y=BLUP[-in.test,], Z=Geno[-in.test,])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pred &lt;- as.matrix(Geno[in.test,]) %*% out$u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out.corr &lt;- c(out.corr,cor(BLUP[in.test,],pred))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length(out.corr)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moyenne et écart-type des résultats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mean(out.corr) ; sd(out.corr)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ajustement sur tous les génotypes pour estimer l’héritabilité génomique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Mod = mixed.solve(y = BLUP, Z = Geno[match(rownames(BLUP) %in% rownames(Geno)),]) #Pour comparer avec h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h2.hat &lt;- Mod_pred$Vu / (Mod_pred$Vu + Mod_pred$Ve) # prendre la racine carré #Pour comparer avec h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  <p:cxnSp>
        <p:nvCxnSpPr>
          <p:cNvPr id="298" name="Google Shape;298;p30"/>
          <p:cNvCxnSpPr>
            <a:stCxn id="295" idx="2"/>
          </p:cNvCxnSpPr>
          <p:nvPr/>
        </p:nvCxnSpPr>
        <p:spPr>
          <a:xfrm flipH="1">
            <a:off x="6114750" y="981025"/>
            <a:ext cx="7500" cy="57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de la GWAS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Calcul des p-values associées à chaque marqueur</a:t>
            </a:r>
            <a:endParaRPr sz="3000" u="sng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277350" y="1825625"/>
            <a:ext cx="11914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library(MM4LMM)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BLUP = "Données phéno à analyser" # Matrice avec les individus en ligne et 1 colonne pour le trait analysé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Geno = "Données géno correspondants à vos données phéno " # Matrice avec les individus en lignes et les marqueurs en colonnes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X = Geno[match(rownames(BLUP), rownames(Geno)), 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Y = BLUP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Nind = length(Y) # ou nrow(Y) selon la classe de l’objet Y.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afs &lt;- colMeans(X) / 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A.mark &lt;- ((X -2*afs) %*% t(X-2*afs))  / (2 * sum(afs * (1 - afs))) # selon Van Raden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### La fonction ci-dessous fait tourner le modèle mixte suivant pour chaque marqueur :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### Y = Moyenne + SNP + Zu (1000 marqueurs = 1000 modèles = prend du temps)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out.mmest &lt;- MMEst(Y = Y, X = X, VarList = list(Additive = A.mark, Error = diag(Nind)))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# Pour chaque modèle on fait une analyse de variance et on teste si l'effet du SNP est significatif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out.anovatest &lt;- AnovaTest(out.mmest, Type="TypeI")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res.mono.gwas &lt;- sapply(out.anovatest, function(x){x["Xeffect", "pval"]}) # Extraire les pval de l'objet out.anovatest, aucun calcul n'est réalisé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df_pvalue = as.data.frame(cbind(names(res.mono.gwas), res.mono.gwas)) # Formater les résultats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names(df_pvalue) = c("SNP", "pval") # Formater le dataframe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Faire de la GWAS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Représenter les Manhattan plots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library(ggplot2)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# Importer la carte des SNP 3 colonnes : SNP, chr, pos (numeric)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map&lt;-  as.data.frame(read.table(file="snp_coords_hd.txt.gz", header=TRUE, stringsAsFactors=FALSE))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map$SNP = rownames(map)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data = merge(map, df_pvalue, by.x=0, by.y= "SNP") # pval doit être un numeric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ggplot(data, aes(y = -log10(pval), x = pos)) +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  	geom_point() +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  	facet_wrap(~ chr) # trace un graphe par chromosome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L'équation du sélectionneur pour gérer votre progrès par cycle de sélection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1836000" y="1947650"/>
            <a:ext cx="897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54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400" b="1" baseline="-2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trait</a:t>
            </a:r>
            <a:r>
              <a:rPr lang="fr-FR" sz="54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= i . r . </a:t>
            </a:r>
            <a:r>
              <a:rPr lang="fr-FR" sz="5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54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125" y="3421425"/>
            <a:ext cx="121920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2300" baseline="-25000">
                <a:latin typeface="Calibri"/>
                <a:ea typeface="Calibri"/>
                <a:cs typeface="Calibri"/>
                <a:sym typeface="Calibri"/>
              </a:rPr>
              <a:t>trait 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= gain génétique (en unité de trait)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i = intensité de sélections (quantile de la loi normale)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⇒ Épuisement de la div génétique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 = cor(True breeding value, estimateur de la True Breeding value)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précision/qualité de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h si on sélectionne sur des données phénotypiques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accuracy de prédiction / h si on utilise des données prédites avec un modèle de prédiction génomique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23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 = variance génétique disponible pour la sélection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Potentiel pour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4"/>
          <p:cNvCxnSpPr>
            <a:endCxn id="326" idx="1"/>
          </p:cNvCxnSpPr>
          <p:nvPr/>
        </p:nvCxnSpPr>
        <p:spPr>
          <a:xfrm rot="10800000" flipH="1">
            <a:off x="2612725" y="1205400"/>
            <a:ext cx="2743800" cy="1880700"/>
          </a:xfrm>
          <a:prstGeom prst="straightConnector1">
            <a:avLst/>
          </a:prstGeom>
          <a:noFill/>
          <a:ln w="76200" cap="flat" cmpd="sng">
            <a:solidFill>
              <a:schemeClr val="dk1">
                <a:alpha val="44705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34"/>
          <p:cNvCxnSpPr>
            <a:stCxn id="328" idx="1"/>
            <a:endCxn id="329" idx="1"/>
          </p:cNvCxnSpPr>
          <p:nvPr/>
        </p:nvCxnSpPr>
        <p:spPr>
          <a:xfrm>
            <a:off x="2616404" y="3092950"/>
            <a:ext cx="2576700" cy="2298900"/>
          </a:xfrm>
          <a:prstGeom prst="straightConnector1">
            <a:avLst/>
          </a:prstGeom>
          <a:noFill/>
          <a:ln w="76200" cap="flat" cmpd="sng">
            <a:solidFill>
              <a:schemeClr val="dk1">
                <a:alpha val="45882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0" name="Google Shape;330;p34"/>
          <p:cNvSpPr txBox="1"/>
          <p:nvPr/>
        </p:nvSpPr>
        <p:spPr>
          <a:xfrm>
            <a:off x="1434101" y="1867901"/>
            <a:ext cx="5597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1434101" y="3321130"/>
            <a:ext cx="5838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6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4"/>
          <p:cNvCxnSpPr/>
          <p:nvPr/>
        </p:nvCxnSpPr>
        <p:spPr>
          <a:xfrm>
            <a:off x="1713986" y="1406236"/>
            <a:ext cx="0" cy="638332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34"/>
          <p:cNvSpPr/>
          <p:nvPr/>
        </p:nvSpPr>
        <p:spPr>
          <a:xfrm>
            <a:off x="2056604" y="1566100"/>
            <a:ext cx="559800" cy="305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117720" y="257105"/>
            <a:ext cx="34836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phénotypiques :</a:t>
            </a:r>
            <a:endParaRPr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aux champs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115375" y="4978102"/>
            <a:ext cx="34836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génotypiques :</a:t>
            </a:r>
            <a:endParaRPr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 simul coalescent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en laboratoire par séquençage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356525" y="0"/>
            <a:ext cx="4183800" cy="241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Calcul des GEBVs (RRblup)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Xg + e</a:t>
            </a:r>
            <a:endParaRPr sz="18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 corrigés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 = effets des marqueurs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σ²</a:t>
            </a:r>
            <a:r>
              <a:rPr lang="fr-FR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h²</a:t>
            </a:r>
            <a:r>
              <a:rPr lang="fr-FR" sz="1800" b="1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 = Xg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Prédire individus non phénotypés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 ↗ Qualité de la valeur phénotypique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5193050" y="3939100"/>
            <a:ext cx="4347300" cy="2905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Détection des gènes majeurs (GWAS)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XB +ZU + e </a:t>
            </a:r>
            <a:endParaRPr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(+ mu)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= Effet polygénique des individus,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Var(U) = A</a:t>
            </a:r>
            <a:r>
              <a:rPr lang="fr-FR" sz="18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1800" b="1">
                <a:solidFill>
                  <a:srgbClr val="7343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Effets des marqueurs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fait tourner un modèle pour chaque marqueur. Et on regarde les marqueurs dont l’effet est sign selon un seuil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8844875" y="2436350"/>
            <a:ext cx="3261900" cy="147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Classement des individus pour les futures croisements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la meilleure 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quel 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QTL / Marqueur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Selon quels caractères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614350" y="2420475"/>
            <a:ext cx="1638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0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60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60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3052444" y="592249"/>
            <a:ext cx="1701900" cy="678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du trait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4"/>
          <p:cNvCxnSpPr/>
          <p:nvPr/>
        </p:nvCxnSpPr>
        <p:spPr>
          <a:xfrm rot="10800000">
            <a:off x="1713986" y="4315155"/>
            <a:ext cx="1990" cy="61409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9" name="Google Shape;339;p34"/>
          <p:cNvCxnSpPr>
            <a:stCxn id="331" idx="1"/>
            <a:endCxn id="336" idx="1"/>
          </p:cNvCxnSpPr>
          <p:nvPr/>
        </p:nvCxnSpPr>
        <p:spPr>
          <a:xfrm rot="10800000">
            <a:off x="614201" y="2928362"/>
            <a:ext cx="819900" cy="900600"/>
          </a:xfrm>
          <a:prstGeom prst="curvedConnector3">
            <a:avLst>
              <a:gd name="adj1" fmla="val 129025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0" name="Google Shape;340;p34"/>
          <p:cNvSpPr/>
          <p:nvPr/>
        </p:nvSpPr>
        <p:spPr>
          <a:xfrm>
            <a:off x="2541325" y="1601050"/>
            <a:ext cx="2651700" cy="12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Traits multigéniques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Modèle infinitésimal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faible effet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rendement</a:t>
            </a:r>
            <a:endParaRPr sz="1700"/>
          </a:p>
        </p:txBody>
      </p:sp>
      <p:sp>
        <p:nvSpPr>
          <p:cNvPr id="341" name="Google Shape;341;p34"/>
          <p:cNvSpPr/>
          <p:nvPr/>
        </p:nvSpPr>
        <p:spPr>
          <a:xfrm>
            <a:off x="2465150" y="3321125"/>
            <a:ext cx="2651700" cy="16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 monogénique ou faiblement polygénique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forts effets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Résistance aux maladies</a:t>
            </a:r>
            <a:endParaRPr sz="1700"/>
          </a:p>
        </p:txBody>
      </p:sp>
      <p:sp>
        <p:nvSpPr>
          <p:cNvPr id="342" name="Google Shape;342;p34"/>
          <p:cNvSpPr txBox="1"/>
          <p:nvPr/>
        </p:nvSpPr>
        <p:spPr>
          <a:xfrm>
            <a:off x="9720425" y="5081650"/>
            <a:ext cx="2291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1/ Do</a:t>
            </a:r>
            <a:r>
              <a:rPr lang="fr-FR" sz="27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r>
              <a:rPr lang="fr-FR" sz="27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ées</a:t>
            </a:r>
            <a:endParaRPr sz="27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2/ Statistique</a:t>
            </a:r>
            <a:endParaRPr sz="27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3/ Sorties </a:t>
            </a:r>
            <a:endParaRPr sz="27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9518075" y="63300"/>
            <a:ext cx="2651700" cy="2262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d’une partie seulement d’une génération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et génotypage d’une pop d'entraînement très diverse + prédiction sans phénotypage des individus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4" name="Google Shape;344;p34"/>
          <p:cNvSpPr/>
          <p:nvPr/>
        </p:nvSpPr>
        <p:spPr>
          <a:xfrm>
            <a:off x="8923625" y="3990225"/>
            <a:ext cx="3261900" cy="1589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Plus de phénotypage une fois les gènes majeurs trouvés on génotype seulement au marqueur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Mais dans la vraie vie contournement de résistance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5" name="Google Shape;345;p34"/>
          <p:cNvSpPr/>
          <p:nvPr/>
        </p:nvSpPr>
        <p:spPr>
          <a:xfrm>
            <a:off x="8295250" y="5490800"/>
            <a:ext cx="1084200" cy="294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hlink"/>
                </a:solidFill>
                <a:hlinkClick r:id="rId3"/>
              </a:rPr>
              <a:t>GWAS</a:t>
            </a:r>
            <a:endParaRPr sz="1200"/>
          </a:p>
        </p:txBody>
      </p:sp>
      <p:cxnSp>
        <p:nvCxnSpPr>
          <p:cNvPr id="346" name="Google Shape;346;p34"/>
          <p:cNvCxnSpPr>
            <a:stCxn id="326" idx="2"/>
            <a:endCxn id="335" idx="1"/>
          </p:cNvCxnSpPr>
          <p:nvPr/>
        </p:nvCxnSpPr>
        <p:spPr>
          <a:xfrm rot="-5400000" flipH="1">
            <a:off x="7764625" y="2094600"/>
            <a:ext cx="764100" cy="1396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7" name="Google Shape;347;p34"/>
          <p:cNvCxnSpPr>
            <a:stCxn id="329" idx="0"/>
            <a:endCxn id="335" idx="1"/>
          </p:cNvCxnSpPr>
          <p:nvPr/>
        </p:nvCxnSpPr>
        <p:spPr>
          <a:xfrm rot="-5400000">
            <a:off x="7723700" y="2818000"/>
            <a:ext cx="764100" cy="14781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588450" y="126725"/>
            <a:ext cx="10908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7-zip pour décompresser les fichiers données du jeu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Télécharger et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installer 7-zip 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600" u="sng">
                <a:solidFill>
                  <a:schemeClr val="hlink"/>
                </a:solidFill>
                <a:hlinkClick r:id="rId3"/>
              </a:rPr>
              <a:t>7-Zip (7-zip.org)</a:t>
            </a:r>
            <a:endParaRPr sz="4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Puis : 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 l="11862" t="14645" r="16288" b="20322"/>
          <a:stretch/>
        </p:blipFill>
        <p:spPr>
          <a:xfrm>
            <a:off x="3295675" y="1925100"/>
            <a:ext cx="8759526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/>
        </p:nvSpPr>
        <p:spPr>
          <a:xfrm>
            <a:off x="205825" y="5055000"/>
            <a:ext cx="390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Ou vous pouvez directement charger un fichier compressé directement dans R avec la commande gzfile(Result_genos_subset-initialColl-hd.txt.gz)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Témoignages de la promo </a:t>
            </a:r>
            <a:r>
              <a:rPr lang="fr-FR" sz="3200" dirty="0" err="1"/>
              <a:t>Covid</a:t>
            </a:r>
            <a:r>
              <a:rPr lang="fr-FR" sz="3200" dirty="0"/>
              <a:t> </a:t>
            </a:r>
            <a:r>
              <a:rPr lang="fr-FR" sz="3200" dirty="0" smtClean="0"/>
              <a:t>2021 POUR </a:t>
            </a:r>
            <a:r>
              <a:rPr lang="fr-FR" sz="3200" dirty="0"/>
              <a:t>LES GÉNÉRATIONS FUTURES</a:t>
            </a:r>
            <a:endParaRPr sz="3200"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"/>
          </p:nvPr>
        </p:nvSpPr>
        <p:spPr>
          <a:xfrm>
            <a:off x="838200" y="1392486"/>
            <a:ext cx="10515600" cy="51286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jeu au top !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Super, juste les problème de plantage du serveur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Préciser aux étudiants dès le début de ne permettre qu’à une personne du groupe de se connecter sur </a:t>
            </a:r>
            <a:r>
              <a:rPr lang="fr-FR" sz="1900" dirty="0" err="1"/>
              <a:t>PlantBreeder</a:t>
            </a:r>
            <a:r>
              <a:rPr lang="fr-FR" sz="1900" dirty="0"/>
              <a:t> pour éviter la saturation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Peut-être avoir des scripts tout prêt pour la mise en forme des fichiers input (pour ne pas perdre trop de temps là dessus).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Un nouveau serveur plus puissant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Prévoir une séance de réflexion avant le début du jeu pour permettre calmement de réfléchir sans le stress du jeu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Prévoir un nouveau fond d’écran pour Jacques David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Avoir de </a:t>
            </a:r>
            <a:r>
              <a:rPr lang="fr-FR" sz="1900" dirty="0" err="1"/>
              <a:t>cheatcode</a:t>
            </a:r>
            <a:r>
              <a:rPr lang="fr-FR" sz="1900" dirty="0"/>
              <a:t> pour trouver directement les bons </a:t>
            </a:r>
            <a:r>
              <a:rPr lang="fr-FR" sz="1900" dirty="0" err="1"/>
              <a:t>snp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De la vraie application de la théorie, ça fait plaisir. On est moins perdue par rapport à ce qui est utilisé ou non dans la vraie vie.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trop compliqué pour moi mais j’ai gagné en confiance sur la sélection </a:t>
            </a:r>
            <a:r>
              <a:rPr lang="fr-FR" sz="1900" dirty="0" err="1"/>
              <a:t>phéno</a:t>
            </a:r>
            <a:r>
              <a:rPr lang="fr-FR" sz="1900" dirty="0"/>
              <a:t>, finalement ça marche :)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plus de temps pour le jeu ? 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dirty="0"/>
              <a:t>si les </a:t>
            </a:r>
            <a:r>
              <a:rPr lang="fr-FR" sz="1900" dirty="0" err="1"/>
              <a:t>pb</a:t>
            </a:r>
            <a:r>
              <a:rPr lang="fr-FR" sz="1900" dirty="0"/>
              <a:t> de bug du serveur sont réglés et on présente un peu plus le jeu avant je pense que le temps de jeu est suffisant</a:t>
            </a:r>
            <a:endParaRPr sz="19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588450" y="0"/>
            <a:ext cx="6617400" cy="68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Instructions pour démarrer</a:t>
            </a:r>
            <a:endParaRPr sz="40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463575" y="735688"/>
            <a:ext cx="10515600" cy="173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Lisez le programme-selection.Rmd ou mieux sa forme knitée par en pdf dans le répertoire Jeu sérieux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Il y a des informations importantes et quelques morceaux de codes utiles, par exemple lire les fichiers au format gz</a:t>
            </a:r>
            <a:endParaRPr sz="2500"/>
          </a:p>
        </p:txBody>
      </p:sp>
      <p:sp>
        <p:nvSpPr>
          <p:cNvPr id="192" name="Google Shape;192;p20"/>
          <p:cNvSpPr txBox="1"/>
          <p:nvPr/>
        </p:nvSpPr>
        <p:spPr>
          <a:xfrm>
            <a:off x="326550" y="2522000"/>
            <a:ext cx="109320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 phénotypes: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```{r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phenos &lt;- read.table(file="phenos_coll.txt.gz", header=TRUE, stringsAsFactors=FALSE)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class(phenos)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dim(phenos)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str(phenos)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head(phenos)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summary(phenos)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 génotypes: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```{r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genos &lt;- as.matrix(read.table(file="genos_coll-2014.txt.gz", header=TRUE))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class(genos)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dim(genos)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str(genos)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genos[1:4,1:6]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summary(genos)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663475" y="135800"/>
            <a:ext cx="3931500" cy="8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Plan d’expérience </a:t>
            </a:r>
            <a:endParaRPr sz="4000"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907413" y="1188500"/>
          <a:ext cx="9874825" cy="4443624"/>
        </p:xfrm>
        <a:graphic>
          <a:graphicData uri="http://schemas.openxmlformats.org/drawingml/2006/table">
            <a:tbl>
              <a:tblPr>
                <a:noFill/>
                <a:tableStyleId>{01BB3101-C5A0-44D4-8542-CA151C889904}</a:tableStyleId>
              </a:tblPr>
              <a:tblGrid>
                <a:gridCol w="8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2008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2014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coll0075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 reps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coll0076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coll0150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coll0151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coll0225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coll0226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coll0301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coll0375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coll0376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coll0450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coll0451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coll0525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coll0526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coll0601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coll0675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coll0676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coll0750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coll0751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coll0825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0" name="Google Shape;200;p21"/>
          <p:cNvSpPr txBox="1"/>
          <p:nvPr/>
        </p:nvSpPr>
        <p:spPr>
          <a:xfrm>
            <a:off x="907425" y="567080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Les lignées en vert sont génotypées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Les années en rouge sont les années avec maladie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541825" y="2416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Instructions pour lancer une première requête de croisements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445573" y="1588200"/>
            <a:ext cx="10515600" cy="9504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dirty="0"/>
              <a:t>Vous avez exploré vos données et vous avez sélectionné N génotypes de la collection à croiser ensemble (par exemple)</a:t>
            </a:r>
            <a:endParaRPr sz="2600" dirty="0"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222300" y="2758150"/>
            <a:ext cx="6923400" cy="403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parents &lt;- c("Coll0001","Coll0002","Coll0003","Coll0004","Coll0005") # =&gt; votre sélection de génotypes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setdiff(parents, pheno$ind) # =&gt; bien vérifier que les parents sont dans la collection (ici le tableau de phénotypes s’appelle pheno)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 &lt;- t(combn(x=parents, m=2, simplify = TRUE)) # =&gt; crée tous les croisements possibles parmi les parents sans les autofécondations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dim(crosses)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colnames(crosses) &lt;- c("parent1", "parent2")# Formatage du fichier pour la requête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 &lt;- as.data.frame(crosses)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crosses$child &lt;- paste0("gen1_", seq(nrow(crosses))) # nom des descendants : gen1_1, …, gen1_6 (peut être changé !)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crosses$explanations &lt;- "allofecundation"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head(crosses)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write.table(crosses, file="request_plant_material.txt", sep="\t", col.names=TRUE,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highlight>
                  <a:srgbClr val="FFFFFF"/>
                </a:highlight>
              </a:rPr>
              <a:t>        	row.names=FALSE, quote=FALSE, fileEncoding="UTF-8")</a:t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625" y="3022800"/>
            <a:ext cx="4651426" cy="21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6900075" y="4138900"/>
            <a:ext cx="626700" cy="30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1096975" y="4488850"/>
            <a:ext cx="4002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751950" y="11375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2107475" y="1900850"/>
            <a:ext cx="2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223200" y="1153100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567300" y="18091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2228250" y="677663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Données initiales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4813975" y="1992600"/>
            <a:ext cx="1250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846850" y="799625"/>
            <a:ext cx="6995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GWAS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RRBlup : mixed.solve() , en sortie des beta.hat  qui estiment les vrais  Beta dans l’équation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y = X Beta + e 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Quelle confiance dans les GEBV ? Cross validation , Accuracy pour vos deux caractères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13225" y="737375"/>
            <a:ext cx="10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Lignées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692875" y="3701400"/>
            <a:ext cx="48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Croisement F1:  L1 X L2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puis fixation : HD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025277" y="46280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HD1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1751950" y="44778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1998100" y="5028275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X_HD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86175" y="44778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3445225" y="4973350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 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4675125" y="4700525"/>
            <a:ext cx="10323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800275" y="4412675"/>
            <a:ext cx="29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Evaluation phénotypique : champ, serre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5800275" y="5356300"/>
            <a:ext cx="251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 Génomique GEBV HD = beta.hat %*% X HD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4728600" y="5449750"/>
            <a:ext cx="9174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8954000" y="4315775"/>
            <a:ext cx="3000000" cy="17433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9473450" y="4717475"/>
            <a:ext cx="196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Tri sur les valeurs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 et sélection sur P et/ou sur GEBV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9473450" y="3691675"/>
            <a:ext cx="1788900" cy="6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SAM sur le SNP maladie ?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1641550" y="79175"/>
            <a:ext cx="8720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Principe général de votre schéma de sélection pour 1 cycle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694450" y="2325388"/>
            <a:ext cx="692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 est votre matrice de BLUE ou de BLUP , une seule valeur par génotype : il vous faudra la calculer à partir des données brutes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 est votre matrice de génotypes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132725" y="1172288"/>
            <a:ext cx="4128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1132725" y="14089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132725" y="22093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233900" y="2959238"/>
            <a:ext cx="261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Calibri"/>
                <a:ea typeface="Calibri"/>
                <a:cs typeface="Calibri"/>
                <a:sym typeface="Calibri"/>
              </a:rPr>
              <a:t>L1 et L2 sont sélectionnées soit via leurs valeurs phénotypiques soit via leurs valeurs génotypiques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 rot="-5400000">
            <a:off x="24850" y="1557650"/>
            <a:ext cx="113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latin typeface="Calibri"/>
                <a:ea typeface="Calibri"/>
                <a:cs typeface="Calibri"/>
                <a:sym typeface="Calibri"/>
              </a:rPr>
              <a:t>Sélection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 rot="-5400000">
            <a:off x="-265700" y="509517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matériel 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1025277" y="50951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HD2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025277" y="56588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HD3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Pensez-y (Moi j’oublie souvent)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1007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Mettre les noms des individus dans le bon ordre dans chacune des matrices (on peut utiliser la fonction match)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Pensez à bien donner à manger les bons objets aux fonctions (attention data.frame != data.table != table != matrix)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Ordonnez les marqueurs (par chromosome et par position génétique) pour la GWAS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 Fonction pour retirer “chr” pour le manhattan plot str_remove(...,”chr”) du package stringr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Fonction pour exporter une matrice en fichier Excel ou en fichier csv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 write.csv (data à exporter en csv, file = «  Nom.csv»)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write.xlsx (data à exporter en xlsx, file = «  Nom.xlsx») # package xlsx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416175" y="2303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Tips and tricks</a:t>
            </a:r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352850" y="1403575"/>
            <a:ext cx="11571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fr-FR" sz="2000">
                <a:highlight>
                  <a:srgbClr val="FFFF00"/>
                </a:highlight>
              </a:rPr>
              <a:t>maladie : 0 = pas de symptômes / 1 = symptômes ( les années avec pathogène !)</a:t>
            </a:r>
            <a:endParaRPr sz="2000">
              <a:highlight>
                <a:srgbClr val="FFFF00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Ne pas faire de requêtes de fabrication de plus de 400 génotypes (croisements, HD, autof) simultanément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Lorsqu’un phénotypage a été demandé mais que les données phéno ne sont pas encore disponibles (avant octobre), une erreur est affichée dans Phenotyping data (onglet identification) 	 	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-FR" sz="1700"/>
              <a:t>Lorsqu’il y a eu une erreur dans le fichier, il faut parfois se reconnecter pour recharger le 	même fichier modifié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-FR" sz="1700"/>
              <a:t>Dans request plant material, la colonne explication est facultative mais il y a une erreur si elle n’est pas remplie comme dans l’exemple (si on rentre allofecondation au lieu de allofecundation par exemple).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Bien préciser que pour avoir une population issue de HD, il faut répéter la demande d’HD plusieurs fois (une ligne par individu).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Il n’y a pas de problème de quantité de semences une fois qu’un génotype (fixé ou hétérozygote) a été produit, notamment pour les essais de phénotypage, c’est un sacré avantage d’</a:t>
            </a:r>
            <a:r>
              <a:rPr lang="fr-FR" sz="1700" i="1"/>
              <a:t>Apimeta simulans</a:t>
            </a:r>
            <a:endParaRPr sz="1700" i="1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Bien vérifier les noms des individus dans les requêtes !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Lire / exporter des fichiers .txt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Lecture dans R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 &lt;- read.table(file=”mon_fichier.txt”, sep=”\t”, header=TRUE)</a:t>
            </a:r>
            <a:endParaRPr sz="2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700"/>
              <a:t>Export de fichier (request) dans R :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write.table(data, file=”ma_request.txt”, sep=”\t”, col.names=TRUE, fileEncoding=”UTF-8, quote=FALSE, na=””)</a:t>
            </a:r>
            <a:endParaRPr sz="2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Il est compliqué d’exporter des fichiers au bon format sous Excel / LibreOffice !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541800" y="315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Requêtes de matériel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838200" y="1358425"/>
            <a:ext cx="10515600" cy="481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Vérifiez que les fichiers de requêtes soient au bon format: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Encodage UTF-8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Pas de guillemet (quote="FALSE")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Noms des individus corrects, uniques et présents dans votre 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Pour valider votre requête, n’oubliez pas de cliquer sur “Yes I do!”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8364"/>
            <a:ext cx="12192000" cy="112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2592</Words>
  <Application>Microsoft Office PowerPoint</Application>
  <PresentationFormat>Grand écran</PresentationFormat>
  <Paragraphs>349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Thème Office</vt:lpstr>
      <vt:lpstr>Best commentaire de l’année précédente </vt:lpstr>
      <vt:lpstr>Instructions pour démarrer</vt:lpstr>
      <vt:lpstr>Plan d’expérience </vt:lpstr>
      <vt:lpstr>Instructions pour lancer une première requête de croisements</vt:lpstr>
      <vt:lpstr>Présentation PowerPoint</vt:lpstr>
      <vt:lpstr>Pensez-y (Moi j’oublie souvent)</vt:lpstr>
      <vt:lpstr>Tips and tricks</vt:lpstr>
      <vt:lpstr>Lire / exporter des fichiers .txt</vt:lpstr>
      <vt:lpstr>Requêtes de matériel</vt:lpstr>
      <vt:lpstr>Estimer des BLUPs Réfléchissez aux différents modèles possibles une fois que vous avez le bon, vous pouvez récupérer les BLUPs</vt:lpstr>
      <vt:lpstr>Faire la prédiction génomique des GEBV Estimer les beta.hat et prédire les valeurs des individus génotypés mais non phénotypés (cf slide 13)</vt:lpstr>
      <vt:lpstr>Valider le modèle de prédiction génomique par cross-validation </vt:lpstr>
      <vt:lpstr>Faire de la GWAS  Calcul des p-values associées à chaque marqueur</vt:lpstr>
      <vt:lpstr>Faire de la GWAS  Représenter les Manhattan plots</vt:lpstr>
      <vt:lpstr>L'équation du sélectionneur pour gérer votre progrès par cycle de sélection</vt:lpstr>
      <vt:lpstr>Présentation PowerPoint</vt:lpstr>
      <vt:lpstr>7-zip pour décompresser les fichiers données du jeu</vt:lpstr>
      <vt:lpstr>Témoignages de la promo Covid 2021 POUR LES GÉNÉRATIONS FUTURES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commentaire de l’année précédente</dc:title>
  <dc:creator>Michel COLOMBO</dc:creator>
  <cp:lastModifiedBy>Jacques DAVID</cp:lastModifiedBy>
  <cp:revision>6</cp:revision>
  <dcterms:modified xsi:type="dcterms:W3CDTF">2021-02-20T14:33:20Z</dcterms:modified>
</cp:coreProperties>
</file>