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B3101-C5A0-44D4-8542-CA151C889904}">
  <a:tblStyle styleId="{01BB3101-C5A0-44D4-8542-CA151C889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1e142c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1e142c3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be81e142c3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e81e142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e81e142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be81e142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7cc0c480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7cc0c480_7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Reconnaitre la partie théorique du lundi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bb7cc0c480_7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cd203a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cd203a7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bbcd203a7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9ccf16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9ccf16d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bc9ccf16d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4b728d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a4b728d5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Princper </a:t>
            </a:r>
            <a:endParaRPr/>
          </a:p>
        </p:txBody>
      </p:sp>
      <p:sp>
        <p:nvSpPr>
          <p:cNvPr id="154" name="Google Shape;154;gba4b728d5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quesdavid/SELGEN2021/blob/main/simul-geno-pheno_pred-gen.Rmd#L36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jacquesdavid/SELGEN2021/blob/main/simul-geno-pheno_pred-gen.Rmd#L239" TargetMode="External"/><Relationship Id="rId4" Type="http://schemas.openxmlformats.org/officeDocument/2006/relationships/hyperlink" Target="https://github.com/jacquesdavid/SELGEN2021/blob/main/simul-geno-pheno_pred-gen.Rmd#L13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Best commentaire de l’année précédente 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950" y="3681425"/>
            <a:ext cx="2808875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Evaluation des facteurs influençant la précision de la prédiction génomique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81325" y="105375"/>
            <a:ext cx="5967600" cy="137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Données génotypiques simulées par le coalescent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1155CC"/>
                </a:solidFill>
              </a:rPr>
              <a:t>A faire varier avec les paramètres du coalescent</a:t>
            </a:r>
            <a:endParaRPr sz="2000" b="1">
              <a:solidFill>
                <a:srgbClr val="1155CC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224375" y="105425"/>
            <a:ext cx="5876100" cy="137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Données phénotypiques simulées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1155CC"/>
                </a:solidFill>
              </a:rPr>
              <a:t>A faire varier pour modifier l’architecture génétique du trait (polygénique ou infinitésimale, héritabilité...)</a:t>
            </a:r>
            <a:endParaRPr sz="2000" b="1">
              <a:solidFill>
                <a:srgbClr val="1155CC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0" y="2657850"/>
            <a:ext cx="12192000" cy="357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u="sng"/>
              <a:t>Modèles Mixtes :</a:t>
            </a:r>
            <a:endParaRPr sz="20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RRBLUP : </a:t>
            </a:r>
            <a:r>
              <a:rPr lang="fr-FR" sz="2000" b="1">
                <a:solidFill>
                  <a:srgbClr val="FF9900"/>
                </a:solidFill>
              </a:rPr>
              <a:t>Y</a:t>
            </a:r>
            <a:r>
              <a:rPr lang="fr-FR" sz="2000"/>
              <a:t> = </a:t>
            </a:r>
            <a:r>
              <a:rPr lang="fr-FR" sz="2000" b="1">
                <a:solidFill>
                  <a:srgbClr val="00FFFF"/>
                </a:solidFill>
              </a:rPr>
              <a:t>X</a:t>
            </a:r>
            <a:r>
              <a:rPr lang="fr-FR" sz="2000" b="1" baseline="-25000">
                <a:solidFill>
                  <a:srgbClr val="00FFFF"/>
                </a:solidFill>
              </a:rPr>
              <a:t>mark</a:t>
            </a:r>
            <a:r>
              <a:rPr lang="fr-FR" sz="2000"/>
              <a:t>g + e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FF9900"/>
                </a:solidFill>
              </a:rPr>
              <a:t>Y = Vecteur des données phénotypiques corrigées des effets environnementaux (ici absent)</a:t>
            </a:r>
            <a:endParaRPr sz="2000" b="1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00FFFF"/>
                </a:solidFill>
              </a:rPr>
              <a:t>X</a:t>
            </a:r>
            <a:r>
              <a:rPr lang="fr-FR" sz="2000" b="1" baseline="-25000">
                <a:solidFill>
                  <a:srgbClr val="00FFFF"/>
                </a:solidFill>
              </a:rPr>
              <a:t>mark</a:t>
            </a:r>
            <a:r>
              <a:rPr lang="fr-FR" sz="2000"/>
              <a:t> = Matrice des marqueurs génotypiques pour tous les individus à chaque loci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g = Vecteur des effets aléatoires de chaque marqueur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FF0000"/>
                </a:solidFill>
              </a:rPr>
              <a:t>Xg = GEBV</a:t>
            </a:r>
            <a:r>
              <a:rPr lang="fr-FR" sz="2000"/>
              <a:t> effet génétique </a:t>
            </a:r>
            <a:r>
              <a:rPr lang="fr-FR" sz="2000" b="1" u="sng"/>
              <a:t>additif </a:t>
            </a:r>
            <a:r>
              <a:rPr lang="fr-FR" sz="2000"/>
              <a:t>aléatoire de chaque lignée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=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GBLUP : </a:t>
            </a:r>
            <a:r>
              <a:rPr lang="fr-FR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XB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Z</a:t>
            </a: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e, var(</a:t>
            </a: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fr-FR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= A</a:t>
            </a:r>
            <a:r>
              <a:rPr lang="fr-FR" b="1" baseline="-25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fr-FR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baseline="-2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lang="fr-FR" b="1">
                <a:solidFill>
                  <a:srgbClr val="FF9900"/>
                </a:solidFill>
              </a:rPr>
              <a:t>Vecteur des données phénotypiques (pas de corr env)</a:t>
            </a:r>
            <a:endParaRPr sz="800" baseline="-25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= matrice de liaison des effets fixes (environnementaux, ici absent)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= matrice des effets fixes (environnementaux, ici absent)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 =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 =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effet aléatoire de chaque lignée,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Identité si 1 obs/ind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84875" y="1722413"/>
            <a:ext cx="1084800" cy="69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3300" b="1" baseline="-25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endParaRPr sz="3300" b="1" baseline="-250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9043075" y="1676125"/>
            <a:ext cx="518700" cy="69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3300"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5"/>
          <p:cNvCxnSpPr>
            <a:stCxn id="104" idx="2"/>
            <a:endCxn id="107" idx="1"/>
          </p:cNvCxnSpPr>
          <p:nvPr/>
        </p:nvCxnSpPr>
        <p:spPr>
          <a:xfrm rot="5400000">
            <a:off x="1430425" y="434175"/>
            <a:ext cx="589200" cy="2680200"/>
          </a:xfrm>
          <a:prstGeom prst="curvedConnector4">
            <a:avLst>
              <a:gd name="adj1" fmla="val 20599"/>
              <a:gd name="adj2" fmla="val 10888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5"/>
          <p:cNvCxnSpPr>
            <a:stCxn id="105" idx="2"/>
            <a:endCxn id="108" idx="1"/>
          </p:cNvCxnSpPr>
          <p:nvPr/>
        </p:nvCxnSpPr>
        <p:spPr>
          <a:xfrm rot="5400000">
            <a:off x="8831375" y="1691375"/>
            <a:ext cx="542700" cy="119400"/>
          </a:xfrm>
          <a:prstGeom prst="curvedConnector4">
            <a:avLst>
              <a:gd name="adj1" fmla="val 18095"/>
              <a:gd name="adj2" fmla="val 29939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1" name="Google Shape;111;p15"/>
          <p:cNvCxnSpPr>
            <a:stCxn id="112" idx="2"/>
            <a:endCxn id="106" idx="0"/>
          </p:cNvCxnSpPr>
          <p:nvPr/>
        </p:nvCxnSpPr>
        <p:spPr>
          <a:xfrm rot="-5400000" flipH="1">
            <a:off x="5869425" y="2431225"/>
            <a:ext cx="443700" cy="9300"/>
          </a:xfrm>
          <a:prstGeom prst="curvedConnector3">
            <a:avLst>
              <a:gd name="adj1" fmla="val 5001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3" name="Google Shape;113;p15"/>
          <p:cNvCxnSpPr>
            <a:stCxn id="108" idx="1"/>
            <a:endCxn id="106" idx="0"/>
          </p:cNvCxnSpPr>
          <p:nvPr/>
        </p:nvCxnSpPr>
        <p:spPr>
          <a:xfrm flipH="1">
            <a:off x="6095875" y="2022475"/>
            <a:ext cx="2947200" cy="6354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4523925" y="1521325"/>
            <a:ext cx="3125400" cy="69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fr-FR" sz="22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= A</a:t>
            </a:r>
            <a:r>
              <a:rPr lang="fr-FR" sz="2200" b="1" baseline="-25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fr-FR" sz="22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(si modèle add)</a:t>
            </a:r>
            <a:endParaRPr sz="22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5"/>
          <p:cNvCxnSpPr>
            <a:stCxn id="107" idx="3"/>
            <a:endCxn id="112" idx="1"/>
          </p:cNvCxnSpPr>
          <p:nvPr/>
        </p:nvCxnSpPr>
        <p:spPr>
          <a:xfrm rot="10800000" flipH="1">
            <a:off x="1469675" y="1867763"/>
            <a:ext cx="3054300" cy="20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3711900" y="6278450"/>
            <a:ext cx="4768200" cy="5427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u="sng">
                <a:solidFill>
                  <a:srgbClr val="FF0000"/>
                </a:solidFill>
              </a:rPr>
              <a:t>Accuracy de prédiction en fonction de la variable modifiée </a:t>
            </a:r>
            <a:endParaRPr sz="1200" b="1" u="sng">
              <a:solidFill>
                <a:srgbClr val="FF0000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0852175" y="3867975"/>
            <a:ext cx="1248300" cy="5427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Validation croisée</a:t>
            </a:r>
            <a:endParaRPr sz="1200"/>
          </a:p>
        </p:txBody>
      </p:sp>
      <p:sp>
        <p:nvSpPr>
          <p:cNvPr id="117" name="Google Shape;117;p15"/>
          <p:cNvSpPr/>
          <p:nvPr/>
        </p:nvSpPr>
        <p:spPr>
          <a:xfrm>
            <a:off x="277675" y="1019575"/>
            <a:ext cx="1583100" cy="4437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Simulation données génotypiques</a:t>
            </a:r>
            <a:endParaRPr sz="900"/>
          </a:p>
        </p:txBody>
      </p:sp>
      <p:sp>
        <p:nvSpPr>
          <p:cNvPr id="118" name="Google Shape;118;p15"/>
          <p:cNvSpPr/>
          <p:nvPr/>
        </p:nvSpPr>
        <p:spPr>
          <a:xfrm>
            <a:off x="10019425" y="1521325"/>
            <a:ext cx="2172600" cy="847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Simulation effet SNP et phénotypes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19" name="Google Shape;119;p15"/>
          <p:cNvSpPr/>
          <p:nvPr/>
        </p:nvSpPr>
        <p:spPr>
          <a:xfrm>
            <a:off x="1512036" y="4270675"/>
            <a:ext cx="1837025" cy="925600"/>
          </a:xfrm>
          <a:custGeom>
            <a:avLst/>
            <a:gdLst/>
            <a:ahLst/>
            <a:cxnLst/>
            <a:rect l="l" t="t" r="r" b="b"/>
            <a:pathLst>
              <a:path w="73481" h="37024" extrusionOk="0">
                <a:moveTo>
                  <a:pt x="40383" y="0"/>
                </a:moveTo>
                <a:cubicBezTo>
                  <a:pt x="33745" y="3272"/>
                  <a:pt x="-4963" y="13463"/>
                  <a:pt x="553" y="19634"/>
                </a:cubicBezTo>
                <a:cubicBezTo>
                  <a:pt x="6069" y="25805"/>
                  <a:pt x="61326" y="34126"/>
                  <a:pt x="73481" y="37024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0" name="Google Shape;120;p15"/>
          <p:cNvSpPr txBox="1"/>
          <p:nvPr/>
        </p:nvSpPr>
        <p:spPr>
          <a:xfrm>
            <a:off x="49925" y="4035450"/>
            <a:ext cx="1754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Si les g est un vecteur de variable aléatoire indépendante,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Xg aussi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fr-FR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Additif</a:t>
            </a:r>
            <a:r>
              <a:rPr lang="fr-FR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Xg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5"/>
          <p:cNvCxnSpPr>
            <a:endCxn id="106" idx="0"/>
          </p:cNvCxnSpPr>
          <p:nvPr/>
        </p:nvCxnSpPr>
        <p:spPr>
          <a:xfrm>
            <a:off x="1497900" y="2026650"/>
            <a:ext cx="4598100" cy="6312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" name="Google Shape;122;p15"/>
          <p:cNvPicPr preferRelativeResize="0"/>
          <p:nvPr/>
        </p:nvPicPr>
        <p:blipFill rotWithShape="1">
          <a:blip r:embed="rId6">
            <a:alphaModFix/>
          </a:blip>
          <a:srcRect t="8688" b="27237"/>
          <a:stretch/>
        </p:blipFill>
        <p:spPr>
          <a:xfrm>
            <a:off x="8642175" y="4543800"/>
            <a:ext cx="3549775" cy="16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141125" y="-15875"/>
            <a:ext cx="12192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100"/>
              <a:t>Comprendre la généalogie pour simuler des “likely” données génotypiques</a:t>
            </a:r>
            <a:endParaRPr sz="3100"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141125" y="1005125"/>
            <a:ext cx="11833500" cy="571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Introduction très (très) rapide à la notion de coalescence</a:t>
            </a:r>
            <a:endParaRPr sz="250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Il s’agit d’expliciter la généalogie de gènes (et non d’individus) dans un échantillon de copies de ces gènes (des séquences individuelles)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Cette généalogie est basée sur la probabilité que deux séquences de la génération n proviennent de la même séquence à la génération n-1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En remontant dans le passé, un ancêtre commun à toutes ces séquences apparaît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Pour rendre compte du polymorphisme dans l’échantillon, il est nécessaire de distribuer des mutations sur la généalogie qui mène jusqu’a l’ancêtre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Pour comprendre : jouez avec 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https://phytools.shinyapps.io/coalescent-plot/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726300" y="221250"/>
            <a:ext cx="111522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Théorie de la coalescence pour simuler une évolution neutre de séquences nucléotidiques</a:t>
            </a:r>
            <a:endParaRPr sz="3800"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454525" y="1546950"/>
            <a:ext cx="11737500" cy="271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La taille : force de la dérive, 2N en panmixie pour une diploïde,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La mutation : µ par base, 4Nµ : le nombre de mutants par génération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La migration : m le taux, 4Nm le nombre de migrants par génération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La recombinaison : r par base, 4N r, le nombre de recombinaison par génération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104675" y="4241900"/>
            <a:ext cx="959100" cy="86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6079500" y="4241900"/>
            <a:ext cx="879300" cy="86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5128875" y="5193600"/>
            <a:ext cx="879300" cy="86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433100" y="5346000"/>
            <a:ext cx="60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7"/>
          <p:cNvCxnSpPr/>
          <p:nvPr/>
        </p:nvCxnSpPr>
        <p:spPr>
          <a:xfrm>
            <a:off x="5128875" y="4775725"/>
            <a:ext cx="8943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7"/>
          <p:cNvCxnSpPr>
            <a:stCxn id="139" idx="1"/>
          </p:cNvCxnSpPr>
          <p:nvPr/>
        </p:nvCxnSpPr>
        <p:spPr>
          <a:xfrm rot="10800000">
            <a:off x="4914146" y="5047642"/>
            <a:ext cx="3435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4742175" y="5399225"/>
            <a:ext cx="386700" cy="39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7"/>
          <p:cNvCxnSpPr/>
          <p:nvPr/>
        </p:nvCxnSpPr>
        <p:spPr>
          <a:xfrm rot="10800000">
            <a:off x="5179700" y="4904125"/>
            <a:ext cx="6093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5968550" y="5352450"/>
            <a:ext cx="390600" cy="3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7"/>
          <p:cNvCxnSpPr>
            <a:stCxn id="139" idx="6"/>
            <a:endCxn id="138" idx="4"/>
          </p:cNvCxnSpPr>
          <p:nvPr/>
        </p:nvCxnSpPr>
        <p:spPr>
          <a:xfrm rot="10800000" flipH="1">
            <a:off x="6008175" y="5105400"/>
            <a:ext cx="5109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7"/>
          <p:cNvSpPr/>
          <p:nvPr/>
        </p:nvSpPr>
        <p:spPr>
          <a:xfrm>
            <a:off x="7289800" y="4118175"/>
            <a:ext cx="390600" cy="1788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8115400" y="4084125"/>
            <a:ext cx="3848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Matrice de données (n x k) 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n individus (n &lt;&lt; N)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k polymorphismes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758400" y="4042225"/>
            <a:ext cx="31491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La dérive locale &amp; l’isolement reproducteur entre populations  créent de l’apparentement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709125" y="6313700"/>
            <a:ext cx="77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http://silico.biotoul.fr/enseignement/m2BBS/Genet_Stat/tp_coal.html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272025" y="189349"/>
            <a:ext cx="10515600" cy="97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100"/>
              <a:t>Principe de la validation croisée</a:t>
            </a:r>
            <a:endParaRPr sz="4800"/>
          </a:p>
        </p:txBody>
      </p:sp>
      <p:sp>
        <p:nvSpPr>
          <p:cNvPr id="157" name="Google Shape;157;p18"/>
          <p:cNvSpPr txBox="1"/>
          <p:nvPr/>
        </p:nvSpPr>
        <p:spPr>
          <a:xfrm>
            <a:off x="5086025" y="3832625"/>
            <a:ext cx="163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00FF00"/>
                </a:solidFill>
              </a:rPr>
              <a:t>RRBLUP</a:t>
            </a:r>
            <a:endParaRPr sz="2400" b="1">
              <a:solidFill>
                <a:srgbClr val="00FF00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897400" y="2600225"/>
            <a:ext cx="4528200" cy="7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Population d’entraînement</a:t>
            </a:r>
            <a:endParaRPr sz="1800"/>
          </a:p>
        </p:txBody>
      </p:sp>
      <p:sp>
        <p:nvSpPr>
          <p:cNvPr id="159" name="Google Shape;159;p18"/>
          <p:cNvSpPr/>
          <p:nvPr/>
        </p:nvSpPr>
        <p:spPr>
          <a:xfrm>
            <a:off x="5824875" y="2600225"/>
            <a:ext cx="1848300" cy="7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Population de validation</a:t>
            </a:r>
            <a:endParaRPr sz="1500"/>
          </a:p>
        </p:txBody>
      </p:sp>
      <p:sp>
        <p:nvSpPr>
          <p:cNvPr id="160" name="Google Shape;160;p18"/>
          <p:cNvSpPr/>
          <p:nvPr/>
        </p:nvSpPr>
        <p:spPr>
          <a:xfrm>
            <a:off x="897400" y="1291625"/>
            <a:ext cx="6561600" cy="7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Population totale</a:t>
            </a:r>
            <a:endParaRPr sz="2500"/>
          </a:p>
        </p:txBody>
      </p:sp>
      <p:cxnSp>
        <p:nvCxnSpPr>
          <p:cNvPr id="161" name="Google Shape;161;p18"/>
          <p:cNvCxnSpPr>
            <a:stCxn id="162" idx="2"/>
          </p:cNvCxnSpPr>
          <p:nvPr/>
        </p:nvCxnSpPr>
        <p:spPr>
          <a:xfrm>
            <a:off x="4442875" y="3285050"/>
            <a:ext cx="745200" cy="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8"/>
          <p:cNvSpPr txBox="1"/>
          <p:nvPr/>
        </p:nvSpPr>
        <p:spPr>
          <a:xfrm>
            <a:off x="4093675" y="2777150"/>
            <a:ext cx="698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fr-FR" sz="12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200"/>
          </a:p>
        </p:txBody>
      </p:sp>
      <p:cxnSp>
        <p:nvCxnSpPr>
          <p:cNvPr id="163" name="Google Shape;163;p18"/>
          <p:cNvCxnSpPr/>
          <p:nvPr/>
        </p:nvCxnSpPr>
        <p:spPr>
          <a:xfrm>
            <a:off x="5670425" y="4364025"/>
            <a:ext cx="81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18"/>
          <p:cNvSpPr txBox="1"/>
          <p:nvPr/>
        </p:nvSpPr>
        <p:spPr>
          <a:xfrm>
            <a:off x="5361575" y="4600100"/>
            <a:ext cx="62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FF0000"/>
                </a:solidFill>
              </a:rPr>
              <a:t>ĝ</a:t>
            </a:r>
            <a:endParaRPr/>
          </a:p>
        </p:txBody>
      </p:sp>
      <p:cxnSp>
        <p:nvCxnSpPr>
          <p:cNvPr id="165" name="Google Shape;165;p18"/>
          <p:cNvCxnSpPr>
            <a:endCxn id="166" idx="0"/>
          </p:cNvCxnSpPr>
          <p:nvPr/>
        </p:nvCxnSpPr>
        <p:spPr>
          <a:xfrm>
            <a:off x="5830950" y="5014975"/>
            <a:ext cx="438300" cy="1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8"/>
          <p:cNvSpPr txBox="1"/>
          <p:nvPr/>
        </p:nvSpPr>
        <p:spPr>
          <a:xfrm>
            <a:off x="7050975" y="2777150"/>
            <a:ext cx="698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fr-FR" sz="12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200"/>
          </a:p>
        </p:txBody>
      </p:sp>
      <p:sp>
        <p:nvSpPr>
          <p:cNvPr id="168" name="Google Shape;168;p18"/>
          <p:cNvSpPr txBox="1"/>
          <p:nvPr/>
        </p:nvSpPr>
        <p:spPr>
          <a:xfrm>
            <a:off x="6245600" y="5825600"/>
            <a:ext cx="4244700" cy="600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Accuracy = corr(</a:t>
            </a:r>
            <a:r>
              <a:rPr lang="fr-FR" sz="27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fr-FR" sz="1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22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2200" b="1" baseline="-25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fr-FR" sz="2000" b="1">
                <a:solidFill>
                  <a:srgbClr val="FF0000"/>
                </a:solidFill>
              </a:rPr>
              <a:t>ĝ</a:t>
            </a: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8"/>
          <p:cNvCxnSpPr>
            <a:stCxn id="167" idx="2"/>
            <a:endCxn id="168" idx="0"/>
          </p:cNvCxnSpPr>
          <p:nvPr/>
        </p:nvCxnSpPr>
        <p:spPr>
          <a:xfrm>
            <a:off x="7400175" y="3285050"/>
            <a:ext cx="967800" cy="25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8"/>
          <p:cNvCxnSpPr>
            <a:stCxn id="171" idx="3"/>
            <a:endCxn id="168" idx="0"/>
          </p:cNvCxnSpPr>
          <p:nvPr/>
        </p:nvCxnSpPr>
        <p:spPr>
          <a:xfrm>
            <a:off x="6864050" y="5579300"/>
            <a:ext cx="1503900" cy="2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8"/>
          <p:cNvSpPr txBox="1"/>
          <p:nvPr/>
        </p:nvSpPr>
        <p:spPr>
          <a:xfrm>
            <a:off x="8677475" y="1086750"/>
            <a:ext cx="3144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Diviser le jeu de données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Ajuster un modèle de prédiction &amp;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prédire les valeurs des individus non phénotypés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Mesurer la qualité de prédiction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Répéter ces étapes avec une autre division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62250" y="2138525"/>
            <a:ext cx="387000" cy="461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616375" y="3811475"/>
            <a:ext cx="387000" cy="461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732000" y="5894900"/>
            <a:ext cx="387000" cy="461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595275" y="2755850"/>
            <a:ext cx="103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2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2200" b="1" baseline="-25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00"/>
          </a:p>
        </p:txBody>
      </p:sp>
      <p:sp>
        <p:nvSpPr>
          <p:cNvPr id="166" name="Google Shape;166;p18"/>
          <p:cNvSpPr txBox="1"/>
          <p:nvPr/>
        </p:nvSpPr>
        <p:spPr>
          <a:xfrm>
            <a:off x="5877150" y="5126275"/>
            <a:ext cx="78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2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2200" b="1" baseline="-25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fr-FR" sz="2000" b="1">
                <a:solidFill>
                  <a:srgbClr val="FF0000"/>
                </a:solidFill>
              </a:rPr>
              <a:t>ĝ</a:t>
            </a:r>
            <a:endParaRPr sz="100"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t="8688" b="27237"/>
          <a:stretch/>
        </p:blipFill>
        <p:spPr>
          <a:xfrm>
            <a:off x="-100200" y="4240841"/>
            <a:ext cx="5736700" cy="259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512</Words>
  <Application>Microsoft Office PowerPoint</Application>
  <PresentationFormat>Grand écran</PresentationFormat>
  <Paragraphs>80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Best commentaire de l’année précédente </vt:lpstr>
      <vt:lpstr>Evaluation des facteurs influençant la précision de la prédiction génomique</vt:lpstr>
      <vt:lpstr>Présentation PowerPoint</vt:lpstr>
      <vt:lpstr>Comprendre la généalogie pour simuler des “likely” données génotypiques</vt:lpstr>
      <vt:lpstr>Théorie de la coalescence pour simuler une évolution neutre de séquences nucléotidiques</vt:lpstr>
      <vt:lpstr>Principe de la validation croisée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commentaire de l’année précédente</dc:title>
  <dc:creator>Michel COLOMBO</dc:creator>
  <cp:lastModifiedBy>Michel COLOMBO</cp:lastModifiedBy>
  <cp:revision>3</cp:revision>
  <dcterms:modified xsi:type="dcterms:W3CDTF">2021-02-19T17:19:48Z</dcterms:modified>
</cp:coreProperties>
</file>