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bcd203a7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bcd203a7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bbcd203a72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b7cc0c480_7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b7cc0c480_7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bb7cc0c480_7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4b728d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a4b728d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ba4b728d5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bcd203a7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bcd203a7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bbcd203a72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c9ccf16d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c9ccf16d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bc9ccf16d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791f14b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791f14b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bc791f14b1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Elle est super cette slide, il faudra juste peut-être rajouter des animations pour afficher les cases petit à petit pour que les étudiants ne se perdent pas ;)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Jacques : je suis d’accord, c’est super cool, la veille Vincent aura expliqué les notations, fais donc bien attention de bien les reprendre, j’ai corrigé qq trucs et ajouté sigma ² A pour leur permettre de faire le lien avec le cours (apimet sepmet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Ca c’est pour le jeu mais pour la partie explo du mardi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b7cc0c480_7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b7cc0c480_7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bb7cc0c480_7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acquesdavid/SELGEN2021/blob/main/simul-geno-pheno_pred-gen.Rmd#L367" TargetMode="External"/><Relationship Id="rId4" Type="http://schemas.openxmlformats.org/officeDocument/2006/relationships/hyperlink" Target="https://github.com/jacquesdavid/SELGEN2021/blob/main/simul-geno-pheno_pred-gen.Rmd#L133" TargetMode="External"/><Relationship Id="rId5" Type="http://schemas.openxmlformats.org/officeDocument/2006/relationships/hyperlink" Target="https://github.com/jacquesdavid/SELGEN2021/blob/main/simul-geno-pheno_pred-gen.Rmd#L239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acquesdavid/SELGEN2021/blob/54eacab1d4cdae9724cbb97f3b1d0932f39f40bc/prediction-genomique-slides.Rmd#L54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Evaluation des facteurs influençant la précision de la sélection génomique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909975" y="4562438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Boîte à outil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Pensez-y (Moi j’oublie souvent)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838200" y="1825625"/>
            <a:ext cx="110074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Mettre les noms des individus dans le bon ordre dans chacune des matrices</a:t>
            </a:r>
            <a:r>
              <a:rPr lang="fr-FR"/>
              <a:t> (on peut utiliser la fonction match)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Pensez à bien donner à manger les bons objets aux fonctions (attention data.frame != data.table != table != matrix)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Ordonnez les marqueurs (par chromosome et par position génétique) pour la GWAS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Fonction pour exporter une matrice en fichier Excel ou en fichier csv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⇒  write.csv (data à exporter en csv, file = «  Nom.csv»)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⇒ write.xlsx (</a:t>
            </a:r>
            <a:r>
              <a:rPr lang="fr-FR"/>
              <a:t>data à exporter en xlsx, file = «  Nom.xlsx»</a:t>
            </a:r>
            <a:r>
              <a:rPr lang="fr-FR"/>
              <a:t>) # package xlsx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81325" y="105375"/>
            <a:ext cx="5967600" cy="137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Données génotypiques simulées par le coalescent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1155CC"/>
                </a:solidFill>
              </a:rPr>
              <a:t>A faire </a:t>
            </a:r>
            <a:r>
              <a:rPr b="1" lang="fr-FR" sz="2000">
                <a:solidFill>
                  <a:srgbClr val="1155CC"/>
                </a:solidFill>
              </a:rPr>
              <a:t>varier avec les paramètres du coalescent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224375" y="105425"/>
            <a:ext cx="5876100" cy="137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Données phénotypiques simulées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1155CC"/>
                </a:solidFill>
              </a:rPr>
              <a:t>A faire varier pour modifier l’architecture génétique du trait (polygénique ou infinitésimale, héritabilité...)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0" y="2657850"/>
            <a:ext cx="12192000" cy="35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u="sng"/>
              <a:t>Modèles Mixtes :</a:t>
            </a:r>
            <a:endParaRPr sz="2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RRBLUP : </a:t>
            </a:r>
            <a:r>
              <a:rPr b="1" lang="fr-FR" sz="2000">
                <a:solidFill>
                  <a:srgbClr val="FF9900"/>
                </a:solidFill>
              </a:rPr>
              <a:t>Y</a:t>
            </a:r>
            <a:r>
              <a:rPr lang="fr-FR" sz="2000"/>
              <a:t> = </a:t>
            </a:r>
            <a:r>
              <a:rPr b="1" lang="fr-FR" sz="2000">
                <a:solidFill>
                  <a:srgbClr val="00FFFF"/>
                </a:solidFill>
              </a:rPr>
              <a:t>X</a:t>
            </a:r>
            <a:r>
              <a:rPr b="1" baseline="-25000" lang="fr-FR" sz="2000">
                <a:solidFill>
                  <a:srgbClr val="00FFFF"/>
                </a:solidFill>
              </a:rPr>
              <a:t>mark</a:t>
            </a:r>
            <a:r>
              <a:rPr lang="fr-FR" sz="2000"/>
              <a:t>g + e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9900"/>
                </a:solidFill>
              </a:rPr>
              <a:t>Y = Vecteur des données phénotypiques corrigées des effets </a:t>
            </a:r>
            <a:r>
              <a:rPr b="1" lang="fr-FR" sz="2000">
                <a:solidFill>
                  <a:srgbClr val="FF9900"/>
                </a:solidFill>
              </a:rPr>
              <a:t>environnementaux</a:t>
            </a:r>
            <a:r>
              <a:rPr b="1" lang="fr-FR" sz="2000">
                <a:solidFill>
                  <a:srgbClr val="FF9900"/>
                </a:solidFill>
              </a:rPr>
              <a:t> (ici absent)</a:t>
            </a:r>
            <a:endParaRPr b="1" sz="20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00FFFF"/>
                </a:solidFill>
              </a:rPr>
              <a:t>X</a:t>
            </a:r>
            <a:r>
              <a:rPr b="1" baseline="-25000" lang="fr-FR" sz="2000">
                <a:solidFill>
                  <a:srgbClr val="00FFFF"/>
                </a:solidFill>
              </a:rPr>
              <a:t>mark</a:t>
            </a:r>
            <a:r>
              <a:rPr lang="fr-FR" sz="2000"/>
              <a:t> = Matrice des marqueurs génotypiques pour tous les individus à chaque loci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g = Vecteur des effets aléatoires de chaque marqueur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0000"/>
                </a:solidFill>
              </a:rPr>
              <a:t>Xg = GEBV</a:t>
            </a:r>
            <a:r>
              <a:rPr lang="fr-FR" sz="2000"/>
              <a:t> effet génétique </a:t>
            </a:r>
            <a:r>
              <a:rPr b="1" lang="fr-FR" sz="2000" u="sng"/>
              <a:t>additif </a:t>
            </a:r>
            <a:r>
              <a:rPr lang="fr-FR" sz="2000"/>
              <a:t>aléatoire de chaque lignée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=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BLUP : </a:t>
            </a:r>
            <a:r>
              <a:rPr b="1" lang="fr-FR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XB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Z</a:t>
            </a: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e, var(</a:t>
            </a: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lang="fr-FR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= A</a:t>
            </a:r>
            <a:r>
              <a:rPr b="1" baseline="-25000" lang="fr-FR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b="1" lang="fr-FR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b="1" baseline="-25000"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baseline="-2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b="1" lang="fr-FR">
                <a:solidFill>
                  <a:srgbClr val="FF9900"/>
                </a:solidFill>
              </a:rPr>
              <a:t>Vecteur des données phénotypiques (pas de corr env)</a:t>
            </a:r>
            <a:endParaRPr baseline="-25000"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= matrice de liaison des effets fixes (environnementaux, ici absent)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= matrice des effets fixes (environnementaux, ici absent)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 =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GEBV =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effet aléatoire de chaque lignée,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Identité si 1 obs/ind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84875" y="1722413"/>
            <a:ext cx="1084800" cy="692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3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fr-FR" sz="33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endParaRPr b="1" baseline="-25000" sz="33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9043075" y="1676125"/>
            <a:ext cx="518700" cy="692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3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33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4"/>
          <p:cNvCxnSpPr>
            <a:stCxn id="96" idx="2"/>
            <a:endCxn id="99" idx="1"/>
          </p:cNvCxnSpPr>
          <p:nvPr/>
        </p:nvCxnSpPr>
        <p:spPr>
          <a:xfrm rot="5400000">
            <a:off x="1430425" y="434175"/>
            <a:ext cx="589200" cy="2680200"/>
          </a:xfrm>
          <a:prstGeom prst="curvedConnector4">
            <a:avLst>
              <a:gd fmla="val 20599" name="adj1"/>
              <a:gd fmla="val 10888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4"/>
          <p:cNvCxnSpPr>
            <a:stCxn id="97" idx="2"/>
            <a:endCxn id="100" idx="1"/>
          </p:cNvCxnSpPr>
          <p:nvPr/>
        </p:nvCxnSpPr>
        <p:spPr>
          <a:xfrm rot="5400000">
            <a:off x="8831375" y="1691375"/>
            <a:ext cx="542700" cy="119400"/>
          </a:xfrm>
          <a:prstGeom prst="curvedConnector4">
            <a:avLst>
              <a:gd fmla="val 18095" name="adj1"/>
              <a:gd fmla="val 29939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4"/>
          <p:cNvCxnSpPr>
            <a:stCxn id="104" idx="2"/>
            <a:endCxn id="98" idx="0"/>
          </p:cNvCxnSpPr>
          <p:nvPr/>
        </p:nvCxnSpPr>
        <p:spPr>
          <a:xfrm flipH="1" rot="-5400000">
            <a:off x="5869425" y="2431225"/>
            <a:ext cx="443700" cy="9300"/>
          </a:xfrm>
          <a:prstGeom prst="curvedConnector3">
            <a:avLst>
              <a:gd fmla="val 5001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4"/>
          <p:cNvCxnSpPr>
            <a:stCxn id="100" idx="1"/>
            <a:endCxn id="98" idx="0"/>
          </p:cNvCxnSpPr>
          <p:nvPr/>
        </p:nvCxnSpPr>
        <p:spPr>
          <a:xfrm flipH="1">
            <a:off x="6095875" y="2022475"/>
            <a:ext cx="2947200" cy="635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4" name="Google Shape;104;p14"/>
          <p:cNvSpPr txBox="1"/>
          <p:nvPr/>
        </p:nvSpPr>
        <p:spPr>
          <a:xfrm>
            <a:off x="4523925" y="1521325"/>
            <a:ext cx="3125400" cy="692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3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lang="fr-FR" sz="2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= A</a:t>
            </a:r>
            <a:r>
              <a:rPr b="1" baseline="-25000" lang="fr-FR" sz="2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b="1" lang="fr-FR" sz="2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(si modèle add)</a:t>
            </a:r>
            <a:endParaRPr b="1" sz="22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4"/>
          <p:cNvCxnSpPr>
            <a:stCxn id="99" idx="3"/>
            <a:endCxn id="104" idx="1"/>
          </p:cNvCxnSpPr>
          <p:nvPr/>
        </p:nvCxnSpPr>
        <p:spPr>
          <a:xfrm flipH="1" rot="10800000">
            <a:off x="1469675" y="1867763"/>
            <a:ext cx="3054300" cy="20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14"/>
          <p:cNvSpPr/>
          <p:nvPr/>
        </p:nvSpPr>
        <p:spPr>
          <a:xfrm>
            <a:off x="3711900" y="6278450"/>
            <a:ext cx="4768200" cy="54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 u="sng">
                <a:solidFill>
                  <a:srgbClr val="FF0000"/>
                </a:solidFill>
              </a:rPr>
              <a:t>Accuracy de </a:t>
            </a:r>
            <a:r>
              <a:rPr b="1" lang="fr-FR" sz="1200" u="sng">
                <a:solidFill>
                  <a:srgbClr val="FF0000"/>
                </a:solidFill>
              </a:rPr>
              <a:t>prédiction en fonction de la variable modifiée</a:t>
            </a:r>
            <a:r>
              <a:rPr b="1" lang="fr-FR" sz="1200" u="sng">
                <a:solidFill>
                  <a:srgbClr val="FF0000"/>
                </a:solidFill>
              </a:rPr>
              <a:t> </a:t>
            </a:r>
            <a:endParaRPr b="1" sz="1200" u="sng">
              <a:solidFill>
                <a:srgbClr val="FF0000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0852175" y="3867975"/>
            <a:ext cx="1248300" cy="54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Validation croisée</a:t>
            </a:r>
            <a:endParaRPr sz="1200"/>
          </a:p>
        </p:txBody>
      </p:sp>
      <p:sp>
        <p:nvSpPr>
          <p:cNvPr id="109" name="Google Shape;109;p14"/>
          <p:cNvSpPr/>
          <p:nvPr/>
        </p:nvSpPr>
        <p:spPr>
          <a:xfrm>
            <a:off x="277675" y="1019575"/>
            <a:ext cx="1583100" cy="443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Simulation données génotypiques</a:t>
            </a:r>
            <a:endParaRPr sz="900"/>
          </a:p>
        </p:txBody>
      </p:sp>
      <p:sp>
        <p:nvSpPr>
          <p:cNvPr id="110" name="Google Shape;110;p14"/>
          <p:cNvSpPr/>
          <p:nvPr/>
        </p:nvSpPr>
        <p:spPr>
          <a:xfrm>
            <a:off x="10019425" y="1521325"/>
            <a:ext cx="2172600" cy="847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Simulation effet SNP et phénotypes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11" name="Google Shape;111;p14"/>
          <p:cNvSpPr/>
          <p:nvPr/>
        </p:nvSpPr>
        <p:spPr>
          <a:xfrm>
            <a:off x="1512036" y="4270675"/>
            <a:ext cx="1837025" cy="925600"/>
          </a:xfrm>
          <a:custGeom>
            <a:rect b="b" l="l" r="r" t="t"/>
            <a:pathLst>
              <a:path extrusionOk="0" h="37024" w="73481">
                <a:moveTo>
                  <a:pt x="40383" y="0"/>
                </a:moveTo>
                <a:cubicBezTo>
                  <a:pt x="33745" y="3272"/>
                  <a:pt x="-4963" y="13463"/>
                  <a:pt x="553" y="19634"/>
                </a:cubicBezTo>
                <a:cubicBezTo>
                  <a:pt x="6069" y="25805"/>
                  <a:pt x="61326" y="34126"/>
                  <a:pt x="73481" y="3702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2" name="Google Shape;112;p14"/>
          <p:cNvSpPr txBox="1"/>
          <p:nvPr/>
        </p:nvSpPr>
        <p:spPr>
          <a:xfrm>
            <a:off x="49925" y="4035450"/>
            <a:ext cx="175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Si les g est un vecteur de variable aléatoire indépendante,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Xg aussi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Additif</a:t>
            </a:r>
            <a:r>
              <a:rPr b="1"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Xg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4"/>
          <p:cNvCxnSpPr>
            <a:endCxn id="98" idx="0"/>
          </p:cNvCxnSpPr>
          <p:nvPr/>
        </p:nvCxnSpPr>
        <p:spPr>
          <a:xfrm>
            <a:off x="1497900" y="2026650"/>
            <a:ext cx="4598100" cy="6312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14"/>
          <p:cNvPicPr preferRelativeResize="0"/>
          <p:nvPr/>
        </p:nvPicPr>
        <p:blipFill rotWithShape="1">
          <a:blip r:embed="rId6">
            <a:alphaModFix/>
          </a:blip>
          <a:srcRect b="27237" l="0" r="0" t="8688"/>
          <a:stretch/>
        </p:blipFill>
        <p:spPr>
          <a:xfrm>
            <a:off x="8642175" y="4543800"/>
            <a:ext cx="3549775" cy="16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272025" y="189349"/>
            <a:ext cx="10515600" cy="97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100"/>
              <a:t>Validation croisée</a:t>
            </a:r>
            <a:endParaRPr sz="4800"/>
          </a:p>
        </p:txBody>
      </p:sp>
      <p:sp>
        <p:nvSpPr>
          <p:cNvPr id="121" name="Google Shape;121;p15"/>
          <p:cNvSpPr txBox="1"/>
          <p:nvPr/>
        </p:nvSpPr>
        <p:spPr>
          <a:xfrm>
            <a:off x="5086025" y="3832625"/>
            <a:ext cx="16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00FF00"/>
                </a:solidFill>
              </a:rPr>
              <a:t>RR</a:t>
            </a:r>
            <a:r>
              <a:rPr b="1" lang="fr-FR" sz="2400">
                <a:solidFill>
                  <a:srgbClr val="00FF00"/>
                </a:solidFill>
              </a:rPr>
              <a:t>BLUP</a:t>
            </a:r>
            <a:endParaRPr b="1" sz="2400">
              <a:solidFill>
                <a:srgbClr val="00FF00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897400" y="2600225"/>
            <a:ext cx="4528200" cy="7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Population d’entraînement</a:t>
            </a:r>
            <a:endParaRPr sz="1800"/>
          </a:p>
        </p:txBody>
      </p:sp>
      <p:sp>
        <p:nvSpPr>
          <p:cNvPr id="123" name="Google Shape;123;p15"/>
          <p:cNvSpPr/>
          <p:nvPr/>
        </p:nvSpPr>
        <p:spPr>
          <a:xfrm>
            <a:off x="5824875" y="2600225"/>
            <a:ext cx="1848300" cy="7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Population de validation</a:t>
            </a:r>
            <a:endParaRPr sz="1500"/>
          </a:p>
        </p:txBody>
      </p:sp>
      <p:sp>
        <p:nvSpPr>
          <p:cNvPr id="124" name="Google Shape;124;p15"/>
          <p:cNvSpPr/>
          <p:nvPr/>
        </p:nvSpPr>
        <p:spPr>
          <a:xfrm>
            <a:off x="897400" y="1291625"/>
            <a:ext cx="6561600" cy="7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Population totale</a:t>
            </a:r>
            <a:endParaRPr sz="2500"/>
          </a:p>
        </p:txBody>
      </p:sp>
      <p:cxnSp>
        <p:nvCxnSpPr>
          <p:cNvPr id="125" name="Google Shape;125;p15"/>
          <p:cNvCxnSpPr>
            <a:stCxn id="126" idx="2"/>
          </p:cNvCxnSpPr>
          <p:nvPr/>
        </p:nvCxnSpPr>
        <p:spPr>
          <a:xfrm>
            <a:off x="4442875" y="3285050"/>
            <a:ext cx="745200" cy="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5"/>
          <p:cNvSpPr txBox="1"/>
          <p:nvPr/>
        </p:nvSpPr>
        <p:spPr>
          <a:xfrm>
            <a:off x="4093675" y="2777150"/>
            <a:ext cx="69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lang="fr-FR" sz="1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200"/>
          </a:p>
        </p:txBody>
      </p:sp>
      <p:cxnSp>
        <p:nvCxnSpPr>
          <p:cNvPr id="127" name="Google Shape;127;p15"/>
          <p:cNvCxnSpPr/>
          <p:nvPr/>
        </p:nvCxnSpPr>
        <p:spPr>
          <a:xfrm>
            <a:off x="5670425" y="4364025"/>
            <a:ext cx="8100" cy="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 txBox="1"/>
          <p:nvPr/>
        </p:nvSpPr>
        <p:spPr>
          <a:xfrm>
            <a:off x="5361575" y="4600100"/>
            <a:ext cx="6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0000"/>
                </a:solidFill>
              </a:rPr>
              <a:t>ĝ</a:t>
            </a:r>
            <a:endParaRPr/>
          </a:p>
        </p:txBody>
      </p:sp>
      <p:cxnSp>
        <p:nvCxnSpPr>
          <p:cNvPr id="129" name="Google Shape;129;p15"/>
          <p:cNvCxnSpPr>
            <a:endCxn id="130" idx="0"/>
          </p:cNvCxnSpPr>
          <p:nvPr/>
        </p:nvCxnSpPr>
        <p:spPr>
          <a:xfrm>
            <a:off x="5830950" y="5014975"/>
            <a:ext cx="4383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5"/>
          <p:cNvSpPr txBox="1"/>
          <p:nvPr/>
        </p:nvSpPr>
        <p:spPr>
          <a:xfrm>
            <a:off x="7050975" y="2777150"/>
            <a:ext cx="69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lang="fr-FR" sz="1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200"/>
          </a:p>
        </p:txBody>
      </p:sp>
      <p:sp>
        <p:nvSpPr>
          <p:cNvPr id="132" name="Google Shape;132;p15"/>
          <p:cNvSpPr txBox="1"/>
          <p:nvPr/>
        </p:nvSpPr>
        <p:spPr>
          <a:xfrm>
            <a:off x="6245600" y="5825600"/>
            <a:ext cx="4244700" cy="600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Accuracy = corr(</a:t>
            </a:r>
            <a:r>
              <a:rPr b="1" lang="fr-FR" sz="27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lang="fr-FR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fr-FR" sz="2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fr-FR" sz="2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lang="fr-FR" sz="2000">
                <a:solidFill>
                  <a:srgbClr val="FF0000"/>
                </a:solidFill>
              </a:rPr>
              <a:t>ĝ</a:t>
            </a: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5"/>
          <p:cNvCxnSpPr>
            <a:stCxn id="131" idx="2"/>
            <a:endCxn id="132" idx="0"/>
          </p:cNvCxnSpPr>
          <p:nvPr/>
        </p:nvCxnSpPr>
        <p:spPr>
          <a:xfrm>
            <a:off x="7400175" y="3285050"/>
            <a:ext cx="967800" cy="25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>
            <a:stCxn id="135" idx="3"/>
            <a:endCxn id="132" idx="0"/>
          </p:cNvCxnSpPr>
          <p:nvPr/>
        </p:nvCxnSpPr>
        <p:spPr>
          <a:xfrm>
            <a:off x="6864050" y="5579300"/>
            <a:ext cx="15039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5"/>
          <p:cNvSpPr txBox="1"/>
          <p:nvPr/>
        </p:nvSpPr>
        <p:spPr>
          <a:xfrm>
            <a:off x="8677475" y="1086750"/>
            <a:ext cx="3144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Diviser le jeu de données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Ajuster un modèle de prédiction &amp;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prédire les valeurs des individus non phénotypés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Mesurer la qualité de prédiction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Répéter ces étapes avec une autre division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362250" y="2138525"/>
            <a:ext cx="387000" cy="461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4616375" y="3811475"/>
            <a:ext cx="387000" cy="461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732000" y="5894900"/>
            <a:ext cx="387000" cy="461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4595275" y="2755850"/>
            <a:ext cx="10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2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fr-FR" sz="2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00"/>
          </a:p>
        </p:txBody>
      </p:sp>
      <p:sp>
        <p:nvSpPr>
          <p:cNvPr id="130" name="Google Shape;130;p15"/>
          <p:cNvSpPr txBox="1"/>
          <p:nvPr/>
        </p:nvSpPr>
        <p:spPr>
          <a:xfrm>
            <a:off x="5877150" y="5126275"/>
            <a:ext cx="78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2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fr-FR" sz="2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tes</a:t>
            </a:r>
            <a:r>
              <a:rPr b="1" baseline="-25000" lang="fr-FR" sz="2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fr-FR" sz="2000">
                <a:solidFill>
                  <a:srgbClr val="FF0000"/>
                </a:solidFill>
              </a:rPr>
              <a:t>ĝ</a:t>
            </a:r>
            <a:endParaRPr sz="100"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27237" l="0" r="0" t="8688"/>
          <a:stretch/>
        </p:blipFill>
        <p:spPr>
          <a:xfrm>
            <a:off x="-100200" y="4240841"/>
            <a:ext cx="5736700" cy="259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41125" y="-15875"/>
            <a:ext cx="12192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100"/>
              <a:t>Comprendre la généalogie pour simuler </a:t>
            </a:r>
            <a:r>
              <a:rPr lang="fr-FR" sz="3100"/>
              <a:t>des “likely” données génotypiques</a:t>
            </a:r>
            <a:endParaRPr sz="31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141125" y="1005125"/>
            <a:ext cx="11833500" cy="57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Introduction très (très) rapide à la notion de coalescence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Il s’agit d’expliciter la généalogie de gènes (et non d’individus) dans un échantillon de copies de ces gènes (des séquences individuelles)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Cette généalogie est basée sur la probabilité que deux séquences de la </a:t>
            </a:r>
            <a:r>
              <a:rPr lang="fr-FR" sz="2500"/>
              <a:t>génération n proviennent de la même séquence à la génération n-1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En remontant dans le passé, un ancêtre commun à toutes ces séquences </a:t>
            </a:r>
            <a:r>
              <a:rPr lang="fr-FR" sz="2500"/>
              <a:t>apparaît</a:t>
            </a:r>
            <a:r>
              <a:rPr lang="fr-FR" sz="2500"/>
              <a:t>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Pour rendre compte du polymorphisme dans l’échantillon, il est nécessaire de distribuer des mutations sur la généalogie qui mène jusqu’a l’ancêtre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Pour comprendre : jouez avec 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https://phytools.shinyapps.io/coalescent-plot/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26300" y="221250"/>
            <a:ext cx="11152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/>
              <a:t>Théorie de la coalescence p</a:t>
            </a:r>
            <a:r>
              <a:rPr lang="fr-FR" sz="3800"/>
              <a:t>our simuler une évolution neutre de séquences nucléotidiques</a:t>
            </a:r>
            <a:endParaRPr sz="38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54525" y="1546950"/>
            <a:ext cx="11737500" cy="27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La taille : force de la dérive, 2N en panmixie pour une diploïde,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La mutation : µ par base, 4Nµ : le nombre de mutants par génération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La migration : m le taux, 4Nm le nombre de migrants par génération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La recombinaison : r par base, 4N r, le nombre de recombinaison par génération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104675" y="4241900"/>
            <a:ext cx="959100" cy="86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6079500" y="4241900"/>
            <a:ext cx="879300" cy="86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5128875" y="5193600"/>
            <a:ext cx="879300" cy="86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4433100" y="5346000"/>
            <a:ext cx="60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7"/>
          <p:cNvCxnSpPr/>
          <p:nvPr/>
        </p:nvCxnSpPr>
        <p:spPr>
          <a:xfrm>
            <a:off x="5128875" y="4775725"/>
            <a:ext cx="894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7"/>
          <p:cNvCxnSpPr>
            <a:stCxn id="158" idx="1"/>
          </p:cNvCxnSpPr>
          <p:nvPr/>
        </p:nvCxnSpPr>
        <p:spPr>
          <a:xfrm rot="10800000">
            <a:off x="4914146" y="5047642"/>
            <a:ext cx="3435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7"/>
          <p:cNvCxnSpPr/>
          <p:nvPr/>
        </p:nvCxnSpPr>
        <p:spPr>
          <a:xfrm>
            <a:off x="4742175" y="5399225"/>
            <a:ext cx="3867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7"/>
          <p:cNvCxnSpPr/>
          <p:nvPr/>
        </p:nvCxnSpPr>
        <p:spPr>
          <a:xfrm rot="10800000">
            <a:off x="5179700" y="4904125"/>
            <a:ext cx="6093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/>
          <p:nvPr/>
        </p:nvCxnSpPr>
        <p:spPr>
          <a:xfrm flipH="1">
            <a:off x="5968550" y="5352450"/>
            <a:ext cx="3906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7"/>
          <p:cNvCxnSpPr>
            <a:stCxn id="158" idx="6"/>
            <a:endCxn id="157" idx="4"/>
          </p:cNvCxnSpPr>
          <p:nvPr/>
        </p:nvCxnSpPr>
        <p:spPr>
          <a:xfrm flipH="1" rot="10800000">
            <a:off x="6008175" y="5105400"/>
            <a:ext cx="510900" cy="5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7"/>
          <p:cNvSpPr/>
          <p:nvPr/>
        </p:nvSpPr>
        <p:spPr>
          <a:xfrm>
            <a:off x="7289800" y="4118175"/>
            <a:ext cx="390600" cy="1788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8115400" y="4084125"/>
            <a:ext cx="3848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Matrice de données (n x k) 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n individus (n &lt;&lt; N)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k polymorphismes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758400" y="4042225"/>
            <a:ext cx="3149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La dérive locale &amp; l’isolement reproducteur entre populations  créent de l’apparentement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709125" y="6313700"/>
            <a:ext cx="7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http://silico.biotoul.fr/enseignement/m2BBS/Genet_Stat/tp_coal.html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Rappel général sur la sélection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19"/>
          <p:cNvCxnSpPr>
            <a:endCxn id="182" idx="1"/>
          </p:cNvCxnSpPr>
          <p:nvPr/>
        </p:nvCxnSpPr>
        <p:spPr>
          <a:xfrm flipH="1" rot="10800000">
            <a:off x="2612725" y="1205400"/>
            <a:ext cx="2743800" cy="1880700"/>
          </a:xfrm>
          <a:prstGeom prst="straightConnector1">
            <a:avLst/>
          </a:prstGeom>
          <a:noFill/>
          <a:ln cap="flat" cmpd="sng" w="76200">
            <a:solidFill>
              <a:schemeClr val="dk1">
                <a:alpha val="44705"/>
              </a:scheme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19"/>
          <p:cNvCxnSpPr>
            <a:stCxn id="184" idx="1"/>
            <a:endCxn id="185" idx="1"/>
          </p:cNvCxnSpPr>
          <p:nvPr/>
        </p:nvCxnSpPr>
        <p:spPr>
          <a:xfrm>
            <a:off x="2616404" y="3092950"/>
            <a:ext cx="2576700" cy="2298900"/>
          </a:xfrm>
          <a:prstGeom prst="straightConnector1">
            <a:avLst/>
          </a:prstGeom>
          <a:noFill/>
          <a:ln cap="flat" cmpd="sng" w="76200">
            <a:solidFill>
              <a:schemeClr val="dk1">
                <a:alpha val="45882"/>
              </a:scheme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19"/>
          <p:cNvSpPr txBox="1"/>
          <p:nvPr/>
        </p:nvSpPr>
        <p:spPr>
          <a:xfrm>
            <a:off x="1434101" y="1867901"/>
            <a:ext cx="55976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6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434101" y="3321130"/>
            <a:ext cx="58381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60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9"/>
          <p:cNvCxnSpPr/>
          <p:nvPr/>
        </p:nvCxnSpPr>
        <p:spPr>
          <a:xfrm>
            <a:off x="1713986" y="1406236"/>
            <a:ext cx="0" cy="63833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19"/>
          <p:cNvSpPr/>
          <p:nvPr/>
        </p:nvSpPr>
        <p:spPr>
          <a:xfrm>
            <a:off x="2056604" y="1566100"/>
            <a:ext cx="559800" cy="3053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17720" y="257105"/>
            <a:ext cx="34836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Données phénotypiques :</a:t>
            </a:r>
            <a:endParaRPr>
              <a:solidFill>
                <a:srgbClr val="0000FF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b="1" lang="fr-FR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Simulées par la fonction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b="1" lang="fr-FR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Mesurées aux champs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15375" y="4978102"/>
            <a:ext cx="34836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Données génotypiques :</a:t>
            </a:r>
            <a:endParaRPr>
              <a:solidFill>
                <a:srgbClr val="0000FF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b="1" lang="fr-FR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Simulées par la fonction </a:t>
            </a:r>
            <a:r>
              <a:rPr b="1" lang="fr-FR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simul coalescent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b="1" lang="fr-FR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Mesurées en laboratoire par séquençage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5356525" y="0"/>
            <a:ext cx="4183800" cy="241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Calcul des GEBVs (RRblup) 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 = X</a:t>
            </a:r>
            <a:r>
              <a:rPr b="1" lang="fr-FR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 + e</a:t>
            </a:r>
            <a:endParaRPr b="1" sz="1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 = Marqueur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 = Vecteur des phénotypes corrigés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effets des marqueurs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b="1" baseline="-25000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h²</a:t>
            </a:r>
            <a:r>
              <a:rPr b="1" lang="fr-FR" sz="18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GEBV = Xg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rédire individus non phénotypés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 ↗ Qualité de la valeur phénotypique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193050" y="3939100"/>
            <a:ext cx="4347300" cy="2905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Détection des gènes majeurs (GWAS)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b="1" lang="fr-FR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XB</a:t>
            </a:r>
            <a:r>
              <a:rPr b="1" lang="fr-FR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+ZU + e </a:t>
            </a:r>
            <a:endParaRPr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 = vecteur des phénotypes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 = Marqueur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(+ mu)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 = Effet polygénique des individus, </a:t>
            </a:r>
            <a:r>
              <a:rPr b="1" lang="fr-FR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Var(U) = </a:t>
            </a:r>
            <a:r>
              <a:rPr b="1" lang="fr-FR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-25000" lang="fr-FR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b="1" baseline="-25000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fr-FR" sz="1800">
                <a:solidFill>
                  <a:srgbClr val="7343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= Effets des marqueurs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 fait tourner un modèle pour chaque marqueur. Et on 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regarde le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 marqueurs dont l’effet est sign selon un seuil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8844875" y="2436350"/>
            <a:ext cx="3261900" cy="1477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Classement des individus pour les futures croisements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la meilleure </a:t>
            </a: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GEBV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quel </a:t>
            </a: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QTL / Marqueur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Selon quels caractères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14350" y="2420475"/>
            <a:ext cx="163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6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-25000" lang="fr-FR" sz="6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endParaRPr sz="60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3052444" y="592249"/>
            <a:ext cx="1701900" cy="678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du trait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19"/>
          <p:cNvCxnSpPr/>
          <p:nvPr/>
        </p:nvCxnSpPr>
        <p:spPr>
          <a:xfrm rot="10800000">
            <a:off x="1713986" y="4315155"/>
            <a:ext cx="1990" cy="61409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19"/>
          <p:cNvCxnSpPr>
            <a:stCxn id="187" idx="1"/>
            <a:endCxn id="192" idx="1"/>
          </p:cNvCxnSpPr>
          <p:nvPr/>
        </p:nvCxnSpPr>
        <p:spPr>
          <a:xfrm rot="10800000">
            <a:off x="614201" y="2928362"/>
            <a:ext cx="819900" cy="900600"/>
          </a:xfrm>
          <a:prstGeom prst="curvedConnector3">
            <a:avLst>
              <a:gd fmla="val 129025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19"/>
          <p:cNvSpPr/>
          <p:nvPr/>
        </p:nvSpPr>
        <p:spPr>
          <a:xfrm>
            <a:off x="2612725" y="1601050"/>
            <a:ext cx="2580300" cy="120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Traits multigéniques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Modèle infinitésimal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Loci à faible effet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Ex : rendement</a:t>
            </a:r>
            <a:endParaRPr sz="1700"/>
          </a:p>
        </p:txBody>
      </p:sp>
      <p:sp>
        <p:nvSpPr>
          <p:cNvPr id="197" name="Google Shape;197;p19"/>
          <p:cNvSpPr/>
          <p:nvPr/>
        </p:nvSpPr>
        <p:spPr>
          <a:xfrm>
            <a:off x="2465150" y="3321125"/>
            <a:ext cx="2651700" cy="164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Trait monogénique ou faiblement polygénique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Loci à forts effets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Ex : Résistance aux maladies</a:t>
            </a:r>
            <a:endParaRPr sz="1700"/>
          </a:p>
        </p:txBody>
      </p:sp>
      <p:sp>
        <p:nvSpPr>
          <p:cNvPr id="198" name="Google Shape;198;p19"/>
          <p:cNvSpPr txBox="1"/>
          <p:nvPr/>
        </p:nvSpPr>
        <p:spPr>
          <a:xfrm>
            <a:off x="9720425" y="5081650"/>
            <a:ext cx="2291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1/ Do</a:t>
            </a:r>
            <a:r>
              <a:rPr b="1" lang="fr-FR" sz="27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nn</a:t>
            </a:r>
            <a:r>
              <a:rPr b="1" lang="fr-FR" sz="27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ées</a:t>
            </a:r>
            <a:endParaRPr b="1" sz="27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2/ Statistique</a:t>
            </a:r>
            <a:endParaRPr b="1" sz="27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3/ Sorties </a:t>
            </a:r>
            <a:endParaRPr b="1" sz="27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9518075" y="63300"/>
            <a:ext cx="2651700" cy="226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Phénotypage d’une partie seulement d’une génération 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Phénotypage et génotypage d’une pop </a:t>
            </a:r>
            <a:r>
              <a:rPr lang="fr-FR" sz="1200"/>
              <a:t>d'entraînement</a:t>
            </a:r>
            <a:r>
              <a:rPr lang="fr-FR" sz="1200"/>
              <a:t> très diverse + prédiction sans phénotypage des individus 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0" name="Google Shape;200;p19"/>
          <p:cNvSpPr/>
          <p:nvPr/>
        </p:nvSpPr>
        <p:spPr>
          <a:xfrm>
            <a:off x="8923625" y="3990225"/>
            <a:ext cx="3261900" cy="1589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Plus de phénotypage une fois les gènes majeurs trouvés on génotype seulement au marqueur 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Mais dans la vraie vie contournement de résistance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7366700" y="2393750"/>
            <a:ext cx="1478175" cy="1545350"/>
            <a:chOff x="7366700" y="2393750"/>
            <a:chExt cx="1478175" cy="1545350"/>
          </a:xfrm>
        </p:grpSpPr>
        <p:cxnSp>
          <p:nvCxnSpPr>
            <p:cNvPr id="202" name="Google Shape;202;p19"/>
            <p:cNvCxnSpPr>
              <a:endCxn id="191" idx="1"/>
            </p:cNvCxnSpPr>
            <p:nvPr/>
          </p:nvCxnSpPr>
          <p:spPr>
            <a:xfrm>
              <a:off x="7472375" y="2393750"/>
              <a:ext cx="1372500" cy="781200"/>
            </a:xfrm>
            <a:prstGeom prst="bentConnector3">
              <a:avLst>
                <a:gd fmla="val -5118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03" name="Google Shape;203;p19"/>
            <p:cNvCxnSpPr>
              <a:stCxn id="185" idx="0"/>
              <a:endCxn id="191" idx="1"/>
            </p:cNvCxnSpPr>
            <p:nvPr/>
          </p:nvCxnSpPr>
          <p:spPr>
            <a:xfrm rot="-5400000">
              <a:off x="7723700" y="2818000"/>
              <a:ext cx="764100" cy="14781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04" name="Google Shape;204;p19"/>
          <p:cNvSpPr/>
          <p:nvPr/>
        </p:nvSpPr>
        <p:spPr>
          <a:xfrm>
            <a:off x="8295250" y="5490800"/>
            <a:ext cx="1084200" cy="294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u="sng">
                <a:solidFill>
                  <a:schemeClr val="hlink"/>
                </a:solidFill>
                <a:hlinkClick r:id="rId3"/>
              </a:rPr>
              <a:t>GWAS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L'équation</a:t>
            </a:r>
            <a:r>
              <a:rPr lang="fr-FR"/>
              <a:t> du </a:t>
            </a:r>
            <a:r>
              <a:rPr lang="fr-FR"/>
              <a:t>sélectionneur</a:t>
            </a:r>
            <a:r>
              <a:rPr lang="fr-FR"/>
              <a:t> pour gérer les cycles de sélection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1836000" y="1947650"/>
            <a:ext cx="897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5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baseline="-25000" lang="fr-FR" sz="5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trait</a:t>
            </a:r>
            <a:r>
              <a:rPr b="1" lang="fr-FR" sz="5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= i . r . </a:t>
            </a:r>
            <a:r>
              <a:rPr b="1" lang="fr-FR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b="1" baseline="-25000" lang="fr-FR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125" y="3421425"/>
            <a:ext cx="12192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fr-FR" sz="2300">
                <a:latin typeface="Calibri"/>
                <a:ea typeface="Calibri"/>
                <a:cs typeface="Calibri"/>
                <a:sym typeface="Calibri"/>
              </a:rPr>
              <a:t>trait 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= gain génétique (en unité de trait)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i = intensité de 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sélections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 (quantile de la loi normale)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⇒ 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Épuisement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de la div génétique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r = cor(True breeding value, estimateur de la True Breeding value) 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⇒ précision/qualité de la 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sélection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	= h si on sélectionne sur des données phénotypiques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	= accuracy de 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prédiction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 / h si on utilise des données prédites avec un modèle de prédiction génomique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baseline="-25000" lang="fr-FR" sz="23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 = variance génétique disponible pour la sélection 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⇒ Potentiel pour la sélection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/>
        </p:nvSpPr>
        <p:spPr>
          <a:xfrm>
            <a:off x="54000" y="3614225"/>
            <a:ext cx="18513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Croisement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4471100" y="2207475"/>
            <a:ext cx="3750300" cy="126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des croisements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Phénotypage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Génotypage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Modèle statistiques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4471000" y="4753250"/>
            <a:ext cx="37503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Fixation des lignées (prometteuses)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21"/>
          <p:cNvCxnSpPr>
            <a:stCxn id="217" idx="0"/>
            <a:endCxn id="221" idx="0"/>
          </p:cNvCxnSpPr>
          <p:nvPr/>
        </p:nvCxnSpPr>
        <p:spPr>
          <a:xfrm flipH="1" rot="-5400000">
            <a:off x="6048000" y="-1454125"/>
            <a:ext cx="280200" cy="10416900"/>
          </a:xfrm>
          <a:prstGeom prst="curvedConnector3">
            <a:avLst>
              <a:gd fmla="val -73673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2" name="Google Shape;222;p21"/>
          <p:cNvCxnSpPr>
            <a:stCxn id="217" idx="3"/>
            <a:endCxn id="218" idx="1"/>
          </p:cNvCxnSpPr>
          <p:nvPr/>
        </p:nvCxnSpPr>
        <p:spPr>
          <a:xfrm flipH="1" rot="10800000">
            <a:off x="1905300" y="2840975"/>
            <a:ext cx="2565900" cy="9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1"/>
          <p:cNvCxnSpPr>
            <a:stCxn id="217" idx="3"/>
            <a:endCxn id="219" idx="1"/>
          </p:cNvCxnSpPr>
          <p:nvPr/>
        </p:nvCxnSpPr>
        <p:spPr>
          <a:xfrm>
            <a:off x="1905300" y="3798875"/>
            <a:ext cx="2565600" cy="113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1"/>
          <p:cNvSpPr txBox="1"/>
          <p:nvPr/>
        </p:nvSpPr>
        <p:spPr>
          <a:xfrm>
            <a:off x="10633325" y="3894438"/>
            <a:ext cx="15267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Lignées fixées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21"/>
          <p:cNvCxnSpPr>
            <a:stCxn id="219" idx="3"/>
            <a:endCxn id="221" idx="1"/>
          </p:cNvCxnSpPr>
          <p:nvPr/>
        </p:nvCxnSpPr>
        <p:spPr>
          <a:xfrm flipH="1" rot="10800000">
            <a:off x="8221300" y="4079000"/>
            <a:ext cx="2412000" cy="85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1"/>
          <p:cNvSpPr/>
          <p:nvPr/>
        </p:nvSpPr>
        <p:spPr>
          <a:xfrm>
            <a:off x="9290775" y="2207475"/>
            <a:ext cx="2388900" cy="7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GEBV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Valeur génétique additive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10638725" y="6128925"/>
            <a:ext cx="1526700" cy="711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Lignées candidates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1"/>
          <p:cNvCxnSpPr>
            <a:stCxn id="221" idx="2"/>
            <a:endCxn id="226" idx="0"/>
          </p:cNvCxnSpPr>
          <p:nvPr/>
        </p:nvCxnSpPr>
        <p:spPr>
          <a:xfrm>
            <a:off x="11396675" y="4263738"/>
            <a:ext cx="5400" cy="18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1"/>
          <p:cNvSpPr/>
          <p:nvPr/>
        </p:nvSpPr>
        <p:spPr>
          <a:xfrm>
            <a:off x="10567000" y="4532150"/>
            <a:ext cx="1614000" cy="10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GEGV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Valeur génétique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Additive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Épistasie</a:t>
            </a:r>
            <a:endParaRPr/>
          </a:p>
        </p:txBody>
      </p:sp>
      <p:cxnSp>
        <p:nvCxnSpPr>
          <p:cNvPr id="229" name="Google Shape;229;p21"/>
          <p:cNvCxnSpPr>
            <a:stCxn id="218" idx="3"/>
            <a:endCxn id="221" idx="1"/>
          </p:cNvCxnSpPr>
          <p:nvPr/>
        </p:nvCxnSpPr>
        <p:spPr>
          <a:xfrm>
            <a:off x="8221400" y="2840925"/>
            <a:ext cx="2412000" cy="123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Stratégie de sélection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