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672" r:id="rId1"/>
    <p:sldMasterId id="2147483679" r:id="rId2"/>
    <p:sldMasterId id="2147483685" r:id="rId3"/>
    <p:sldMasterId id="2147483691" r:id="rId4"/>
    <p:sldMasterId id="2147483697" r:id="rId5"/>
    <p:sldMasterId id="2147483703" r:id="rId6"/>
    <p:sldMasterId id="2147483709" r:id="rId7"/>
  </p:sldMasterIdLst>
  <p:sldIdLst>
    <p:sldId id="256" r:id="rId8"/>
    <p:sldId id="266" r:id="rId9"/>
    <p:sldId id="281" r:id="rId10"/>
    <p:sldId id="282" r:id="rId11"/>
    <p:sldId id="283" r:id="rId12"/>
    <p:sldId id="284" r:id="rId13"/>
    <p:sldId id="285" r:id="rId14"/>
    <p:sldId id="286" r:id="rId15"/>
    <p:sldId id="288" r:id="rId16"/>
    <p:sldId id="289" r:id="rId17"/>
    <p:sldId id="280" r:id="rId18"/>
    <p:sldId id="290" r:id="rId19"/>
    <p:sldId id="291" r:id="rId20"/>
    <p:sldId id="292" r:id="rId21"/>
    <p:sldId id="293" r:id="rId22"/>
    <p:sldId id="294" r:id="rId23"/>
    <p:sldId id="295" r:id="rId24"/>
    <p:sldId id="296" r:id="rId25"/>
    <p:sldId id="297" r:id="rId26"/>
    <p:sldId id="298" r:id="rId27"/>
    <p:sldId id="300" r:id="rId28"/>
    <p:sldId id="299" r:id="rId29"/>
    <p:sldId id="301"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660"/>
  </p:normalViewPr>
  <p:slideViewPr>
    <p:cSldViewPr>
      <p:cViewPr varScale="1">
        <p:scale>
          <a:sx n="110" d="100"/>
          <a:sy n="110" d="100"/>
        </p:scale>
        <p:origin x="126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9570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14/11/2016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02267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F17BE6E-A6F8-3442-9DA5-5593485BE98C}"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56168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97269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14/11/2016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563940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8070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14/11/2016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590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75109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30553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14/11/2016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5087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02383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3080995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14/11/2016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70181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280838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561993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056D7AB-E25E-FB4B-969B-4A4EA7ABA0AD}" type="datetime1">
              <a:t>14/11/2016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917022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347F30DE-79EA-A349-BE9F-7981F0F2DC46}"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062038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14/11/2016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213234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0149C62E-9B80-144E-9FFF-A108B648E2E0}"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130675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53854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F856C8F-3F9B-6D44-8056-EDB07DB254DC}" type="datetime1">
              <a:t>14/11/2016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7054201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1CE7233C-6A1A-B347-86E1-38E7A4477365}"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68674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3858560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14/11/2016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1869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A316EF45-E80A-A14C-9D81-938871F147C8}"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4705405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359149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0C0CCFA7-D12C-7141-8399-7EC2FD74B1F4}" type="datetime1">
              <a:t>14/11/2016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7302258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D13D340-8AB4-384E-BF13-A0690AD7A543}"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4572073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14/11/2016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469640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3F0D68B8-9D46-6848-AE7E-75CFB53DB47C}"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25047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164336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9360" y="6343522"/>
            <a:ext cx="527440" cy="365125"/>
          </a:xfrm>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145418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757595-8F84-4B90-98D6-92C044288D63}" type="slidenum">
              <a:rPr lang="en-US" smtClean="0"/>
              <a:pPr/>
              <a:t>‹nr.›</a:t>
            </a:fld>
            <a:endParaRPr lang="en-US"/>
          </a:p>
        </p:txBody>
      </p:sp>
    </p:spTree>
    <p:extLst>
      <p:ext uri="{BB962C8B-B14F-4D97-AF65-F5344CB8AC3E}">
        <p14:creationId xmlns:p14="http://schemas.microsoft.com/office/powerpoint/2010/main" val="37694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72121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8CCD183A-059B-2542-813C-5A08B6D37968}" type="datetime1">
              <a:t>14/11/2016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59418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A18FAD7D-2159-674C-BC18-A050D77CC070}" type="datetime1">
              <a:t>14/11/2016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8612163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smtClean="0"/>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endParaRPr lang="en-US"/>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EB5A68BE-81D5-48D3-B0F9-724E0DFD53DF}" type="slidenum">
              <a:rPr lang="en-US" smtClean="0"/>
              <a:pPr/>
              <a:t>‹nr.›</a:t>
            </a:fld>
            <a:endParaRPr lang="en-US"/>
          </a:p>
        </p:txBody>
      </p:sp>
    </p:spTree>
    <p:extLst>
      <p:ext uri="{BB962C8B-B14F-4D97-AF65-F5344CB8AC3E}">
        <p14:creationId xmlns:p14="http://schemas.microsoft.com/office/powerpoint/2010/main" val="2564518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14/11/2016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53870986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14/11/2016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06810199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14/11/2016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4447197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14/11/2016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9533119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14/11/2016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6476171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14/11/2016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95324092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hyperlink" Target="http://www.w3schools.com/css/css3_flexbox.asp" TargetMode="External"/><Relationship Id="rId1" Type="http://schemas.openxmlformats.org/officeDocument/2006/relationships/slideLayout" Target="../slideLayouts/slideLayout2.xml"/><Relationship Id="rId5" Type="http://schemas.openxmlformats.org/officeDocument/2006/relationships/hyperlink" Target="http://caniuse.com/#feat=flexbox" TargetMode="External"/><Relationship Id="rId4" Type="http://schemas.openxmlformats.org/officeDocument/2006/relationships/hyperlink" Target="http://www.sketchingwithcss.com/samplechapter/cheatshee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err="1" smtClean="0">
                <a:solidFill>
                  <a:schemeClr val="accent1"/>
                </a:solidFill>
              </a:rPr>
              <a:t>Mobiel</a:t>
            </a:r>
            <a:r>
              <a:rPr lang="en-US" dirty="0" smtClean="0">
                <a:solidFill>
                  <a:schemeClr val="accent1"/>
                </a:solidFill>
              </a:rPr>
              <a:t> en Internet 1</a:t>
            </a:r>
            <a:endParaRPr lang="en-US" dirty="0">
              <a:solidFill>
                <a:schemeClr val="accent1"/>
              </a:solidFill>
            </a:endParaRPr>
          </a:p>
        </p:txBody>
      </p:sp>
      <p:sp>
        <p:nvSpPr>
          <p:cNvPr id="2051" name="Rectangle 3"/>
          <p:cNvSpPr>
            <a:spLocks noGrp="1" noChangeArrowheads="1"/>
          </p:cNvSpPr>
          <p:nvPr>
            <p:ph type="subTitle" idx="1"/>
          </p:nvPr>
        </p:nvSpPr>
        <p:spPr/>
        <p:txBody>
          <a:bodyPr>
            <a:normAutofit lnSpcReduction="10000"/>
          </a:bodyPr>
          <a:lstStyle/>
          <a:p>
            <a:r>
              <a:rPr lang="en-GB" dirty="0">
                <a:solidFill>
                  <a:schemeClr val="accent1"/>
                </a:solidFill>
              </a:rPr>
              <a:t>HTML5 &amp; CSS3</a:t>
            </a:r>
          </a:p>
          <a:p>
            <a:r>
              <a:rPr lang="en-US" dirty="0" smtClean="0">
                <a:solidFill>
                  <a:schemeClr val="accent1"/>
                </a:solidFill>
              </a:rPr>
              <a:t>Les 8</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a:bodyPr>
          <a:lstStyle/>
          <a:p>
            <a:r>
              <a:rPr lang="nl-BE" dirty="0" smtClean="0"/>
              <a:t>Kop boven de 2 kolommen :</a:t>
            </a:r>
          </a:p>
          <a:p>
            <a:pPr lvl="1"/>
            <a:r>
              <a:rPr lang="nl-BE" dirty="0" smtClean="0"/>
              <a:t>Een element header (semantisch beter dan div ‘kop’) voor de </a:t>
            </a:r>
            <a:r>
              <a:rPr lang="nl-BE" dirty="0" err="1" smtClean="0"/>
              <a:t>divs</a:t>
            </a:r>
            <a:r>
              <a:rPr lang="nl-BE" dirty="0" smtClean="0"/>
              <a:t> plaatsen</a:t>
            </a:r>
          </a:p>
          <a:p>
            <a:pPr lvl="1"/>
            <a:endParaRPr lang="nl-BE" dirty="0" smtClean="0"/>
          </a:p>
          <a:p>
            <a:r>
              <a:rPr lang="nl-BE" dirty="0" smtClean="0"/>
              <a:t>Een voetgedeelte :</a:t>
            </a:r>
          </a:p>
          <a:p>
            <a:pPr lvl="1"/>
            <a:r>
              <a:rPr lang="nl-BE" dirty="0" smtClean="0"/>
              <a:t>Plaats een element </a:t>
            </a:r>
            <a:r>
              <a:rPr lang="nl-BE" dirty="0" err="1" smtClean="0"/>
              <a:t>footer</a:t>
            </a:r>
            <a:r>
              <a:rPr lang="nl-BE" dirty="0" smtClean="0"/>
              <a:t> vlak voor de sluittag &lt;/body&gt;</a:t>
            </a:r>
          </a:p>
          <a:p>
            <a:pPr lvl="1"/>
            <a:r>
              <a:rPr lang="nl-BE" dirty="0" smtClean="0"/>
              <a:t>Omdat deze na 1 of meer zwevende elementen moet komen, moeten we dit element </a:t>
            </a:r>
            <a:r>
              <a:rPr lang="nl-BE" dirty="0" err="1" smtClean="0"/>
              <a:t>clear:both</a:t>
            </a:r>
            <a:r>
              <a:rPr lang="nl-BE" dirty="0" smtClean="0"/>
              <a:t> geven, zodat er niets naast kan komen te staan</a:t>
            </a:r>
          </a:p>
          <a:p>
            <a:pPr lvl="1"/>
            <a:endParaRPr lang="nl-BE" dirty="0" smtClean="0"/>
          </a:p>
          <a:p>
            <a:pPr lvl="1"/>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err="1" smtClean="0"/>
              <a:t>Oefening</a:t>
            </a:r>
            <a:endParaRPr lang="en-GB" dirty="0"/>
          </a:p>
        </p:txBody>
      </p:sp>
      <p:sp>
        <p:nvSpPr>
          <p:cNvPr id="2" name="Tijdelijke aanduiding voor inhoud 1"/>
          <p:cNvSpPr>
            <a:spLocks noGrp="1"/>
          </p:cNvSpPr>
          <p:nvPr>
            <p:ph idx="1"/>
          </p:nvPr>
        </p:nvSpPr>
        <p:spPr/>
        <p:txBody>
          <a:bodyPr>
            <a:normAutofit fontScale="77500" lnSpcReduction="20000"/>
          </a:bodyPr>
          <a:lstStyle/>
          <a:p>
            <a:r>
              <a:rPr lang="nl-BE" dirty="0" smtClean="0"/>
              <a:t>Oefening 9-5 p 218 :</a:t>
            </a:r>
          </a:p>
          <a:p>
            <a:r>
              <a:rPr lang="nl-BE" dirty="0"/>
              <a:t>Maak een webpagina met twee kolommen, waarbij de kolom met hyperlinks niet aan de linkerkant zit, maar rechts. Zet vervolgens op die webpagina een kop over beide kolommen. De kop moet tegen de rand van het venster aanzitten, er mag geen stukje van de achtergrond meer te zien zijn tussen de rand van het browservenster en de kop. Voeg ten slotte aan de webpagina een voetgedeelte toe dat zich niet over beide kolommen uitstrekt, maar alleen over de </a:t>
            </a:r>
            <a:r>
              <a:rPr lang="nl-BE" dirty="0" err="1"/>
              <a:t>linkerkolom</a:t>
            </a:r>
            <a:r>
              <a:rPr lang="nl-BE" dirty="0" smtClean="0"/>
              <a:t>.</a:t>
            </a:r>
          </a:p>
          <a:p>
            <a:r>
              <a:rPr lang="nl-BE" dirty="0" smtClean="0"/>
              <a:t>Doe dit met de gepaste semantische elementen.</a:t>
            </a:r>
            <a:endParaRPr lang="nl-BE" dirty="0"/>
          </a:p>
          <a:p>
            <a:endParaRPr lang="nl-BE" dirty="0" smtClean="0"/>
          </a:p>
          <a:p>
            <a:endParaRPr lang="nl-B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smtClean="0"/>
              <a:t>Favicon.ico</a:t>
            </a:r>
            <a:endParaRPr lang="en-GB" dirty="0"/>
          </a:p>
        </p:txBody>
      </p:sp>
      <p:sp>
        <p:nvSpPr>
          <p:cNvPr id="2" name="Tijdelijke aanduiding voor inhoud 1"/>
          <p:cNvSpPr>
            <a:spLocks noGrp="1"/>
          </p:cNvSpPr>
          <p:nvPr>
            <p:ph idx="1"/>
          </p:nvPr>
        </p:nvSpPr>
        <p:spPr/>
        <p:txBody>
          <a:bodyPr>
            <a:normAutofit fontScale="92500" lnSpcReduction="20000"/>
          </a:bodyPr>
          <a:lstStyle/>
          <a:p>
            <a:r>
              <a:rPr lang="nl-BE" dirty="0" err="1" smtClean="0"/>
              <a:t>favicon.ico</a:t>
            </a:r>
            <a:r>
              <a:rPr lang="nl-BE" dirty="0" smtClean="0"/>
              <a:t> in de root van je domein website plaatsen</a:t>
            </a:r>
          </a:p>
          <a:p>
            <a:endParaRPr lang="nl-BE" dirty="0" smtClean="0"/>
          </a:p>
          <a:p>
            <a:r>
              <a:rPr lang="nl-BE" dirty="0" smtClean="0"/>
              <a:t>&lt;link rel="</a:t>
            </a:r>
            <a:r>
              <a:rPr lang="nl-BE" dirty="0" err="1" smtClean="0"/>
              <a:t>shortcut</a:t>
            </a:r>
            <a:r>
              <a:rPr lang="nl-BE" dirty="0" smtClean="0"/>
              <a:t> icon" </a:t>
            </a:r>
            <a:r>
              <a:rPr lang="nl-BE" dirty="0" err="1" smtClean="0"/>
              <a:t>href</a:t>
            </a:r>
            <a:r>
              <a:rPr lang="nl-BE" dirty="0" smtClean="0"/>
              <a:t>="</a:t>
            </a:r>
            <a:r>
              <a:rPr lang="nl-BE" dirty="0" err="1" smtClean="0"/>
              <a:t>img</a:t>
            </a:r>
            <a:r>
              <a:rPr lang="nl-BE" dirty="0" smtClean="0"/>
              <a:t>/favicon.ico" /&gt;</a:t>
            </a:r>
          </a:p>
          <a:p>
            <a:r>
              <a:rPr lang="nl-BE" dirty="0" smtClean="0"/>
              <a:t>&lt;link rel="</a:t>
            </a:r>
            <a:r>
              <a:rPr lang="nl-BE" dirty="0" err="1" smtClean="0"/>
              <a:t>shortcut</a:t>
            </a:r>
            <a:r>
              <a:rPr lang="nl-BE" dirty="0" smtClean="0"/>
              <a:t> icon" </a:t>
            </a:r>
            <a:r>
              <a:rPr lang="nl-BE" dirty="0" err="1" smtClean="0"/>
              <a:t>href</a:t>
            </a:r>
            <a:r>
              <a:rPr lang="nl-BE" dirty="0" smtClean="0"/>
              <a:t>="http://www.mijnsite.be/img/favicon.ico" /&gt;</a:t>
            </a:r>
          </a:p>
          <a:p>
            <a:r>
              <a:rPr lang="en-GB" dirty="0" smtClean="0"/>
              <a:t>16x16,32x32 of 32x32 pixels</a:t>
            </a:r>
          </a:p>
          <a:p>
            <a:r>
              <a:rPr lang="en-GB" dirty="0" err="1" smtClean="0"/>
              <a:t>Meest</a:t>
            </a:r>
            <a:r>
              <a:rPr lang="en-GB" dirty="0" smtClean="0"/>
              <a:t> </a:t>
            </a:r>
            <a:r>
              <a:rPr lang="en-GB" dirty="0" err="1" smtClean="0"/>
              <a:t>ondersteund</a:t>
            </a:r>
            <a:r>
              <a:rPr lang="en-GB" dirty="0" smtClean="0"/>
              <a:t> : .</a:t>
            </a:r>
            <a:r>
              <a:rPr lang="en-GB" dirty="0" err="1" smtClean="0"/>
              <a:t>ico</a:t>
            </a:r>
            <a:r>
              <a:rPr lang="en-GB" dirty="0" smtClean="0"/>
              <a:t> </a:t>
            </a:r>
            <a:r>
              <a:rPr lang="en-GB" dirty="0" err="1" smtClean="0"/>
              <a:t>formaat</a:t>
            </a:r>
            <a:r>
              <a:rPr lang="en-GB" dirty="0" smtClean="0"/>
              <a:t>, </a:t>
            </a:r>
            <a:r>
              <a:rPr lang="en-GB" dirty="0" err="1" smtClean="0"/>
              <a:t>sommige</a:t>
            </a:r>
            <a:r>
              <a:rPr lang="en-GB" dirty="0" smtClean="0"/>
              <a:t> browsers </a:t>
            </a:r>
            <a:r>
              <a:rPr lang="en-GB" dirty="0" err="1" smtClean="0"/>
              <a:t>ook</a:t>
            </a:r>
            <a:r>
              <a:rPr lang="en-GB" dirty="0" smtClean="0"/>
              <a:t> .</a:t>
            </a:r>
            <a:r>
              <a:rPr lang="en-GB" dirty="0" err="1" smtClean="0"/>
              <a:t>png</a:t>
            </a:r>
            <a:r>
              <a:rPr lang="en-GB" dirty="0" smtClean="0"/>
              <a:t>, .gif, jpeg, </a:t>
            </a:r>
            <a:r>
              <a:rPr lang="en-GB" dirty="0" err="1" smtClean="0"/>
              <a:t>apng</a:t>
            </a:r>
            <a:r>
              <a:rPr lang="en-GB" dirty="0" smtClean="0"/>
              <a:t>, </a:t>
            </a:r>
            <a:r>
              <a:rPr lang="en-GB" dirty="0" err="1" smtClean="0"/>
              <a:t>svg</a:t>
            </a:r>
            <a:r>
              <a:rPr lang="en-GB" dirty="0" smtClean="0"/>
              <a:t> </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smtClean="0"/>
              <a:t>CSS : structuren &amp; positioneren</a:t>
            </a:r>
          </a:p>
          <a:p>
            <a:pPr lvl="1"/>
            <a:r>
              <a:rPr lang="nl-BE" dirty="0" smtClean="0"/>
              <a:t>Tabellen </a:t>
            </a:r>
            <a:r>
              <a:rPr lang="nl-BE" dirty="0" smtClean="0">
                <a:sym typeface="Wingdings" pitchFamily="2" charset="2"/>
              </a:rPr>
              <a:t> zie ook les over uitgebreide css selectoren ...</a:t>
            </a:r>
            <a:endParaRPr lang="nl-BE" dirty="0" smtClean="0"/>
          </a:p>
          <a:p>
            <a:pPr lvl="1"/>
            <a:r>
              <a:rPr lang="nl-BE" dirty="0" smtClean="0"/>
              <a:t>Formulieren</a:t>
            </a:r>
          </a:p>
          <a:p>
            <a:pPr lvl="1"/>
            <a:r>
              <a:rPr lang="nl-BE" dirty="0" err="1" smtClean="0"/>
              <a:t>Divs</a:t>
            </a:r>
            <a:endParaRPr lang="nl-BE" dirty="0" smtClean="0"/>
          </a:p>
          <a:p>
            <a:pPr lvl="1"/>
            <a:endParaRPr lang="nl-BE" dirty="0" smtClean="0"/>
          </a:p>
          <a:p>
            <a:pPr lvl="1"/>
            <a:endParaRPr lang="nl-BE" dirty="0" smtClean="0"/>
          </a:p>
          <a:p>
            <a:pPr lvl="1"/>
            <a:endParaRPr lang="nl-BE" dirty="0" smtClean="0"/>
          </a:p>
          <a:p>
            <a:endParaRPr lang="en-GB" dirty="0"/>
          </a:p>
        </p:txBody>
      </p:sp>
    </p:spTree>
    <p:extLst>
      <p:ext uri="{BB962C8B-B14F-4D97-AF65-F5344CB8AC3E}">
        <p14:creationId xmlns:p14="http://schemas.microsoft.com/office/powerpoint/2010/main" val="1416774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smtClean="0"/>
              <a:t>Css</a:t>
            </a:r>
            <a:r>
              <a:rPr lang="nl-BE" dirty="0" smtClean="0"/>
              <a:t> &amp; tabellen</a:t>
            </a:r>
            <a:endParaRPr lang="en-GB" dirty="0"/>
          </a:p>
        </p:txBody>
      </p:sp>
      <p:sp>
        <p:nvSpPr>
          <p:cNvPr id="2" name="Tijdelijke aanduiding voor inhoud 1"/>
          <p:cNvSpPr>
            <a:spLocks noGrp="1"/>
          </p:cNvSpPr>
          <p:nvPr>
            <p:ph idx="1"/>
          </p:nvPr>
        </p:nvSpPr>
        <p:spPr/>
        <p:txBody>
          <a:bodyPr>
            <a:normAutofit fontScale="92500" lnSpcReduction="10000"/>
          </a:bodyPr>
          <a:lstStyle/>
          <a:p>
            <a:r>
              <a:rPr lang="nl-BE" dirty="0" smtClean="0"/>
              <a:t>Css op &lt;table&gt;</a:t>
            </a:r>
          </a:p>
          <a:p>
            <a:pPr lvl="1"/>
            <a:r>
              <a:rPr lang="nl-BE" dirty="0" smtClean="0"/>
              <a:t>zie </a:t>
            </a:r>
            <a:r>
              <a:rPr lang="nl-BE" dirty="0" err="1" smtClean="0"/>
              <a:t>prijzenoverzicht.html</a:t>
            </a:r>
            <a:r>
              <a:rPr lang="nl-BE" dirty="0" smtClean="0"/>
              <a:t> </a:t>
            </a:r>
            <a:r>
              <a:rPr lang="nl-BE" dirty="0" smtClean="0">
                <a:sym typeface="Wingdings" pitchFamily="2" charset="2"/>
              </a:rPr>
              <a:t> .</a:t>
            </a:r>
            <a:r>
              <a:rPr lang="nl-BE" dirty="0" err="1" smtClean="0">
                <a:sym typeface="Wingdings" pitchFamily="2" charset="2"/>
              </a:rPr>
              <a:t>prijzenoverzicht-a</a:t>
            </a:r>
            <a:endParaRPr lang="nl-BE" dirty="0" smtClean="0"/>
          </a:p>
          <a:p>
            <a:r>
              <a:rPr lang="nl-BE" dirty="0" err="1" smtClean="0"/>
              <a:t>Css</a:t>
            </a:r>
            <a:r>
              <a:rPr lang="nl-BE" dirty="0" smtClean="0"/>
              <a:t> op &lt;</a:t>
            </a:r>
            <a:r>
              <a:rPr lang="nl-BE" dirty="0" err="1" smtClean="0"/>
              <a:t>td</a:t>
            </a:r>
            <a:r>
              <a:rPr lang="nl-BE" dirty="0" smtClean="0"/>
              <a:t>&gt;</a:t>
            </a:r>
          </a:p>
          <a:p>
            <a:pPr lvl="1"/>
            <a:r>
              <a:rPr lang="nl-BE" dirty="0" smtClean="0"/>
              <a:t>zie </a:t>
            </a:r>
            <a:r>
              <a:rPr lang="nl-BE" dirty="0" err="1" smtClean="0"/>
              <a:t>prijzenoverzicht.html</a:t>
            </a:r>
            <a:r>
              <a:rPr lang="nl-BE" dirty="0" smtClean="0"/>
              <a:t> </a:t>
            </a:r>
            <a:r>
              <a:rPr lang="nl-BE" dirty="0" smtClean="0">
                <a:sym typeface="Wingdings" pitchFamily="2" charset="2"/>
              </a:rPr>
              <a:t> .</a:t>
            </a:r>
            <a:r>
              <a:rPr lang="nl-BE" dirty="0" err="1" smtClean="0">
                <a:sym typeface="Wingdings" pitchFamily="2" charset="2"/>
              </a:rPr>
              <a:t>prijzenoverzicht-b</a:t>
            </a:r>
            <a:endParaRPr lang="nl-BE" dirty="0" smtClean="0"/>
          </a:p>
          <a:p>
            <a:pPr lvl="1">
              <a:buNone/>
            </a:pPr>
            <a:endParaRPr lang="nl-BE" dirty="0" smtClean="0"/>
          </a:p>
          <a:p>
            <a:r>
              <a:rPr lang="nl-BE" dirty="0" err="1" smtClean="0"/>
              <a:t>Border-colapse</a:t>
            </a:r>
            <a:endParaRPr lang="nl-BE" dirty="0" smtClean="0"/>
          </a:p>
          <a:p>
            <a:pPr lvl="1"/>
            <a:r>
              <a:rPr lang="nl-BE" dirty="0" err="1" smtClean="0">
                <a:solidFill>
                  <a:schemeClr val="accent2"/>
                </a:solidFill>
              </a:rPr>
              <a:t>Collapse</a:t>
            </a:r>
            <a:r>
              <a:rPr lang="nl-BE" dirty="0" smtClean="0">
                <a:solidFill>
                  <a:schemeClr val="accent2"/>
                </a:solidFill>
              </a:rPr>
              <a:t> </a:t>
            </a:r>
            <a:r>
              <a:rPr lang="nl-BE" dirty="0" smtClean="0"/>
              <a:t>| </a:t>
            </a:r>
            <a:r>
              <a:rPr lang="nl-BE" dirty="0" smtClean="0">
                <a:solidFill>
                  <a:schemeClr val="accent2"/>
                </a:solidFill>
              </a:rPr>
              <a:t>separate</a:t>
            </a:r>
          </a:p>
          <a:p>
            <a:pPr lvl="1"/>
            <a:r>
              <a:rPr lang="nl-BE" dirty="0" smtClean="0"/>
              <a:t>Zie </a:t>
            </a:r>
            <a:r>
              <a:rPr lang="nl-BE" dirty="0" err="1" smtClean="0"/>
              <a:t>prijzenoverzicht.html</a:t>
            </a:r>
            <a:r>
              <a:rPr lang="nl-BE" dirty="0" smtClean="0"/>
              <a:t> : </a:t>
            </a:r>
            <a:br>
              <a:rPr lang="nl-BE" dirty="0" smtClean="0"/>
            </a:br>
            <a:r>
              <a:rPr lang="nl-BE" dirty="0" smtClean="0"/>
              <a:t>.prijzenoverzicht2 &amp; </a:t>
            </a:r>
            <a:br>
              <a:rPr lang="nl-BE" dirty="0" smtClean="0"/>
            </a:br>
            <a:r>
              <a:rPr lang="nl-BE" dirty="0" smtClean="0"/>
              <a:t>.prijzenoverzicht3</a:t>
            </a:r>
            <a:endParaRPr lang="en-GB" dirty="0"/>
          </a:p>
        </p:txBody>
      </p:sp>
    </p:spTree>
    <p:extLst>
      <p:ext uri="{BB962C8B-B14F-4D97-AF65-F5344CB8AC3E}">
        <p14:creationId xmlns:p14="http://schemas.microsoft.com/office/powerpoint/2010/main" val="699342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CSS &amp; </a:t>
            </a:r>
            <a:r>
              <a:rPr lang="nl-BE" dirty="0" err="1" smtClean="0"/>
              <a:t>forms</a:t>
            </a:r>
            <a:endParaRPr lang="en-GB" dirty="0"/>
          </a:p>
        </p:txBody>
      </p:sp>
      <p:sp>
        <p:nvSpPr>
          <p:cNvPr id="2" name="Tijdelijke aanduiding voor inhoud 1"/>
          <p:cNvSpPr>
            <a:spLocks noGrp="1"/>
          </p:cNvSpPr>
          <p:nvPr>
            <p:ph idx="1"/>
          </p:nvPr>
        </p:nvSpPr>
        <p:spPr/>
        <p:txBody>
          <a:bodyPr/>
          <a:lstStyle/>
          <a:p>
            <a:r>
              <a:rPr lang="nl-BE" dirty="0" smtClean="0"/>
              <a:t>Fieldset, legend, # &amp; .</a:t>
            </a:r>
          </a:p>
          <a:p>
            <a:pPr lvl="1"/>
            <a:r>
              <a:rPr lang="nl-BE" dirty="0" err="1" smtClean="0"/>
              <a:t>Float</a:t>
            </a:r>
            <a:r>
              <a:rPr lang="nl-BE" dirty="0" smtClean="0"/>
              <a:t>, </a:t>
            </a:r>
            <a:r>
              <a:rPr lang="nl-BE" dirty="0" err="1" smtClean="0"/>
              <a:t>clear</a:t>
            </a:r>
            <a:r>
              <a:rPr lang="nl-BE" dirty="0" smtClean="0"/>
              <a:t>, border, color, background, padding, </a:t>
            </a:r>
            <a:r>
              <a:rPr lang="nl-BE" dirty="0" err="1" smtClean="0"/>
              <a:t>width</a:t>
            </a:r>
            <a:r>
              <a:rPr lang="nl-BE" dirty="0" smtClean="0"/>
              <a:t>, </a:t>
            </a:r>
            <a:r>
              <a:rPr lang="nl-BE" dirty="0" err="1" smtClean="0"/>
              <a:t>min-height</a:t>
            </a:r>
            <a:r>
              <a:rPr lang="nl-BE" dirty="0" smtClean="0"/>
              <a:t>, </a:t>
            </a:r>
            <a:r>
              <a:rPr lang="nl-BE" dirty="0" err="1" smtClean="0"/>
              <a:t>font-style</a:t>
            </a:r>
            <a:r>
              <a:rPr lang="nl-BE" dirty="0" smtClean="0"/>
              <a:t>, </a:t>
            </a:r>
            <a:r>
              <a:rPr lang="nl-BE" dirty="0" err="1" smtClean="0"/>
              <a:t>font-size</a:t>
            </a:r>
            <a:r>
              <a:rPr lang="nl-BE" dirty="0" smtClean="0"/>
              <a:t>, </a:t>
            </a:r>
          </a:p>
          <a:p>
            <a:pPr lvl="1">
              <a:lnSpc>
                <a:spcPct val="0"/>
              </a:lnSpc>
              <a:spcBef>
                <a:spcPts val="1800"/>
              </a:spcBef>
              <a:buNone/>
            </a:pPr>
            <a:r>
              <a:rPr lang="nl-BE" sz="6000" dirty="0" smtClean="0"/>
              <a:t> …</a:t>
            </a:r>
            <a:endParaRPr lang="nl-BE" dirty="0" smtClean="0"/>
          </a:p>
          <a:p>
            <a:pPr lvl="1"/>
            <a:endParaRPr lang="nl-BE" dirty="0" smtClean="0"/>
          </a:p>
          <a:p>
            <a:r>
              <a:rPr lang="nl-BE" dirty="0" smtClean="0"/>
              <a:t>Voorbeeld : zie </a:t>
            </a:r>
            <a:r>
              <a:rPr lang="nl-BE" dirty="0" err="1" smtClean="0"/>
              <a:t>formcss.html</a:t>
            </a:r>
            <a:endParaRPr lang="nl-BE" dirty="0" smtClean="0"/>
          </a:p>
          <a:p>
            <a:endParaRPr lang="nl-BE" dirty="0" smtClean="0"/>
          </a:p>
          <a:p>
            <a:endParaRPr lang="en-GB" dirty="0"/>
          </a:p>
        </p:txBody>
      </p:sp>
    </p:spTree>
    <p:extLst>
      <p:ext uri="{BB962C8B-B14F-4D97-AF65-F5344CB8AC3E}">
        <p14:creationId xmlns:p14="http://schemas.microsoft.com/office/powerpoint/2010/main" val="2338894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smtClean="0"/>
              <a:t>Css</a:t>
            </a:r>
            <a:r>
              <a:rPr lang="nl-BE" dirty="0" smtClean="0"/>
              <a:t> &amp; positionering</a:t>
            </a:r>
            <a:endParaRPr lang="en-GB" dirty="0"/>
          </a:p>
        </p:txBody>
      </p:sp>
      <p:sp>
        <p:nvSpPr>
          <p:cNvPr id="2" name="Tijdelijke aanduiding voor inhoud 1"/>
          <p:cNvSpPr>
            <a:spLocks noGrp="1"/>
          </p:cNvSpPr>
          <p:nvPr>
            <p:ph idx="1"/>
          </p:nvPr>
        </p:nvSpPr>
        <p:spPr/>
        <p:txBody>
          <a:bodyPr>
            <a:normAutofit lnSpcReduction="10000"/>
          </a:bodyPr>
          <a:lstStyle/>
          <a:p>
            <a:r>
              <a:rPr lang="nl-BE" dirty="0" err="1" smtClean="0"/>
              <a:t>Position</a:t>
            </a:r>
            <a:r>
              <a:rPr lang="nl-BE" dirty="0" smtClean="0"/>
              <a:t> :</a:t>
            </a:r>
          </a:p>
          <a:p>
            <a:pPr lvl="1"/>
            <a:r>
              <a:rPr lang="nl-BE" dirty="0" smtClean="0">
                <a:solidFill>
                  <a:schemeClr val="accent2"/>
                </a:solidFill>
              </a:rPr>
              <a:t>Absolute</a:t>
            </a:r>
            <a:r>
              <a:rPr lang="nl-BE" dirty="0" smtClean="0"/>
              <a:t> | </a:t>
            </a:r>
            <a:r>
              <a:rPr lang="nl-BE" dirty="0" err="1" smtClean="0">
                <a:solidFill>
                  <a:schemeClr val="accent2"/>
                </a:solidFill>
              </a:rPr>
              <a:t>relative</a:t>
            </a:r>
            <a:r>
              <a:rPr lang="nl-BE" dirty="0" smtClean="0">
                <a:solidFill>
                  <a:schemeClr val="accent2"/>
                </a:solidFill>
              </a:rPr>
              <a:t> </a:t>
            </a:r>
            <a:r>
              <a:rPr lang="nl-BE" dirty="0" smtClean="0"/>
              <a:t>| </a:t>
            </a:r>
            <a:r>
              <a:rPr lang="nl-BE" dirty="0" err="1" smtClean="0">
                <a:solidFill>
                  <a:schemeClr val="accent2"/>
                </a:solidFill>
              </a:rPr>
              <a:t>fixed</a:t>
            </a:r>
            <a:r>
              <a:rPr lang="nl-BE" dirty="0" smtClean="0">
                <a:solidFill>
                  <a:schemeClr val="accent2"/>
                </a:solidFill>
              </a:rPr>
              <a:t> </a:t>
            </a:r>
            <a:r>
              <a:rPr lang="nl-BE" dirty="0" smtClean="0"/>
              <a:t>| </a:t>
            </a:r>
            <a:r>
              <a:rPr lang="nl-BE" dirty="0" smtClean="0">
                <a:solidFill>
                  <a:schemeClr val="accent2"/>
                </a:solidFill>
              </a:rPr>
              <a:t>static</a:t>
            </a:r>
          </a:p>
          <a:p>
            <a:pPr lvl="1"/>
            <a:endParaRPr lang="nl-BE" dirty="0" smtClean="0"/>
          </a:p>
          <a:p>
            <a:pPr lvl="1"/>
            <a:r>
              <a:rPr lang="nl-BE" dirty="0" err="1" smtClean="0">
                <a:solidFill>
                  <a:schemeClr val="accent2"/>
                </a:solidFill>
              </a:rPr>
              <a:t>static</a:t>
            </a:r>
            <a:r>
              <a:rPr lang="nl-BE" dirty="0" smtClean="0"/>
              <a:t> </a:t>
            </a:r>
          </a:p>
          <a:p>
            <a:pPr lvl="2"/>
            <a:r>
              <a:rPr lang="nl-BE" dirty="0" smtClean="0"/>
              <a:t>Element wordt geplaatst zoals normaal : in de </a:t>
            </a:r>
            <a:r>
              <a:rPr lang="nl-BE" dirty="0" err="1" smtClean="0"/>
              <a:t>flow</a:t>
            </a:r>
            <a:r>
              <a:rPr lang="nl-BE" dirty="0" smtClean="0"/>
              <a:t> van de pagina</a:t>
            </a:r>
          </a:p>
          <a:p>
            <a:pPr lvl="1"/>
            <a:r>
              <a:rPr lang="nl-BE" dirty="0" smtClean="0">
                <a:solidFill>
                  <a:schemeClr val="accent2"/>
                </a:solidFill>
              </a:rPr>
              <a:t>absolute</a:t>
            </a:r>
            <a:r>
              <a:rPr lang="nl-BE" dirty="0" smtClean="0"/>
              <a:t> </a:t>
            </a:r>
          </a:p>
          <a:p>
            <a:pPr lvl="2"/>
            <a:r>
              <a:rPr lang="nl-BE" dirty="0" smtClean="0"/>
              <a:t>Element wordt geplaatst op de absoluut opgegeven locatie binnen het element waarin het zit</a:t>
            </a:r>
          </a:p>
          <a:p>
            <a:pPr lvl="3"/>
            <a:r>
              <a:rPr lang="nl-BE" dirty="0" err="1" smtClean="0"/>
              <a:t>Left</a:t>
            </a:r>
            <a:r>
              <a:rPr lang="nl-BE" dirty="0" smtClean="0"/>
              <a:t>, right, top, </a:t>
            </a:r>
            <a:r>
              <a:rPr lang="nl-BE" dirty="0" err="1" smtClean="0"/>
              <a:t>bottom</a:t>
            </a:r>
            <a:r>
              <a:rPr lang="nl-BE" dirty="0" smtClean="0"/>
              <a:t> (combineer)</a:t>
            </a:r>
          </a:p>
          <a:p>
            <a:pPr lvl="3"/>
            <a:r>
              <a:rPr lang="nl-BE" dirty="0" err="1" smtClean="0"/>
              <a:t>Width</a:t>
            </a:r>
            <a:r>
              <a:rPr lang="nl-BE" dirty="0" smtClean="0"/>
              <a:t> (en </a:t>
            </a:r>
            <a:r>
              <a:rPr lang="nl-BE" dirty="0" err="1" smtClean="0"/>
              <a:t>height</a:t>
            </a:r>
            <a:r>
              <a:rPr lang="nl-BE" dirty="0" smtClean="0"/>
              <a:t>, maar let daar met op)</a:t>
            </a:r>
            <a:endParaRPr lang="en-GB" dirty="0"/>
          </a:p>
        </p:txBody>
      </p:sp>
    </p:spTree>
    <p:extLst>
      <p:ext uri="{BB962C8B-B14F-4D97-AF65-F5344CB8AC3E}">
        <p14:creationId xmlns:p14="http://schemas.microsoft.com/office/powerpoint/2010/main" val="2857555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lnSpcReduction="10000"/>
          </a:bodyPr>
          <a:lstStyle/>
          <a:p>
            <a:pPr lvl="2"/>
            <a:r>
              <a:rPr lang="nl-BE" dirty="0" smtClean="0"/>
              <a:t>Let ook op de padding </a:t>
            </a:r>
          </a:p>
          <a:p>
            <a:pPr lvl="2"/>
            <a:r>
              <a:rPr lang="nl-BE" dirty="0" smtClean="0"/>
              <a:t>Probeer te werken met percentages</a:t>
            </a:r>
          </a:p>
          <a:p>
            <a:pPr lvl="1"/>
            <a:endParaRPr lang="nl-BE" dirty="0" smtClean="0"/>
          </a:p>
          <a:p>
            <a:pPr lvl="1"/>
            <a:r>
              <a:rPr lang="nl-BE" dirty="0" err="1">
                <a:solidFill>
                  <a:schemeClr val="accent2"/>
                </a:solidFill>
              </a:rPr>
              <a:t>r</a:t>
            </a:r>
            <a:r>
              <a:rPr lang="nl-BE" dirty="0" err="1" smtClean="0">
                <a:solidFill>
                  <a:schemeClr val="accent2"/>
                </a:solidFill>
              </a:rPr>
              <a:t>elative</a:t>
            </a:r>
            <a:endParaRPr lang="nl-BE" dirty="0" smtClean="0">
              <a:solidFill>
                <a:schemeClr val="accent2"/>
              </a:solidFill>
            </a:endParaRPr>
          </a:p>
          <a:p>
            <a:pPr lvl="2"/>
            <a:r>
              <a:rPr lang="nl-BE" dirty="0" smtClean="0"/>
              <a:t>Relatief t.o.v. de </a:t>
            </a:r>
            <a:r>
              <a:rPr lang="nl-BE" dirty="0" smtClean="0">
                <a:solidFill>
                  <a:schemeClr val="accent1"/>
                </a:solidFill>
              </a:rPr>
              <a:t>normaal</a:t>
            </a:r>
            <a:r>
              <a:rPr lang="nl-BE" dirty="0" smtClean="0"/>
              <a:t> berekende plaats</a:t>
            </a:r>
          </a:p>
          <a:p>
            <a:pPr lvl="1"/>
            <a:r>
              <a:rPr lang="nl-BE" dirty="0" err="1">
                <a:solidFill>
                  <a:schemeClr val="accent2"/>
                </a:solidFill>
              </a:rPr>
              <a:t>f</a:t>
            </a:r>
            <a:r>
              <a:rPr lang="nl-BE" dirty="0" err="1" smtClean="0">
                <a:solidFill>
                  <a:schemeClr val="accent2"/>
                </a:solidFill>
              </a:rPr>
              <a:t>ixed</a:t>
            </a:r>
            <a:endParaRPr lang="nl-BE" dirty="0" smtClean="0">
              <a:solidFill>
                <a:schemeClr val="accent2"/>
              </a:solidFill>
            </a:endParaRPr>
          </a:p>
          <a:p>
            <a:pPr lvl="2"/>
            <a:r>
              <a:rPr lang="nl-BE" dirty="0" smtClean="0"/>
              <a:t>Vaste positie, verandert niet mee met het scrollen, plaatsing zoals absolute</a:t>
            </a:r>
          </a:p>
          <a:p>
            <a:pPr lvl="2"/>
            <a:endParaRPr lang="nl-BE" dirty="0" smtClean="0"/>
          </a:p>
          <a:p>
            <a:r>
              <a:rPr lang="nl-BE" dirty="0" smtClean="0"/>
              <a:t>Vb. </a:t>
            </a:r>
            <a:r>
              <a:rPr lang="nl-BE" dirty="0" err="1" smtClean="0"/>
              <a:t>positionering.html</a:t>
            </a:r>
            <a:r>
              <a:rPr lang="nl-BE" dirty="0" smtClean="0"/>
              <a:t> &amp; </a:t>
            </a:r>
            <a:r>
              <a:rPr lang="nl-BE" dirty="0" err="1" smtClean="0"/>
              <a:t>abspos.css</a:t>
            </a:r>
            <a:endParaRPr lang="nl-BE" dirty="0" smtClean="0"/>
          </a:p>
        </p:txBody>
      </p:sp>
    </p:spTree>
    <p:extLst>
      <p:ext uri="{BB962C8B-B14F-4D97-AF65-F5344CB8AC3E}">
        <p14:creationId xmlns:p14="http://schemas.microsoft.com/office/powerpoint/2010/main" val="4087560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err="1">
                <a:solidFill>
                  <a:schemeClr val="accent2"/>
                </a:solidFill>
              </a:rPr>
              <a:t>z</a:t>
            </a:r>
            <a:r>
              <a:rPr lang="nl-BE" dirty="0" smtClean="0">
                <a:solidFill>
                  <a:schemeClr val="accent2"/>
                </a:solidFill>
              </a:rPr>
              <a:t>-index</a:t>
            </a:r>
          </a:p>
          <a:p>
            <a:pPr lvl="1"/>
            <a:r>
              <a:rPr lang="nl-BE" dirty="0" smtClean="0"/>
              <a:t>Bepaalt de volgorde van de elementen boven elkaar</a:t>
            </a:r>
          </a:p>
          <a:p>
            <a:pPr lvl="2"/>
            <a:r>
              <a:rPr lang="nl-BE" dirty="0" smtClean="0"/>
              <a:t>Vergelijk met een boek kaarten die je op tafel uitsmeert : de bovenste kaarten bedekken die daaronder. De bovenste kaarten zouden de hoogste </a:t>
            </a:r>
            <a:r>
              <a:rPr lang="nl-BE" dirty="0" err="1" smtClean="0"/>
              <a:t>z-index</a:t>
            </a:r>
            <a:r>
              <a:rPr lang="nl-BE" dirty="0" smtClean="0"/>
              <a:t> hebben, de onderste kaarten de laagste.</a:t>
            </a:r>
          </a:p>
          <a:p>
            <a:pPr lvl="2"/>
            <a:r>
              <a:rPr lang="nl-BE" dirty="0" smtClean="0"/>
              <a:t>Vb. </a:t>
            </a:r>
            <a:r>
              <a:rPr lang="nl-BE" dirty="0" err="1" smtClean="0"/>
              <a:t>z-index</a:t>
            </a:r>
            <a:r>
              <a:rPr lang="nl-BE" dirty="0" smtClean="0"/>
              <a:t> :2;</a:t>
            </a:r>
          </a:p>
          <a:p>
            <a:endParaRPr lang="nl-BE" dirty="0" smtClean="0"/>
          </a:p>
          <a:p>
            <a:r>
              <a:rPr lang="nl-BE" dirty="0" smtClean="0"/>
              <a:t>Vb. </a:t>
            </a:r>
            <a:r>
              <a:rPr lang="nl-BE" dirty="0" err="1" smtClean="0"/>
              <a:t>divs.html</a:t>
            </a:r>
            <a:r>
              <a:rPr lang="nl-BE" dirty="0" smtClean="0"/>
              <a:t> &amp; divs2.html</a:t>
            </a:r>
            <a:endParaRPr lang="en-GB" dirty="0" smtClean="0"/>
          </a:p>
          <a:p>
            <a:endParaRPr lang="en-GB" dirty="0"/>
          </a:p>
        </p:txBody>
      </p:sp>
    </p:spTree>
    <p:extLst>
      <p:ext uri="{BB962C8B-B14F-4D97-AF65-F5344CB8AC3E}">
        <p14:creationId xmlns:p14="http://schemas.microsoft.com/office/powerpoint/2010/main" val="1342800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oefening</a:t>
            </a:r>
            <a:endParaRPr lang="en-GB" dirty="0"/>
          </a:p>
        </p:txBody>
      </p:sp>
      <p:sp>
        <p:nvSpPr>
          <p:cNvPr id="2" name="Tijdelijke aanduiding voor inhoud 1"/>
          <p:cNvSpPr>
            <a:spLocks noGrp="1"/>
          </p:cNvSpPr>
          <p:nvPr>
            <p:ph idx="1"/>
          </p:nvPr>
        </p:nvSpPr>
        <p:spPr/>
        <p:txBody>
          <a:bodyPr>
            <a:normAutofit lnSpcReduction="10000"/>
          </a:bodyPr>
          <a:lstStyle/>
          <a:p>
            <a:r>
              <a:rPr lang="nl-BE" dirty="0" smtClean="0"/>
              <a:t>Maak een </a:t>
            </a:r>
            <a:r>
              <a:rPr lang="nl-BE" dirty="0" err="1" smtClean="0"/>
              <a:t>div</a:t>
            </a:r>
            <a:r>
              <a:rPr lang="nl-BE" dirty="0" smtClean="0"/>
              <a:t>, 600x600 pixels groot, plaats deze op 100 pixels van de linker bovenhoek, zowel horizontaal als vertikaal.</a:t>
            </a:r>
          </a:p>
          <a:p>
            <a:pPr lvl="1"/>
            <a:r>
              <a:rPr lang="nl-BE" dirty="0" smtClean="0"/>
              <a:t>Plaats in deze </a:t>
            </a:r>
            <a:r>
              <a:rPr lang="nl-BE" dirty="0" err="1" smtClean="0"/>
              <a:t>div</a:t>
            </a:r>
            <a:r>
              <a:rPr lang="nl-BE" dirty="0" smtClean="0"/>
              <a:t> 4 verschillende </a:t>
            </a:r>
            <a:r>
              <a:rPr lang="nl-BE" dirty="0" err="1" smtClean="0"/>
              <a:t>divs</a:t>
            </a:r>
            <a:r>
              <a:rPr lang="nl-BE" dirty="0" smtClean="0"/>
              <a:t>.</a:t>
            </a:r>
          </a:p>
          <a:p>
            <a:pPr lvl="2"/>
            <a:r>
              <a:rPr lang="nl-BE" dirty="0" smtClean="0"/>
              <a:t>Geef iedere </a:t>
            </a:r>
            <a:r>
              <a:rPr lang="nl-BE" dirty="0" err="1" smtClean="0"/>
              <a:t>div</a:t>
            </a:r>
            <a:r>
              <a:rPr lang="nl-BE" dirty="0" smtClean="0"/>
              <a:t> een andere kleur</a:t>
            </a:r>
          </a:p>
          <a:p>
            <a:pPr lvl="2"/>
            <a:r>
              <a:rPr lang="nl-BE" dirty="0" smtClean="0"/>
              <a:t>Plaats in iedere </a:t>
            </a:r>
            <a:r>
              <a:rPr lang="nl-BE" dirty="0" err="1" smtClean="0"/>
              <a:t>div</a:t>
            </a:r>
            <a:r>
              <a:rPr lang="nl-BE" dirty="0" smtClean="0"/>
              <a:t> een nummer van 1 tot 4</a:t>
            </a:r>
          </a:p>
          <a:p>
            <a:pPr lvl="2"/>
            <a:r>
              <a:rPr lang="nl-BE" dirty="0" smtClean="0"/>
              <a:t>Pas de positie van deze </a:t>
            </a:r>
            <a:r>
              <a:rPr lang="nl-BE" dirty="0" err="1" smtClean="0"/>
              <a:t>divs</a:t>
            </a:r>
            <a:r>
              <a:rPr lang="nl-BE" dirty="0" smtClean="0"/>
              <a:t> aan zodat ze alle 2 zijden hebben die samenvallen met 2 andere </a:t>
            </a:r>
            <a:r>
              <a:rPr lang="nl-BE" dirty="0" err="1" smtClean="0"/>
              <a:t>divs</a:t>
            </a:r>
            <a:endParaRPr lang="nl-BE" dirty="0" smtClean="0"/>
          </a:p>
          <a:p>
            <a:pPr lvl="2"/>
            <a:r>
              <a:rPr lang="nl-BE" dirty="0" smtClean="0"/>
              <a:t>Deze 4 </a:t>
            </a:r>
            <a:r>
              <a:rPr lang="nl-BE" dirty="0" err="1" smtClean="0"/>
              <a:t>divs</a:t>
            </a:r>
            <a:r>
              <a:rPr lang="nl-BE" dirty="0" smtClean="0"/>
              <a:t> hebben allemaal dezelfde afstand t.o.v. de rand van de </a:t>
            </a:r>
            <a:r>
              <a:rPr lang="nl-BE" smtClean="0"/>
              <a:t>buitenste div.</a:t>
            </a:r>
            <a:endParaRPr lang="en-GB" dirty="0"/>
          </a:p>
        </p:txBody>
      </p:sp>
    </p:spTree>
    <p:extLst>
      <p:ext uri="{BB962C8B-B14F-4D97-AF65-F5344CB8AC3E}">
        <p14:creationId xmlns:p14="http://schemas.microsoft.com/office/powerpoint/2010/main" val="303665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92500" lnSpcReduction="10000"/>
          </a:bodyPr>
          <a:lstStyle/>
          <a:p>
            <a:r>
              <a:rPr lang="nl-BE" dirty="0" smtClean="0"/>
              <a:t>‘Liquid design’ </a:t>
            </a:r>
          </a:p>
          <a:p>
            <a:pPr lvl="1"/>
            <a:r>
              <a:rPr lang="nl-BE" dirty="0" err="1" smtClean="0"/>
              <a:t>float</a:t>
            </a:r>
            <a:endParaRPr lang="nl-BE" dirty="0" smtClean="0"/>
          </a:p>
          <a:p>
            <a:pPr lvl="1"/>
            <a:r>
              <a:rPr lang="nl-BE" dirty="0" err="1" smtClean="0"/>
              <a:t>Clear</a:t>
            </a:r>
            <a:endParaRPr lang="nl-BE" dirty="0" smtClean="0"/>
          </a:p>
          <a:p>
            <a:pPr marL="0" lvl="1" indent="0">
              <a:buNone/>
            </a:pPr>
            <a:r>
              <a:rPr lang="nl-BE" sz="3000" b="1" dirty="0"/>
              <a:t>CSS : structuren &amp; </a:t>
            </a:r>
            <a:r>
              <a:rPr lang="nl-BE" sz="3000" b="1" dirty="0" smtClean="0"/>
              <a:t>positioneren</a:t>
            </a:r>
          </a:p>
          <a:p>
            <a:pPr lvl="1"/>
            <a:r>
              <a:rPr lang="nl-BE" dirty="0" smtClean="0"/>
              <a:t>Tabellen &amp; Formulieren</a:t>
            </a:r>
            <a:endParaRPr lang="nl-BE" dirty="0"/>
          </a:p>
          <a:p>
            <a:pPr marL="0" lvl="1" indent="0">
              <a:buNone/>
            </a:pPr>
            <a:r>
              <a:rPr lang="nl-BE" sz="3000" b="1" dirty="0"/>
              <a:t>CSS &amp; positionering</a:t>
            </a:r>
          </a:p>
          <a:p>
            <a:pPr lvl="1"/>
            <a:r>
              <a:rPr lang="nl-BE" dirty="0" smtClean="0"/>
              <a:t>Absolute, </a:t>
            </a:r>
            <a:r>
              <a:rPr lang="nl-BE" dirty="0" err="1" smtClean="0"/>
              <a:t>relative</a:t>
            </a:r>
            <a:r>
              <a:rPr lang="nl-BE" dirty="0" smtClean="0"/>
              <a:t>, </a:t>
            </a:r>
            <a:r>
              <a:rPr lang="nl-BE" dirty="0" err="1" smtClean="0"/>
              <a:t>fixed</a:t>
            </a:r>
            <a:r>
              <a:rPr lang="nl-BE" dirty="0" smtClean="0"/>
              <a:t>, </a:t>
            </a:r>
            <a:r>
              <a:rPr lang="nl-BE" dirty="0" err="1" smtClean="0"/>
              <a:t>static</a:t>
            </a:r>
            <a:endParaRPr lang="nl-BE" dirty="0" smtClean="0"/>
          </a:p>
          <a:p>
            <a:pPr lvl="1"/>
            <a:r>
              <a:rPr lang="nl-BE" dirty="0" err="1" smtClean="0"/>
              <a:t>Left</a:t>
            </a:r>
            <a:r>
              <a:rPr lang="nl-BE" dirty="0" smtClean="0"/>
              <a:t>, right, top, </a:t>
            </a:r>
            <a:r>
              <a:rPr lang="nl-BE" dirty="0" err="1" smtClean="0"/>
              <a:t>bottom</a:t>
            </a:r>
            <a:r>
              <a:rPr lang="nl-BE" dirty="0" smtClean="0"/>
              <a:t>, </a:t>
            </a:r>
            <a:r>
              <a:rPr lang="nl-BE" dirty="0" err="1" smtClean="0"/>
              <a:t>width</a:t>
            </a:r>
            <a:r>
              <a:rPr lang="nl-BE" dirty="0" smtClean="0"/>
              <a:t>, </a:t>
            </a:r>
            <a:r>
              <a:rPr lang="nl-BE" dirty="0" err="1" smtClean="0"/>
              <a:t>height</a:t>
            </a:r>
            <a:r>
              <a:rPr lang="nl-BE" dirty="0" smtClean="0"/>
              <a:t>, </a:t>
            </a:r>
            <a:r>
              <a:rPr lang="nl-BE" dirty="0" err="1" smtClean="0"/>
              <a:t>z</a:t>
            </a:r>
            <a:r>
              <a:rPr lang="nl-BE" dirty="0" smtClean="0"/>
              <a:t>-index</a:t>
            </a:r>
          </a:p>
          <a:p>
            <a:pPr marL="0" lvl="1" indent="0">
              <a:buNone/>
            </a:pPr>
            <a:r>
              <a:rPr lang="nl-BE" sz="3200" b="1" dirty="0" smtClean="0"/>
              <a:t>Box-</a:t>
            </a:r>
            <a:r>
              <a:rPr lang="nl-BE" sz="3200" b="1" dirty="0" err="1" smtClean="0"/>
              <a:t>Sizing</a:t>
            </a:r>
            <a:endParaRPr lang="nl-BE" sz="3200" b="1" dirty="0" smtClean="0"/>
          </a:p>
          <a:p>
            <a:pPr marL="0" lvl="1" indent="0">
              <a:buNone/>
            </a:pPr>
            <a:r>
              <a:rPr lang="nl-BE" sz="3200" b="1" dirty="0" err="1" smtClean="0"/>
              <a:t>Flexbox</a:t>
            </a:r>
            <a:r>
              <a:rPr lang="nl-BE" sz="3200" b="1" dirty="0" smtClean="0"/>
              <a:t> (inleiding)</a:t>
            </a:r>
          </a:p>
          <a:p>
            <a:pPr lvl="1"/>
            <a:endParaRPr lang="nl-BE" dirty="0" smtClean="0"/>
          </a:p>
          <a:p>
            <a:pPr lvl="1"/>
            <a:endParaRPr lang="nl-BE" dirty="0" smtClean="0"/>
          </a:p>
          <a:p>
            <a:pPr lvl="1"/>
            <a:endParaRPr lang="nl-BE"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Oefening - uitbreiding</a:t>
            </a:r>
            <a:endParaRPr lang="nl-BE" dirty="0"/>
          </a:p>
        </p:txBody>
      </p:sp>
      <p:sp>
        <p:nvSpPr>
          <p:cNvPr id="3" name="Tijdelijke aanduiding voor inhoud 2"/>
          <p:cNvSpPr>
            <a:spLocks noGrp="1"/>
          </p:cNvSpPr>
          <p:nvPr>
            <p:ph idx="1"/>
          </p:nvPr>
        </p:nvSpPr>
        <p:spPr/>
        <p:txBody>
          <a:bodyPr>
            <a:normAutofit lnSpcReduction="10000"/>
          </a:bodyPr>
          <a:lstStyle/>
          <a:p>
            <a:r>
              <a:rPr lang="nl-BE" dirty="0" smtClean="0"/>
              <a:t>Stop nu 4 kleinere </a:t>
            </a:r>
            <a:r>
              <a:rPr lang="nl-BE" dirty="0" err="1" smtClean="0"/>
              <a:t>divs</a:t>
            </a:r>
            <a:r>
              <a:rPr lang="nl-BE" dirty="0" smtClean="0"/>
              <a:t> achter dit grote vierkant. Deze 4 </a:t>
            </a:r>
            <a:r>
              <a:rPr lang="nl-BE" dirty="0" err="1" smtClean="0"/>
              <a:t>divs</a:t>
            </a:r>
            <a:r>
              <a:rPr lang="nl-BE" dirty="0" smtClean="0"/>
              <a:t> moeten elk achter een ander hoekpunt van het grote vierkant zitten, elk met van 2 zijden de helft verstopt onder het grotere vierkant.</a:t>
            </a:r>
          </a:p>
          <a:p>
            <a:r>
              <a:rPr lang="nl-BE" dirty="0" smtClean="0"/>
              <a:t>Geef deze kleinere </a:t>
            </a:r>
            <a:r>
              <a:rPr lang="nl-BE" dirty="0" err="1" smtClean="0"/>
              <a:t>divs</a:t>
            </a:r>
            <a:r>
              <a:rPr lang="nl-BE" dirty="0" smtClean="0"/>
              <a:t> een andere </a:t>
            </a:r>
            <a:r>
              <a:rPr lang="nl-BE" dirty="0" err="1" smtClean="0"/>
              <a:t>achtrgronkleur</a:t>
            </a:r>
            <a:r>
              <a:rPr lang="nl-BE" dirty="0" smtClean="0"/>
              <a:t>, zodat je kan zien waar deze </a:t>
            </a:r>
            <a:r>
              <a:rPr lang="nl-BE" dirty="0" err="1" smtClean="0"/>
              <a:t>divs</a:t>
            </a:r>
            <a:r>
              <a:rPr lang="nl-BE" dirty="0" smtClean="0"/>
              <a:t> staan. </a:t>
            </a:r>
            <a:endParaRPr lang="nl-BE" dirty="0"/>
          </a:p>
        </p:txBody>
      </p:sp>
    </p:spTree>
    <p:extLst>
      <p:ext uri="{BB962C8B-B14F-4D97-AF65-F5344CB8AC3E}">
        <p14:creationId xmlns:p14="http://schemas.microsoft.com/office/powerpoint/2010/main" val="74917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0" dirty="0" smtClean="0"/>
              <a:t>box-</a:t>
            </a:r>
            <a:r>
              <a:rPr lang="nl-BE" b="0" dirty="0" err="1" smtClean="0"/>
              <a:t>sizing</a:t>
            </a:r>
            <a:endParaRPr lang="nl-BE" dirty="0"/>
          </a:p>
        </p:txBody>
      </p:sp>
      <p:sp>
        <p:nvSpPr>
          <p:cNvPr id="3" name="Tijdelijke aanduiding voor inhoud 2"/>
          <p:cNvSpPr>
            <a:spLocks noGrp="1"/>
          </p:cNvSpPr>
          <p:nvPr>
            <p:ph idx="1"/>
          </p:nvPr>
        </p:nvSpPr>
        <p:spPr/>
        <p:txBody>
          <a:bodyPr>
            <a:normAutofit fontScale="92500" lnSpcReduction="10000"/>
          </a:bodyPr>
          <a:lstStyle/>
          <a:p>
            <a:r>
              <a:rPr lang="nl-BE" dirty="0" smtClean="0"/>
              <a:t>Om de afmetingen van een element op te geven, zonder de padding …</a:t>
            </a:r>
          </a:p>
          <a:p>
            <a:r>
              <a:rPr lang="nl-BE" sz="2000" b="0" dirty="0" smtClean="0">
                <a:latin typeface="Courier New" panose="02070309020205020404" pitchFamily="49" charset="0"/>
                <a:cs typeface="Courier New" panose="02070309020205020404" pitchFamily="49" charset="0"/>
              </a:rPr>
              <a:t>.stijl {</a:t>
            </a:r>
          </a:p>
          <a:p>
            <a:r>
              <a:rPr lang="nl-BE" sz="2000" b="0" dirty="0" smtClean="0">
                <a:latin typeface="Courier New" panose="02070309020205020404" pitchFamily="49" charset="0"/>
                <a:cs typeface="Courier New" panose="02070309020205020404" pitchFamily="49" charset="0"/>
              </a:rPr>
              <a:t>	width:50%;</a:t>
            </a:r>
          </a:p>
          <a:p>
            <a:r>
              <a:rPr lang="nl-BE" sz="2000" b="0" dirty="0" smtClean="0">
                <a:latin typeface="Courier New" panose="02070309020205020404" pitchFamily="49" charset="0"/>
                <a:cs typeface="Courier New" panose="02070309020205020404" pitchFamily="49" charset="0"/>
              </a:rPr>
              <a:t>	padding:2em;</a:t>
            </a:r>
          </a:p>
          <a:p>
            <a:r>
              <a:rPr lang="nl-BE" sz="2000" b="0" dirty="0" smtClean="0">
                <a:latin typeface="Courier New" panose="02070309020205020404" pitchFamily="49" charset="0"/>
                <a:cs typeface="Courier New" panose="02070309020205020404" pitchFamily="49" charset="0"/>
              </a:rPr>
              <a:t>	box-</a:t>
            </a:r>
            <a:r>
              <a:rPr lang="nl-BE" sz="2000" b="0" dirty="0" err="1" smtClean="0">
                <a:latin typeface="Courier New" panose="02070309020205020404" pitchFamily="49" charset="0"/>
                <a:cs typeface="Courier New" panose="02070309020205020404" pitchFamily="49" charset="0"/>
              </a:rPr>
              <a:t>sizing</a:t>
            </a:r>
            <a:r>
              <a:rPr lang="nl-BE" sz="2000" b="0" dirty="0">
                <a:latin typeface="Courier New" panose="02070309020205020404" pitchFamily="49" charset="0"/>
                <a:cs typeface="Courier New" panose="02070309020205020404" pitchFamily="49" charset="0"/>
              </a:rPr>
              <a:t>: border-box</a:t>
            </a:r>
            <a:r>
              <a:rPr lang="nl-BE" sz="2000" b="0" dirty="0" smtClean="0">
                <a:latin typeface="Courier New" panose="02070309020205020404" pitchFamily="49" charset="0"/>
                <a:cs typeface="Courier New" panose="02070309020205020404" pitchFamily="49" charset="0"/>
              </a:rPr>
              <a:t>;</a:t>
            </a:r>
          </a:p>
          <a:p>
            <a:r>
              <a:rPr lang="nl-BE" sz="2000" b="0" dirty="0" smtClean="0">
                <a:latin typeface="Courier New" panose="02070309020205020404" pitchFamily="49" charset="0"/>
                <a:cs typeface="Courier New" panose="02070309020205020404" pitchFamily="49" charset="0"/>
              </a:rPr>
              <a:t>}</a:t>
            </a:r>
          </a:p>
          <a:p>
            <a:r>
              <a:rPr lang="nl-BE" dirty="0"/>
              <a:t>Door de box-</a:t>
            </a:r>
            <a:r>
              <a:rPr lang="nl-BE" dirty="0" err="1"/>
              <a:t>sizing</a:t>
            </a:r>
            <a:r>
              <a:rPr lang="nl-BE" dirty="0"/>
              <a:t> : border-box moet je geen rekening meer houden met de padding om de breedte van deze stijl te berekenen.</a:t>
            </a:r>
            <a:endParaRPr lang="nl-BE" dirty="0"/>
          </a:p>
        </p:txBody>
      </p:sp>
    </p:spTree>
    <p:extLst>
      <p:ext uri="{BB962C8B-B14F-4D97-AF65-F5344CB8AC3E}">
        <p14:creationId xmlns:p14="http://schemas.microsoft.com/office/powerpoint/2010/main" val="210298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Flexbox</a:t>
            </a:r>
            <a:endParaRPr lang="nl-BE" dirty="0"/>
          </a:p>
        </p:txBody>
      </p:sp>
      <p:sp>
        <p:nvSpPr>
          <p:cNvPr id="3" name="Tijdelijke aanduiding voor inhoud 2"/>
          <p:cNvSpPr>
            <a:spLocks noGrp="1"/>
          </p:cNvSpPr>
          <p:nvPr>
            <p:ph idx="1"/>
          </p:nvPr>
        </p:nvSpPr>
        <p:spPr/>
        <p:txBody>
          <a:bodyPr>
            <a:normAutofit fontScale="92500" lnSpcReduction="20000"/>
          </a:bodyPr>
          <a:lstStyle/>
          <a:p>
            <a:r>
              <a:rPr lang="nl-BE" dirty="0" smtClean="0"/>
              <a:t>Nieuwe manier aan te </a:t>
            </a:r>
            <a:r>
              <a:rPr lang="nl-BE" dirty="0" err="1" smtClean="0"/>
              <a:t>layout</a:t>
            </a:r>
            <a:r>
              <a:rPr lang="nl-BE" dirty="0" smtClean="0"/>
              <a:t> te doen :</a:t>
            </a:r>
          </a:p>
          <a:p>
            <a:r>
              <a:rPr lang="nl-BE" dirty="0">
                <a:hlinkClick r:id="rId2"/>
              </a:rPr>
              <a:t>http://</a:t>
            </a:r>
            <a:r>
              <a:rPr lang="nl-BE" dirty="0" smtClean="0">
                <a:hlinkClick r:id="rId2"/>
              </a:rPr>
              <a:t>www.w3schools.com/css/css3_flexbox.asp</a:t>
            </a:r>
            <a:endParaRPr lang="nl-BE" dirty="0" smtClean="0"/>
          </a:p>
          <a:p>
            <a:r>
              <a:rPr lang="nl-BE" dirty="0" smtClean="0"/>
              <a:t>Meer uitleg :</a:t>
            </a:r>
            <a:endParaRPr lang="nl-BE" dirty="0"/>
          </a:p>
          <a:p>
            <a:r>
              <a:rPr lang="nl-BE" dirty="0">
                <a:hlinkClick r:id="rId3"/>
              </a:rPr>
              <a:t>https://css-tricks.com/snippets/css/a-guide-to-flexbox</a:t>
            </a:r>
            <a:r>
              <a:rPr lang="nl-BE" dirty="0" smtClean="0">
                <a:hlinkClick r:id="rId3"/>
              </a:rPr>
              <a:t>/</a:t>
            </a:r>
            <a:endParaRPr lang="nl-BE" dirty="0" smtClean="0"/>
          </a:p>
          <a:p>
            <a:r>
              <a:rPr lang="nl-BE" dirty="0">
                <a:hlinkClick r:id="rId4"/>
              </a:rPr>
              <a:t>http://</a:t>
            </a:r>
            <a:r>
              <a:rPr lang="nl-BE" dirty="0" smtClean="0">
                <a:hlinkClick r:id="rId4"/>
              </a:rPr>
              <a:t>www.sketchingwithcss.com/samplechapter/cheatsheet.html</a:t>
            </a:r>
            <a:endParaRPr lang="nl-BE" dirty="0" smtClean="0"/>
          </a:p>
          <a:p>
            <a:r>
              <a:rPr lang="nl-BE" dirty="0" smtClean="0"/>
              <a:t>Ondersteuning :</a:t>
            </a:r>
          </a:p>
          <a:p>
            <a:r>
              <a:rPr lang="nl-BE" dirty="0">
                <a:hlinkClick r:id="rId5"/>
              </a:rPr>
              <a:t>http://caniuse.com/#</a:t>
            </a:r>
            <a:r>
              <a:rPr lang="nl-BE" dirty="0" smtClean="0">
                <a:hlinkClick r:id="rId5"/>
              </a:rPr>
              <a:t>feat=flexbox</a:t>
            </a:r>
            <a:endParaRPr lang="nl-BE" dirty="0" smtClean="0"/>
          </a:p>
          <a:p>
            <a:endParaRPr lang="nl-BE" dirty="0" smtClean="0"/>
          </a:p>
          <a:p>
            <a:endParaRPr lang="nl-BE" dirty="0"/>
          </a:p>
        </p:txBody>
      </p:sp>
    </p:spTree>
    <p:extLst>
      <p:ext uri="{BB962C8B-B14F-4D97-AF65-F5344CB8AC3E}">
        <p14:creationId xmlns:p14="http://schemas.microsoft.com/office/powerpoint/2010/main" val="155305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normAutofit fontScale="92500"/>
          </a:bodyPr>
          <a:lstStyle/>
          <a:p>
            <a:r>
              <a:rPr lang="nl-BE" dirty="0" err="1" smtClean="0"/>
              <a:t>Flexbox</a:t>
            </a:r>
            <a:r>
              <a:rPr lang="nl-BE" dirty="0" smtClean="0"/>
              <a:t> op zich is geen verplichte kennis voor MI1. Je mag het wel gebruiken voor zowel het examen als voor je project, dat is je eigen voorkeur.</a:t>
            </a:r>
          </a:p>
          <a:p>
            <a:endParaRPr lang="nl-BE" dirty="0" smtClean="0"/>
          </a:p>
          <a:p>
            <a:r>
              <a:rPr lang="nl-BE" dirty="0" smtClean="0"/>
              <a:t>Je kan bij wijze van training, de oefening met de gekleurde vierkanten ook met </a:t>
            </a:r>
            <a:r>
              <a:rPr lang="nl-BE" dirty="0" err="1" smtClean="0"/>
              <a:t>flex</a:t>
            </a:r>
            <a:r>
              <a:rPr lang="nl-BE" dirty="0" smtClean="0"/>
              <a:t>(box) uitwerken. Voeg in dan beide varianten toe aan je </a:t>
            </a:r>
            <a:r>
              <a:rPr lang="nl-BE" dirty="0" err="1" smtClean="0"/>
              <a:t>repository</a:t>
            </a:r>
            <a:r>
              <a:rPr lang="nl-BE" dirty="0" smtClean="0"/>
              <a:t>.</a:t>
            </a:r>
            <a:endParaRPr lang="nl-BE" dirty="0"/>
          </a:p>
        </p:txBody>
      </p:sp>
    </p:spTree>
    <p:extLst>
      <p:ext uri="{BB962C8B-B14F-4D97-AF65-F5344CB8AC3E}">
        <p14:creationId xmlns:p14="http://schemas.microsoft.com/office/powerpoint/2010/main" val="192546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smtClean="0"/>
              <a:t>float</a:t>
            </a:r>
            <a:endParaRPr lang="en-GB" dirty="0"/>
          </a:p>
        </p:txBody>
      </p:sp>
      <p:sp>
        <p:nvSpPr>
          <p:cNvPr id="2" name="Tijdelijke aanduiding voor inhoud 1"/>
          <p:cNvSpPr>
            <a:spLocks noGrp="1"/>
          </p:cNvSpPr>
          <p:nvPr>
            <p:ph idx="1"/>
          </p:nvPr>
        </p:nvSpPr>
        <p:spPr/>
        <p:txBody>
          <a:bodyPr>
            <a:normAutofit fontScale="92500" lnSpcReduction="10000"/>
          </a:bodyPr>
          <a:lstStyle/>
          <a:p>
            <a:r>
              <a:rPr lang="nl-BE" dirty="0" err="1" smtClean="0"/>
              <a:t>Float</a:t>
            </a:r>
            <a:endParaRPr lang="nl-BE" dirty="0" smtClean="0"/>
          </a:p>
          <a:p>
            <a:pPr lvl="1"/>
            <a:r>
              <a:rPr lang="nl-BE" dirty="0" err="1" smtClean="0"/>
              <a:t>left</a:t>
            </a:r>
            <a:r>
              <a:rPr lang="nl-BE" dirty="0" smtClean="0"/>
              <a:t> | right | none</a:t>
            </a:r>
          </a:p>
          <a:p>
            <a:pPr>
              <a:buNone/>
            </a:pPr>
            <a:endParaRPr lang="nl-BE" dirty="0" smtClean="0"/>
          </a:p>
          <a:p>
            <a:r>
              <a:rPr lang="nl-BE" dirty="0" smtClean="0"/>
              <a:t>Maakt ruimte vrij voor andere elementen :</a:t>
            </a:r>
          </a:p>
          <a:p>
            <a:pPr lvl="1"/>
            <a:r>
              <a:rPr lang="nl-BE" dirty="0" err="1" smtClean="0">
                <a:solidFill>
                  <a:schemeClr val="accent2"/>
                </a:solidFill>
              </a:rPr>
              <a:t>left</a:t>
            </a:r>
            <a:r>
              <a:rPr lang="nl-BE" dirty="0" smtClean="0">
                <a:solidFill>
                  <a:schemeClr val="accent2"/>
                </a:solidFill>
              </a:rPr>
              <a:t> </a:t>
            </a:r>
            <a:r>
              <a:rPr lang="nl-BE" dirty="0" smtClean="0">
                <a:sym typeface="Wingdings" pitchFamily="2" charset="2"/>
              </a:rPr>
              <a:t> het element gaat links ‘zweven’ en elementen rechts van zich kunnen krijgen</a:t>
            </a:r>
          </a:p>
          <a:p>
            <a:pPr lvl="1"/>
            <a:r>
              <a:rPr lang="nl-BE" dirty="0" smtClean="0">
                <a:solidFill>
                  <a:schemeClr val="accent2"/>
                </a:solidFill>
                <a:sym typeface="Wingdings" pitchFamily="2" charset="2"/>
              </a:rPr>
              <a:t>right</a:t>
            </a:r>
            <a:r>
              <a:rPr lang="nl-BE" dirty="0" smtClean="0">
                <a:sym typeface="Wingdings" pitchFamily="2" charset="2"/>
              </a:rPr>
              <a:t>  het element gaat rechts ‘zweven’ en elementen links van zich kunnen krijgen</a:t>
            </a:r>
          </a:p>
          <a:p>
            <a:pPr lvl="1"/>
            <a:r>
              <a:rPr lang="nl-BE" dirty="0" smtClean="0">
                <a:solidFill>
                  <a:schemeClr val="accent2"/>
                </a:solidFill>
                <a:sym typeface="Wingdings" pitchFamily="2" charset="2"/>
              </a:rPr>
              <a:t>none</a:t>
            </a:r>
            <a:r>
              <a:rPr lang="nl-BE" dirty="0" smtClean="0">
                <a:sym typeface="Wingdings" pitchFamily="2" charset="2"/>
              </a:rPr>
              <a:t>  het element gedraagt zich op de standaard manier, ‘niet-zwevend’  standaard</a:t>
            </a:r>
          </a:p>
          <a:p>
            <a:pPr lvl="1"/>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smtClean="0"/>
              <a:t>Clear</a:t>
            </a:r>
            <a:r>
              <a:rPr lang="nl-BE" dirty="0" smtClean="0"/>
              <a:t>	</a:t>
            </a:r>
            <a:endParaRPr lang="en-GB" dirty="0"/>
          </a:p>
        </p:txBody>
      </p:sp>
      <p:sp>
        <p:nvSpPr>
          <p:cNvPr id="2" name="Tijdelijke aanduiding voor inhoud 1"/>
          <p:cNvSpPr>
            <a:spLocks noGrp="1"/>
          </p:cNvSpPr>
          <p:nvPr>
            <p:ph idx="1"/>
          </p:nvPr>
        </p:nvSpPr>
        <p:spPr/>
        <p:txBody>
          <a:bodyPr>
            <a:normAutofit fontScale="85000" lnSpcReduction="20000"/>
          </a:bodyPr>
          <a:lstStyle/>
          <a:p>
            <a:r>
              <a:rPr lang="nl-BE" dirty="0" err="1" smtClean="0"/>
              <a:t>Clear</a:t>
            </a:r>
            <a:endParaRPr lang="nl-BE" dirty="0" smtClean="0"/>
          </a:p>
          <a:p>
            <a:pPr lvl="1"/>
            <a:r>
              <a:rPr lang="nl-BE" dirty="0" err="1" smtClean="0"/>
              <a:t>Left</a:t>
            </a:r>
            <a:r>
              <a:rPr lang="nl-BE" dirty="0" smtClean="0"/>
              <a:t> | right | </a:t>
            </a:r>
            <a:r>
              <a:rPr lang="nl-BE" dirty="0" err="1" smtClean="0"/>
              <a:t>both</a:t>
            </a:r>
            <a:r>
              <a:rPr lang="nl-BE" dirty="0" smtClean="0"/>
              <a:t> | none</a:t>
            </a:r>
          </a:p>
          <a:p>
            <a:pPr lvl="1"/>
            <a:endParaRPr lang="nl-BE" dirty="0" smtClean="0"/>
          </a:p>
          <a:p>
            <a:r>
              <a:rPr lang="nl-BE" dirty="0" smtClean="0"/>
              <a:t>Duidt aan dat dit element geen andere elementen naast zich duldt :</a:t>
            </a:r>
          </a:p>
          <a:p>
            <a:pPr lvl="1"/>
            <a:r>
              <a:rPr lang="nl-BE" dirty="0" err="1" smtClean="0">
                <a:solidFill>
                  <a:schemeClr val="accent2"/>
                </a:solidFill>
              </a:rPr>
              <a:t>left</a:t>
            </a:r>
            <a:r>
              <a:rPr lang="nl-BE" dirty="0" smtClean="0">
                <a:solidFill>
                  <a:schemeClr val="accent2"/>
                </a:solidFill>
              </a:rPr>
              <a:t> </a:t>
            </a:r>
            <a:r>
              <a:rPr lang="nl-BE" dirty="0" smtClean="0">
                <a:sym typeface="Wingdings" pitchFamily="2" charset="2"/>
              </a:rPr>
              <a:t> links naast het element mogen geen andere elementen komen</a:t>
            </a:r>
          </a:p>
          <a:p>
            <a:pPr lvl="1"/>
            <a:r>
              <a:rPr lang="nl-BE" dirty="0" smtClean="0">
                <a:solidFill>
                  <a:schemeClr val="accent2"/>
                </a:solidFill>
                <a:sym typeface="Wingdings" pitchFamily="2" charset="2"/>
              </a:rPr>
              <a:t>right</a:t>
            </a:r>
            <a:r>
              <a:rPr lang="nl-BE" dirty="0" smtClean="0">
                <a:sym typeface="Wingdings" pitchFamily="2" charset="2"/>
              </a:rPr>
              <a:t>  rechts naast het element mogen geen andere elementen komen</a:t>
            </a:r>
          </a:p>
          <a:p>
            <a:pPr lvl="1"/>
            <a:r>
              <a:rPr lang="nl-BE" dirty="0" err="1" smtClean="0">
                <a:solidFill>
                  <a:schemeClr val="accent2"/>
                </a:solidFill>
                <a:sym typeface="Wingdings" pitchFamily="2" charset="2"/>
              </a:rPr>
              <a:t>both</a:t>
            </a:r>
            <a:r>
              <a:rPr lang="nl-BE" dirty="0" smtClean="0">
                <a:solidFill>
                  <a:schemeClr val="accent2"/>
                </a:solidFill>
                <a:sym typeface="Wingdings" pitchFamily="2" charset="2"/>
              </a:rPr>
              <a:t> </a:t>
            </a:r>
            <a:r>
              <a:rPr lang="nl-BE" dirty="0" smtClean="0">
                <a:sym typeface="Wingdings" pitchFamily="2" charset="2"/>
              </a:rPr>
              <a:t> links en rechts naast het element mogen geen andere elementen komen</a:t>
            </a:r>
          </a:p>
          <a:p>
            <a:pPr lvl="1"/>
            <a:r>
              <a:rPr lang="nl-BE" dirty="0" smtClean="0">
                <a:solidFill>
                  <a:schemeClr val="accent2"/>
                </a:solidFill>
              </a:rPr>
              <a:t>none</a:t>
            </a:r>
            <a:r>
              <a:rPr lang="nl-BE" dirty="0" smtClean="0"/>
              <a:t> </a:t>
            </a:r>
            <a:r>
              <a:rPr lang="nl-BE" dirty="0" smtClean="0">
                <a:sym typeface="Wingdings" pitchFamily="2" charset="2"/>
              </a:rPr>
              <a:t> geen beperkingen </a:t>
            </a:r>
            <a:r>
              <a:rPr lang="nl-BE" dirty="0" err="1" smtClean="0">
                <a:sym typeface="Wingdings" pitchFamily="2" charset="2"/>
              </a:rPr>
              <a:t>tov</a:t>
            </a:r>
            <a:r>
              <a:rPr lang="nl-BE" dirty="0" smtClean="0">
                <a:sym typeface="Wingdings" pitchFamily="2" charset="2"/>
              </a:rPr>
              <a:t> elementen naast dit element  </a:t>
            </a:r>
            <a:r>
              <a:rPr lang="nl-BE" dirty="0" smtClean="0"/>
              <a:t>Standaard</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err="1" smtClean="0"/>
              <a:t>Float</a:t>
            </a:r>
            <a:r>
              <a:rPr lang="nl-BE" dirty="0" smtClean="0"/>
              <a:t> &amp; </a:t>
            </a:r>
            <a:r>
              <a:rPr lang="nl-BE" dirty="0" err="1" smtClean="0"/>
              <a:t>clear</a:t>
            </a:r>
            <a:r>
              <a:rPr lang="nl-BE" dirty="0" smtClean="0"/>
              <a:t> kan met elk element </a:t>
            </a:r>
            <a:r>
              <a:rPr lang="nl-BE" dirty="0" smtClean="0">
                <a:sym typeface="Wingdings" pitchFamily="2" charset="2"/>
              </a:rPr>
              <a:t> ook </a:t>
            </a:r>
            <a:r>
              <a:rPr lang="nl-BE" dirty="0" err="1" smtClean="0">
                <a:sym typeface="Wingdings" pitchFamily="2" charset="2"/>
              </a:rPr>
              <a:t>divs</a:t>
            </a:r>
            <a:r>
              <a:rPr lang="nl-BE" dirty="0" smtClean="0">
                <a:sym typeface="Wingdings" pitchFamily="2" charset="2"/>
              </a:rPr>
              <a:t>, </a:t>
            </a:r>
            <a:r>
              <a:rPr lang="nl-BE" dirty="0" err="1" smtClean="0">
                <a:sym typeface="Wingdings" pitchFamily="2" charset="2"/>
              </a:rPr>
              <a:t>aside</a:t>
            </a:r>
            <a:r>
              <a:rPr lang="nl-BE" dirty="0" smtClean="0">
                <a:sym typeface="Wingdings" pitchFamily="2" charset="2"/>
              </a:rPr>
              <a:t>, </a:t>
            </a:r>
            <a:r>
              <a:rPr lang="nl-BE" dirty="0" err="1" smtClean="0">
                <a:sym typeface="Wingdings" pitchFamily="2" charset="2"/>
              </a:rPr>
              <a:t>article</a:t>
            </a:r>
            <a:r>
              <a:rPr lang="nl-BE" dirty="0" smtClean="0">
                <a:sym typeface="Wingdings" pitchFamily="2" charset="2"/>
              </a:rPr>
              <a:t>, </a:t>
            </a:r>
            <a:r>
              <a:rPr lang="nl-BE" dirty="0" err="1" smtClean="0">
                <a:sym typeface="Wingdings" pitchFamily="2" charset="2"/>
              </a:rPr>
              <a:t>section</a:t>
            </a:r>
            <a:r>
              <a:rPr lang="nl-BE" dirty="0" smtClean="0">
                <a:sym typeface="Wingdings" pitchFamily="2" charset="2"/>
              </a:rPr>
              <a:t>, header &amp; </a:t>
            </a:r>
            <a:r>
              <a:rPr lang="nl-BE" dirty="0" err="1" smtClean="0">
                <a:sym typeface="Wingdings" pitchFamily="2" charset="2"/>
              </a:rPr>
              <a:t>footer</a:t>
            </a:r>
            <a:r>
              <a:rPr lang="nl-BE" dirty="0" smtClean="0">
                <a:sym typeface="Wingdings" pitchFamily="2" charset="2"/>
              </a:rPr>
              <a:t>!</a:t>
            </a:r>
          </a:p>
          <a:p>
            <a:endParaRPr lang="nl-BE" dirty="0" smtClean="0">
              <a:sym typeface="Wingdings" pitchFamily="2"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smtClean="0"/>
              <a:t>Liquid</a:t>
            </a:r>
            <a:r>
              <a:rPr lang="nl-BE" dirty="0" smtClean="0"/>
              <a:t> design</a:t>
            </a:r>
            <a:endParaRPr lang="en-GB" dirty="0"/>
          </a:p>
        </p:txBody>
      </p:sp>
      <p:sp>
        <p:nvSpPr>
          <p:cNvPr id="2" name="Tijdelijke aanduiding voor inhoud 1"/>
          <p:cNvSpPr>
            <a:spLocks noGrp="1"/>
          </p:cNvSpPr>
          <p:nvPr>
            <p:ph idx="1"/>
          </p:nvPr>
        </p:nvSpPr>
        <p:spPr/>
        <p:txBody>
          <a:bodyPr/>
          <a:lstStyle/>
          <a:p>
            <a:r>
              <a:rPr lang="nl-BE" dirty="0" smtClean="0"/>
              <a:t>Je ontwerp onafhankelijk van de afmetingen van het scherm (browservenster) van je gebruiker opmaken</a:t>
            </a:r>
          </a:p>
          <a:p>
            <a:r>
              <a:rPr lang="nl-BE" dirty="0" smtClean="0"/>
              <a:t>Werk liever met de maat </a:t>
            </a:r>
            <a:r>
              <a:rPr lang="nl-BE" dirty="0" err="1" smtClean="0"/>
              <a:t>em</a:t>
            </a:r>
            <a:r>
              <a:rPr lang="nl-BE" dirty="0" smtClean="0"/>
              <a:t> dan </a:t>
            </a:r>
            <a:r>
              <a:rPr lang="nl-BE" dirty="0" err="1" smtClean="0"/>
              <a:t>px</a:t>
            </a:r>
            <a:r>
              <a:rPr lang="nl-BE" dirty="0" smtClean="0"/>
              <a:t> </a:t>
            </a:r>
            <a:r>
              <a:rPr lang="nl-BE" dirty="0" smtClean="0">
                <a:sym typeface="Wingdings" pitchFamily="2" charset="2"/>
              </a:rPr>
              <a:t> </a:t>
            </a:r>
            <a:r>
              <a:rPr lang="nl-BE" dirty="0" err="1" smtClean="0">
                <a:sym typeface="Wingdings" pitchFamily="2" charset="2"/>
              </a:rPr>
              <a:t>em</a:t>
            </a:r>
            <a:r>
              <a:rPr lang="nl-BE" dirty="0" smtClean="0">
                <a:sym typeface="Wingdings" pitchFamily="2" charset="2"/>
              </a:rPr>
              <a:t> verandert mee met de </a:t>
            </a:r>
            <a:r>
              <a:rPr lang="nl-BE" dirty="0" err="1" smtClean="0">
                <a:sym typeface="Wingdings" pitchFamily="2" charset="2"/>
              </a:rPr>
              <a:t>fontsize</a:t>
            </a:r>
            <a:endParaRPr lang="nl-BE" dirty="0" smtClean="0">
              <a:sym typeface="Wingdings" pitchFamily="2" charset="2"/>
            </a:endParaRPr>
          </a:p>
          <a:p>
            <a:endParaRPr lang="nl-BE" dirty="0" smtClean="0">
              <a:sym typeface="Wingdings"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dirty="0"/>
          </a:p>
        </p:txBody>
      </p:sp>
      <p:sp>
        <p:nvSpPr>
          <p:cNvPr id="2" name="Tijdelijke aanduiding voor inhoud 1"/>
          <p:cNvSpPr>
            <a:spLocks noGrp="1"/>
          </p:cNvSpPr>
          <p:nvPr>
            <p:ph idx="1"/>
          </p:nvPr>
        </p:nvSpPr>
        <p:spPr/>
        <p:txBody>
          <a:bodyPr/>
          <a:lstStyle/>
          <a:p>
            <a:r>
              <a:rPr lang="nl-BE" dirty="0" smtClean="0">
                <a:sym typeface="Wingdings" pitchFamily="2" charset="2"/>
              </a:rPr>
              <a:t>Overflow</a:t>
            </a:r>
          </a:p>
          <a:p>
            <a:pPr lvl="1"/>
            <a:r>
              <a:rPr lang="nl-BE" dirty="0" err="1" smtClean="0">
                <a:sym typeface="Wingdings" pitchFamily="2" charset="2"/>
              </a:rPr>
              <a:t>Visible</a:t>
            </a:r>
            <a:r>
              <a:rPr lang="nl-BE" dirty="0" smtClean="0">
                <a:sym typeface="Wingdings" pitchFamily="2" charset="2"/>
              </a:rPr>
              <a:t> | </a:t>
            </a:r>
            <a:r>
              <a:rPr lang="nl-BE" dirty="0" err="1" smtClean="0">
                <a:sym typeface="Wingdings" pitchFamily="2" charset="2"/>
              </a:rPr>
              <a:t>hidden</a:t>
            </a:r>
            <a:r>
              <a:rPr lang="nl-BE" dirty="0" smtClean="0">
                <a:sym typeface="Wingdings" pitchFamily="2" charset="2"/>
              </a:rPr>
              <a:t> | scroll | auto</a:t>
            </a:r>
          </a:p>
          <a:p>
            <a:pPr lvl="1"/>
            <a:endParaRPr lang="nl-BE" dirty="0" smtClean="0">
              <a:sym typeface="Wingdings" pitchFamily="2" charset="2"/>
            </a:endParaRPr>
          </a:p>
          <a:p>
            <a:pPr lvl="1"/>
            <a:r>
              <a:rPr lang="nl-BE" dirty="0" smtClean="0">
                <a:sym typeface="Wingdings" pitchFamily="2" charset="2"/>
              </a:rPr>
              <a:t>Om variabele hoeveelheden </a:t>
            </a:r>
            <a:r>
              <a:rPr lang="nl-BE" dirty="0" smtClean="0">
                <a:sym typeface="Wingdings" pitchFamily="2" charset="2"/>
              </a:rPr>
              <a:t>tekst/inhoud </a:t>
            </a:r>
            <a:r>
              <a:rPr lang="nl-BE" dirty="0" smtClean="0">
                <a:sym typeface="Wingdings" pitchFamily="2" charset="2"/>
              </a:rPr>
              <a:t>weer te geven :</a:t>
            </a:r>
          </a:p>
          <a:p>
            <a:pPr lvl="2"/>
            <a:r>
              <a:rPr lang="nl-BE" dirty="0" err="1" smtClean="0">
                <a:solidFill>
                  <a:schemeClr val="accent2"/>
                </a:solidFill>
                <a:sym typeface="Wingdings" pitchFamily="2" charset="2"/>
              </a:rPr>
              <a:t>Visible</a:t>
            </a:r>
            <a:r>
              <a:rPr lang="nl-BE" dirty="0" smtClean="0">
                <a:solidFill>
                  <a:schemeClr val="accent2"/>
                </a:solidFill>
                <a:sym typeface="Wingdings" pitchFamily="2" charset="2"/>
              </a:rPr>
              <a:t> </a:t>
            </a:r>
            <a:r>
              <a:rPr lang="nl-BE" dirty="0" smtClean="0">
                <a:sym typeface="Wingdings" pitchFamily="2" charset="2"/>
              </a:rPr>
              <a:t>: standaard</a:t>
            </a:r>
          </a:p>
          <a:p>
            <a:pPr lvl="2"/>
            <a:r>
              <a:rPr lang="nl-BE" dirty="0" err="1" smtClean="0">
                <a:solidFill>
                  <a:schemeClr val="accent2"/>
                </a:solidFill>
                <a:sym typeface="Wingdings" pitchFamily="2" charset="2"/>
              </a:rPr>
              <a:t>Hidden</a:t>
            </a:r>
            <a:r>
              <a:rPr lang="nl-BE" dirty="0" smtClean="0">
                <a:solidFill>
                  <a:schemeClr val="accent2"/>
                </a:solidFill>
                <a:sym typeface="Wingdings" pitchFamily="2" charset="2"/>
              </a:rPr>
              <a:t> </a:t>
            </a:r>
            <a:r>
              <a:rPr lang="nl-BE" dirty="0" smtClean="0">
                <a:sym typeface="Wingdings" pitchFamily="2" charset="2"/>
              </a:rPr>
              <a:t>: alles wat niet past wordt weggelaten</a:t>
            </a:r>
          </a:p>
          <a:p>
            <a:pPr lvl="2"/>
            <a:r>
              <a:rPr lang="nl-BE" dirty="0" smtClean="0">
                <a:solidFill>
                  <a:schemeClr val="accent2"/>
                </a:solidFill>
                <a:sym typeface="Wingdings" pitchFamily="2" charset="2"/>
              </a:rPr>
              <a:t>Scroll</a:t>
            </a:r>
            <a:r>
              <a:rPr lang="nl-BE" dirty="0" smtClean="0">
                <a:sym typeface="Wingdings" pitchFamily="2" charset="2"/>
              </a:rPr>
              <a:t> : waar nodig komt een schuifbalk</a:t>
            </a:r>
          </a:p>
          <a:p>
            <a:pPr lvl="2"/>
            <a:r>
              <a:rPr lang="nl-BE" dirty="0" smtClean="0">
                <a:solidFill>
                  <a:schemeClr val="accent2"/>
                </a:solidFill>
                <a:sym typeface="Wingdings" pitchFamily="2" charset="2"/>
              </a:rPr>
              <a:t>Auto</a:t>
            </a:r>
            <a:r>
              <a:rPr lang="nl-BE" dirty="0" smtClean="0">
                <a:sym typeface="Wingdings" pitchFamily="2" charset="2"/>
              </a:rPr>
              <a:t> : de browser mag zelf bepalen wat er gebeurt</a:t>
            </a:r>
          </a:p>
          <a:p>
            <a:pPr lvl="2"/>
            <a:endParaRPr lang="nl-BE" dirty="0" smtClean="0">
              <a:sym typeface="Wingdings" pitchFamily="2" charset="2"/>
            </a:endParaRP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92500"/>
          </a:bodyPr>
          <a:lstStyle/>
          <a:p>
            <a:r>
              <a:rPr lang="nl-BE" dirty="0" err="1" smtClean="0">
                <a:sym typeface="Wingdings" pitchFamily="2" charset="2"/>
              </a:rPr>
              <a:t>height</a:t>
            </a:r>
            <a:endParaRPr lang="en-GB" dirty="0" smtClean="0"/>
          </a:p>
          <a:p>
            <a:pPr lvl="1"/>
            <a:r>
              <a:rPr lang="nl-BE" dirty="0" smtClean="0"/>
              <a:t>Lengte | percentage | auto</a:t>
            </a:r>
          </a:p>
          <a:p>
            <a:pPr lvl="1"/>
            <a:endParaRPr lang="nl-BE" dirty="0" smtClean="0"/>
          </a:p>
          <a:p>
            <a:r>
              <a:rPr lang="nl-BE" dirty="0" smtClean="0"/>
              <a:t>Min-</a:t>
            </a:r>
            <a:r>
              <a:rPr lang="nl-BE" dirty="0" err="1" smtClean="0"/>
              <a:t>height</a:t>
            </a:r>
            <a:r>
              <a:rPr lang="nl-BE" dirty="0" smtClean="0"/>
              <a:t> / max-</a:t>
            </a:r>
            <a:r>
              <a:rPr lang="nl-BE" dirty="0" err="1" smtClean="0"/>
              <a:t>height</a:t>
            </a:r>
            <a:endParaRPr lang="nl-BE" dirty="0" smtClean="0"/>
          </a:p>
          <a:p>
            <a:pPr lvl="1"/>
            <a:r>
              <a:rPr lang="nl-BE" dirty="0" smtClean="0"/>
              <a:t>Lengte | percentage | </a:t>
            </a:r>
            <a:r>
              <a:rPr lang="nl-BE" dirty="0" smtClean="0"/>
              <a:t>auto</a:t>
            </a:r>
            <a:endParaRPr lang="nl-BE" dirty="0" smtClean="0"/>
          </a:p>
          <a:p>
            <a:pPr lvl="1"/>
            <a:r>
              <a:rPr lang="nl-BE" dirty="0" smtClean="0"/>
              <a:t>Geeft de minimum / maximum hoogte voor dit element op. </a:t>
            </a:r>
            <a:endParaRPr lang="nl-BE" dirty="0" smtClean="0"/>
          </a:p>
          <a:p>
            <a:pPr lvl="1"/>
            <a:endParaRPr lang="nl-BE" dirty="0" smtClean="0"/>
          </a:p>
          <a:p>
            <a:r>
              <a:rPr lang="nl-BE" dirty="0" err="1" smtClean="0"/>
              <a:t>Min-width</a:t>
            </a:r>
            <a:r>
              <a:rPr lang="nl-BE" dirty="0" smtClean="0"/>
              <a:t> / </a:t>
            </a:r>
            <a:r>
              <a:rPr lang="nl-BE" dirty="0" err="1" smtClean="0"/>
              <a:t>max-width</a:t>
            </a:r>
            <a:endParaRPr lang="nl-BE" dirty="0" smtClean="0"/>
          </a:p>
          <a:p>
            <a:pPr lvl="1"/>
            <a:r>
              <a:rPr lang="nl-BE" dirty="0" smtClean="0"/>
              <a:t>Idem min-</a:t>
            </a:r>
            <a:r>
              <a:rPr lang="nl-BE" dirty="0" err="1" smtClean="0"/>
              <a:t>height</a:t>
            </a:r>
            <a:r>
              <a:rPr lang="nl-BE" dirty="0" smtClean="0"/>
              <a:t> / max-</a:t>
            </a:r>
            <a:r>
              <a:rPr lang="nl-BE" dirty="0" err="1" smtClean="0"/>
              <a:t>height</a:t>
            </a:r>
            <a:r>
              <a:rPr lang="nl-BE" dirty="0" smtClean="0"/>
              <a:t>, maar dan voor de breedte</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2 kolommen</a:t>
            </a:r>
            <a:endParaRPr lang="en-GB" dirty="0"/>
          </a:p>
        </p:txBody>
      </p:sp>
      <p:sp>
        <p:nvSpPr>
          <p:cNvPr id="2" name="Tijdelijke aanduiding voor inhoud 1"/>
          <p:cNvSpPr>
            <a:spLocks noGrp="1"/>
          </p:cNvSpPr>
          <p:nvPr>
            <p:ph idx="1"/>
          </p:nvPr>
        </p:nvSpPr>
        <p:spPr/>
        <p:txBody>
          <a:bodyPr>
            <a:normAutofit lnSpcReduction="10000"/>
          </a:bodyPr>
          <a:lstStyle/>
          <a:p>
            <a:r>
              <a:rPr lang="nl-BE" dirty="0" smtClean="0"/>
              <a:t>Werken met div (of andere) elementen : </a:t>
            </a:r>
          </a:p>
          <a:p>
            <a:pPr lvl="1"/>
            <a:r>
              <a:rPr lang="nl-BE" dirty="0" smtClean="0"/>
              <a:t>1 voor het linker deel (</a:t>
            </a:r>
            <a:r>
              <a:rPr lang="nl-BE" dirty="0" err="1" smtClean="0"/>
              <a:t>vb</a:t>
            </a:r>
            <a:r>
              <a:rPr lang="nl-BE" dirty="0" smtClean="0"/>
              <a:t> </a:t>
            </a:r>
            <a:r>
              <a:rPr lang="nl-BE" dirty="0" err="1" smtClean="0"/>
              <a:t>aside</a:t>
            </a:r>
            <a:r>
              <a:rPr lang="nl-BE" dirty="0" smtClean="0"/>
              <a:t>) (vaste breedte, </a:t>
            </a:r>
            <a:r>
              <a:rPr lang="nl-BE" dirty="0" err="1" smtClean="0"/>
              <a:t>float:left</a:t>
            </a:r>
            <a:r>
              <a:rPr lang="nl-BE" dirty="0" smtClean="0"/>
              <a:t>)</a:t>
            </a:r>
          </a:p>
          <a:p>
            <a:pPr lvl="1"/>
            <a:r>
              <a:rPr lang="nl-BE" dirty="0" smtClean="0"/>
              <a:t>1 </a:t>
            </a:r>
            <a:r>
              <a:rPr lang="nl-BE" dirty="0" err="1" smtClean="0"/>
              <a:t>article</a:t>
            </a:r>
            <a:r>
              <a:rPr lang="nl-BE" dirty="0" smtClean="0"/>
              <a:t> voor de  (semantisch beter dan div ‘content’), rechts : grote margin langs de linker kant : zo gaat de tekst niet naar links springen voorbij het linker deel</a:t>
            </a:r>
          </a:p>
          <a:p>
            <a:pPr lvl="1"/>
            <a:endParaRPr lang="nl-BE" dirty="0" smtClean="0"/>
          </a:p>
          <a:p>
            <a:pPr lvl="1"/>
            <a:r>
              <a:rPr lang="nl-BE" dirty="0" err="1" smtClean="0"/>
              <a:t>Aside</a:t>
            </a:r>
            <a:r>
              <a:rPr lang="nl-BE" dirty="0" smtClean="0"/>
              <a:t>, </a:t>
            </a:r>
            <a:r>
              <a:rPr lang="nl-BE" dirty="0" err="1" smtClean="0"/>
              <a:t>article</a:t>
            </a:r>
            <a:r>
              <a:rPr lang="nl-BE" dirty="0" smtClean="0"/>
              <a:t> of div: hoogte 100%</a:t>
            </a:r>
          </a:p>
          <a:p>
            <a:pPr lvl="2"/>
            <a:r>
              <a:rPr lang="nl-BE" dirty="0" smtClean="0"/>
              <a:t>Om dit te laten werken in sommige </a:t>
            </a:r>
            <a:r>
              <a:rPr lang="nl-BE" dirty="0" err="1" smtClean="0"/>
              <a:t>browsers</a:t>
            </a:r>
            <a:r>
              <a:rPr lang="nl-BE" dirty="0" smtClean="0"/>
              <a:t>, moet je ook de elementen body en/of </a:t>
            </a:r>
            <a:r>
              <a:rPr lang="nl-BE" dirty="0" err="1" smtClean="0"/>
              <a:t>html</a:t>
            </a:r>
            <a:r>
              <a:rPr lang="nl-BE" dirty="0" smtClean="0"/>
              <a:t> 100% hoogte geven</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disee">
  <a:themeElements>
    <a:clrScheme name="Aangepast 15">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4E8DCC"/>
      </a:hlink>
      <a:folHlink>
        <a:srgbClr val="6B4189"/>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disee" id="{AEB4D86C-A4C5-4820-ABD1-11A79AE49391}" vid="{AB0DCB06-50D4-4DE4-A2CC-6BA398E406AE}"/>
    </a:ext>
  </a:ext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7068</TotalTime>
  <Words>1109</Words>
  <Application>Microsoft Office PowerPoint</Application>
  <PresentationFormat>Diavoorstelling (4:3)</PresentationFormat>
  <Paragraphs>152</Paragraphs>
  <Slides>23</Slides>
  <Notes>0</Notes>
  <HiddenSlides>0</HiddenSlides>
  <MMClips>0</MMClips>
  <ScaleCrop>false</ScaleCrop>
  <HeadingPairs>
    <vt:vector size="6" baseType="variant">
      <vt:variant>
        <vt:lpstr>Gebruikte lettertypen</vt:lpstr>
      </vt:variant>
      <vt:variant>
        <vt:i4>4</vt:i4>
      </vt:variant>
      <vt:variant>
        <vt:lpstr>Thema</vt:lpstr>
      </vt:variant>
      <vt:variant>
        <vt:i4>7</vt:i4>
      </vt:variant>
      <vt:variant>
        <vt:lpstr>Diatitels</vt:lpstr>
      </vt:variant>
      <vt:variant>
        <vt:i4>23</vt:i4>
      </vt:variant>
    </vt:vector>
  </HeadingPairs>
  <TitlesOfParts>
    <vt:vector size="34" baseType="lpstr">
      <vt:lpstr>Arial</vt:lpstr>
      <vt:lpstr>Corbel</vt:lpstr>
      <vt:lpstr>Courier New</vt:lpstr>
      <vt:lpstr>Wingdings</vt:lpstr>
      <vt:lpstr>Odisee</vt:lpstr>
      <vt:lpstr>2_Odisee</vt:lpstr>
      <vt:lpstr>3_Odisee</vt:lpstr>
      <vt:lpstr>7_Odisee</vt:lpstr>
      <vt:lpstr>4_Odisee</vt:lpstr>
      <vt:lpstr>5_Odisee</vt:lpstr>
      <vt:lpstr>6_Odisee</vt:lpstr>
      <vt:lpstr>Mobiel en Internet 1</vt:lpstr>
      <vt:lpstr>PowerPoint-presentatie</vt:lpstr>
      <vt:lpstr>float</vt:lpstr>
      <vt:lpstr>Clear </vt:lpstr>
      <vt:lpstr>PowerPoint-presentatie</vt:lpstr>
      <vt:lpstr>Liquid design</vt:lpstr>
      <vt:lpstr>PowerPoint-presentatie</vt:lpstr>
      <vt:lpstr>PowerPoint-presentatie</vt:lpstr>
      <vt:lpstr>2 kolommen</vt:lpstr>
      <vt:lpstr>PowerPoint-presentatie</vt:lpstr>
      <vt:lpstr>Oefening</vt:lpstr>
      <vt:lpstr>Favicon.ico</vt:lpstr>
      <vt:lpstr>PowerPoint-presentatie</vt:lpstr>
      <vt:lpstr>Css &amp; tabellen</vt:lpstr>
      <vt:lpstr>CSS &amp; forms</vt:lpstr>
      <vt:lpstr>Css &amp; positionering</vt:lpstr>
      <vt:lpstr>PowerPoint-presentatie</vt:lpstr>
      <vt:lpstr>PowerPoint-presentatie</vt:lpstr>
      <vt:lpstr>oefening</vt:lpstr>
      <vt:lpstr>Oefening - uitbreiding</vt:lpstr>
      <vt:lpstr>box-sizing</vt:lpstr>
      <vt:lpstr>Flexbox</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Webontwikkeling 1</dc:title>
  <dc:creator>Steven Ophalvens</dc:creator>
  <cp:lastModifiedBy>Steven Ophalvens</cp:lastModifiedBy>
  <cp:revision>174</cp:revision>
  <dcterms:modified xsi:type="dcterms:W3CDTF">2016-11-15T07:29:28Z</dcterms:modified>
</cp:coreProperties>
</file>