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6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72" r:id="rId1"/>
    <p:sldMasterId id="2147483680" r:id="rId2"/>
    <p:sldMasterId id="2147483686" r:id="rId3"/>
    <p:sldMasterId id="2147483692" r:id="rId4"/>
    <p:sldMasterId id="2147483698" r:id="rId5"/>
    <p:sldMasterId id="2147483704" r:id="rId6"/>
    <p:sldMasterId id="2147483710" r:id="rId7"/>
  </p:sldMasterIdLst>
  <p:notesMasterIdLst>
    <p:notesMasterId r:id="rId33"/>
  </p:notesMasterIdLst>
  <p:sldIdLst>
    <p:sldId id="256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73" autoAdjust="0"/>
  </p:normalViewPr>
  <p:slideViewPr>
    <p:cSldViewPr>
      <p:cViewPr varScale="1">
        <p:scale>
          <a:sx n="82" d="100"/>
          <a:sy n="82" d="100"/>
        </p:scale>
        <p:origin x="147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047DA-D6AC-4FCB-8095-D21E51747CF5}" type="datetimeFigureOut">
              <a:rPr lang="nl-BE" smtClean="0"/>
              <a:t>5/12/2016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09C70-CAB1-42BD-8D43-78103306F4A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8974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Google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Swiffy</a:t>
            </a:r>
            <a:r>
              <a:rPr lang="nl-BE" baseline="0" dirty="0" smtClean="0"/>
              <a:t> : Flash omzetten naar html5 : https://developers.google.com/swiffy/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09C70-CAB1-42BD-8D43-78103306F4A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4853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http://www.jwplayer.com/html5/formats/</a:t>
            </a:r>
          </a:p>
          <a:p>
            <a:r>
              <a:rPr lang="nl-BE" dirty="0" smtClean="0"/>
              <a:t>H.264 meeste ondersteuning</a:t>
            </a:r>
            <a:r>
              <a:rPr lang="nl-BE" baseline="0" dirty="0" smtClean="0"/>
              <a:t> op dit moment. Gebruik Flash als </a:t>
            </a:r>
            <a:r>
              <a:rPr lang="nl-BE" baseline="0" dirty="0" err="1" smtClean="0"/>
              <a:t>fallback</a:t>
            </a:r>
            <a:r>
              <a:rPr lang="nl-BE" baseline="0" dirty="0" smtClean="0"/>
              <a:t> en je kan het overal afspelen.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09C70-CAB1-42BD-8D43-78103306F4A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514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 browsers never pre-fetch video data, regardless of the preload setting.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dirty="0" smtClean="0"/>
              <a:t>http://www.jwplayer.com/html5/preload/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09C70-CAB1-42BD-8D43-78103306F4A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4972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http://www.jwplayer.com/html5/autoloop/</a:t>
            </a:r>
          </a:p>
          <a:p>
            <a:endParaRPr lang="nl-BE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 browsers never pre-fetch video data, regardless of the preload setting.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09C70-CAB1-42BD-8D43-78103306F4A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7259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http://www.jwplayer.com/html5/autoloop/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09C70-CAB1-42BD-8D43-78103306F4A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262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http://www.jwplayer.com/html5/poster/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09C70-CAB1-42BD-8D43-78103306F4A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94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jp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8" y="1030288"/>
            <a:ext cx="9186128" cy="3860785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0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50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47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4729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24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75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56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56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13927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5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A68BE-81D5-48D3-B0F9-724E0DFD53D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78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3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00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474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374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74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789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09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194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348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4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A68BE-81D5-48D3-B0F9-724E0DFD53D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14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31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902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82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70798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053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815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279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5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A68BE-81D5-48D3-B0F9-724E0DFD53D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4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EB5A68BE-81D5-48D3-B0F9-724E0DFD53D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6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E757595-8F84-4B90-98D6-92C044288D6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5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8398D9-1F38-449C-AFE0-BFFE36BC18B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0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578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6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EB5A68BE-81D5-48D3-B0F9-724E0DFD53D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5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8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8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3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7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wplayer.com/html5/preloa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ngtailvideo.com/html5/autoloop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ngtailvideo.com/html5/poste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ev.w3.org/html5/webvtt/" TargetMode="External"/><Relationship Id="rId2" Type="http://schemas.openxmlformats.org/officeDocument/2006/relationships/hyperlink" Target="http://caniuse.com/#search=caption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adobe.com/osmf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videos.mozilla.org/serv/mozhacks/flight-of-the-navigator/" TargetMode="External"/><Relationship Id="rId2" Type="http://schemas.openxmlformats.org/officeDocument/2006/relationships/hyperlink" Target="http://thewildernessdowntow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html5" TargetMode="External"/><Relationship Id="rId4" Type="http://schemas.openxmlformats.org/officeDocument/2006/relationships/hyperlink" Target="http://www.apple.com/html5/showcase/video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embedded-content.html#video" TargetMode="External"/><Relationship Id="rId2" Type="http://schemas.openxmlformats.org/officeDocument/2006/relationships/hyperlink" Target="http://www.w3.org/wiki/HTML/Elements/vide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5_video.asp" TargetMode="External"/><Relationship Id="rId2" Type="http://schemas.openxmlformats.org/officeDocument/2006/relationships/hyperlink" Target="http://www.jwplayer.com/html5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Mobiel</a:t>
            </a:r>
            <a:r>
              <a:rPr lang="en-US" dirty="0" smtClean="0">
                <a:solidFill>
                  <a:schemeClr val="accent1"/>
                </a:solidFill>
              </a:rPr>
              <a:t> en Internet 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Les </a:t>
            </a:r>
            <a:r>
              <a:rPr lang="en-US" dirty="0" smtClean="0">
                <a:solidFill>
                  <a:schemeClr val="accent1"/>
                </a:solidFill>
              </a:rPr>
              <a:t>11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Verschillende formaten!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Firefox, chrome, opera, (Android soft)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Alle recente browsers behalve  Opera (desktop) 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40188" cy="3252457"/>
          </a:xfrm>
        </p:spPr>
        <p:txBody>
          <a:bodyPr/>
          <a:lstStyle/>
          <a:p>
            <a:r>
              <a:rPr lang="nl-BE" dirty="0" smtClean="0"/>
              <a:t>(Ogg Theora), Webm</a:t>
            </a:r>
          </a:p>
          <a:p>
            <a:r>
              <a:rPr lang="nl-BE" dirty="0" smtClean="0"/>
              <a:t>Open source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33600"/>
            <a:ext cx="4041775" cy="3252457"/>
          </a:xfrm>
        </p:spPr>
        <p:txBody>
          <a:bodyPr/>
          <a:lstStyle/>
          <a:p>
            <a:r>
              <a:rPr lang="nl-BE" dirty="0" smtClean="0"/>
              <a:t>MP4 </a:t>
            </a:r>
            <a:r>
              <a:rPr lang="nl-BE" dirty="0" smtClean="0">
                <a:solidFill>
                  <a:schemeClr val="accent2"/>
                </a:solidFill>
              </a:rPr>
              <a:t>H.264</a:t>
            </a:r>
            <a:r>
              <a:rPr lang="nl-BE" dirty="0" smtClean="0"/>
              <a:t> </a:t>
            </a:r>
            <a:endParaRPr lang="nl-BE" dirty="0"/>
          </a:p>
          <a:p>
            <a:r>
              <a:rPr lang="nl-BE" dirty="0" smtClean="0"/>
              <a:t>Closed source</a:t>
            </a:r>
          </a:p>
          <a:p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3716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Verschillende browsers, verschillende formaten </a:t>
            </a:r>
            <a:r>
              <a:rPr lang="nl-BE" dirty="0" smtClean="0"/>
              <a:t>! </a:t>
            </a:r>
            <a:r>
              <a:rPr lang="nl-BE" dirty="0" err="1" smtClean="0"/>
              <a:t>WebM</a:t>
            </a:r>
            <a:r>
              <a:rPr lang="nl-BE" dirty="0" smtClean="0"/>
              <a:t> </a:t>
            </a:r>
            <a:r>
              <a:rPr lang="nl-BE" dirty="0" smtClean="0">
                <a:sym typeface="Wingdings" pitchFamily="2" charset="2"/>
              </a:rPr>
              <a:t> </a:t>
            </a:r>
            <a:r>
              <a:rPr lang="nl-BE" b="1" dirty="0" smtClean="0">
                <a:solidFill>
                  <a:schemeClr val="accent2"/>
                </a:solidFill>
                <a:sym typeface="Wingdings" pitchFamily="2" charset="2"/>
              </a:rPr>
              <a:t>MP4</a:t>
            </a:r>
            <a:endParaRPr lang="nl-BE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05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HTML5 Audio formaten</a:t>
            </a:r>
            <a:endParaRPr lang="nl-BE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902524"/>
              </p:ext>
            </p:extLst>
          </p:nvPr>
        </p:nvGraphicFramePr>
        <p:xfrm>
          <a:off x="657225" y="1524000"/>
          <a:ext cx="802957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915"/>
                <a:gridCol w="1605915"/>
                <a:gridCol w="1605915"/>
                <a:gridCol w="1605915"/>
                <a:gridCol w="1605915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WAV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Ogg/Vorbis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 smtClean="0"/>
                        <a:t>MP3</a:t>
                      </a:r>
                      <a:endParaRPr lang="nl-BE" b="1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trike="sngStrike" dirty="0" smtClean="0"/>
                        <a:t>AAC</a:t>
                      </a:r>
                      <a:endParaRPr lang="nl-BE" strike="sngStrike" dirty="0"/>
                    </a:p>
                  </a:txBody>
                  <a:tcPr marL="89218" marR="892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FF</a:t>
                      </a:r>
                      <a:endParaRPr lang="nl-BE" dirty="0"/>
                    </a:p>
                  </a:txBody>
                  <a:tcPr marL="89218" marR="892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 smtClean="0">
                          <a:solidFill>
                            <a:srgbClr val="00B050"/>
                          </a:solidFill>
                          <a:sym typeface="Webdings"/>
                        </a:rPr>
                        <a:t></a:t>
                      </a:r>
                      <a:endParaRPr lang="nl-BE" sz="2800" dirty="0">
                        <a:solidFill>
                          <a:srgbClr val="00B050"/>
                        </a:solidFill>
                      </a:endParaRPr>
                    </a:p>
                  </a:txBody>
                  <a:tcPr marL="89218" marR="892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nl-BE" sz="2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</a:t>
                      </a:r>
                      <a:endParaRPr kumimoji="0" lang="nl-BE" sz="28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218" marR="8921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</a:t>
                      </a:r>
                      <a:endParaRPr kumimoji="0" lang="nl-BE" sz="28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218" marR="8921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800" kern="120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</a:t>
                      </a:r>
                      <a:endParaRPr kumimoji="0" lang="nl-BE" sz="2800" kern="120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nl-BE" dirty="0"/>
                    </a:p>
                  </a:txBody>
                  <a:tcPr marL="89218" marR="8921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Chrome</a:t>
                      </a:r>
                      <a:endParaRPr lang="nl-BE" dirty="0"/>
                    </a:p>
                  </a:txBody>
                  <a:tcPr marL="89218" marR="8921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</a:t>
                      </a:r>
                      <a:endParaRPr kumimoji="0" lang="nl-BE" sz="28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218" marR="8921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</a:t>
                      </a:r>
                      <a:endParaRPr kumimoji="0" lang="nl-BE" sz="28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218" marR="8921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</a:t>
                      </a:r>
                      <a:endParaRPr kumimoji="0" lang="nl-BE" sz="28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218" marR="8921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800" kern="120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</a:t>
                      </a:r>
                      <a:endParaRPr kumimoji="0" lang="nl-BE" sz="28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218" marR="8921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Opera</a:t>
                      </a:r>
                      <a:endParaRPr lang="nl-BE" dirty="0"/>
                    </a:p>
                  </a:txBody>
                  <a:tcPr marL="89218" marR="8921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</a:t>
                      </a:r>
                      <a:endParaRPr kumimoji="0" lang="nl-BE" sz="28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218" marR="8921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</a:t>
                      </a:r>
                      <a:endParaRPr kumimoji="0" lang="nl-BE" sz="28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218" marR="8921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</a:t>
                      </a:r>
                      <a:endParaRPr kumimoji="0" lang="nl-BE" sz="28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218" marR="89218" anchor="ctr"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marL="89218" marR="8921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Safari</a:t>
                      </a:r>
                      <a:endParaRPr lang="nl-BE" dirty="0"/>
                    </a:p>
                  </a:txBody>
                  <a:tcPr marL="89218" marR="8921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</a:t>
                      </a:r>
                      <a:endParaRPr kumimoji="0" lang="nl-BE" sz="28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218" marR="89218" anchor="ctr"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marL="89218" marR="8921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</a:t>
                      </a:r>
                      <a:endParaRPr kumimoji="0" lang="nl-BE" sz="28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218" marR="8921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800" kern="120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</a:t>
                      </a:r>
                      <a:endParaRPr kumimoji="0" lang="nl-BE" sz="28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218" marR="8921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IE</a:t>
                      </a:r>
                      <a:endParaRPr lang="nl-BE" dirty="0"/>
                    </a:p>
                  </a:txBody>
                  <a:tcPr marL="89218" marR="89218" anchor="ctr"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marL="89218" marR="89218" anchor="ctr"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marL="89218" marR="8921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</a:t>
                      </a:r>
                      <a:endParaRPr kumimoji="0" lang="nl-BE" sz="28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218" marR="8921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</a:t>
                      </a:r>
                      <a:endParaRPr kumimoji="0" lang="nl-BE" sz="28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218" marR="8921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07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Mime types op de server!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Op de server moeten de mime types correct gedefinieerd zijn, anders gaat je video niet correct willen afspelen.</a:t>
            </a:r>
          </a:p>
          <a:p>
            <a:r>
              <a:rPr lang="nl-BE" dirty="0" smtClean="0"/>
              <a:t>Apache webserver : </a:t>
            </a:r>
            <a:r>
              <a:rPr lang="nl-BE" dirty="0" smtClean="0">
                <a:solidFill>
                  <a:schemeClr val="accent2"/>
                </a:solidFill>
              </a:rPr>
              <a:t>.htaccess</a:t>
            </a:r>
            <a:r>
              <a:rPr lang="nl-BE" dirty="0" smtClean="0"/>
              <a:t> :</a:t>
            </a:r>
          </a:p>
          <a:p>
            <a:pPr lvl="1"/>
            <a:r>
              <a:rPr lang="nl-BE" dirty="0" smtClean="0">
                <a:latin typeface="Consolas" pitchFamily="49" charset="0"/>
                <a:cs typeface="Consolas" pitchFamily="49" charset="0"/>
              </a:rPr>
              <a:t>AddType video/mp4 mp4 m4v</a:t>
            </a:r>
          </a:p>
          <a:p>
            <a:pPr lvl="1"/>
            <a:r>
              <a:rPr lang="nl-BE" dirty="0" smtClean="0">
                <a:latin typeface="Consolas" pitchFamily="49" charset="0"/>
                <a:cs typeface="Consolas" pitchFamily="49" charset="0"/>
              </a:rPr>
              <a:t>AddType audio/mp4 m4a</a:t>
            </a:r>
          </a:p>
          <a:p>
            <a:pPr lvl="1"/>
            <a:r>
              <a:rPr lang="nl-BE" dirty="0" smtClean="0">
                <a:latin typeface="Consolas" pitchFamily="49" charset="0"/>
                <a:cs typeface="Consolas" pitchFamily="49" charset="0"/>
              </a:rPr>
              <a:t>AddType video/ogg ogv</a:t>
            </a:r>
          </a:p>
          <a:p>
            <a:pPr lvl="1"/>
            <a:r>
              <a:rPr lang="nl-BE" dirty="0" smtClean="0">
                <a:latin typeface="Consolas" pitchFamily="49" charset="0"/>
                <a:cs typeface="Consolas" pitchFamily="49" charset="0"/>
              </a:rPr>
              <a:t>AddType audio/ogg ogg oga</a:t>
            </a:r>
          </a:p>
          <a:p>
            <a:pPr lvl="1"/>
            <a:r>
              <a:rPr lang="nl-BE" dirty="0" smtClean="0">
                <a:latin typeface="Consolas" pitchFamily="49" charset="0"/>
                <a:cs typeface="Consolas" pitchFamily="49" charset="0"/>
              </a:rPr>
              <a:t>AddType video/webm webm</a:t>
            </a:r>
          </a:p>
        </p:txBody>
      </p:sp>
    </p:spTree>
    <p:extLst>
      <p:ext uri="{BB962C8B-B14F-4D97-AF65-F5344CB8AC3E}">
        <p14:creationId xmlns:p14="http://schemas.microsoft.com/office/powerpoint/2010/main" val="403545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Open en sluit de video tag (verplicht)</a:t>
            </a:r>
          </a:p>
          <a:p>
            <a:pPr marL="109728" indent="0">
              <a:buNone/>
            </a:pPr>
            <a:r>
              <a:rPr lang="nl-BE" dirty="0" smtClean="0"/>
              <a:t>	&lt;video </a:t>
            </a:r>
            <a:r>
              <a:rPr lang="nl-BE" dirty="0" err="1" smtClean="0">
                <a:solidFill>
                  <a:schemeClr val="accent2"/>
                </a:solidFill>
              </a:rPr>
              <a:t>src</a:t>
            </a:r>
            <a:r>
              <a:rPr lang="nl-BE" dirty="0" smtClean="0"/>
              <a:t>="trailer_400p.ogg" </a:t>
            </a:r>
            <a:r>
              <a:rPr lang="nl-BE" dirty="0" smtClean="0">
                <a:solidFill>
                  <a:schemeClr val="accent2"/>
                </a:solidFill>
              </a:rPr>
              <a:t>controls</a:t>
            </a:r>
            <a:r>
              <a:rPr lang="nl-BE" dirty="0" smtClean="0"/>
              <a:t>&gt;</a:t>
            </a:r>
          </a:p>
          <a:p>
            <a:pPr marL="109728" indent="0">
              <a:buNone/>
            </a:pPr>
            <a:r>
              <a:rPr lang="nl-BE" dirty="0"/>
              <a:t>	</a:t>
            </a:r>
            <a:r>
              <a:rPr lang="nl-BE" dirty="0" smtClean="0"/>
              <a:t>	&lt;p&gt;Je browser ondersteunt geen 			video.&lt;/p&gt;</a:t>
            </a:r>
          </a:p>
          <a:p>
            <a:pPr marL="109728" indent="0">
              <a:buNone/>
            </a:pPr>
            <a:r>
              <a:rPr lang="nl-BE" dirty="0"/>
              <a:t>	</a:t>
            </a:r>
            <a:r>
              <a:rPr lang="nl-BE" dirty="0" smtClean="0"/>
              <a:t>&lt;/video&gt;</a:t>
            </a:r>
          </a:p>
          <a:p>
            <a:r>
              <a:rPr lang="nl-BE" dirty="0" err="1">
                <a:solidFill>
                  <a:schemeClr val="accent2"/>
                </a:solidFill>
              </a:rPr>
              <a:t>s</a:t>
            </a:r>
            <a:r>
              <a:rPr lang="nl-BE" dirty="0" err="1" smtClean="0">
                <a:solidFill>
                  <a:schemeClr val="accent2"/>
                </a:solidFill>
              </a:rPr>
              <a:t>rc</a:t>
            </a:r>
            <a:r>
              <a:rPr lang="nl-BE" dirty="0" smtClean="0"/>
              <a:t> </a:t>
            </a:r>
            <a:r>
              <a:rPr lang="nl-BE" dirty="0" smtClean="0">
                <a:sym typeface="Wingdings" pitchFamily="2" charset="2"/>
              </a:rPr>
              <a:t> bronbestand</a:t>
            </a:r>
            <a:endParaRPr lang="nl-BE" dirty="0" smtClean="0"/>
          </a:p>
          <a:p>
            <a:r>
              <a:rPr lang="nl-BE" dirty="0" err="1">
                <a:solidFill>
                  <a:schemeClr val="accent2"/>
                </a:solidFill>
              </a:rPr>
              <a:t>c</a:t>
            </a:r>
            <a:r>
              <a:rPr lang="nl-BE" dirty="0" err="1" smtClean="0">
                <a:solidFill>
                  <a:schemeClr val="accent2"/>
                </a:solidFill>
              </a:rPr>
              <a:t>ontrols</a:t>
            </a:r>
            <a:r>
              <a:rPr lang="nl-BE" dirty="0" smtClean="0"/>
              <a:t> </a:t>
            </a:r>
            <a:r>
              <a:rPr lang="nl-BE" dirty="0" smtClean="0">
                <a:sym typeface="Wingdings" pitchFamily="2" charset="2"/>
              </a:rPr>
              <a:t> play/pauze, timeline, volume,...</a:t>
            </a:r>
            <a:endParaRPr lang="nl-BE" dirty="0" smtClean="0"/>
          </a:p>
          <a:p>
            <a:pPr marL="109728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355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Meerdere bronnen!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 smtClean="0"/>
              <a:t>&lt;source&gt; ipv src ... :</a:t>
            </a:r>
          </a:p>
          <a:p>
            <a:endParaRPr lang="nl-BE" dirty="0"/>
          </a:p>
          <a:p>
            <a:pPr marL="109728" indent="0">
              <a:buNone/>
            </a:pPr>
            <a:r>
              <a:rPr lang="nl-BE" dirty="0"/>
              <a:t>&lt;</a:t>
            </a:r>
            <a:r>
              <a:rPr lang="nl-BE" dirty="0" smtClean="0"/>
              <a:t>video </a:t>
            </a:r>
            <a:r>
              <a:rPr lang="nl-BE" dirty="0">
                <a:solidFill>
                  <a:schemeClr val="accent2"/>
                </a:solidFill>
              </a:rPr>
              <a:t>controls</a:t>
            </a:r>
            <a:r>
              <a:rPr lang="nl-BE" dirty="0" smtClean="0"/>
              <a:t>&gt;</a:t>
            </a:r>
          </a:p>
          <a:p>
            <a:pPr marL="109728" indent="0">
              <a:buNone/>
            </a:pPr>
            <a:r>
              <a:rPr lang="nl-BE" dirty="0" smtClean="0"/>
              <a:t>	&lt;</a:t>
            </a:r>
            <a:r>
              <a:rPr lang="nl-BE" dirty="0">
                <a:solidFill>
                  <a:schemeClr val="accent2"/>
                </a:solidFill>
              </a:rPr>
              <a:t>source src</a:t>
            </a:r>
            <a:r>
              <a:rPr lang="nl-BE" dirty="0"/>
              <a:t>=“</a:t>
            </a:r>
            <a:r>
              <a:rPr lang="nl-BE" dirty="0" smtClean="0"/>
              <a:t>trailer_iphone.mp4” </a:t>
            </a:r>
            <a:r>
              <a:rPr lang="nl-BE" dirty="0"/>
              <a:t>type =“</a:t>
            </a:r>
            <a:r>
              <a:rPr lang="nl-BE" dirty="0" smtClean="0"/>
              <a:t>video/</a:t>
            </a:r>
            <a:r>
              <a:rPr lang="nl-BE" dirty="0" smtClean="0">
                <a:solidFill>
                  <a:schemeClr val="accent2"/>
                </a:solidFill>
              </a:rPr>
              <a:t>mp4</a:t>
            </a:r>
            <a:r>
              <a:rPr lang="nl-BE" dirty="0" smtClean="0"/>
              <a:t>” /&gt;</a:t>
            </a:r>
          </a:p>
          <a:p>
            <a:pPr marL="109728" indent="0">
              <a:buNone/>
            </a:pPr>
            <a:r>
              <a:rPr lang="nl-BE" dirty="0" smtClean="0"/>
              <a:t>	&lt;</a:t>
            </a:r>
            <a:r>
              <a:rPr lang="nl-BE" dirty="0">
                <a:solidFill>
                  <a:schemeClr val="accent2"/>
                </a:solidFill>
              </a:rPr>
              <a:t>source src</a:t>
            </a:r>
            <a:r>
              <a:rPr lang="nl-BE" dirty="0"/>
              <a:t>=“</a:t>
            </a:r>
            <a:r>
              <a:rPr lang="nl-BE" dirty="0" smtClean="0"/>
              <a:t>trailer_iphone.webm” </a:t>
            </a:r>
            <a:r>
              <a:rPr lang="nl-BE" dirty="0"/>
              <a:t>type =“</a:t>
            </a:r>
            <a:r>
              <a:rPr lang="nl-BE" dirty="0" smtClean="0"/>
              <a:t>video/</a:t>
            </a:r>
            <a:r>
              <a:rPr lang="nl-BE" dirty="0" smtClean="0">
                <a:solidFill>
                  <a:schemeClr val="accent2"/>
                </a:solidFill>
              </a:rPr>
              <a:t>webm</a:t>
            </a:r>
            <a:r>
              <a:rPr lang="nl-BE" dirty="0" smtClean="0"/>
              <a:t>” /&gt;</a:t>
            </a:r>
          </a:p>
          <a:p>
            <a:pPr marL="109728" indent="0">
              <a:buNone/>
            </a:pPr>
            <a:r>
              <a:rPr lang="nl-BE" dirty="0"/>
              <a:t>	</a:t>
            </a:r>
            <a:r>
              <a:rPr lang="nl-BE" dirty="0" smtClean="0"/>
              <a:t>&lt;</a:t>
            </a:r>
            <a:r>
              <a:rPr lang="nl-BE" dirty="0" smtClean="0">
                <a:solidFill>
                  <a:schemeClr val="accent2"/>
                </a:solidFill>
              </a:rPr>
              <a:t>source src</a:t>
            </a:r>
            <a:r>
              <a:rPr lang="nl-BE" dirty="0" smtClean="0"/>
              <a:t>=“</a:t>
            </a:r>
            <a:r>
              <a:rPr lang="nl-BE" dirty="0"/>
              <a:t>trailer_400p.ogg” </a:t>
            </a:r>
            <a:r>
              <a:rPr lang="nl-BE" dirty="0" smtClean="0"/>
              <a:t>type =“video/</a:t>
            </a:r>
            <a:r>
              <a:rPr lang="nl-BE" dirty="0" smtClean="0">
                <a:solidFill>
                  <a:schemeClr val="accent2"/>
                </a:solidFill>
              </a:rPr>
              <a:t>ogg</a:t>
            </a:r>
            <a:r>
              <a:rPr lang="nl-BE" dirty="0" smtClean="0"/>
              <a:t>” /&gt;</a:t>
            </a:r>
            <a:endParaRPr lang="nl-BE" dirty="0"/>
          </a:p>
          <a:p>
            <a:pPr marL="109728" indent="0">
              <a:buNone/>
            </a:pPr>
            <a:r>
              <a:rPr lang="nl-BE" dirty="0"/>
              <a:t>	</a:t>
            </a:r>
            <a:r>
              <a:rPr lang="nl-BE" dirty="0" smtClean="0"/>
              <a:t>&lt;</a:t>
            </a:r>
            <a:r>
              <a:rPr lang="nl-BE" dirty="0"/>
              <a:t>p&gt;Je browser ondersteunt </a:t>
            </a:r>
            <a:r>
              <a:rPr lang="nl-BE" dirty="0" smtClean="0"/>
              <a:t>geen video</a:t>
            </a:r>
            <a:r>
              <a:rPr lang="nl-BE" dirty="0"/>
              <a:t>.&lt;/p&gt;</a:t>
            </a:r>
          </a:p>
          <a:p>
            <a:pPr marL="109728" indent="0">
              <a:buNone/>
            </a:pPr>
            <a:r>
              <a:rPr lang="nl-BE" dirty="0" smtClean="0"/>
              <a:t>&lt;/</a:t>
            </a:r>
            <a:r>
              <a:rPr lang="nl-BE" dirty="0"/>
              <a:t>video&gt;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410199" y="127728"/>
            <a:ext cx="3614057" cy="1477328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dirty="0" smtClean="0"/>
              <a:t>‘Fallback’ systeem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dirty="0" smtClean="0"/>
              <a:t>MP4 eerst : iPad kijkt enkel naar eerste 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dirty="0" smtClean="0"/>
              <a:t>Daarna je beste kwaliteit eerst (webm &gt; ogg)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3185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Idem met audio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nl-BE" dirty="0" smtClean="0"/>
              <a:t>&lt;audio </a:t>
            </a:r>
            <a:r>
              <a:rPr lang="nl-BE" dirty="0" smtClean="0">
                <a:solidFill>
                  <a:schemeClr val="accent2"/>
                </a:solidFill>
              </a:rPr>
              <a:t>controls</a:t>
            </a:r>
            <a:r>
              <a:rPr lang="nl-BE" dirty="0"/>
              <a:t>&gt;</a:t>
            </a:r>
          </a:p>
          <a:p>
            <a:pPr marL="109728" indent="0">
              <a:buNone/>
            </a:pPr>
            <a:r>
              <a:rPr lang="nl-BE" dirty="0"/>
              <a:t>	&lt;</a:t>
            </a:r>
            <a:r>
              <a:rPr lang="nl-BE" dirty="0">
                <a:solidFill>
                  <a:schemeClr val="accent2"/>
                </a:solidFill>
              </a:rPr>
              <a:t>source src</a:t>
            </a:r>
            <a:r>
              <a:rPr lang="nl-BE" dirty="0" smtClean="0"/>
              <a:t>=“audio/podcast.mp3” </a:t>
            </a:r>
            <a:r>
              <a:rPr lang="nl-BE" dirty="0"/>
              <a:t>type </a:t>
            </a:r>
            <a:r>
              <a:rPr lang="nl-BE" dirty="0" smtClean="0"/>
              <a:t>=“audio/</a:t>
            </a:r>
            <a:r>
              <a:rPr lang="nl-BE" dirty="0" err="1" smtClean="0">
                <a:solidFill>
                  <a:schemeClr val="accent2"/>
                </a:solidFill>
              </a:rPr>
              <a:t>mpeg</a:t>
            </a:r>
            <a:r>
              <a:rPr lang="nl-BE" dirty="0" smtClean="0"/>
              <a:t>” </a:t>
            </a:r>
            <a:r>
              <a:rPr lang="nl-BE" dirty="0"/>
              <a:t>/&gt;</a:t>
            </a:r>
          </a:p>
          <a:p>
            <a:pPr marL="109728" indent="0">
              <a:buNone/>
            </a:pPr>
            <a:r>
              <a:rPr lang="nl-BE" dirty="0"/>
              <a:t>	&lt;</a:t>
            </a:r>
            <a:r>
              <a:rPr lang="nl-BE" dirty="0">
                <a:solidFill>
                  <a:schemeClr val="accent2"/>
                </a:solidFill>
              </a:rPr>
              <a:t>source src</a:t>
            </a:r>
            <a:r>
              <a:rPr lang="nl-BE" dirty="0" smtClean="0"/>
              <a:t>=“audio/podcast.ogg” </a:t>
            </a:r>
            <a:r>
              <a:rPr lang="nl-BE" dirty="0"/>
              <a:t>type </a:t>
            </a:r>
            <a:r>
              <a:rPr lang="nl-BE" dirty="0" smtClean="0"/>
              <a:t>=“audio/</a:t>
            </a:r>
            <a:r>
              <a:rPr lang="nl-BE" dirty="0" err="1" smtClean="0">
                <a:solidFill>
                  <a:schemeClr val="accent2"/>
                </a:solidFill>
              </a:rPr>
              <a:t>ogg</a:t>
            </a:r>
            <a:r>
              <a:rPr lang="nl-BE" dirty="0"/>
              <a:t>” /&gt;</a:t>
            </a:r>
          </a:p>
          <a:p>
            <a:pPr marL="109728" indent="0">
              <a:buNone/>
            </a:pPr>
            <a:r>
              <a:rPr lang="nl-BE" dirty="0"/>
              <a:t>	&lt;p&gt;Je browser ondersteunt geen </a:t>
            </a:r>
            <a:r>
              <a:rPr lang="nl-BE" dirty="0" smtClean="0"/>
              <a:t>audio.&lt;/</a:t>
            </a:r>
            <a:r>
              <a:rPr lang="nl-BE" dirty="0"/>
              <a:t>p&gt;</a:t>
            </a:r>
          </a:p>
          <a:p>
            <a:pPr marL="109728" indent="0">
              <a:buNone/>
            </a:pPr>
            <a:r>
              <a:rPr lang="nl-BE" dirty="0" smtClean="0"/>
              <a:t>&lt;/audio&gt;</a:t>
            </a:r>
            <a:endParaRPr lang="nl-BE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410199" y="127728"/>
            <a:ext cx="3614057" cy="1200329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dirty="0" smtClean="0"/>
              <a:t>‘Fallback’ systeem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dirty="0" smtClean="0"/>
              <a:t>MP3 eerst : iPad bug ...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dirty="0" smtClean="0"/>
              <a:t>Daarna je beste kwaliteit eerst (webm &gt; ogg)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2169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preloading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 smtClean="0"/>
              <a:t>Om de video al in te laden voor de gebruiker op play drukt</a:t>
            </a:r>
          </a:p>
          <a:p>
            <a:pPr lvl="1"/>
            <a:r>
              <a:rPr lang="nl-BE" dirty="0" smtClean="0"/>
              <a:t>+ : speelt sneller af, minder buffering problemen</a:t>
            </a:r>
          </a:p>
          <a:p>
            <a:pPr lvl="1"/>
            <a:r>
              <a:rPr lang="nl-BE" dirty="0" smtClean="0"/>
              <a:t>- : bandbreedte verbruik, iedere keer de pagina geladen wordt, ook als de video niet afgespeeld wordt. </a:t>
            </a:r>
            <a:br>
              <a:rPr lang="nl-BE" dirty="0" smtClean="0"/>
            </a:br>
            <a:r>
              <a:rPr lang="nl-BE" dirty="0" smtClean="0"/>
              <a:t>Problematisch voor mobiele browsers </a:t>
            </a:r>
            <a:r>
              <a:rPr lang="nl-BE" dirty="0" smtClean="0">
                <a:sym typeface="Wingdings" pitchFamily="2" charset="2"/>
              </a:rPr>
              <a:t> werkt daarom niet op android en iOS</a:t>
            </a:r>
            <a:endParaRPr lang="nl-BE" dirty="0">
              <a:sym typeface="Wingdings" pitchFamily="2" charset="2"/>
            </a:endParaRPr>
          </a:p>
          <a:p>
            <a:pPr marL="109728" indent="0">
              <a:buNone/>
            </a:pPr>
            <a:r>
              <a:rPr lang="nl-BE" dirty="0">
                <a:latin typeface="Consolas" pitchFamily="49" charset="0"/>
                <a:cs typeface="Consolas" pitchFamily="49" charset="0"/>
              </a:rPr>
              <a:t>&lt;video </a:t>
            </a:r>
            <a:r>
              <a:rPr lang="nl-BE" dirty="0" smtClean="0">
                <a:latin typeface="Consolas" pitchFamily="49" charset="0"/>
                <a:cs typeface="Consolas" pitchFamily="49" charset="0"/>
              </a:rPr>
              <a:t>controls</a:t>
            </a:r>
            <a:r>
              <a:rPr lang="nl-BE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preload=none|auto|metadata</a:t>
            </a:r>
            <a:r>
              <a:rPr lang="nl-BE" dirty="0" smtClean="0">
                <a:latin typeface="Consolas" pitchFamily="49" charset="0"/>
                <a:cs typeface="Consolas" pitchFamily="49" charset="0"/>
              </a:rPr>
              <a:t>&gt;</a:t>
            </a:r>
            <a:endParaRPr lang="nl-BE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nl-BE" dirty="0" smtClean="0"/>
              <a:t>None : niet</a:t>
            </a:r>
          </a:p>
          <a:p>
            <a:pPr lvl="1"/>
            <a:r>
              <a:rPr lang="nl-BE" dirty="0" smtClean="0"/>
              <a:t>Auto : laat aan de browser over. iOS, Android : niet, desktop wel</a:t>
            </a:r>
          </a:p>
          <a:p>
            <a:pPr lvl="1"/>
            <a:r>
              <a:rPr lang="nl-BE" dirty="0" smtClean="0"/>
              <a:t>Metadata : 1</a:t>
            </a:r>
            <a:r>
              <a:rPr lang="nl-BE" baseline="30000" dirty="0" smtClean="0"/>
              <a:t>e</a:t>
            </a:r>
            <a:r>
              <a:rPr lang="nl-BE" dirty="0" smtClean="0"/>
              <a:t> frame &amp; afmetingen van de video </a:t>
            </a:r>
          </a:p>
          <a:p>
            <a:pPr lvl="1"/>
            <a:r>
              <a:rPr lang="nl-BE" dirty="0">
                <a:hlinkClick r:id="rId3"/>
              </a:rPr>
              <a:t>http://</a:t>
            </a:r>
            <a:r>
              <a:rPr lang="nl-BE" dirty="0" smtClean="0">
                <a:hlinkClick r:id="rId3"/>
              </a:rPr>
              <a:t>www.jwplayer.com/html5/preload/</a:t>
            </a:r>
            <a:endParaRPr lang="nl-BE" dirty="0" smtClean="0"/>
          </a:p>
          <a:p>
            <a:r>
              <a:rPr lang="nl-BE" dirty="0" smtClean="0"/>
              <a:t>Enkel gebruiken als video het belangrijkste is op de pagina. NIET gebruiken als &gt;1 video op 1 pagina </a:t>
            </a:r>
          </a:p>
          <a:p>
            <a:pPr marL="393192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9542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Autoplaying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Automatisch afspelen ... Als de bezoeker speciaal die video komt bekijken</a:t>
            </a:r>
          </a:p>
          <a:p>
            <a:pPr marL="109728" indent="0">
              <a:buNone/>
            </a:pPr>
            <a:r>
              <a:rPr lang="nl-BE" dirty="0">
                <a:latin typeface="Consolas" pitchFamily="49" charset="0"/>
                <a:cs typeface="Consolas" pitchFamily="49" charset="0"/>
              </a:rPr>
              <a:t>&lt;video controls</a:t>
            </a:r>
            <a:r>
              <a:rPr lang="nl-BE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dirty="0" smtClean="0">
                <a:latin typeface="Consolas" pitchFamily="49" charset="0"/>
                <a:cs typeface="Consolas" pitchFamily="49" charset="0"/>
              </a:rPr>
              <a:t>preload=none </a:t>
            </a:r>
            <a:r>
              <a:rPr lang="nl-BE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autoplay</a:t>
            </a:r>
            <a:r>
              <a:rPr lang="nl-BE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nl-BE" dirty="0" smtClean="0">
                <a:cs typeface="Consolas" pitchFamily="49" charset="0"/>
              </a:rPr>
              <a:t>Werkt expliciet niet op iOS, Android. Dit is </a:t>
            </a:r>
            <a:r>
              <a:rPr lang="nl-BE" dirty="0" err="1" smtClean="0">
                <a:cs typeface="Consolas" pitchFamily="49" charset="0"/>
              </a:rPr>
              <a:t>by</a:t>
            </a:r>
            <a:r>
              <a:rPr lang="nl-BE" dirty="0" smtClean="0">
                <a:cs typeface="Consolas" pitchFamily="49" charset="0"/>
              </a:rPr>
              <a:t> design.</a:t>
            </a:r>
          </a:p>
          <a:p>
            <a:endParaRPr lang="nl-BE" dirty="0" smtClean="0">
              <a:cs typeface="Consolas" pitchFamily="49" charset="0"/>
            </a:endParaRPr>
          </a:p>
          <a:p>
            <a:endParaRPr lang="nl-BE" dirty="0">
              <a:cs typeface="Consolas" pitchFamily="49" charset="0"/>
            </a:endParaRPr>
          </a:p>
          <a:p>
            <a:pPr marL="109728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3033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looping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Herhalen</a:t>
            </a:r>
          </a:p>
          <a:p>
            <a:pPr marL="109728" indent="0">
              <a:buNone/>
            </a:pPr>
            <a:r>
              <a:rPr lang="nl-BE" dirty="0">
                <a:latin typeface="Consolas" pitchFamily="49" charset="0"/>
                <a:cs typeface="Consolas" pitchFamily="49" charset="0"/>
              </a:rPr>
              <a:t>&lt;video controls</a:t>
            </a:r>
            <a:r>
              <a:rPr lang="nl-BE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preload=none </a:t>
            </a:r>
            <a:r>
              <a:rPr lang="nl-BE" dirty="0" smtClean="0">
                <a:latin typeface="Consolas" pitchFamily="49" charset="0"/>
                <a:cs typeface="Consolas" pitchFamily="49" charset="0"/>
              </a:rPr>
              <a:t>autoplay</a:t>
            </a:r>
            <a:r>
              <a:rPr lang="nl-BE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nl-BE" dirty="0" smtClean="0">
                <a:latin typeface="Consolas" pitchFamily="49" charset="0"/>
                <a:cs typeface="Consolas" pitchFamily="49" charset="0"/>
              </a:rPr>
              <a:t>&gt;</a:t>
            </a:r>
            <a:endParaRPr lang="nl-BE" dirty="0">
              <a:latin typeface="Consolas" pitchFamily="49" charset="0"/>
              <a:cs typeface="Consolas" pitchFamily="49" charset="0"/>
            </a:endParaRPr>
          </a:p>
          <a:p>
            <a:endParaRPr lang="nl-BE" dirty="0"/>
          </a:p>
          <a:p>
            <a:r>
              <a:rPr lang="nl-BE" dirty="0">
                <a:cs typeface="Consolas" pitchFamily="49" charset="0"/>
              </a:rPr>
              <a:t>Enerveer je bezoekers niet met ongevraagde en ongewenste video(loops)</a:t>
            </a:r>
          </a:p>
          <a:p>
            <a:r>
              <a:rPr lang="nl-BE" dirty="0">
                <a:cs typeface="Consolas" pitchFamily="49" charset="0"/>
                <a:hlinkClick r:id="rId3"/>
              </a:rPr>
              <a:t>http://</a:t>
            </a:r>
            <a:r>
              <a:rPr lang="nl-BE" dirty="0" smtClean="0">
                <a:cs typeface="Consolas" pitchFamily="49" charset="0"/>
                <a:hlinkClick r:id="rId3"/>
              </a:rPr>
              <a:t>www.jwplayer.com/html5/autoloop/</a:t>
            </a:r>
            <a:endParaRPr lang="nl-BE" dirty="0" smtClean="0">
              <a:cs typeface="Consolas" pitchFamily="49" charset="0"/>
            </a:endParaRPr>
          </a:p>
          <a:p>
            <a:r>
              <a:rPr lang="nl-BE" dirty="0" smtClean="0">
                <a:cs typeface="Consolas" pitchFamily="49" charset="0"/>
              </a:rPr>
              <a:t>Of met javascript ... Volgende semester 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73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Javascript &amp; jQuery ‘loop’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nl-BE" dirty="0">
                <a:latin typeface="Consolas" pitchFamily="49" charset="0"/>
                <a:cs typeface="Consolas" pitchFamily="49" charset="0"/>
              </a:rPr>
              <a:t>&lt;video </a:t>
            </a:r>
            <a:r>
              <a:rPr lang="nl-BE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nl-BE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nl-BE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myVideo</a:t>
            </a:r>
            <a:r>
              <a:rPr lang="nl-BE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nl-BE" dirty="0" smtClean="0">
                <a:latin typeface="Consolas" pitchFamily="49" charset="0"/>
                <a:cs typeface="Consolas" pitchFamily="49" charset="0"/>
              </a:rPr>
              <a:t> controls</a:t>
            </a:r>
            <a:r>
              <a:rPr lang="nl-BE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preload=none </a:t>
            </a:r>
            <a:r>
              <a:rPr lang="nl-BE" dirty="0" smtClean="0">
                <a:latin typeface="Consolas" pitchFamily="49" charset="0"/>
                <a:cs typeface="Consolas" pitchFamily="49" charset="0"/>
              </a:rPr>
              <a:t>autoplay&gt;</a:t>
            </a:r>
            <a:endParaRPr lang="nl-BE" dirty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endParaRPr lang="nl-BE" dirty="0" smtClean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r>
              <a:rPr lang="nl-BE" dirty="0" smtClean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109728" indent="0">
              <a:buNone/>
            </a:pPr>
            <a:r>
              <a:rPr lang="nl-BE" dirty="0" smtClean="0">
                <a:latin typeface="Consolas" pitchFamily="49" charset="0"/>
                <a:cs typeface="Consolas" pitchFamily="49" charset="0"/>
              </a:rPr>
              <a:t>  $("#</a:t>
            </a:r>
            <a:r>
              <a:rPr lang="nl-BE" dirty="0" err="1" smtClean="0">
                <a:latin typeface="Consolas" pitchFamily="49" charset="0"/>
                <a:cs typeface="Consolas" pitchFamily="49" charset="0"/>
              </a:rPr>
              <a:t>myVideo</a:t>
            </a:r>
            <a:r>
              <a:rPr lang="nl-BE" dirty="0" smtClean="0">
                <a:latin typeface="Consolas" pitchFamily="49" charset="0"/>
                <a:cs typeface="Consolas" pitchFamily="49" charset="0"/>
              </a:rPr>
              <a:t>").bind("</a:t>
            </a:r>
            <a:r>
              <a:rPr lang="nl-BE" dirty="0" err="1" smtClean="0">
                <a:latin typeface="Consolas" pitchFamily="49" charset="0"/>
                <a:cs typeface="Consolas" pitchFamily="49" charset="0"/>
              </a:rPr>
              <a:t>ended</a:t>
            </a:r>
            <a:r>
              <a:rPr lang="nl-BE" dirty="0" smtClean="0">
                <a:latin typeface="Consolas" pitchFamily="49" charset="0"/>
                <a:cs typeface="Consolas" pitchFamily="49" charset="0"/>
              </a:rPr>
              <a:t>", function(){</a:t>
            </a:r>
          </a:p>
          <a:p>
            <a:pPr marL="109728" indent="0">
              <a:buNone/>
            </a:pPr>
            <a:r>
              <a:rPr lang="nl-BE" dirty="0">
                <a:latin typeface="Consolas" pitchFamily="49" charset="0"/>
                <a:cs typeface="Consolas" pitchFamily="49" charset="0"/>
              </a:rPr>
              <a:t> </a:t>
            </a:r>
            <a:r>
              <a:rPr lang="nl-BE" dirty="0" smtClean="0">
                <a:latin typeface="Consolas" pitchFamily="49" charset="0"/>
                <a:cs typeface="Consolas" pitchFamily="49" charset="0"/>
              </a:rPr>
              <a:t>   this.play();</a:t>
            </a:r>
          </a:p>
          <a:p>
            <a:pPr marL="109728" indent="0">
              <a:buNone/>
            </a:pPr>
            <a:r>
              <a:rPr lang="nl-BE" dirty="0">
                <a:latin typeface="Consolas" pitchFamily="49" charset="0"/>
                <a:cs typeface="Consolas" pitchFamily="49" charset="0"/>
              </a:rPr>
              <a:t> </a:t>
            </a:r>
            <a:r>
              <a:rPr lang="nl-BE" dirty="0" smtClean="0">
                <a:latin typeface="Consolas" pitchFamily="49" charset="0"/>
                <a:cs typeface="Consolas" pitchFamily="49" charset="0"/>
              </a:rPr>
              <a:t> });</a:t>
            </a:r>
          </a:p>
          <a:p>
            <a:pPr marL="109728" indent="0">
              <a:buNone/>
            </a:pPr>
            <a:r>
              <a:rPr lang="nl-BE" dirty="0" smtClean="0">
                <a:latin typeface="Consolas" pitchFamily="49" charset="0"/>
                <a:cs typeface="Consolas" pitchFamily="49" charset="0"/>
              </a:rPr>
              <a:t>&lt;/script&gt;</a:t>
            </a:r>
            <a:endParaRPr lang="nl-B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4443" y="2380174"/>
            <a:ext cx="3429000" cy="646331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/>
              <a:t>jQuery manier om de referentie naar een object op te vragen</a:t>
            </a:r>
            <a:endParaRPr lang="nl-BE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453243" y="2703340"/>
            <a:ext cx="1981200" cy="896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6800" y="4323274"/>
            <a:ext cx="3429000" cy="646331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/>
              <a:t>Je gaat een nieuwe functie ‘binden’ aan het event ‘ended’</a:t>
            </a: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 flipV="1">
            <a:off x="4495800" y="3942274"/>
            <a:ext cx="381000" cy="704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76400" y="3942274"/>
            <a:ext cx="449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2800" y="5257800"/>
            <a:ext cx="5410200" cy="923330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/>
              <a:t>‘This’ is een referentie naar de video zelf en je geeft die het commando ‘play()’, waardoor die terug begint te spelen</a:t>
            </a:r>
          </a:p>
        </p:txBody>
      </p:sp>
      <p:cxnSp>
        <p:nvCxnSpPr>
          <p:cNvPr id="20" name="Straight Arrow Connector 19"/>
          <p:cNvCxnSpPr>
            <a:stCxn id="18" idx="0"/>
          </p:cNvCxnSpPr>
          <p:nvPr/>
        </p:nvCxnSpPr>
        <p:spPr>
          <a:xfrm flipH="1" flipV="1">
            <a:off x="2530929" y="4876800"/>
            <a:ext cx="3526971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00200" y="4876800"/>
            <a:ext cx="2051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99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HTML 5 Audio en video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Poster image of poster frame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/>
              <a:t>Toont een bepaalde frame voor de video afspeelt (want de eerste frame is niet altijd zo veelzeggend)</a:t>
            </a:r>
          </a:p>
          <a:p>
            <a:pPr marL="109728" indent="0">
              <a:buNone/>
            </a:pPr>
            <a:r>
              <a:rPr lang="nl-BE" dirty="0">
                <a:latin typeface="Consolas" pitchFamily="49" charset="0"/>
                <a:cs typeface="Consolas" pitchFamily="49" charset="0"/>
              </a:rPr>
              <a:t>&lt;video controls</a:t>
            </a:r>
            <a:r>
              <a:rPr lang="nl-BE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dirty="0" smtClean="0">
                <a:latin typeface="Consolas" pitchFamily="49" charset="0"/>
                <a:cs typeface="Consolas" pitchFamily="49" charset="0"/>
              </a:rPr>
              <a:t>preload=auto </a:t>
            </a:r>
            <a:r>
              <a:rPr lang="nl-BE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poster="</a:t>
            </a:r>
            <a:r>
              <a:rPr lang="nl-BE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nl-BE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/poster-image.jpg"</a:t>
            </a:r>
            <a:r>
              <a:rPr lang="nl-BE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109728" indent="0">
              <a:buNone/>
            </a:pPr>
            <a:endParaRPr lang="nl-BE" dirty="0">
              <a:latin typeface="Consolas" pitchFamily="49" charset="0"/>
              <a:cs typeface="Consolas" pitchFamily="49" charset="0"/>
            </a:endParaRPr>
          </a:p>
          <a:p>
            <a:r>
              <a:rPr lang="nl-BE" dirty="0" smtClean="0"/>
              <a:t>Of als alternatief/aanvulling, als je invloed hebt op het maken van de video : als eerste frame van je video (vooral met Safari en preloading video’s...)</a:t>
            </a:r>
          </a:p>
          <a:p>
            <a:r>
              <a:rPr lang="nl-BE" dirty="0" smtClean="0"/>
              <a:t>Ook voor audio : wordt getoond tijdens spelen</a:t>
            </a:r>
          </a:p>
          <a:p>
            <a:r>
              <a:rPr lang="nl-BE" dirty="0">
                <a:hlinkClick r:id="rId3"/>
              </a:rPr>
              <a:t>http://</a:t>
            </a:r>
            <a:r>
              <a:rPr lang="nl-BE" dirty="0" smtClean="0">
                <a:hlinkClick r:id="rId3"/>
              </a:rPr>
              <a:t>www.jwplayer.com/html5/poster/</a:t>
            </a:r>
            <a:endParaRPr lang="nl-BE" dirty="0" smtClean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 smtClean="0"/>
          </a:p>
          <a:p>
            <a:pPr marL="109728" indent="0">
              <a:buNone/>
            </a:pPr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220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Width &amp; height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 smtClean="0"/>
              <a:t>Geeft de browser een idee van de afmetingen </a:t>
            </a:r>
            <a:r>
              <a:rPr lang="nl-BE" dirty="0" smtClean="0">
                <a:sym typeface="Wingdings" pitchFamily="2" charset="2"/>
              </a:rPr>
              <a:t> plaats op de pagina wordt correct gereserveerd</a:t>
            </a:r>
          </a:p>
          <a:p>
            <a:r>
              <a:rPr lang="nl-BE" dirty="0" smtClean="0">
                <a:sym typeface="Wingdings" pitchFamily="2" charset="2"/>
              </a:rPr>
              <a:t>Juiste afmetingen gebruiken</a:t>
            </a:r>
          </a:p>
          <a:p>
            <a:pPr marL="109728" indent="0">
              <a:buNone/>
            </a:pPr>
            <a:r>
              <a:rPr lang="nl-BE" dirty="0">
                <a:latin typeface="Consolas" pitchFamily="49" charset="0"/>
                <a:cs typeface="Consolas" pitchFamily="49" charset="0"/>
              </a:rPr>
              <a:t>&lt;video controls</a:t>
            </a:r>
            <a:r>
              <a:rPr lang="nl-BE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preload=auto poster</a:t>
            </a:r>
            <a:r>
              <a:rPr lang="nl-BE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nl-BE" dirty="0" err="1" smtClean="0">
                <a:latin typeface="Consolas" pitchFamily="49" charset="0"/>
                <a:cs typeface="Consolas" pitchFamily="49" charset="0"/>
              </a:rPr>
              <a:t>img</a:t>
            </a:r>
            <a:r>
              <a:rPr lang="nl-BE" dirty="0" smtClean="0">
                <a:latin typeface="Consolas" pitchFamily="49" charset="0"/>
                <a:cs typeface="Consolas" pitchFamily="49" charset="0"/>
              </a:rPr>
              <a:t>/poster-image.jpg"</a:t>
            </a:r>
          </a:p>
          <a:p>
            <a:pPr marL="109728" indent="0">
              <a:buNone/>
            </a:pPr>
            <a:r>
              <a:rPr lang="nl-BE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nl-BE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="480" </a:t>
            </a:r>
            <a:r>
              <a:rPr lang="nl-BE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nl-BE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="300"</a:t>
            </a:r>
            <a:r>
              <a:rPr lang="nl-BE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109728" indent="0">
              <a:buNone/>
            </a:pPr>
            <a:endParaRPr lang="nl-BE" dirty="0">
              <a:latin typeface="Consolas" pitchFamily="49" charset="0"/>
              <a:cs typeface="Consolas" pitchFamily="49" charset="0"/>
            </a:endParaRPr>
          </a:p>
          <a:p>
            <a:r>
              <a:rPr lang="nl-BE" dirty="0" smtClean="0">
                <a:cs typeface="Consolas" pitchFamily="49" charset="0"/>
              </a:rPr>
              <a:t>Kan niet bij audio </a:t>
            </a:r>
            <a:r>
              <a:rPr lang="nl-BE" dirty="0" smtClean="0">
                <a:cs typeface="Consolas" pitchFamily="49" charset="0"/>
                <a:sym typeface="Wingdings" pitchFamily="2" charset="2"/>
              </a:rPr>
              <a:t> </a:t>
            </a:r>
            <a:r>
              <a:rPr lang="nl-BE" dirty="0" smtClean="0">
                <a:cs typeface="Consolas" pitchFamily="49" charset="0"/>
              </a:rPr>
              <a:t>wel via css!</a:t>
            </a:r>
          </a:p>
          <a:p>
            <a:pPr marL="109728" indent="0">
              <a:buNone/>
            </a:pPr>
            <a:r>
              <a:rPr lang="nl-BE" dirty="0" smtClean="0">
                <a:latin typeface="Consolas" pitchFamily="49" charset="0"/>
                <a:cs typeface="Consolas" pitchFamily="49" charset="0"/>
              </a:rPr>
              <a:t>&lt;audio controls</a:t>
            </a:r>
            <a:r>
              <a:rPr lang="nl-BE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dirty="0" smtClean="0">
                <a:latin typeface="Consolas" pitchFamily="49" charset="0"/>
                <a:cs typeface="Consolas" pitchFamily="49" charset="0"/>
              </a:rPr>
              <a:t>preload=none </a:t>
            </a:r>
            <a:r>
              <a:rPr lang="nl-BE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nl-BE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="width:480px;"</a:t>
            </a:r>
            <a:r>
              <a:rPr lang="nl-BE" dirty="0" smtClean="0">
                <a:latin typeface="Consolas" pitchFamily="49" charset="0"/>
                <a:cs typeface="Consolas" pitchFamily="49" charset="0"/>
              </a:rPr>
              <a:t>&gt;</a:t>
            </a:r>
            <a:endParaRPr lang="nl-BE" dirty="0">
              <a:latin typeface="Consolas" pitchFamily="49" charset="0"/>
              <a:cs typeface="Consolas" pitchFamily="49" charset="0"/>
            </a:endParaRPr>
          </a:p>
          <a:p>
            <a:endParaRPr lang="nl-BE" dirty="0">
              <a:cs typeface="Consolas" pitchFamily="49" charset="0"/>
            </a:endParaRPr>
          </a:p>
          <a:p>
            <a:pPr marL="109728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1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Subtitles &amp; captions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00472"/>
          </a:xfrm>
        </p:spPr>
        <p:txBody>
          <a:bodyPr>
            <a:normAutofit fontScale="70000" lnSpcReduction="20000"/>
          </a:bodyPr>
          <a:lstStyle/>
          <a:p>
            <a:r>
              <a:rPr lang="nl-BE" dirty="0" smtClean="0"/>
              <a:t>Subtitles : voor mensen die een andere taal spreken</a:t>
            </a:r>
          </a:p>
          <a:p>
            <a:r>
              <a:rPr lang="nl-BE" dirty="0" smtClean="0"/>
              <a:t>Captions : voor doven &amp; slechthorenden :</a:t>
            </a:r>
          </a:p>
          <a:p>
            <a:pPr marL="109728" indent="0">
              <a:buNone/>
            </a:pPr>
            <a:r>
              <a:rPr lang="nl-BE" dirty="0" smtClean="0"/>
              <a:t>Vb. “er wordt op de deur geklopt”</a:t>
            </a:r>
          </a:p>
          <a:p>
            <a:pPr marL="109728" indent="0">
              <a:buNone/>
            </a:pPr>
            <a:r>
              <a:rPr lang="nl-BE" dirty="0" smtClean="0"/>
              <a:t>Nu : bruikbaar in de meeste browsers </a:t>
            </a:r>
            <a:r>
              <a:rPr lang="nl-BE" dirty="0"/>
              <a:t>(zie </a:t>
            </a:r>
            <a:r>
              <a:rPr lang="nl-BE" dirty="0">
                <a:hlinkClick r:id="rId2"/>
              </a:rPr>
              <a:t>http://caniuse.com/#</a:t>
            </a:r>
            <a:r>
              <a:rPr lang="nl-BE" dirty="0" smtClean="0">
                <a:hlinkClick r:id="rId2"/>
              </a:rPr>
              <a:t>search=captions</a:t>
            </a:r>
            <a:r>
              <a:rPr lang="nl-BE" dirty="0" smtClean="0"/>
              <a:t>  of </a:t>
            </a:r>
            <a:r>
              <a:rPr lang="nl-BE" dirty="0" err="1" smtClean="0"/>
              <a:t>webVTT</a:t>
            </a:r>
            <a:r>
              <a:rPr lang="nl-BE" dirty="0" smtClean="0"/>
              <a:t>)  </a:t>
            </a:r>
          </a:p>
          <a:p>
            <a:pPr marL="109728" indent="0">
              <a:buNone/>
            </a:pPr>
            <a:r>
              <a:rPr lang="nl-BE" dirty="0" smtClean="0">
                <a:latin typeface="Consolas" pitchFamily="49" charset="0"/>
                <a:cs typeface="Consolas" pitchFamily="49" charset="0"/>
              </a:rPr>
              <a:t>&lt;video ...&gt;</a:t>
            </a:r>
          </a:p>
          <a:p>
            <a:pPr marL="109728" indent="0">
              <a:buNone/>
            </a:pPr>
            <a:r>
              <a:rPr lang="nl-BE" dirty="0" smtClean="0">
                <a:latin typeface="Consolas" pitchFamily="49" charset="0"/>
                <a:cs typeface="Consolas" pitchFamily="49" charset="0"/>
              </a:rPr>
              <a:t>	&lt;source ... /&gt;</a:t>
            </a:r>
          </a:p>
          <a:p>
            <a:pPr marL="109728" indent="0">
              <a:buNone/>
            </a:pPr>
            <a:r>
              <a:rPr lang="nl-BE" dirty="0" smtClean="0">
                <a:latin typeface="Consolas" pitchFamily="49" charset="0"/>
                <a:cs typeface="Consolas" pitchFamily="49" charset="0"/>
              </a:rPr>
              <a:t>	&lt;source ... /&gt;</a:t>
            </a:r>
          </a:p>
          <a:p>
            <a:pPr marL="109728" indent="0">
              <a:buNone/>
            </a:pPr>
            <a:r>
              <a:rPr lang="nl-BE" dirty="0" smtClean="0">
                <a:latin typeface="Consolas" pitchFamily="49" charset="0"/>
                <a:cs typeface="Consolas" pitchFamily="49" charset="0"/>
              </a:rPr>
              <a:t>     &lt;</a:t>
            </a:r>
            <a:r>
              <a:rPr lang="nl-BE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track kind="</a:t>
            </a:r>
            <a:r>
              <a:rPr lang="nl-BE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captions</a:t>
            </a:r>
            <a:r>
              <a:rPr lang="nl-BE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nl-BE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nl-BE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nl-BE" dirty="0" err="1" smtClean="0">
                <a:latin typeface="Consolas" pitchFamily="49" charset="0"/>
                <a:cs typeface="Consolas" pitchFamily="49" charset="0"/>
              </a:rPr>
              <a:t>captionsbestand.</a:t>
            </a:r>
            <a:r>
              <a:rPr lang="nl-BE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vtt</a:t>
            </a:r>
            <a:r>
              <a:rPr lang="nl-BE" dirty="0" smtClean="0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109728" indent="0">
              <a:buNone/>
            </a:pPr>
            <a:r>
              <a:rPr lang="nl-BE" dirty="0" smtClean="0">
                <a:latin typeface="Consolas" pitchFamily="49" charset="0"/>
                <a:cs typeface="Consolas" pitchFamily="49" charset="0"/>
              </a:rPr>
              <a:t>&lt;/video&gt;</a:t>
            </a:r>
            <a:endParaRPr lang="nl-BE" dirty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endParaRPr lang="nl-BE" dirty="0" smtClean="0"/>
          </a:p>
          <a:p>
            <a:endParaRPr lang="nl-BE" dirty="0" smtClean="0"/>
          </a:p>
          <a:p>
            <a:pPr marL="109728" indent="0" algn="r">
              <a:buNone/>
            </a:pPr>
            <a:r>
              <a:rPr lang="nl-BE" dirty="0">
                <a:solidFill>
                  <a:schemeClr val="accent2"/>
                </a:solidFill>
                <a:hlinkClick r:id="rId3"/>
              </a:rPr>
              <a:t>http://dev.w3.org/html5/webvtt</a:t>
            </a:r>
            <a:r>
              <a:rPr lang="nl-BE" dirty="0" smtClean="0">
                <a:solidFill>
                  <a:schemeClr val="accent2"/>
                </a:solidFill>
                <a:hlinkClick r:id="rId3"/>
              </a:rPr>
              <a:t>/</a:t>
            </a:r>
            <a:endParaRPr lang="nl-BE" dirty="0" smtClean="0">
              <a:solidFill>
                <a:schemeClr val="accent2"/>
              </a:solidFill>
            </a:endParaRPr>
          </a:p>
          <a:p>
            <a:pPr marL="109728" indent="0">
              <a:buNone/>
            </a:pP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5334000"/>
            <a:ext cx="6248400" cy="64633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/>
              <a:t>vtt : tekstbestand met teksten en de tijdstippen dat de teksten moeten verschijnen &amp; verwijnen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8292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als toch geen html5 video?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Alle browsers voor : safari </a:t>
            </a:r>
            <a:r>
              <a:rPr lang="nl-BE" dirty="0"/>
              <a:t>4</a:t>
            </a:r>
            <a:r>
              <a:rPr lang="nl-BE" dirty="0" smtClean="0"/>
              <a:t>, IE9, FF3.5, Chrome 4, Opera 10.5</a:t>
            </a:r>
          </a:p>
          <a:p>
            <a:r>
              <a:rPr lang="nl-BE" dirty="0" smtClean="0"/>
              <a:t>Met flash media playback tool embedden</a:t>
            </a:r>
          </a:p>
          <a:p>
            <a:r>
              <a:rPr lang="nl-BE" dirty="0" smtClean="0"/>
              <a:t>Vb</a:t>
            </a:r>
            <a:r>
              <a:rPr lang="nl-BE" dirty="0"/>
              <a:t>. </a:t>
            </a:r>
            <a:r>
              <a:rPr lang="nl-BE" dirty="0">
                <a:hlinkClick r:id="rId2"/>
              </a:rPr>
              <a:t>http://blogs.adobe.com/osmf</a:t>
            </a:r>
            <a:r>
              <a:rPr lang="nl-BE" dirty="0" smtClean="0">
                <a:hlinkClick r:id="rId2"/>
              </a:rPr>
              <a:t>/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24007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Voorbeelden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>
                <a:hlinkClick r:id="rId2"/>
              </a:rPr>
              <a:t>http://thewildernessdowntown.com</a:t>
            </a:r>
            <a:r>
              <a:rPr lang="nl-BE" dirty="0" smtClean="0">
                <a:hlinkClick r:id="rId2"/>
              </a:rPr>
              <a:t>/</a:t>
            </a:r>
            <a:endParaRPr lang="nl-BE" dirty="0" smtClean="0"/>
          </a:p>
          <a:p>
            <a:r>
              <a:rPr lang="nl-BE" dirty="0" smtClean="0">
                <a:hlinkClick r:id="rId3"/>
              </a:rPr>
              <a:t>http://videos.mozilla.org/serv/mozhacks/flight-of-the-navigator/</a:t>
            </a:r>
            <a:endParaRPr lang="nl-BE" dirty="0" smtClean="0"/>
          </a:p>
          <a:p>
            <a:endParaRPr lang="nl-BE" dirty="0"/>
          </a:p>
          <a:p>
            <a:r>
              <a:rPr lang="nl-BE" dirty="0" smtClean="0">
                <a:hlinkClick r:id="rId4"/>
              </a:rPr>
              <a:t>Safari : http</a:t>
            </a:r>
            <a:r>
              <a:rPr lang="nl-BE" dirty="0">
                <a:hlinkClick r:id="rId4"/>
              </a:rPr>
              <a:t>://www.apple.com/html5/showcase/video</a:t>
            </a:r>
            <a:r>
              <a:rPr lang="nl-BE" dirty="0" smtClean="0">
                <a:hlinkClick r:id="rId4"/>
              </a:rPr>
              <a:t>/</a:t>
            </a:r>
            <a:endParaRPr lang="nl-BE" dirty="0" smtClean="0"/>
          </a:p>
          <a:p>
            <a:r>
              <a:rPr lang="nl-BE" dirty="0">
                <a:hlinkClick r:id="rId5"/>
              </a:rPr>
              <a:t>http://</a:t>
            </a:r>
            <a:r>
              <a:rPr lang="nl-BE" dirty="0" smtClean="0">
                <a:hlinkClick r:id="rId5"/>
              </a:rPr>
              <a:t>www.youtube.com/html5</a:t>
            </a:r>
            <a:endParaRPr lang="nl-BE" dirty="0"/>
          </a:p>
          <a:p>
            <a:r>
              <a:rPr lang="nl-BE" dirty="0" err="1" smtClean="0"/>
              <a:t>Youtube</a:t>
            </a:r>
            <a:r>
              <a:rPr lang="nl-BE" dirty="0" smtClean="0"/>
              <a:t>:</a:t>
            </a:r>
          </a:p>
          <a:p>
            <a:r>
              <a:rPr lang="nl-BE" dirty="0" smtClean="0"/>
              <a:t>Sinds jan 2015 : standaard HTML5 video playback </a:t>
            </a:r>
            <a:r>
              <a:rPr lang="nl-BE" dirty="0" err="1" smtClean="0"/>
              <a:t>ipv</a:t>
            </a:r>
            <a:r>
              <a:rPr lang="nl-BE" dirty="0" smtClean="0"/>
              <a:t> Flash.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1778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Oefening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Probeer nu zelf eens een html5 video toe te voegen.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29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Video op het internet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~2000 :</a:t>
            </a:r>
          </a:p>
          <a:p>
            <a:pPr lvl="1"/>
            <a:r>
              <a:rPr lang="nl-BE" dirty="0" smtClean="0"/>
              <a:t>Realplayer</a:t>
            </a:r>
          </a:p>
          <a:p>
            <a:pPr lvl="1"/>
            <a:r>
              <a:rPr lang="nl-BE" dirty="0" smtClean="0"/>
              <a:t>Quicktime</a:t>
            </a:r>
          </a:p>
          <a:p>
            <a:pPr lvl="1"/>
            <a:r>
              <a:rPr lang="nl-BE" dirty="0" smtClean="0"/>
              <a:t>Windows media player</a:t>
            </a:r>
          </a:p>
          <a:p>
            <a:r>
              <a:rPr lang="nl-BE" dirty="0" smtClean="0"/>
              <a:t>~2008 :</a:t>
            </a:r>
          </a:p>
          <a:p>
            <a:pPr lvl="1"/>
            <a:r>
              <a:rPr lang="nl-BE" dirty="0" smtClean="0"/>
              <a:t>FLASH</a:t>
            </a:r>
          </a:p>
          <a:p>
            <a:pPr lvl="1"/>
            <a:r>
              <a:rPr lang="nl-BE" dirty="0" smtClean="0"/>
              <a:t>Quicktime</a:t>
            </a:r>
          </a:p>
          <a:p>
            <a:pPr lvl="1"/>
            <a:r>
              <a:rPr lang="nl-BE" dirty="0" smtClean="0"/>
              <a:t>Silverlight</a:t>
            </a:r>
          </a:p>
          <a:p>
            <a:r>
              <a:rPr lang="nl-BE" dirty="0" smtClean="0"/>
              <a:t>~2015 :</a:t>
            </a:r>
          </a:p>
          <a:p>
            <a:pPr lvl="1"/>
            <a:r>
              <a:rPr lang="nl-BE" dirty="0" smtClean="0"/>
              <a:t>HTML 5</a:t>
            </a:r>
          </a:p>
          <a:p>
            <a:pPr lvl="1"/>
            <a:r>
              <a:rPr lang="nl-BE" dirty="0" smtClean="0"/>
              <a:t>Flash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1676400"/>
            <a:ext cx="4495800" cy="1200329"/>
          </a:xfrm>
          <a:prstGeom prst="rect">
            <a:avLst/>
          </a:prstGeom>
          <a:solidFill>
            <a:schemeClr val="accent1">
              <a:alpha val="29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/>
              <a:t>Verschillende plugins, geen enkele dominante </a:t>
            </a:r>
            <a:r>
              <a:rPr lang="nl-BE" dirty="0" smtClean="0">
                <a:sym typeface="Wingdings" pitchFamily="2" charset="2"/>
              </a:rPr>
              <a:t> verschillende versies implementeren om zoveel mogelijk bezoekers te bedienen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3314700"/>
            <a:ext cx="4495800" cy="1200329"/>
          </a:xfrm>
          <a:prstGeom prst="rect">
            <a:avLst/>
          </a:prstGeom>
          <a:solidFill>
            <a:schemeClr val="accent1">
              <a:alpha val="29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/>
              <a:t>Verschillende plugins, maar Flash is duidelijk dominant. In veel gevallen kom je toe met enkel Flash om bijna al je bezoekers video te bieden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4953000"/>
            <a:ext cx="4495800" cy="369332"/>
          </a:xfrm>
          <a:prstGeom prst="rect">
            <a:avLst/>
          </a:prstGeom>
          <a:solidFill>
            <a:schemeClr val="accent1">
              <a:alpha val="29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/>
              <a:t>Native HTML5 video.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7672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“Belangrijk” verschil Flash </a:t>
            </a:r>
            <a:r>
              <a:rPr lang="nl-BE" dirty="0" err="1" smtClean="0"/>
              <a:t>vs</a:t>
            </a:r>
            <a:r>
              <a:rPr lang="nl-BE" dirty="0" smtClean="0"/>
              <a:t> HTML5:</a:t>
            </a:r>
          </a:p>
          <a:p>
            <a:pPr lvl="1"/>
            <a:r>
              <a:rPr lang="nl-BE" dirty="0" smtClean="0"/>
              <a:t>HTML5 : elke browser bouwt zijn eigen video speler, dus je kan een andere speler/interface hebben op iedere browser.</a:t>
            </a:r>
          </a:p>
          <a:p>
            <a:pPr lvl="1"/>
            <a:r>
              <a:rPr lang="nl-BE" dirty="0" smtClean="0"/>
              <a:t>Flash : 1 interface voor alle browsers (flash)</a:t>
            </a:r>
          </a:p>
          <a:p>
            <a:endParaRPr lang="nl-B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43350"/>
            <a:ext cx="3419475" cy="1466850"/>
          </a:xfrm>
          <a:prstGeom prst="rect">
            <a:avLst/>
          </a:prstGeom>
          <a:noFill/>
          <a:ln>
            <a:noFill/>
          </a:ln>
          <a:effectLst>
            <a:outerShdw blurRad="63500" dist="25400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971925"/>
            <a:ext cx="3429000" cy="1409700"/>
          </a:xfrm>
          <a:prstGeom prst="rect">
            <a:avLst/>
          </a:prstGeom>
          <a:noFill/>
          <a:ln>
            <a:noFill/>
          </a:ln>
          <a:effectLst>
            <a:outerShdw blurRad="63500" dist="25400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448300"/>
            <a:ext cx="3419475" cy="1409700"/>
          </a:xfrm>
          <a:prstGeom prst="rect">
            <a:avLst/>
          </a:prstGeom>
          <a:noFill/>
          <a:ln>
            <a:noFill/>
          </a:ln>
          <a:effectLst>
            <a:outerShdw blurRad="63500" dist="25400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98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HTML5 video kan er anders uitzien in iedere browser :</a:t>
            </a:r>
          </a:p>
          <a:p>
            <a:r>
              <a:rPr lang="nl-BE" dirty="0" smtClean="0"/>
              <a:t>Andere controls, maar speelt toch correct af...</a:t>
            </a:r>
            <a:endParaRPr lang="nl-B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9000"/>
            <a:ext cx="4057650" cy="1562100"/>
          </a:xfrm>
          <a:prstGeom prst="rect">
            <a:avLst/>
          </a:prstGeom>
          <a:noFill/>
          <a:ln>
            <a:noFill/>
          </a:ln>
          <a:effectLst>
            <a:outerShdw blurRad="63500" dist="25400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429000"/>
            <a:ext cx="4048125" cy="1581150"/>
          </a:xfrm>
          <a:prstGeom prst="rect">
            <a:avLst/>
          </a:prstGeom>
          <a:noFill/>
          <a:ln>
            <a:noFill/>
          </a:ln>
          <a:effectLst>
            <a:outerShdw blurRad="63500" dist="25400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162550"/>
            <a:ext cx="4057650" cy="1543050"/>
          </a:xfrm>
          <a:prstGeom prst="rect">
            <a:avLst/>
          </a:prstGeom>
          <a:noFill/>
          <a:ln>
            <a:noFill/>
          </a:ln>
          <a:effectLst>
            <a:outerShdw blurRad="63500" dist="25400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6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HTML5 video specificaties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http://</a:t>
            </a:r>
            <a:r>
              <a:rPr lang="nl-BE" dirty="0" smtClean="0">
                <a:hlinkClick r:id="rId2"/>
              </a:rPr>
              <a:t>www.w3.org/wiki/HTML/Elements/video</a:t>
            </a:r>
            <a:endParaRPr lang="nl-BE" dirty="0" smtClean="0"/>
          </a:p>
          <a:p>
            <a:r>
              <a:rPr lang="nl-BE" dirty="0">
                <a:hlinkClick r:id="rId3"/>
              </a:rPr>
              <a:t>https://</a:t>
            </a:r>
            <a:r>
              <a:rPr lang="nl-BE" dirty="0" smtClean="0">
                <a:hlinkClick r:id="rId3"/>
              </a:rPr>
              <a:t>html.spec.whatwg.org/multipage/embedded-content.html#video</a:t>
            </a:r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0521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AUDIO ...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‘kleine broertje’ van video : beiden gebouwd op het media element. Audio heeft gewoon geen ondersteuning voor video</a:t>
            </a:r>
          </a:p>
          <a:p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48985"/>
            <a:ext cx="74485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62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ondersteuning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Safari 4+</a:t>
            </a:r>
          </a:p>
          <a:p>
            <a:r>
              <a:rPr lang="nl-BE" dirty="0" smtClean="0"/>
              <a:t>IE 9+</a:t>
            </a:r>
          </a:p>
          <a:p>
            <a:r>
              <a:rPr lang="nl-BE" dirty="0" smtClean="0"/>
              <a:t>FF 3.5+</a:t>
            </a:r>
          </a:p>
          <a:p>
            <a:r>
              <a:rPr lang="nl-BE" dirty="0" smtClean="0"/>
              <a:t>Chrome 4+</a:t>
            </a:r>
          </a:p>
          <a:p>
            <a:r>
              <a:rPr lang="nl-BE" dirty="0" smtClean="0"/>
              <a:t>Opera 10.5+</a:t>
            </a:r>
          </a:p>
          <a:p>
            <a:endParaRPr lang="nl-BE" dirty="0"/>
          </a:p>
          <a:p>
            <a:r>
              <a:rPr lang="nl-BE" dirty="0" smtClean="0">
                <a:hlinkClick r:id="rId2"/>
              </a:rPr>
              <a:t>http://www.jwplayer.com/html5/</a:t>
            </a:r>
            <a:endParaRPr lang="nl-BE" dirty="0" smtClean="0"/>
          </a:p>
          <a:p>
            <a:r>
              <a:rPr lang="nl-BE" dirty="0" smtClean="0">
                <a:hlinkClick r:id="rId3"/>
              </a:rPr>
              <a:t>http</a:t>
            </a:r>
            <a:r>
              <a:rPr lang="nl-BE" dirty="0">
                <a:hlinkClick r:id="rId3"/>
              </a:rPr>
              <a:t>://www.w3schools.com/html/html5_video.asp</a:t>
            </a:r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448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Waarom HTML5 video?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rmAutofit fontScale="85000" lnSpcReduction="20000"/>
          </a:bodyPr>
          <a:lstStyle/>
          <a:p>
            <a:r>
              <a:rPr lang="nl-BE" strike="sngStrike" dirty="0" smtClean="0"/>
              <a:t>Omdat het toekomst is ...</a:t>
            </a:r>
          </a:p>
          <a:p>
            <a:r>
              <a:rPr lang="nl-BE" dirty="0" smtClean="0"/>
              <a:t>Meer eenvoudige code :</a:t>
            </a:r>
          </a:p>
          <a:p>
            <a:r>
              <a:rPr lang="nl-BE" dirty="0" smtClean="0"/>
              <a:t>&lt;video </a:t>
            </a:r>
            <a:r>
              <a:rPr lang="nl-BE" dirty="0" err="1" smtClean="0"/>
              <a:t>src</a:t>
            </a:r>
            <a:r>
              <a:rPr lang="nl-BE" dirty="0" smtClean="0"/>
              <a:t>="</a:t>
            </a:r>
            <a:r>
              <a:rPr lang="nl-BE" dirty="0" err="1" smtClean="0"/>
              <a:t>video.webm</a:t>
            </a:r>
            <a:r>
              <a:rPr lang="nl-BE" dirty="0" smtClean="0"/>
              <a:t>" controls&gt;&lt;/video&gt;</a:t>
            </a:r>
          </a:p>
          <a:p>
            <a:pPr lvl="1"/>
            <a:r>
              <a:rPr lang="nl-BE" dirty="0" smtClean="0"/>
              <a:t>Veel eenvoudiger dan de embed voor bvb flash video</a:t>
            </a:r>
          </a:p>
          <a:p>
            <a:pPr lvl="1"/>
            <a:r>
              <a:rPr lang="nl-BE" dirty="0" smtClean="0"/>
              <a:t>Maar totdat we een meer volledige ondersteuning hebben, moeten we wel nog meer code schrijven</a:t>
            </a:r>
          </a:p>
          <a:p>
            <a:r>
              <a:rPr lang="nl-BE" dirty="0" smtClean="0"/>
              <a:t>Video speler is rechtstreeks ingebouwd in de browser </a:t>
            </a:r>
            <a:r>
              <a:rPr lang="nl-BE" dirty="0" smtClean="0">
                <a:sym typeface="Wingdings" pitchFamily="2" charset="2"/>
              </a:rPr>
              <a:t> geen plugin meer nodig  je HTML5 video zou</a:t>
            </a:r>
          </a:p>
          <a:p>
            <a:pPr lvl="1"/>
            <a:r>
              <a:rPr lang="nl-BE" dirty="0" smtClean="0">
                <a:sym typeface="Wingdings" pitchFamily="2" charset="2"/>
              </a:rPr>
              <a:t>Minder resources moeten gebruiken</a:t>
            </a:r>
          </a:p>
          <a:p>
            <a:pPr lvl="1"/>
            <a:r>
              <a:rPr lang="nl-BE" dirty="0" smtClean="0">
                <a:sym typeface="Wingdings" pitchFamily="2" charset="2"/>
              </a:rPr>
              <a:t>Vlotter afspelen</a:t>
            </a:r>
          </a:p>
          <a:p>
            <a:r>
              <a:rPr lang="nl-BE" dirty="0" smtClean="0">
                <a:sym typeface="Wingdings" pitchFamily="2" charset="2"/>
              </a:rPr>
              <a:t>Enige manier om video op IOS te krijgen (en op de veel Android toestellen)</a:t>
            </a:r>
          </a:p>
          <a:p>
            <a:pPr lvl="1"/>
            <a:endParaRPr lang="nl-BE" dirty="0" smtClean="0">
              <a:sym typeface="Wingdings" pitchFamily="2" charset="2"/>
            </a:endParaRPr>
          </a:p>
          <a:p>
            <a:pPr lvl="1"/>
            <a:endParaRPr lang="nl-BE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1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disee">
  <a:themeElements>
    <a:clrScheme name="Aangepast 10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4E8DCC"/>
      </a:hlink>
      <a:folHlink>
        <a:srgbClr val="447E9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disee" id="{AEB4D86C-A4C5-4820-ABD1-11A79AE49391}" vid="{AB0DCB06-50D4-4DE4-A2CC-6BA398E406AE}"/>
    </a:ext>
  </a:extLst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9520</TotalTime>
  <Words>1016</Words>
  <Application>Microsoft Office PowerPoint</Application>
  <PresentationFormat>Diavoorstelling (4:3)</PresentationFormat>
  <Paragraphs>215</Paragraphs>
  <Slides>25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7</vt:i4>
      </vt:variant>
      <vt:variant>
        <vt:lpstr>Diatitels</vt:lpstr>
      </vt:variant>
      <vt:variant>
        <vt:i4>25</vt:i4>
      </vt:variant>
    </vt:vector>
  </HeadingPairs>
  <TitlesOfParts>
    <vt:vector size="38" baseType="lpstr">
      <vt:lpstr>Arial</vt:lpstr>
      <vt:lpstr>Calibri</vt:lpstr>
      <vt:lpstr>Consolas</vt:lpstr>
      <vt:lpstr>Corbel</vt:lpstr>
      <vt:lpstr>Webdings</vt:lpstr>
      <vt:lpstr>Wingdings</vt:lpstr>
      <vt:lpstr>Odisee</vt:lpstr>
      <vt:lpstr>2_Odisee</vt:lpstr>
      <vt:lpstr>3_Odisee</vt:lpstr>
      <vt:lpstr>7_Odisee</vt:lpstr>
      <vt:lpstr>4_Odisee</vt:lpstr>
      <vt:lpstr>5_Odisee</vt:lpstr>
      <vt:lpstr>6_Odisee</vt:lpstr>
      <vt:lpstr>Mobiel en Internet 1</vt:lpstr>
      <vt:lpstr>PowerPoint-presentatie</vt:lpstr>
      <vt:lpstr>Video op het internet</vt:lpstr>
      <vt:lpstr>PowerPoint-presentatie</vt:lpstr>
      <vt:lpstr>PowerPoint-presentatie</vt:lpstr>
      <vt:lpstr>HTML5 video specificaties</vt:lpstr>
      <vt:lpstr>AUDIO ...</vt:lpstr>
      <vt:lpstr>ondersteuning</vt:lpstr>
      <vt:lpstr>Waarom HTML5 video?</vt:lpstr>
      <vt:lpstr>Verschillende formaten!</vt:lpstr>
      <vt:lpstr>HTML5 Audio formaten</vt:lpstr>
      <vt:lpstr>Mime types op de server!</vt:lpstr>
      <vt:lpstr>PowerPoint-presentatie</vt:lpstr>
      <vt:lpstr>Meerdere bronnen!</vt:lpstr>
      <vt:lpstr>Idem met audio</vt:lpstr>
      <vt:lpstr>preloading</vt:lpstr>
      <vt:lpstr>Autoplaying</vt:lpstr>
      <vt:lpstr>looping</vt:lpstr>
      <vt:lpstr>Javascript &amp; jQuery ‘loop’</vt:lpstr>
      <vt:lpstr>Poster image of poster frame</vt:lpstr>
      <vt:lpstr>Width &amp; height</vt:lpstr>
      <vt:lpstr>Subtitles &amp; captions</vt:lpstr>
      <vt:lpstr>Wat als toch geen html5 video?</vt:lpstr>
      <vt:lpstr>Voorbeelden</vt:lpstr>
      <vt:lpstr>Oefening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Webontwikkeling 1</dc:title>
  <dc:creator>Steven Ophalvens</dc:creator>
  <cp:lastModifiedBy>Steven Ophalvens</cp:lastModifiedBy>
  <cp:revision>225</cp:revision>
  <dcterms:modified xsi:type="dcterms:W3CDTF">2016-12-06T07:58:07Z</dcterms:modified>
</cp:coreProperties>
</file>