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3"/>
  </p:normalViewPr>
  <p:slideViewPr>
    <p:cSldViewPr snapToGrid="0">
      <p:cViewPr varScale="1">
        <p:scale>
          <a:sx n="171" d="100"/>
          <a:sy n="171" d="100"/>
        </p:scale>
        <p:origin x="248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0bf4a8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0bf4a8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0bf4a817b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0bf4a817b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0bf4a817b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0bf4a817b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0bf4a817b_0_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0bf4a817b_0_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0bf4a817b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0bf4a817b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0bf4a817b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0bf4a817b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0bf4a817b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0bf4a817b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0bf4a817b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0bf4a817b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asa.gov/Earth-Science/Global-Landslide-Catalog/h9d8-neg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.gsfc.nasa.gov/datasets/GPM_3IMERGDL_06/summary?keywords=%22IMERG%20late%2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ds.climate.copernicus.eu/cdsapp#!/dataset/satellite-soil-moisture?tab=overvi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ilseries.sc.egov.usda.gov/screports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www.usgs.gov/landsat-missions/normalized-difference-moisture-inde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6575" y="259825"/>
            <a:ext cx="8520600" cy="30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solidFill>
                  <a:srgbClr val="FF00FF"/>
                </a:solidFill>
              </a:rPr>
              <a:t>Science Question:</a:t>
            </a:r>
            <a:endParaRPr sz="3200">
              <a:solidFill>
                <a:srgbClr val="FF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Where can soil moisture improve rainfall-triggered landslide predictability?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2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86475" y="3898825"/>
            <a:ext cx="85206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00FF"/>
                </a:solidFill>
              </a:rPr>
              <a:t>Jacquie Witte</a:t>
            </a:r>
            <a:endParaRPr sz="2700">
              <a:solidFill>
                <a:srgbClr val="FF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FF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00FF"/>
                </a:solidFill>
              </a:rPr>
              <a:t>Mentor: Elsa Culler</a:t>
            </a:r>
            <a:endParaRPr sz="2700">
              <a:solidFill>
                <a:srgbClr val="FF00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74175" cy="8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32250" y="108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care about landslides ? 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-20150" y="1152475"/>
            <a:ext cx="431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Significant economic impacts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Loss of life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Transportation is affected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Landslides are a serious geologic hazard common to may areas in the UC and Canada - yet not as well understood.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Climate change affecting weather patterns, wildfires, droughts, floods is altering our ability to forecast landslides effectively.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299" y="0"/>
            <a:ext cx="3068875" cy="26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000" y="2112825"/>
            <a:ext cx="4548950" cy="3030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Region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127" y="68850"/>
            <a:ext cx="6669048" cy="50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14125" y="4746675"/>
            <a:ext cx="2667600" cy="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075" b="1" i="1">
                <a:solidFill>
                  <a:srgbClr val="333333"/>
                </a:solidFill>
                <a:highlight>
                  <a:srgbClr val="FFFFFF"/>
                </a:highlight>
              </a:rPr>
              <a:t>Source: Global Landslide Catalog</a:t>
            </a:r>
            <a:endParaRPr sz="1330" b="1" i="1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1425" y="1170825"/>
            <a:ext cx="210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Place: Colorado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 period: 2007-2016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- </a:t>
            </a:r>
            <a:r>
              <a:rPr lang="en">
                <a:solidFill>
                  <a:srgbClr val="00FF00"/>
                </a:solidFill>
              </a:rPr>
              <a:t>What I have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90325" y="701225"/>
            <a:ext cx="8520600" cy="12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98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5"/>
              <a:buChar char="●"/>
            </a:pPr>
            <a:r>
              <a:rPr lang="en" sz="1595" u="sng">
                <a:solidFill>
                  <a:schemeClr val="hlink"/>
                </a:solidFill>
                <a:hlinkClick r:id="rId3"/>
              </a:rPr>
              <a:t>NASA Global Landslide Catalog</a:t>
            </a:r>
            <a:r>
              <a:rPr lang="en" sz="1595">
                <a:solidFill>
                  <a:schemeClr val="dk1"/>
                </a:solidFill>
              </a:rPr>
              <a:t> (2007-2016)</a:t>
            </a:r>
            <a:endParaRPr sz="1285">
              <a:solidFill>
                <a:schemeClr val="dk1"/>
              </a:solidFill>
            </a:endParaRPr>
          </a:p>
          <a:p>
            <a:pPr marL="914400" lvl="1" indent="-3101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5"/>
              <a:buChar char="○"/>
            </a:pPr>
            <a:r>
              <a:rPr lang="en" sz="1285">
                <a:solidFill>
                  <a:schemeClr val="dk1"/>
                </a:solidFill>
              </a:rPr>
              <a:t>Provided by Elsa Culler in CSV format</a:t>
            </a:r>
            <a:endParaRPr sz="1285">
              <a:solidFill>
                <a:schemeClr val="dk1"/>
              </a:solidFill>
            </a:endParaRPr>
          </a:p>
          <a:p>
            <a:pPr marL="914400" lvl="1" indent="-3101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5"/>
              <a:buChar char="○"/>
            </a:pPr>
            <a:r>
              <a:rPr lang="en" sz="1285">
                <a:solidFill>
                  <a:schemeClr val="dk1"/>
                </a:solidFill>
              </a:rPr>
              <a:t>Presumably there is a formal definition of ‘small’ to ‘very-large’ classification in terms of footprint</a:t>
            </a:r>
            <a:endParaRPr sz="1285">
              <a:solidFill>
                <a:schemeClr val="dk1"/>
              </a:solidFill>
            </a:endParaRPr>
          </a:p>
          <a:p>
            <a:pPr marL="914400" lvl="1" indent="-3101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5"/>
              <a:buChar char="○"/>
            </a:pPr>
            <a:r>
              <a:rPr lang="en" sz="1285">
                <a:solidFill>
                  <a:schemeClr val="dk1"/>
                </a:solidFill>
              </a:rPr>
              <a:t>‘Unknown’ landslides will be interesting to look at in terms of soil moisture.</a:t>
            </a:r>
            <a:endParaRPr sz="128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85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87625"/>
            <a:ext cx="4683640" cy="29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8440" y="2216225"/>
            <a:ext cx="4003159" cy="266877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3550000" y="3425750"/>
            <a:ext cx="868500" cy="15240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- </a:t>
            </a:r>
            <a:r>
              <a:rPr lang="en">
                <a:solidFill>
                  <a:srgbClr val="00FF00"/>
                </a:solidFill>
              </a:rPr>
              <a:t>What I have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93650" y="718275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98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5"/>
              <a:buChar char="●"/>
            </a:pPr>
            <a:r>
              <a:rPr lang="en" sz="1595">
                <a:solidFill>
                  <a:schemeClr val="dk1"/>
                </a:solidFill>
              </a:rPr>
              <a:t>NASA GPM IMERG </a:t>
            </a:r>
            <a:r>
              <a:rPr lang="en" sz="1295">
                <a:solidFill>
                  <a:schemeClr val="dk1"/>
                </a:solidFill>
              </a:rPr>
              <a:t>(Integrated Multi-satellitE Retrievals for GPM)</a:t>
            </a:r>
            <a:r>
              <a:rPr lang="en" sz="1595">
                <a:solidFill>
                  <a:schemeClr val="dk1"/>
                </a:solidFill>
              </a:rPr>
              <a:t> Rainfall</a:t>
            </a:r>
            <a:endParaRPr sz="1595">
              <a:solidFill>
                <a:schemeClr val="dk1"/>
              </a:solidFill>
            </a:endParaRPr>
          </a:p>
          <a:p>
            <a:pPr marL="914400" lvl="1" indent="-3101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GPM IMERG Late Precipitation L3 1 day 0.1 degree x 0.1 degree V06</a:t>
            </a:r>
            <a:endParaRPr sz="1285">
              <a:solidFill>
                <a:schemeClr val="dk1"/>
              </a:solidFill>
            </a:endParaRPr>
          </a:p>
          <a:p>
            <a:pPr marL="914400" lvl="1" indent="-3101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5"/>
              <a:buChar char="○"/>
            </a:pPr>
            <a:r>
              <a:rPr lang="en" sz="1285">
                <a:solidFill>
                  <a:schemeClr val="dk1"/>
                </a:solidFill>
              </a:rPr>
              <a:t>netCDF4 files downloaded via URL-requests through EARTHDATA</a:t>
            </a:r>
            <a:endParaRPr sz="159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85"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100" y="1533075"/>
            <a:ext cx="54864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- </a:t>
            </a:r>
            <a:r>
              <a:rPr lang="en">
                <a:solidFill>
                  <a:srgbClr val="00FF00"/>
                </a:solidFill>
              </a:rPr>
              <a:t>What I have</a:t>
            </a:r>
            <a:r>
              <a:rPr lang="en"/>
              <a:t> 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-30325" y="575350"/>
            <a:ext cx="5465100" cy="22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98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5"/>
              <a:buChar char="●"/>
            </a:pPr>
            <a:r>
              <a:rPr lang="en" sz="1595">
                <a:solidFill>
                  <a:schemeClr val="dk1"/>
                </a:solidFill>
              </a:rPr>
              <a:t>NASA SMAP Enhanced L3 Radiometer Global Daily 9 km EASE-Grid Soil Moisture V004</a:t>
            </a:r>
            <a:endParaRPr sz="1595">
              <a:solidFill>
                <a:schemeClr val="dk1"/>
              </a:solidFill>
            </a:endParaRPr>
          </a:p>
          <a:p>
            <a:pPr marL="914400" lvl="1" indent="-3108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 sz="1295">
                <a:solidFill>
                  <a:schemeClr val="dk1"/>
                </a:solidFill>
              </a:rPr>
              <a:t>HDF5 format downloaded via sh script from EARTHDATA</a:t>
            </a:r>
            <a:endParaRPr sz="1295">
              <a:solidFill>
                <a:schemeClr val="dk1"/>
              </a:solidFill>
            </a:endParaRPr>
          </a:p>
          <a:p>
            <a:pPr marL="914400" lvl="1" indent="-3108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 sz="1295">
                <a:solidFill>
                  <a:schemeClr val="dk1"/>
                </a:solidFill>
              </a:rPr>
              <a:t>BUT there is only data from 2015</a:t>
            </a:r>
            <a:endParaRPr sz="1295">
              <a:solidFill>
                <a:schemeClr val="dk1"/>
              </a:solidFill>
            </a:endParaRPr>
          </a:p>
          <a:p>
            <a:pPr marL="914400" lvl="1" indent="-3108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 sz="1295">
                <a:solidFill>
                  <a:schemeClr val="dk1"/>
                </a:solidFill>
              </a:rPr>
              <a:t>HOWEVER, Colorado does have 48 Landslides cataloged since 2015-04-01</a:t>
            </a:r>
            <a:endParaRPr sz="1295">
              <a:solidFill>
                <a:schemeClr val="dk1"/>
              </a:solidFill>
            </a:endParaRPr>
          </a:p>
          <a:p>
            <a:pPr marL="914400" lvl="1" indent="-3108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95"/>
              <a:buChar char="○"/>
            </a:pPr>
            <a:r>
              <a:rPr lang="en" sz="1295" b="1">
                <a:solidFill>
                  <a:srgbClr val="FF0000"/>
                </a:solidFill>
              </a:rPr>
              <a:t>BUT data are in swaths so coverage over Colorado is not guaranteed</a:t>
            </a:r>
            <a:endParaRPr sz="1295" b="1">
              <a:solidFill>
                <a:srgbClr val="FF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725" y="141475"/>
            <a:ext cx="3373376" cy="21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25" y="2738925"/>
            <a:ext cx="3404425" cy="2299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3925" y="2738925"/>
            <a:ext cx="3404425" cy="229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050" y="2237850"/>
            <a:ext cx="4480825" cy="28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269450" y="752850"/>
            <a:ext cx="7584600" cy="13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98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5"/>
              <a:buChar char="●"/>
            </a:pPr>
            <a:r>
              <a:rPr lang="en" sz="1595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ESA Climate Change Initiative soil moisture version 03.3</a:t>
            </a:r>
            <a:endParaRPr sz="1595">
              <a:solidFill>
                <a:schemeClr val="dk1"/>
              </a:solidFill>
            </a:endParaRPr>
          </a:p>
          <a:p>
            <a:pPr marL="914400" lvl="1" indent="-3108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 sz="1295">
                <a:solidFill>
                  <a:schemeClr val="dk1"/>
                </a:solidFill>
              </a:rPr>
              <a:t>Scatterometer-based soil moisture data derived from AMI-WS and ASCAT (Metop-A and Metop-B).</a:t>
            </a:r>
            <a:endParaRPr sz="1295">
              <a:solidFill>
                <a:schemeClr val="dk1"/>
              </a:solidFill>
            </a:endParaRPr>
          </a:p>
          <a:p>
            <a:pPr marL="914400" lvl="1" indent="-3108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 sz="1295">
                <a:solidFill>
                  <a:schemeClr val="dk1"/>
                </a:solidFill>
              </a:rPr>
              <a:t>1978 to present</a:t>
            </a:r>
            <a:endParaRPr sz="1295">
              <a:solidFill>
                <a:schemeClr val="dk1"/>
              </a:solidFill>
            </a:endParaRPr>
          </a:p>
          <a:p>
            <a:pPr marL="914400" lvl="1" indent="-3108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 sz="1295">
                <a:solidFill>
                  <a:schemeClr val="dk1"/>
                </a:solidFill>
              </a:rPr>
              <a:t>BUT coarse resolution: 0.25degx0.25deg (~30km</a:t>
            </a:r>
            <a:r>
              <a:rPr lang="en" sz="1295" baseline="30000">
                <a:solidFill>
                  <a:schemeClr val="dk1"/>
                </a:solidFill>
              </a:rPr>
              <a:t>2</a:t>
            </a:r>
            <a:r>
              <a:rPr lang="en" sz="1295">
                <a:solidFill>
                  <a:schemeClr val="dk1"/>
                </a:solidFill>
              </a:rPr>
              <a:t>)</a:t>
            </a:r>
            <a:endParaRPr sz="1295">
              <a:solidFill>
                <a:schemeClr val="dk1"/>
              </a:solidFill>
            </a:endParaRPr>
          </a:p>
          <a:p>
            <a:pPr marL="914400" lvl="1" indent="-3108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 sz="1295">
                <a:solidFill>
                  <a:schemeClr val="dk1"/>
                </a:solidFill>
              </a:rPr>
              <a:t>netCDF3 format downloaded via tar file</a:t>
            </a:r>
            <a:endParaRPr sz="120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 rot="-5400000">
            <a:off x="4738025" y="3516650"/>
            <a:ext cx="2607300" cy="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675" b="1" i="1">
                <a:solidFill>
                  <a:srgbClr val="333333"/>
                </a:solidFill>
                <a:highlight>
                  <a:srgbClr val="FFFFFF"/>
                </a:highlight>
              </a:rPr>
              <a:t>Data Source: Copernicus Climate Change Service (C3S)</a:t>
            </a:r>
            <a:endParaRPr sz="930" b="1" i="1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- </a:t>
            </a:r>
            <a:r>
              <a:rPr lang="en">
                <a:solidFill>
                  <a:srgbClr val="00FF00"/>
                </a:solidFill>
              </a:rPr>
              <a:t>What I have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33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- </a:t>
            </a:r>
            <a:r>
              <a:rPr lang="en">
                <a:solidFill>
                  <a:srgbClr val="FF0000"/>
                </a:solidFill>
              </a:rPr>
              <a:t>What I need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90325" y="701225"/>
            <a:ext cx="8520600" cy="43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98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5"/>
              <a:buChar char="●"/>
            </a:pPr>
            <a:r>
              <a:rPr lang="en" sz="1595" dirty="0">
                <a:solidFill>
                  <a:schemeClr val="dk1"/>
                </a:solidFill>
              </a:rPr>
              <a:t>Soil Classification</a:t>
            </a:r>
            <a:endParaRPr sz="1595" dirty="0">
              <a:solidFill>
                <a:schemeClr val="dk1"/>
              </a:solidFill>
            </a:endParaRPr>
          </a:p>
          <a:p>
            <a:pPr marL="914400" lvl="1" indent="-3235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○"/>
            </a:pPr>
            <a:r>
              <a:rPr lang="en" sz="1495" u="sng" dirty="0">
                <a:solidFill>
                  <a:schemeClr val="hlink"/>
                </a:solidFill>
                <a:hlinkClick r:id="rId3"/>
              </a:rPr>
              <a:t>USDA Soil Series Classification</a:t>
            </a:r>
            <a:r>
              <a:rPr lang="en" sz="1495" dirty="0">
                <a:solidFill>
                  <a:schemeClr val="dk1"/>
                </a:solidFill>
              </a:rPr>
              <a:t> ? </a:t>
            </a:r>
            <a:endParaRPr sz="1495" dirty="0">
              <a:solidFill>
                <a:schemeClr val="dk1"/>
              </a:solidFill>
            </a:endParaRPr>
          </a:p>
          <a:p>
            <a:pPr marL="1371600" lvl="2" indent="-3235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■"/>
            </a:pPr>
            <a:r>
              <a:rPr lang="en" sz="1495" dirty="0">
                <a:solidFill>
                  <a:schemeClr val="dk1"/>
                </a:solidFill>
              </a:rPr>
              <a:t>Format is in ESRI </a:t>
            </a:r>
            <a:r>
              <a:rPr lang="en" sz="1495" dirty="0" err="1">
                <a:solidFill>
                  <a:schemeClr val="dk1"/>
                </a:solidFill>
              </a:rPr>
              <a:t>GeoDataBase</a:t>
            </a:r>
            <a:r>
              <a:rPr lang="en" sz="1495" dirty="0">
                <a:solidFill>
                  <a:schemeClr val="dk1"/>
                </a:solidFill>
              </a:rPr>
              <a:t> (python readable?) </a:t>
            </a:r>
            <a:endParaRPr sz="1495" dirty="0">
              <a:solidFill>
                <a:schemeClr val="dk1"/>
              </a:solidFill>
            </a:endParaRPr>
          </a:p>
          <a:p>
            <a:pPr marL="1371600" lvl="2" indent="-3235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■"/>
            </a:pPr>
            <a:r>
              <a:rPr lang="en" sz="1495" dirty="0">
                <a:solidFill>
                  <a:schemeClr val="dk1"/>
                </a:solidFill>
              </a:rPr>
              <a:t>Still looking …</a:t>
            </a:r>
            <a:endParaRPr sz="1495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95" dirty="0">
              <a:solidFill>
                <a:schemeClr val="dk1"/>
              </a:solidFill>
            </a:endParaRPr>
          </a:p>
          <a:p>
            <a:pPr marL="457200" lvl="0" indent="-32353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lang="en" sz="1495" u="sng" dirty="0">
                <a:solidFill>
                  <a:schemeClr val="hlink"/>
                </a:solidFill>
                <a:hlinkClick r:id="rId4"/>
              </a:rPr>
              <a:t>Landsat Normalized Difference Moisture Index</a:t>
            </a:r>
            <a:endParaRPr sz="1495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95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9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95" dirty="0">
              <a:solidFill>
                <a:schemeClr val="dk1"/>
              </a:solidFill>
            </a:endParaRPr>
          </a:p>
          <a:p>
            <a:pPr marL="457200" lvl="0" indent="-32988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95"/>
              <a:buChar char="●"/>
            </a:pPr>
            <a:r>
              <a:rPr lang="en" sz="1595" dirty="0">
                <a:solidFill>
                  <a:schemeClr val="dk1"/>
                </a:solidFill>
              </a:rPr>
              <a:t>Output from a typical Landslide model that uses precipitation as the primary driver. </a:t>
            </a:r>
            <a:endParaRPr sz="1595" dirty="0">
              <a:solidFill>
                <a:schemeClr val="dk1"/>
              </a:solidFill>
            </a:endParaRPr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5"/>
              <a:buChar char="○"/>
            </a:pPr>
            <a:r>
              <a:rPr lang="en" sz="1385" dirty="0">
                <a:solidFill>
                  <a:schemeClr val="dk1"/>
                </a:solidFill>
              </a:rPr>
              <a:t>What does it predict? What doesn’t it predict? </a:t>
            </a:r>
            <a:endParaRPr sz="1385" dirty="0">
              <a:solidFill>
                <a:schemeClr val="dk1"/>
              </a:solidFill>
            </a:endParaRPr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5"/>
              <a:buChar char="○"/>
            </a:pPr>
            <a:r>
              <a:rPr lang="en" sz="1385" dirty="0">
                <a:solidFill>
                  <a:schemeClr val="dk1"/>
                </a:solidFill>
              </a:rPr>
              <a:t>I know model output is not data but it should be mentioned this output is a critical piece of information. </a:t>
            </a:r>
            <a:endParaRPr sz="1385" dirty="0">
              <a:solidFill>
                <a:schemeClr val="dk1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5">
            <a:alphaModFix/>
          </a:blip>
          <a:srcRect l="49700"/>
          <a:stretch/>
        </p:blipFill>
        <p:spPr>
          <a:xfrm>
            <a:off x="6205525" y="416586"/>
            <a:ext cx="2338005" cy="2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546775" y="2956865"/>
            <a:ext cx="4589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chemeClr val="dk1"/>
                </a:solidFill>
              </a:rPr>
              <a:t>Image credit: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chemeClr val="dk1"/>
                </a:solidFill>
              </a:rPr>
              <a:t>https://</a:t>
            </a:r>
            <a:r>
              <a:rPr lang="en" sz="1000" i="1" dirty="0" err="1">
                <a:solidFill>
                  <a:schemeClr val="dk1"/>
                </a:solidFill>
              </a:rPr>
              <a:t>www.usgs.gov</a:t>
            </a:r>
            <a:r>
              <a:rPr lang="en" sz="1000" i="1" dirty="0">
                <a:solidFill>
                  <a:schemeClr val="dk1"/>
                </a:solidFill>
              </a:rPr>
              <a:t>/</a:t>
            </a:r>
            <a:r>
              <a:rPr lang="en" sz="1000" i="1" dirty="0" err="1">
                <a:solidFill>
                  <a:schemeClr val="dk1"/>
                </a:solidFill>
              </a:rPr>
              <a:t>landsat</a:t>
            </a:r>
            <a:r>
              <a:rPr lang="en" sz="1000" i="1" dirty="0">
                <a:solidFill>
                  <a:schemeClr val="dk1"/>
                </a:solidFill>
              </a:rPr>
              <a:t>-missions/normalized-difference-moisture-index</a:t>
            </a:r>
            <a:endParaRPr sz="1000" i="1" dirty="0">
              <a:solidFill>
                <a:schemeClr val="dk1"/>
              </a:solidFill>
            </a:endParaRPr>
          </a:p>
        </p:txBody>
      </p:sp>
      <p:cxnSp>
        <p:nvCxnSpPr>
          <p:cNvPr id="114" name="Google Shape;114;p20"/>
          <p:cNvCxnSpPr>
            <a:cxnSpLocks/>
          </p:cNvCxnSpPr>
          <p:nvPr/>
        </p:nvCxnSpPr>
        <p:spPr>
          <a:xfrm>
            <a:off x="4735551" y="2336050"/>
            <a:ext cx="1375143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results 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is a correlation between rainfall amount and soil moisture. This is a proof-of-concept check.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is a correlation between soil moisture and shallow slope failures (i.e. mudslides). 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Soil moisture may be able to explain some of the ‘Unknown’ landslides.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Quantify the uncertainty in rainfall-triggered landslide predictions using soil moisture.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Macintosh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Science Question: Where can soil moisture improve rainfall-triggered landslide predictability? </vt:lpstr>
      <vt:lpstr>Why do care about landslides ? </vt:lpstr>
      <vt:lpstr>Study Region</vt:lpstr>
      <vt:lpstr>Data Sources - What I have</vt:lpstr>
      <vt:lpstr>Data Sources - What I have</vt:lpstr>
      <vt:lpstr>Data Sources - What I have </vt:lpstr>
      <vt:lpstr>Data Sources - What I have </vt:lpstr>
      <vt:lpstr>Data Sources - What I need </vt:lpstr>
      <vt:lpstr>Expected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Question: Where can soil moisture improve rainfall-triggered landslide predictability? </dc:title>
  <cp:lastModifiedBy>Jacquelyn Witte</cp:lastModifiedBy>
  <cp:revision>1</cp:revision>
  <dcterms:modified xsi:type="dcterms:W3CDTF">2022-04-04T22:11:17Z</dcterms:modified>
</cp:coreProperties>
</file>