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048071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65724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8125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522217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169025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124835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177778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562292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08339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4038600" y="857250"/>
            <a:ext cx="4114800" cy="2314575"/>
          </a:xfrm>
          <a:prstGeom prst="rect"/>
          <a:noFill/>
          <a:ln w="12700" cmpd="sng" cap="flat">
            <a:noFill/>
            <a:prstDash val="solid"/>
            <a:miter/>
          </a:ln>
        </p:spPr>
      </p:sp>
      <p:sp>
        <p:nvSpPr>
          <p:cNvPr id="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42428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4" name="对象"/>
          <p:cNvSpPr>
            <a:spLocks noGrp="1"/>
          </p:cNvSpPr>
          <p:nvPr>
            <p:ph type="sldImg"/>
          </p:nvPr>
        </p:nvSpPr>
        <p:spPr>
          <a:xfrm rot="0">
            <a:off x="4038600" y="857250"/>
            <a:ext cx="4114800" cy="2314575"/>
          </a:xfrm>
          <a:prstGeom prst="rect"/>
          <a:noFill/>
          <a:ln w="12700" cmpd="sng" cap="flat">
            <a:noFill/>
            <a:prstDash val="solid"/>
            <a:miter/>
          </a:ln>
        </p:spPr>
      </p:sp>
      <p:sp>
        <p:nvSpPr>
          <p:cNvPr id="10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244766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4038600" y="857250"/>
            <a:ext cx="4114800" cy="2314575"/>
          </a:xfrm>
          <a:prstGeom prst="rect"/>
          <a:noFill/>
          <a:ln w="12700" cmpd="sng" cap="flat">
            <a:noFill/>
            <a:prstDash val="solid"/>
            <a:miter/>
          </a:ln>
        </p:spPr>
      </p:sp>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638017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9242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15128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04279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376928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418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021137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977533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86194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48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854215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335577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26464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49922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52534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38137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34273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6316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68465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5347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16023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052573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8.jpg"/><Relationship Id="rId3" Type="http://schemas.openxmlformats.org/officeDocument/2006/relationships/image" Target="../media/9.jpg"/><Relationship Id="rId4" Type="http://schemas.openxmlformats.org/officeDocument/2006/relationships/image" Target="../media/9.jpg"/><Relationship Id="rId5" Type="http://schemas.openxmlformats.org/officeDocument/2006/relationships/image" Target="../media/10.jpg"/><Relationship Id="rId6" Type="http://schemas.openxmlformats.org/officeDocument/2006/relationships/image" Target="../media/11.jpg"/><Relationship Id="rId7" Type="http://schemas.openxmlformats.org/officeDocument/2006/relationships/image" Target="../media/12.jpg"/><Relationship Id="rId8" Type="http://schemas.openxmlformats.org/officeDocument/2006/relationships/image" Target="../media/13.jpg"/><Relationship Id="rId9" Type="http://schemas.openxmlformats.org/officeDocument/2006/relationships/image" Target="../media/14.jpg"/><Relationship Id="rId10" Type="http://schemas.openxmlformats.org/officeDocument/2006/relationships/image" Target="../media/15.jpg"/><Relationship Id="rId11" Type="http://schemas.openxmlformats.org/officeDocument/2006/relationships/image" Target="../media/16.jpg"/><Relationship Id="rId12" Type="http://schemas.openxmlformats.org/officeDocument/2006/relationships/image" Target="../media/17.jpg"/><Relationship Id="rId13" Type="http://schemas.openxmlformats.org/officeDocument/2006/relationships/slideLayout" Target="../slideLayouts/slideLayout13.xml"/><Relationship Id="rId1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Jacquline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33</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asunm2932124020</a:t>
            </a:r>
            <a:r>
              <a:rPr lang="en-US" altLang="zh-CN" sz="2400" b="0" i="0" u="none" strike="noStrike" kern="1200" cap="none" spc="0" baseline="0">
                <a:solidFill>
                  <a:schemeClr val="tx1"/>
                </a:solidFill>
                <a:latin typeface="Calibri" pitchFamily="0" charset="0"/>
                <a:ea typeface="宋体" pitchFamily="0" charset="0"/>
                <a:cs typeface="Calibri" pitchFamily="0" charset="0"/>
              </a:rPr>
              <a:t>33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Computer Application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Vidhya </a:t>
            </a:r>
            <a:r>
              <a:rPr lang="en-US" altLang="zh-CN" sz="2400" b="0" i="0" u="none" strike="noStrike" kern="1200" cap="none" spc="0" baseline="0">
                <a:solidFill>
                  <a:schemeClr val="tx1"/>
                </a:solidFill>
                <a:latin typeface="Calibri" pitchFamily="0" charset="0"/>
                <a:ea typeface="宋体" pitchFamily="0" charset="0"/>
                <a:cs typeface="Calibri" pitchFamily="0" charset="0"/>
              </a:rPr>
              <a:t>sagar</a:t>
            </a:r>
            <a:r>
              <a:rPr lang="en-US" altLang="zh-CN" sz="2400" b="0" i="0" u="none" strike="noStrike" kern="1200" cap="none" spc="0" baseline="0">
                <a:solidFill>
                  <a:schemeClr val="tx1"/>
                </a:solidFill>
                <a:latin typeface="Calibri" pitchFamily="0" charset="0"/>
                <a:ea typeface="宋体" pitchFamily="0" charset="0"/>
                <a:cs typeface="Calibri" pitchFamily="0" charset="0"/>
              </a:rPr>
              <a:t> women’s college/ Madras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400068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0" y="0"/>
            <a:ext cx="12192000"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7. Projects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List of projects with small descriptions.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8. Contact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Email, phone, and LinkedIn provided.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9. Footer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Copyright notice.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10. Back-to-Top Button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Appears after scrolling down.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Smoothly takes the user back to top.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Functionalities &amp; Possible Improvements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Already Present: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Smooth scrolling navigation.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Back-to-top button logic using JavaScript.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Sticky navigation bar.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34880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304800" y="914400"/>
            <a:ext cx="12192000"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Layout &amp; Structure (HTML Theory)</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&lt;header&gt; → Introduces you (name, title, profile picture). Creates the first impression.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&lt;nav&gt; → Navigation menu with internal links (#about, #skills, etc.), making it easy to jump across sections.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&lt;section&gt; → Each section is separated for clarity (About, Education, Skills, Projects, Contact). Helps in semantic organization.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&lt;footer&gt; → Closing section with copyright info.</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This structure follows semantic HTML5 principles, which improves readability, SEO, and accessibility.</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Design Principles (CSS Theory)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a:t>
            </a:r>
            <a:r>
              <a:rPr lang="en-US" altLang="zh-CN" sz="1800" b="1" i="0" u="none" strike="noStrike" kern="1200" cap="none" spc="0" baseline="0">
                <a:solidFill>
                  <a:schemeClr val="tx1"/>
                </a:solidFill>
                <a:latin typeface="Calibri" pitchFamily="0" charset="0"/>
                <a:ea typeface="宋体" pitchFamily="0" charset="0"/>
                <a:cs typeface="Calibri" pitchFamily="0" charset="0"/>
              </a:rPr>
              <a:t>Color</a:t>
            </a:r>
            <a:r>
              <a:rPr lang="en-US" altLang="zh-CN" sz="1800" b="1" i="0" u="none" strike="noStrike" kern="1200" cap="none" spc="0" baseline="0">
                <a:solidFill>
                  <a:schemeClr val="tx1"/>
                </a:solidFill>
                <a:latin typeface="Calibri" pitchFamily="0" charset="0"/>
                <a:ea typeface="宋体" pitchFamily="0" charset="0"/>
                <a:cs typeface="Calibri" pitchFamily="0" charset="0"/>
              </a:rPr>
              <a:t> Scheme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Primary </a:t>
            </a:r>
            <a:r>
              <a:rPr lang="en-US" altLang="zh-CN" sz="1800" b="0" i="0" u="none" strike="noStrike" kern="1200" cap="none" spc="0" baseline="0">
                <a:solidFill>
                  <a:schemeClr val="tx1"/>
                </a:solidFill>
                <a:latin typeface="Calibri" pitchFamily="0" charset="0"/>
                <a:ea typeface="宋体" pitchFamily="0" charset="0"/>
                <a:cs typeface="Calibri" pitchFamily="0" charset="0"/>
              </a:rPr>
              <a:t>color</a:t>
            </a:r>
            <a:r>
              <a:rPr lang="en-US" altLang="zh-CN" sz="1800" b="0" i="0" u="none" strike="noStrike" kern="1200" cap="none" spc="0" baseline="0">
                <a:solidFill>
                  <a:schemeClr val="tx1"/>
                </a:solidFill>
                <a:latin typeface="Calibri" pitchFamily="0" charset="0"/>
                <a:ea typeface="宋体" pitchFamily="0" charset="0"/>
                <a:cs typeface="Calibri" pitchFamily="0" charset="0"/>
              </a:rPr>
              <a:t>: #4CAF50 (green) → fresh, professional, and consistent.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Background: light </a:t>
            </a:r>
            <a:r>
              <a:rPr lang="en-US" altLang="zh-CN" sz="1800" b="0" i="0" u="none" strike="noStrike" kern="1200" cap="none" spc="0" baseline="0">
                <a:solidFill>
                  <a:schemeClr val="tx1"/>
                </a:solidFill>
                <a:latin typeface="Calibri" pitchFamily="0" charset="0"/>
                <a:ea typeface="宋体" pitchFamily="0" charset="0"/>
                <a:cs typeface="Calibri" pitchFamily="0" charset="0"/>
              </a:rPr>
              <a:t>gray</a:t>
            </a:r>
            <a:r>
              <a:rPr lang="en-US" altLang="zh-CN" sz="1800" b="0" i="0" u="none" strike="noStrike" kern="1200" cap="none" spc="0" baseline="0">
                <a:solidFill>
                  <a:schemeClr val="tx1"/>
                </a:solidFill>
                <a:latin typeface="Calibri" pitchFamily="0" charset="0"/>
                <a:ea typeface="宋体" pitchFamily="0" charset="0"/>
                <a:cs typeface="Calibri" pitchFamily="0" charset="0"/>
              </a:rPr>
              <a:t> (#f4f4f4) → provides contrast against white content cards.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Navigation bar: black (#333) → improves visibility of menu items.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Typography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Font: Arial, sans-serif → clean and simple.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Consistent text sizes → improves readability.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Layout Techniques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Centered</a:t>
            </a:r>
            <a:r>
              <a:rPr lang="en-US" altLang="zh-CN" sz="1800" b="0" i="0" u="none" strike="noStrike" kern="1200" cap="none" spc="0" baseline="0">
                <a:solidFill>
                  <a:schemeClr val="tx1"/>
                </a:solidFill>
                <a:latin typeface="Calibri" pitchFamily="0" charset="0"/>
                <a:ea typeface="宋体" pitchFamily="0" charset="0"/>
                <a:cs typeface="Calibri" pitchFamily="0" charset="0"/>
              </a:rPr>
              <a:t> Header → draws focus to your name and photo.</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Sticky Navigation Bar → always accessible while scrolling.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129772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矩形"/>
          <p:cNvSpPr>
            <a:spLocks/>
          </p:cNvSpPr>
          <p:nvPr/>
        </p:nvSpPr>
        <p:spPr>
          <a:xfrm rot="0">
            <a:off x="0" y="533400"/>
            <a:ext cx="12192000" cy="7025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Skills Styling</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Each skill is displayed as a badge (&lt;span&gt;) with green background → highlights technical strengths quickly.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Responsiveness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layout uses max-width for sections → content doesn’t stretch too wide on large </a:t>
            </a:r>
            <a:r>
              <a:rPr lang="en-US" altLang="zh-CN" sz="1800" b="0" i="0" u="none" strike="noStrike" kern="1200" cap="none" spc="0" baseline="0">
                <a:solidFill>
                  <a:schemeClr val="tx1"/>
                </a:solidFill>
                <a:latin typeface="Calibri" pitchFamily="0" charset="0"/>
                <a:ea typeface="宋体" pitchFamily="0" charset="0"/>
                <a:cs typeface="Calibri" pitchFamily="0" charset="0"/>
              </a:rPr>
              <a:t>scr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Viewport meta tag → ensures it adapts to mobile screens.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Interactive Features (JavaScript Theory)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Back to Top Button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Appears after scrolling (on scroll event).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Uses scroll To({ top: 0,behavior: 'smooth' }) for smooth scrolling.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Improves user experience (UX) when navigating long pages.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Portfolio Design Theory (Why it Works)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First Impression (Header) → Profile picture + name builds trust.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Easy Navigation → Sticky navbar helps quick access.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Readable Sections → Clear division of About, Education, Skills, Projects, Contact.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Minimalistic Look → Light </a:t>
            </a:r>
            <a:r>
              <a:rPr lang="en-US" altLang="zh-CN" sz="1800" b="0" i="0" u="none" strike="noStrike" kern="1200" cap="none" spc="0" baseline="0">
                <a:solidFill>
                  <a:schemeClr val="tx1"/>
                </a:solidFill>
                <a:latin typeface="Calibri" pitchFamily="0" charset="0"/>
                <a:ea typeface="宋体" pitchFamily="0" charset="0"/>
                <a:cs typeface="Calibri" pitchFamily="0" charset="0"/>
              </a:rPr>
              <a:t>colors</a:t>
            </a:r>
            <a:r>
              <a:rPr lang="en-US" altLang="zh-CN" sz="1800" b="0" i="0" u="none" strike="noStrike" kern="1200" cap="none" spc="0" baseline="0">
                <a:solidFill>
                  <a:schemeClr val="tx1"/>
                </a:solidFill>
                <a:latin typeface="Calibri" pitchFamily="0" charset="0"/>
                <a:ea typeface="宋体" pitchFamily="0" charset="0"/>
                <a:cs typeface="Calibri" pitchFamily="0" charset="0"/>
              </a:rPr>
              <a:t>, consistent spacing, not overloaded.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 Call-to-Action → Contact details + LinkedIn encourage networking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109328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0" y="1371600"/>
            <a:ext cx="12192000"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Features in Your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Responsive Design Basics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Uses meta viewport for mobile-friendly layout.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Content is centered and adapts to screen sizes.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Header Section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Displays your name, title, and profile picture in a clean way.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Sticky Navigation Bar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Navigation links (About, Education, Skills, etc.) stay on top when scrolling.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Smooth scrolling between sections.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Sections with Content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About Me: Short introduction.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Education: Academic history.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Skills: Highlighted with styled tags.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Projects: Lists practical works.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Contact: Email, phone, and LinkedIn.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788758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矩形"/>
          <p:cNvSpPr>
            <a:spLocks/>
          </p:cNvSpPr>
          <p:nvPr/>
        </p:nvSpPr>
        <p:spPr>
          <a:xfrm rot="0">
            <a:off x="0" y="0"/>
            <a:ext cx="12192000" cy="7025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Back-to-Top Button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Appears when you scroll down.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Smooth scrolls to the top when clicked.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6. Styling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Clean and modern design using CSS.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Shadows, rounded corners, and hover effects.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Green (#4CAF50) theme color for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Functionalities Already Present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Scroll behavior (smooth).</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Interactive navigation with hover effect.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Back-to-top button with JavaScript.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Clickable email &amp; LinkedIn links.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Suggested Enhancement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Here’s what you can add to make it more professional and interactive: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Design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Add profile background banner behind the profile picture.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Google Fonts (e.g., Poppins, Roboto) for better typography.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Add hover animation to skill tags and project items.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Functional Features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Download Resume Button (PDF)</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Contact Form (Name, Email, Message) with simple validation.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Dark Mode Toggle using JavaScript.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095236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矩形"/>
          <p:cNvSpPr>
            <a:spLocks/>
          </p:cNvSpPr>
          <p:nvPr/>
        </p:nvSpPr>
        <p:spPr>
          <a:xfrm rot="0">
            <a:off x="752474" y="6486037"/>
            <a:ext cx="1773554"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文本框"/>
          <p:cNvSpPr>
            <a:spLocks noGrp="1"/>
          </p:cNvSpPr>
          <p:nvPr>
            <p:ph type="ctrTitle"/>
          </p:nvPr>
        </p:nvSpPr>
        <p:spPr>
          <a:xfrm rot="0">
            <a:off x="916786" y="2131167"/>
            <a:ext cx="10367842"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75" name="图片"/>
          <p:cNvPicPr>
            <a:picLocks noChangeAspect="1"/>
          </p:cNvPicPr>
          <p:nvPr/>
        </p:nvPicPr>
        <p:blipFill>
          <a:blip r:embed="rId1" cstate="print"/>
          <a:stretch>
            <a:fillRect/>
          </a:stretch>
        </p:blipFill>
        <p:spPr>
          <a:xfrm rot="0">
            <a:off x="-28574" y="-23272"/>
            <a:ext cx="5469309" cy="1649823"/>
          </a:xfrm>
          <a:prstGeom prst="rect"/>
          <a:noFill/>
          <a:ln w="12700" cmpd="sng" cap="flat">
            <a:noFill/>
            <a:prstDash val="solid"/>
            <a:miter/>
          </a:ln>
        </p:spPr>
      </p:pic>
      <p:pic>
        <p:nvPicPr>
          <p:cNvPr id="176" name="图片"/>
          <p:cNvPicPr>
            <a:picLocks noChangeAspect="1"/>
          </p:cNvPicPr>
          <p:nvPr/>
        </p:nvPicPr>
        <p:blipFill>
          <a:blip r:embed="rId2" cstate="print"/>
          <a:stretch>
            <a:fillRect/>
          </a:stretch>
        </p:blipFill>
        <p:spPr>
          <a:xfrm rot="0">
            <a:off x="5876835" y="-98946"/>
            <a:ext cx="4851016" cy="2249666"/>
          </a:xfrm>
          <a:prstGeom prst="rect"/>
          <a:noFill/>
          <a:ln w="12700" cmpd="sng" cap="flat">
            <a:noFill/>
            <a:prstDash val="solid"/>
            <a:miter/>
          </a:ln>
        </p:spPr>
      </p:pic>
      <p:pic>
        <p:nvPicPr>
          <p:cNvPr id="177" name="图片"/>
          <p:cNvPicPr>
            <a:picLocks noChangeAspect="1"/>
          </p:cNvPicPr>
          <p:nvPr/>
        </p:nvPicPr>
        <p:blipFill>
          <a:blip r:embed="rId3" cstate="print"/>
          <a:stretch>
            <a:fillRect/>
          </a:stretch>
        </p:blipFill>
        <p:spPr>
          <a:xfrm rot="0">
            <a:off x="2059832" y="19265160"/>
            <a:ext cx="5831040" cy="1367979"/>
          </a:xfrm>
          <a:prstGeom prst="rect"/>
          <a:noFill/>
          <a:ln w="12700" cmpd="sng" cap="flat">
            <a:noFill/>
            <a:prstDash val="solid"/>
            <a:miter/>
          </a:ln>
        </p:spPr>
      </p:pic>
      <p:pic>
        <p:nvPicPr>
          <p:cNvPr id="178" name="图片"/>
          <p:cNvPicPr>
            <a:picLocks noChangeAspect="1"/>
          </p:cNvPicPr>
          <p:nvPr/>
        </p:nvPicPr>
        <p:blipFill>
          <a:blip r:embed="rId4" cstate="print"/>
          <a:stretch>
            <a:fillRect/>
          </a:stretch>
        </p:blipFill>
        <p:spPr>
          <a:xfrm rot="0">
            <a:off x="-28574" y="1701626"/>
            <a:ext cx="5708835" cy="2159967"/>
          </a:xfrm>
          <a:prstGeom prst="rect"/>
          <a:noFill/>
          <a:ln w="12700" cmpd="sng" cap="flat">
            <a:noFill/>
            <a:prstDash val="solid"/>
            <a:miter/>
          </a:ln>
        </p:spPr>
      </p:pic>
      <p:pic>
        <p:nvPicPr>
          <p:cNvPr id="179" name="图片"/>
          <p:cNvPicPr>
            <a:picLocks noChangeAspect="1"/>
          </p:cNvPicPr>
          <p:nvPr/>
        </p:nvPicPr>
        <p:blipFill>
          <a:blip r:embed="rId5" cstate="print"/>
          <a:stretch>
            <a:fillRect/>
          </a:stretch>
        </p:blipFill>
        <p:spPr>
          <a:xfrm rot="0">
            <a:off x="6164924" y="2205018"/>
            <a:ext cx="6334100" cy="1583976"/>
          </a:xfrm>
          <a:prstGeom prst="rect"/>
          <a:noFill/>
          <a:ln w="12700" cmpd="sng" cap="flat">
            <a:noFill/>
            <a:prstDash val="solid"/>
            <a:miter/>
          </a:ln>
        </p:spPr>
      </p:pic>
      <p:pic>
        <p:nvPicPr>
          <p:cNvPr id="184" name="图片"/>
          <p:cNvPicPr>
            <a:picLocks noChangeAspect="1"/>
          </p:cNvPicPr>
          <p:nvPr/>
        </p:nvPicPr>
        <p:blipFill>
          <a:blip r:embed="rId6" cstate="print"/>
          <a:stretch>
            <a:fillRect/>
          </a:stretch>
        </p:blipFill>
        <p:spPr>
          <a:xfrm rot="0">
            <a:off x="-1676373" y="15164151"/>
            <a:ext cx="11429826" cy="2018105"/>
          </a:xfrm>
          <a:prstGeom prst="rect"/>
          <a:noFill/>
          <a:ln w="12700" cmpd="sng" cap="flat">
            <a:noFill/>
            <a:prstDash val="solid"/>
            <a:miter/>
          </a:ln>
        </p:spPr>
      </p:pic>
      <p:pic>
        <p:nvPicPr>
          <p:cNvPr id="195" name="图片"/>
          <p:cNvPicPr>
            <a:picLocks noChangeAspect="1"/>
          </p:cNvPicPr>
          <p:nvPr/>
        </p:nvPicPr>
        <p:blipFill>
          <a:blip r:embed="rId7" cstate="print"/>
          <a:stretch>
            <a:fillRect/>
          </a:stretch>
        </p:blipFill>
        <p:spPr>
          <a:xfrm rot="0">
            <a:off x="-28574" y="47624"/>
            <a:ext cx="5438260" cy="2013396"/>
          </a:xfrm>
          <a:prstGeom prst="rect"/>
          <a:noFill/>
          <a:ln w="12700" cmpd="sng" cap="flat">
            <a:noFill/>
            <a:prstDash val="solid"/>
            <a:miter/>
          </a:ln>
        </p:spPr>
      </p:pic>
      <p:pic>
        <p:nvPicPr>
          <p:cNvPr id="196" name="图片"/>
          <p:cNvPicPr>
            <a:picLocks noChangeAspect="1"/>
          </p:cNvPicPr>
          <p:nvPr/>
        </p:nvPicPr>
        <p:blipFill>
          <a:blip r:embed="rId8" cstate="print"/>
          <a:stretch>
            <a:fillRect/>
          </a:stretch>
        </p:blipFill>
        <p:spPr>
          <a:xfrm rot="0">
            <a:off x="123823" y="2061922"/>
            <a:ext cx="5396561" cy="2276857"/>
          </a:xfrm>
          <a:prstGeom prst="rect"/>
          <a:noFill/>
          <a:ln w="12700" cmpd="sng" cap="flat">
            <a:noFill/>
            <a:prstDash val="solid"/>
            <a:miter/>
          </a:ln>
        </p:spPr>
      </p:pic>
      <p:pic>
        <p:nvPicPr>
          <p:cNvPr id="197" name="图片"/>
          <p:cNvPicPr>
            <a:picLocks noChangeAspect="1"/>
          </p:cNvPicPr>
          <p:nvPr/>
        </p:nvPicPr>
        <p:blipFill>
          <a:blip r:embed="rId9" cstate="print"/>
          <a:stretch>
            <a:fillRect/>
          </a:stretch>
        </p:blipFill>
        <p:spPr>
          <a:xfrm rot="0">
            <a:off x="5524416" y="112887"/>
            <a:ext cx="6044176" cy="2822179"/>
          </a:xfrm>
          <a:prstGeom prst="rect"/>
          <a:noFill/>
          <a:ln w="12700" cmpd="sng" cap="flat">
            <a:noFill/>
            <a:prstDash val="solid"/>
            <a:miter/>
          </a:ln>
        </p:spPr>
      </p:pic>
      <p:pic>
        <p:nvPicPr>
          <p:cNvPr id="198" name="图片"/>
          <p:cNvPicPr>
            <a:picLocks noChangeAspect="1"/>
          </p:cNvPicPr>
          <p:nvPr/>
        </p:nvPicPr>
        <p:blipFill>
          <a:blip r:embed="rId10" cstate="print"/>
          <a:stretch>
            <a:fillRect/>
          </a:stretch>
        </p:blipFill>
        <p:spPr>
          <a:xfrm rot="0">
            <a:off x="-95248" y="4367236"/>
            <a:ext cx="5831254" cy="2303964"/>
          </a:xfrm>
          <a:prstGeom prst="rect"/>
          <a:noFill/>
          <a:ln w="12700" cmpd="sng" cap="flat">
            <a:noFill/>
            <a:prstDash val="solid"/>
            <a:miter/>
          </a:ln>
        </p:spPr>
      </p:pic>
      <p:pic>
        <p:nvPicPr>
          <p:cNvPr id="199" name="图片"/>
          <p:cNvPicPr>
            <a:picLocks noChangeAspect="1"/>
          </p:cNvPicPr>
          <p:nvPr/>
        </p:nvPicPr>
        <p:blipFill>
          <a:blip r:embed="rId11" cstate="print"/>
          <a:stretch>
            <a:fillRect/>
          </a:stretch>
        </p:blipFill>
        <p:spPr>
          <a:xfrm rot="0">
            <a:off x="5594557" y="2423778"/>
            <a:ext cx="6123432" cy="2020256"/>
          </a:xfrm>
          <a:prstGeom prst="rect"/>
          <a:noFill/>
          <a:ln w="12700" cmpd="sng" cap="flat">
            <a:noFill/>
            <a:prstDash val="solid"/>
            <a:miter/>
          </a:ln>
        </p:spPr>
      </p:pic>
      <p:pic>
        <p:nvPicPr>
          <p:cNvPr id="200" name="图片"/>
          <p:cNvPicPr>
            <a:picLocks noChangeAspect="1"/>
          </p:cNvPicPr>
          <p:nvPr/>
        </p:nvPicPr>
        <p:blipFill>
          <a:blip r:embed="rId12" cstate="print"/>
          <a:stretch>
            <a:fillRect/>
          </a:stretch>
        </p:blipFill>
        <p:spPr>
          <a:xfrm rot="0">
            <a:off x="5662282" y="4360447"/>
            <a:ext cx="6259554" cy="2346986"/>
          </a:xfrm>
          <a:prstGeom prst="rect"/>
          <a:noFill/>
          <a:ln w="12700" cmpd="sng" cap="flat">
            <a:noFill/>
            <a:prstDash val="solid"/>
            <a:miter/>
          </a:ln>
        </p:spPr>
      </p:pic>
      <p:sp>
        <p:nvSpPr>
          <p:cNvPr id="201" name="文本框"/>
          <p:cNvSpPr txBox="1">
            <a:spLocks/>
          </p:cNvSpPr>
          <p:nvPr/>
        </p:nvSpPr>
        <p:spPr>
          <a:xfrm rot="0">
            <a:off x="5471802" y="280711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2383761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0" y="1447800"/>
            <a:ext cx="121920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This portfolio website is a simple yet effective way to showcase personal details, education, skills, projects, and contact information in one place. By using HTML for structure, CSS for styling, and JavaScript for interactivity (like the back-to-top button), the site is both user-friendly and responsive.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It highlights professional identity while maintaining a clean and attractive design. Such a portfolio is very useful for students, freshers, or professionals to present themselves online and can be expanded in the future with more projects, animations, or backend integration.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1522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3" cy="6858466"/>
            <a:chOff x="7448612" y="0"/>
            <a:chExt cx="4743793" cy="6858466"/>
          </a:xfrm>
        </p:grpSpPr>
        <p:sp>
          <p:nvSpPr>
            <p:cNvPr id="6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7" name="组合"/>
          <p:cNvGrpSpPr>
            <a:grpSpLocks/>
          </p:cNvGrpSpPr>
          <p:nvPr/>
        </p:nvGrpSpPr>
        <p:grpSpPr>
          <a:xfrm>
            <a:off x="466725" y="6410325"/>
            <a:ext cx="3705224" cy="295275"/>
            <a:chOff x="466725" y="6410325"/>
            <a:chExt cx="3705224" cy="295275"/>
          </a:xfrm>
        </p:grpSpPr>
        <p:pic>
          <p:nvPicPr>
            <p:cNvPr id="7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9" name="矩形"/>
          <p:cNvSpPr>
            <a:spLocks/>
          </p:cNvSpPr>
          <p:nvPr/>
        </p:nvSpPr>
        <p:spPr>
          <a:xfrm rot="0">
            <a:off x="984649" y="2392278"/>
            <a:ext cx="8353281"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a</a:t>
            </a:r>
            <a:r>
              <a:rPr lang="en-US" altLang="zh-CN" sz="2800" b="0" i="0" u="none" strike="noStrike" kern="1200" cap="none" spc="0" baseline="0">
                <a:solidFill>
                  <a:srgbClr val="000000"/>
                </a:solidFill>
                <a:latin typeface="Calibri" pitchFamily="0" charset="0"/>
                <a:ea typeface="宋体" pitchFamily="0" charset="0"/>
                <a:cs typeface="Calibri" pitchFamily="0" charset="0"/>
              </a:rPr>
              <a:t>c</a:t>
            </a:r>
            <a:r>
              <a:rPr lang="en-US" altLang="zh-CN" sz="2800" b="0" i="0" u="none" strike="noStrike" kern="1200" cap="none" spc="0" baseline="0">
                <a:solidFill>
                  <a:srgbClr val="000000"/>
                </a:solidFill>
                <a:latin typeface="Calibri" pitchFamily="0" charset="0"/>
                <a:ea typeface="宋体" pitchFamily="0" charset="0"/>
                <a:cs typeface="Calibri" pitchFamily="0" charset="0"/>
              </a:rPr>
              <a:t>tive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g</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tal </a:t>
            </a:r>
            <a:r>
              <a:rPr lang="en-US" altLang="zh-CN" sz="2800" b="0" i="0" u="none" strike="noStrike" kern="1200" cap="none" spc="0" baseline="0">
                <a:solidFill>
                  <a:srgbClr val="000000"/>
                </a:solidFill>
                <a:latin typeface="Calibri" pitchFamily="0" charset="0"/>
                <a:ea typeface="宋体" pitchFamily="0" charset="0"/>
                <a:cs typeface="Calibri" pitchFamily="0" charset="0"/>
              </a:rPr>
              <a:t>p</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l</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u</a:t>
            </a:r>
            <a:r>
              <a:rPr lang="en-US" altLang="zh-CN" sz="2800" b="0" i="0" u="none" strike="noStrike" kern="1200" cap="none" spc="0" baseline="0">
                <a:solidFill>
                  <a:srgbClr val="000000"/>
                </a:solidFill>
                <a:latin typeface="Calibri" pitchFamily="0" charset="0"/>
                <a:ea typeface="宋体" pitchFamily="0" charset="0"/>
                <a:cs typeface="Calibri" pitchFamily="0" charset="0"/>
              </a:rPr>
              <a:t>s</a:t>
            </a:r>
            <a:r>
              <a:rPr lang="en-US" altLang="zh-CN" sz="2800" b="0" i="0" u="none" strike="noStrike" kern="1200" cap="none" spc="0" baseline="0">
                <a:solidFill>
                  <a:srgbClr val="000000"/>
                </a:solidFill>
                <a:latin typeface="Calibri" pitchFamily="0" charset="0"/>
                <a:ea typeface="宋体" pitchFamily="0" charset="0"/>
                <a:cs typeface="Calibri" pitchFamily="0" charset="0"/>
              </a:rPr>
              <a:t>i</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g </a:t>
            </a:r>
            <a:r>
              <a:rPr lang="en-US" altLang="zh-CN" sz="2800" b="0" i="0" u="none" strike="noStrike" kern="1200" cap="none" spc="0" baseline="0">
                <a:solidFill>
                  <a:srgbClr val="000000"/>
                </a:solidFill>
                <a:latin typeface="Calibri" pitchFamily="0" charset="0"/>
                <a:ea typeface="宋体" pitchFamily="0" charset="0"/>
                <a:cs typeface="Calibri" pitchFamily="0" charset="0"/>
              </a:rPr>
              <a:t>f</a:t>
            </a:r>
            <a:r>
              <a:rPr lang="en-US" altLang="zh-CN" sz="2800" b="0" i="0" u="none" strike="noStrike" kern="1200" cap="none" spc="0" baseline="0">
                <a:solidFill>
                  <a:srgbClr val="000000"/>
                </a:solidFill>
                <a:latin typeface="Calibri" pitchFamily="0" charset="0"/>
                <a:ea typeface="宋体" pitchFamily="0" charset="0"/>
                <a:cs typeface="Calibri" pitchFamily="0" charset="0"/>
              </a:rPr>
              <a:t>r</a:t>
            </a:r>
            <a:r>
              <a:rPr lang="en-US" altLang="zh-CN" sz="2800" b="0" i="0" u="none" strike="noStrike" kern="1200" cap="none" spc="0" baseline="0">
                <a:solidFill>
                  <a:srgbClr val="000000"/>
                </a:solidFill>
                <a:latin typeface="Calibri" pitchFamily="0" charset="0"/>
                <a:ea typeface="宋体" pitchFamily="0" charset="0"/>
                <a:cs typeface="Calibri" pitchFamily="0" charset="0"/>
              </a:rPr>
              <a:t>o</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t</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n</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w</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b</a:t>
            </a:r>
            <a:r>
              <a:rPr lang="en-US" altLang="zh-CN" sz="2800" b="0" i="0" u="none" strike="noStrike" kern="1200" cap="none" spc="0" baseline="0">
                <a:solidFill>
                  <a:srgbClr val="000000"/>
                </a:solidFill>
                <a:latin typeface="Calibri" pitchFamily="0" charset="0"/>
                <a:ea typeface="宋体" pitchFamily="0" charset="0"/>
                <a:cs typeface="Calibri" pitchFamily="0" charset="0"/>
              </a:rPr>
              <a:t> </a:t>
            </a:r>
            <a:r>
              <a:rPr lang="en-US" altLang="zh-CN" sz="2800" b="0" i="0" u="none" strike="noStrike" kern="1200" cap="none" spc="0" baseline="0">
                <a:solidFill>
                  <a:srgbClr val="000000"/>
                </a:solidFill>
                <a:latin typeface="Calibri" pitchFamily="0" charset="0"/>
                <a:ea typeface="宋体" pitchFamily="0" charset="0"/>
                <a:cs typeface="Calibri" pitchFamily="0" charset="0"/>
              </a:rPr>
              <a:t>d</a:t>
            </a:r>
            <a:r>
              <a:rPr lang="en-US" altLang="zh-CN" sz="2800" b="0" i="0" u="none" strike="noStrike" kern="1200" cap="none" spc="0" baseline="0">
                <a:solidFill>
                  <a:srgbClr val="000000"/>
                </a:solidFill>
                <a:latin typeface="Calibri" pitchFamily="0" charset="0"/>
                <a:ea typeface="宋体" pitchFamily="0" charset="0"/>
                <a:cs typeface="Calibri" pitchFamily="0" charset="0"/>
              </a:rPr>
              <a:t>e</a:t>
            </a:r>
            <a:r>
              <a:rPr lang="en-US" altLang="zh-CN" sz="2800" b="0" i="0" u="none" strike="noStrike" kern="1200" cap="none" spc="0" baseline="0">
                <a:solidFill>
                  <a:srgbClr val="000000"/>
                </a:solidFill>
                <a:latin typeface="Calibri" pitchFamily="0" charset="0"/>
                <a:ea typeface="宋体" pitchFamily="0" charset="0"/>
                <a:cs typeface="Calibri" pitchFamily="0" charset="0"/>
              </a:rPr>
              <a:t>velopment </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02307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2"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2" name="组合"/>
          <p:cNvGrpSpPr>
            <a:grpSpLocks/>
          </p:cNvGrpSpPr>
          <p:nvPr/>
        </p:nvGrpSpPr>
        <p:grpSpPr>
          <a:xfrm>
            <a:off x="7448612" y="0"/>
            <a:ext cx="4743793" cy="6858466"/>
            <a:chOff x="7448612" y="0"/>
            <a:chExt cx="4743793" cy="6858466"/>
          </a:xfrm>
        </p:grpSpPr>
        <p:sp>
          <p:nvSpPr>
            <p:cNvPr id="8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4" name="矩形"/>
          <p:cNvSpPr>
            <a:spLocks/>
          </p:cNvSpPr>
          <p:nvPr/>
        </p:nvSpPr>
        <p:spPr>
          <a:xfrm rot="0">
            <a:off x="752474" y="6486037"/>
            <a:ext cx="1773554" cy="1619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5"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6"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7"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0" name="组合"/>
          <p:cNvGrpSpPr>
            <a:grpSpLocks/>
          </p:cNvGrpSpPr>
          <p:nvPr/>
        </p:nvGrpSpPr>
        <p:grpSpPr>
          <a:xfrm>
            <a:off x="47625" y="3819523"/>
            <a:ext cx="4124324" cy="3009896"/>
            <a:chOff x="47625" y="3819523"/>
            <a:chExt cx="4124324" cy="3009896"/>
          </a:xfrm>
        </p:grpSpPr>
        <p:pic>
          <p:nvPicPr>
            <p:cNvPr id="9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9"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1"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228508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7"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0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0" y="1600200"/>
            <a:ext cx="12192000"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Problem Statement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Design and develop a personal portfolio website using HTML, CSS, and JavaScript that showcases a student’s profile, education, skills, and projects in a clean and professional layout.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Requirements: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Header Section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Display name, profession (e.g., Computer Science Student), and profile picture.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Navigation Bar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 a sticky navigation bar with links to different sections (About, Education, Skills, Projects, Contact).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Smooth scrolling between sections.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About Section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Brief introduction about the student.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Education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List academic qualifications in a structured format.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Skills Section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Display technical skills as styled tags/badges.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2300329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矩形"/>
          <p:cNvSpPr>
            <a:spLocks/>
          </p:cNvSpPr>
          <p:nvPr/>
        </p:nvSpPr>
        <p:spPr>
          <a:xfrm rot="0">
            <a:off x="0" y="457200"/>
            <a:ext cx="12192000" cy="54254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6. Projects Section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Mention at least two sample projects with descriptions.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7. Contact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 email, phone, and LinkedIn details with clickable links.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8. Footer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Contain copyright information.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9. Interactive Feature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Add a “Back to Top” button that appears on scrolling down and smoothly scrolls the page back to the top when clicked.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10. Styling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CSS to create a clean, modern, and responsive design.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Highlight section titles with consistent color themes.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Essentially, the problem is: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“Create a responsive portfolio webpage for a Computer Science student using HTML, CSS, and JavaScript, which includes sections for About.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35026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5239" y="1586794"/>
            <a:ext cx="12192000"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having an online presence is essential for students and professionals to showcase their skills, achievements, and projects. Traditional resumes are limited in interactivity and fail to highlight practical abilities effectively. Therefore, there is a need for a personal portfolio website that allows an individual to display their academic background, technical skills, and projects in an engaging and structured way.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Project Overview</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Personal Portfolio Website is a responsive web application built using HTML, CSS, and JavaScript. It is designed for S. Shalini, a Computer Science student, to highlight her professional profile.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The website provides the following features: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About Section – Introduces the user with a professional summary.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Education Section – Displays academic qualifications in a structured format.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Skills Section – Showcases technical skills like HTML, CSS, JavaScript, Python, and C++.</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Projects Section – Lists key projects with short descriptions.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Contact Section – Provides email, phone number, and LinkedIn details for networking.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Navigation Bar – Sticky navigation for smooth section access.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Back to Top Button – Improves user experience by enabling quick scrolling.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portfolio emphasizes simplicity, responsiveness, and clarity, ensuring that recruiters, teachers, or collaborators can easily explore Shalini’s project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38179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0" y="1905000"/>
            <a:ext cx="12192000"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Portfolio Website is a personal web application designed to showcase academic background, technical skills, projects, and contact details in a professional and visually appealing format. It serves as a digital resume and an online presence for Shalini, a Computer Science student. The website is fully responsive, user-friendly, and includes modern web features such as smooth navigation, a sticky navigation bar, and a "Back to Top" button.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Problem Statement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competitive world, students and professionals need a platform to highlight their achievements, skills, and projects beyond traditional paper resumes. A static resume often fails to reflect personality, interactivity, and technical expertise.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Without an online portfolio:</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Recruiters and hiring managers may not get a clear understanding of the candidate’s technical capabilities.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Students miss opportunities to showcase hands-on projects and coding skills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Networking through platforms like LinkedIn is limited without a personal website to redirect to.</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addresses the need for an interactive, structured, and professional personal portfolio website that acts as a digital identity for students and job seekers.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75690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0" y="685800"/>
            <a:ext cx="12192000" cy="2491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 End Users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The end users of this project include:</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Students &amp; Job Seekers – To present their skills, education, and projects in a professional format.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Recruiters &amp; Hiring Managers – To quickly view and evaluate the candidate’s profile, skills, and achievements.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Peers &amp; Mentors – To explore academic background, technical expertise, and project contributions.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Networking Connections (LinkedIn, GitHub, etc.) – To get a quick overview of the candidate’s work and reach out for collaboration or opportunities.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20328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0" y="1433195"/>
            <a:ext cx="12192000" cy="59588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 Responsive Layout Basics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Content </a:t>
            </a:r>
            <a:r>
              <a:rPr lang="en-US" altLang="zh-CN" sz="1800" b="0" i="0" u="none" strike="noStrike" kern="1200" cap="none" spc="0" baseline="0">
                <a:solidFill>
                  <a:schemeClr val="tx1"/>
                </a:solidFill>
                <a:latin typeface="Calibri" pitchFamily="0" charset="0"/>
                <a:ea typeface="宋体" pitchFamily="0" charset="0"/>
                <a:cs typeface="Calibri" pitchFamily="0" charset="0"/>
              </a:rPr>
              <a:t>centered</a:t>
            </a:r>
            <a:r>
              <a:rPr lang="en-US" altLang="zh-CN" sz="1800" b="0" i="0" u="none" strike="noStrike" kern="1200" cap="none" spc="0" baseline="0">
                <a:solidFill>
                  <a:schemeClr val="tx1"/>
                </a:solidFill>
                <a:latin typeface="Calibri" pitchFamily="0" charset="0"/>
                <a:ea typeface="宋体" pitchFamily="0" charset="0"/>
                <a:cs typeface="Calibri" pitchFamily="0" charset="0"/>
              </a:rPr>
              <a:t> with max-width.</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Simple, mobile-friendly design.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Sticky navigation bar at the top.</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Navigation System</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Internal links (&lt;a </a:t>
            </a:r>
            <a:r>
              <a:rPr lang="en-US" altLang="zh-CN" sz="1800" b="0" i="0" u="none" strike="noStrike" kern="1200" cap="none" spc="0" baseline="0">
                <a:solidFill>
                  <a:schemeClr val="tx1"/>
                </a:solidFill>
                <a:latin typeface="Calibri" pitchFamily="0" charset="0"/>
                <a:ea typeface="宋体" pitchFamily="0" charset="0"/>
                <a:cs typeface="Calibri" pitchFamily="0" charset="0"/>
              </a:rPr>
              <a:t>href</a:t>
            </a:r>
            <a:r>
              <a:rPr lang="en-US" altLang="zh-CN" sz="1800" b="0" i="0" u="none" strike="noStrike" kern="1200" cap="none" spc="0" baseline="0">
                <a:solidFill>
                  <a:schemeClr val="tx1"/>
                </a:solidFill>
                <a:latin typeface="Calibri" pitchFamily="0" charset="0"/>
                <a:ea typeface="宋体" pitchFamily="0" charset="0"/>
                <a:cs typeface="Calibri" pitchFamily="0" charset="0"/>
              </a:rPr>
              <a:t>="#section"&gt;) allow smooth scrolling to sections.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scroll-</a:t>
            </a:r>
            <a:r>
              <a:rPr lang="en-US" altLang="zh-CN" sz="1800" b="0" i="0" u="none" strike="noStrike" kern="1200" cap="none" spc="0" baseline="0">
                <a:solidFill>
                  <a:schemeClr val="tx1"/>
                </a:solidFill>
                <a:latin typeface="Calibri" pitchFamily="0" charset="0"/>
                <a:ea typeface="宋体" pitchFamily="0" charset="0"/>
                <a:cs typeface="Calibri" pitchFamily="0" charset="0"/>
              </a:rPr>
              <a:t>behavior</a:t>
            </a:r>
            <a:r>
              <a:rPr lang="en-US" altLang="zh-CN" sz="1800" b="0" i="0" u="none" strike="noStrike" kern="1200" cap="none" spc="0" baseline="0">
                <a:solidFill>
                  <a:schemeClr val="tx1"/>
                </a:solidFill>
                <a:latin typeface="Calibri" pitchFamily="0" charset="0"/>
                <a:ea typeface="宋体" pitchFamily="0" charset="0"/>
                <a:cs typeface="Calibri" pitchFamily="0" charset="0"/>
              </a:rPr>
              <a:t>: smooth; in CSS makes scrolling animated.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Profile Section (Header)</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Displays name, role, and profile picture.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About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Short introduction about yourself.</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 Education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Timeline of your academic background.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6. Skills Section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Tag-style skill labels for quick visualization.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608212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2025-09-13T06:50:31Z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31116d28d3dd49039cdac8ed8f349692</vt:lpwstr>
  </property>
</Properties>
</file>