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8" r:id="rId2"/>
    <p:sldId id="259" r:id="rId3"/>
    <p:sldId id="262" r:id="rId4"/>
    <p:sldId id="261" r:id="rId5"/>
    <p:sldId id="260" r:id="rId6"/>
  </p:sldIdLst>
  <p:sldSz cx="9144000" cy="6858000" type="letter"/>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14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54BDAC4-8E5C-472E-A229-EE42A6B343EC}" type="datetimeFigureOut">
              <a:rPr lang="en-US" smtClean="0"/>
              <a:t>7/13/2020</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D048047-3D66-4A22-8B04-ACA96D5DC9E3}" type="slidenum">
              <a:rPr lang="en-US" smtClean="0"/>
              <a:t>‹#›</a:t>
            </a:fld>
            <a:endParaRPr lang="en-US"/>
          </a:p>
        </p:txBody>
      </p:sp>
    </p:spTree>
    <p:extLst>
      <p:ext uri="{BB962C8B-B14F-4D97-AF65-F5344CB8AC3E}">
        <p14:creationId xmlns:p14="http://schemas.microsoft.com/office/powerpoint/2010/main" val="3722324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Harm reduction responses to drug use:  reduce the negative consequences associated with drug use through an approach focused on ameliorating the impact rather than eliminating the conduct alone. </a:t>
            </a:r>
            <a:r>
              <a:rPr lang="en-US" dirty="0" err="1"/>
              <a:t>Eg</a:t>
            </a:r>
            <a:r>
              <a:rPr lang="en-US" dirty="0"/>
              <a:t> sterile syringe access; medication-assisted treatment, distribution of the overdose antidote medication naloxone;</a:t>
            </a:r>
          </a:p>
          <a:p>
            <a:r>
              <a:rPr lang="en-US" dirty="0"/>
              <a:t>Discovery practices: </a:t>
            </a:r>
            <a:r>
              <a:rPr lang="en-US" sz="1200" kern="1200" dirty="0">
                <a:solidFill>
                  <a:schemeClr val="tx1"/>
                </a:solidFill>
                <a:effectLst/>
                <a:latin typeface="+mn-lt"/>
                <a:ea typeface="+mn-ea"/>
                <a:cs typeface="+mn-cs"/>
              </a:rPr>
              <a:t>availability of evidence to the defense in criminal cases, which is controlled by prosecutor</a:t>
            </a:r>
            <a:endParaRPr lang="en-US" dirty="0"/>
          </a:p>
        </p:txBody>
      </p:sp>
      <p:sp>
        <p:nvSpPr>
          <p:cNvPr id="4" name="Slide Number Placeholder 3"/>
          <p:cNvSpPr>
            <a:spLocks noGrp="1"/>
          </p:cNvSpPr>
          <p:nvPr>
            <p:ph type="sldNum" sz="quarter" idx="5"/>
          </p:nvPr>
        </p:nvSpPr>
        <p:spPr/>
        <p:txBody>
          <a:bodyPr/>
          <a:lstStyle/>
          <a:p>
            <a:fld id="{8D048047-3D66-4A22-8B04-ACA96D5DC9E3}" type="slidenum">
              <a:rPr lang="en-US" smtClean="0"/>
              <a:t>1</a:t>
            </a:fld>
            <a:endParaRPr lang="en-US"/>
          </a:p>
        </p:txBody>
      </p:sp>
    </p:spTree>
    <p:extLst>
      <p:ext uri="{BB962C8B-B14F-4D97-AF65-F5344CB8AC3E}">
        <p14:creationId xmlns:p14="http://schemas.microsoft.com/office/powerpoint/2010/main" val="2107839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Memo Agreement plan, a misdemeanor diversion program for first-time offenders (in cases not involving DWI, family violence, or public lewdness), requiring 24 to 30 hours of community service and taking classes in, say, drug education or the social consequences of stealing.</a:t>
            </a:r>
            <a:endParaRPr lang="en-US" dirty="0"/>
          </a:p>
        </p:txBody>
      </p:sp>
      <p:sp>
        <p:nvSpPr>
          <p:cNvPr id="4" name="Slide Number Placeholder 3"/>
          <p:cNvSpPr>
            <a:spLocks noGrp="1"/>
          </p:cNvSpPr>
          <p:nvPr>
            <p:ph type="sldNum" sz="quarter" idx="5"/>
          </p:nvPr>
        </p:nvSpPr>
        <p:spPr/>
        <p:txBody>
          <a:bodyPr/>
          <a:lstStyle/>
          <a:p>
            <a:fld id="{8D048047-3D66-4A22-8B04-ACA96D5DC9E3}" type="slidenum">
              <a:rPr lang="en-US" smtClean="0"/>
              <a:t>2</a:t>
            </a:fld>
            <a:endParaRPr lang="en-US"/>
          </a:p>
        </p:txBody>
      </p:sp>
    </p:spTree>
    <p:extLst>
      <p:ext uri="{BB962C8B-B14F-4D97-AF65-F5344CB8AC3E}">
        <p14:creationId xmlns:p14="http://schemas.microsoft.com/office/powerpoint/2010/main" val="1074568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048047-3D66-4A22-8B04-ACA96D5DC9E3}" type="slidenum">
              <a:rPr lang="en-US" smtClean="0"/>
              <a:t>5</a:t>
            </a:fld>
            <a:endParaRPr lang="en-US"/>
          </a:p>
        </p:txBody>
      </p:sp>
    </p:spTree>
    <p:extLst>
      <p:ext uri="{BB962C8B-B14F-4D97-AF65-F5344CB8AC3E}">
        <p14:creationId xmlns:p14="http://schemas.microsoft.com/office/powerpoint/2010/main" val="868983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8571D4-6EF3-474B-A23A-9FA744291F7E}"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F942A-29D1-448A-B3D0-1DE4894BA75C}" type="slidenum">
              <a:rPr lang="en-US" smtClean="0"/>
              <a:t>‹#›</a:t>
            </a:fld>
            <a:endParaRPr lang="en-US"/>
          </a:p>
        </p:txBody>
      </p:sp>
    </p:spTree>
    <p:extLst>
      <p:ext uri="{BB962C8B-B14F-4D97-AF65-F5344CB8AC3E}">
        <p14:creationId xmlns:p14="http://schemas.microsoft.com/office/powerpoint/2010/main" val="317860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8571D4-6EF3-474B-A23A-9FA744291F7E}"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F942A-29D1-448A-B3D0-1DE4894BA75C}" type="slidenum">
              <a:rPr lang="en-US" smtClean="0"/>
              <a:t>‹#›</a:t>
            </a:fld>
            <a:endParaRPr lang="en-US"/>
          </a:p>
        </p:txBody>
      </p:sp>
    </p:spTree>
    <p:extLst>
      <p:ext uri="{BB962C8B-B14F-4D97-AF65-F5344CB8AC3E}">
        <p14:creationId xmlns:p14="http://schemas.microsoft.com/office/powerpoint/2010/main" val="2395343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8571D4-6EF3-474B-A23A-9FA744291F7E}"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F942A-29D1-448A-B3D0-1DE4894BA75C}" type="slidenum">
              <a:rPr lang="en-US" smtClean="0"/>
              <a:t>‹#›</a:t>
            </a:fld>
            <a:endParaRPr lang="en-US"/>
          </a:p>
        </p:txBody>
      </p:sp>
    </p:spTree>
    <p:extLst>
      <p:ext uri="{BB962C8B-B14F-4D97-AF65-F5344CB8AC3E}">
        <p14:creationId xmlns:p14="http://schemas.microsoft.com/office/powerpoint/2010/main" val="3508882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8571D4-6EF3-474B-A23A-9FA744291F7E}"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F942A-29D1-448A-B3D0-1DE4894BA75C}" type="slidenum">
              <a:rPr lang="en-US" smtClean="0"/>
              <a:t>‹#›</a:t>
            </a:fld>
            <a:endParaRPr lang="en-US"/>
          </a:p>
        </p:txBody>
      </p:sp>
    </p:spTree>
    <p:extLst>
      <p:ext uri="{BB962C8B-B14F-4D97-AF65-F5344CB8AC3E}">
        <p14:creationId xmlns:p14="http://schemas.microsoft.com/office/powerpoint/2010/main" val="7291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8571D4-6EF3-474B-A23A-9FA744291F7E}"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F942A-29D1-448A-B3D0-1DE4894BA75C}" type="slidenum">
              <a:rPr lang="en-US" smtClean="0"/>
              <a:t>‹#›</a:t>
            </a:fld>
            <a:endParaRPr lang="en-US"/>
          </a:p>
        </p:txBody>
      </p:sp>
    </p:spTree>
    <p:extLst>
      <p:ext uri="{BB962C8B-B14F-4D97-AF65-F5344CB8AC3E}">
        <p14:creationId xmlns:p14="http://schemas.microsoft.com/office/powerpoint/2010/main" val="4197940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8571D4-6EF3-474B-A23A-9FA744291F7E}" type="datetimeFigureOut">
              <a:rPr lang="en-US" smtClean="0"/>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CF942A-29D1-448A-B3D0-1DE4894BA75C}" type="slidenum">
              <a:rPr lang="en-US" smtClean="0"/>
              <a:t>‹#›</a:t>
            </a:fld>
            <a:endParaRPr lang="en-US"/>
          </a:p>
        </p:txBody>
      </p:sp>
    </p:spTree>
    <p:extLst>
      <p:ext uri="{BB962C8B-B14F-4D97-AF65-F5344CB8AC3E}">
        <p14:creationId xmlns:p14="http://schemas.microsoft.com/office/powerpoint/2010/main" val="1377123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8571D4-6EF3-474B-A23A-9FA744291F7E}" type="datetimeFigureOut">
              <a:rPr lang="en-US" smtClean="0"/>
              <a:t>7/13/2020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CF942A-29D1-448A-B3D0-1DE4894BA75C}" type="slidenum">
              <a:rPr lang="en-US" smtClean="0"/>
              <a:t>‹#›</a:t>
            </a:fld>
            <a:endParaRPr lang="en-US"/>
          </a:p>
        </p:txBody>
      </p:sp>
    </p:spTree>
    <p:extLst>
      <p:ext uri="{BB962C8B-B14F-4D97-AF65-F5344CB8AC3E}">
        <p14:creationId xmlns:p14="http://schemas.microsoft.com/office/powerpoint/2010/main" val="349032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8571D4-6EF3-474B-A23A-9FA744291F7E}" type="datetimeFigureOut">
              <a:rPr lang="en-US" smtClean="0"/>
              <a:t>7/13/2020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CF942A-29D1-448A-B3D0-1DE4894BA75C}" type="slidenum">
              <a:rPr lang="en-US" smtClean="0"/>
              <a:t>‹#›</a:t>
            </a:fld>
            <a:endParaRPr lang="en-US"/>
          </a:p>
        </p:txBody>
      </p:sp>
    </p:spTree>
    <p:extLst>
      <p:ext uri="{BB962C8B-B14F-4D97-AF65-F5344CB8AC3E}">
        <p14:creationId xmlns:p14="http://schemas.microsoft.com/office/powerpoint/2010/main" val="1684457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8571D4-6EF3-474B-A23A-9FA744291F7E}" type="datetimeFigureOut">
              <a:rPr lang="en-US" smtClean="0"/>
              <a:t>7/13/2020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CF942A-29D1-448A-B3D0-1DE4894BA75C}" type="slidenum">
              <a:rPr lang="en-US" smtClean="0"/>
              <a:t>‹#›</a:t>
            </a:fld>
            <a:endParaRPr lang="en-US"/>
          </a:p>
        </p:txBody>
      </p:sp>
    </p:spTree>
    <p:extLst>
      <p:ext uri="{BB962C8B-B14F-4D97-AF65-F5344CB8AC3E}">
        <p14:creationId xmlns:p14="http://schemas.microsoft.com/office/powerpoint/2010/main" val="3440793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8571D4-6EF3-474B-A23A-9FA744291F7E}" type="datetimeFigureOut">
              <a:rPr lang="en-US" smtClean="0"/>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CF942A-29D1-448A-B3D0-1DE4894BA75C}" type="slidenum">
              <a:rPr lang="en-US" smtClean="0"/>
              <a:t>‹#›</a:t>
            </a:fld>
            <a:endParaRPr lang="en-US"/>
          </a:p>
        </p:txBody>
      </p:sp>
    </p:spTree>
    <p:extLst>
      <p:ext uri="{BB962C8B-B14F-4D97-AF65-F5344CB8AC3E}">
        <p14:creationId xmlns:p14="http://schemas.microsoft.com/office/powerpoint/2010/main" val="3915177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8571D4-6EF3-474B-A23A-9FA744291F7E}" type="datetimeFigureOut">
              <a:rPr lang="en-US" smtClean="0"/>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CF942A-29D1-448A-B3D0-1DE4894BA75C}" type="slidenum">
              <a:rPr lang="en-US" smtClean="0"/>
              <a:t>‹#›</a:t>
            </a:fld>
            <a:endParaRPr lang="en-US"/>
          </a:p>
        </p:txBody>
      </p:sp>
    </p:spTree>
    <p:extLst>
      <p:ext uri="{BB962C8B-B14F-4D97-AF65-F5344CB8AC3E}">
        <p14:creationId xmlns:p14="http://schemas.microsoft.com/office/powerpoint/2010/main" val="770368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8571D4-6EF3-474B-A23A-9FA744291F7E}" type="datetimeFigureOut">
              <a:rPr lang="en-US" smtClean="0"/>
              <a:t>7/13/2020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CF942A-29D1-448A-B3D0-1DE4894BA75C}" type="slidenum">
              <a:rPr lang="en-US" smtClean="0"/>
              <a:t>‹#›</a:t>
            </a:fld>
            <a:endParaRPr lang="en-US"/>
          </a:p>
        </p:txBody>
      </p:sp>
    </p:spTree>
    <p:extLst>
      <p:ext uri="{BB962C8B-B14F-4D97-AF65-F5344CB8AC3E}">
        <p14:creationId xmlns:p14="http://schemas.microsoft.com/office/powerpoint/2010/main" val="2111317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67EF-F34D-4FEA-8466-9478AB978396}"/>
              </a:ext>
            </a:extLst>
          </p:cNvPr>
          <p:cNvSpPr>
            <a:spLocks noGrp="1"/>
          </p:cNvSpPr>
          <p:nvPr>
            <p:ph type="title"/>
          </p:nvPr>
        </p:nvSpPr>
        <p:spPr>
          <a:xfrm>
            <a:off x="628650" y="630169"/>
            <a:ext cx="7886700" cy="1325563"/>
          </a:xfrm>
        </p:spPr>
        <p:txBody>
          <a:bodyPr>
            <a:normAutofit/>
          </a:bodyPr>
          <a:lstStyle/>
          <a:p>
            <a:r>
              <a:rPr lang="en-US" dirty="0"/>
              <a:t>Does Reform Prosecution Increase Crime? </a:t>
            </a:r>
            <a:r>
              <a:rPr lang="en-US" sz="3300" dirty="0"/>
              <a:t>A Study from Dallas, TX</a:t>
            </a:r>
          </a:p>
        </p:txBody>
      </p:sp>
      <p:graphicFrame>
        <p:nvGraphicFramePr>
          <p:cNvPr id="4" name="Table 4">
            <a:extLst>
              <a:ext uri="{FF2B5EF4-FFF2-40B4-BE49-F238E27FC236}">
                <a16:creationId xmlns:a16="http://schemas.microsoft.com/office/drawing/2014/main" id="{E834F278-E0DB-4E4E-B62F-CAC59A2FFE6A}"/>
              </a:ext>
            </a:extLst>
          </p:cNvPr>
          <p:cNvGraphicFramePr>
            <a:graphicFrameLocks noGrp="1"/>
          </p:cNvGraphicFramePr>
          <p:nvPr>
            <p:ph idx="1"/>
            <p:extLst>
              <p:ext uri="{D42A27DB-BD31-4B8C-83A1-F6EECF244321}">
                <p14:modId xmlns:p14="http://schemas.microsoft.com/office/powerpoint/2010/main" val="2715239474"/>
              </p:ext>
            </p:extLst>
          </p:nvPr>
        </p:nvGraphicFramePr>
        <p:xfrm>
          <a:off x="185531" y="2101641"/>
          <a:ext cx="8719930" cy="4023360"/>
        </p:xfrm>
        <a:graphic>
          <a:graphicData uri="http://schemas.openxmlformats.org/drawingml/2006/table">
            <a:tbl>
              <a:tblPr firstRow="1" bandRow="1">
                <a:tableStyleId>{2D5ABB26-0587-4C30-8999-92F81FD0307C}</a:tableStyleId>
              </a:tblPr>
              <a:tblGrid>
                <a:gridCol w="3642003">
                  <a:extLst>
                    <a:ext uri="{9D8B030D-6E8A-4147-A177-3AD203B41FA5}">
                      <a16:colId xmlns:a16="http://schemas.microsoft.com/office/drawing/2014/main" val="3594739127"/>
                    </a:ext>
                  </a:extLst>
                </a:gridCol>
                <a:gridCol w="5077927">
                  <a:extLst>
                    <a:ext uri="{9D8B030D-6E8A-4147-A177-3AD203B41FA5}">
                      <a16:colId xmlns:a16="http://schemas.microsoft.com/office/drawing/2014/main" val="3864103380"/>
                    </a:ext>
                  </a:extLst>
                </a:gridCol>
              </a:tblGrid>
              <a:tr h="377190">
                <a:tc>
                  <a:txBody>
                    <a:bodyPr/>
                    <a:lstStyle/>
                    <a:p>
                      <a:pPr algn="ctr">
                        <a:spcAft>
                          <a:spcPts val="1200"/>
                        </a:spcAft>
                      </a:pPr>
                      <a:r>
                        <a:rPr lang="en-US" sz="2200" dirty="0">
                          <a:latin typeface="+mj-lt"/>
                        </a:rPr>
                        <a:t>Reform Prosecution</a:t>
                      </a:r>
                    </a:p>
                    <a:p>
                      <a:pPr algn="ctr">
                        <a:spcAft>
                          <a:spcPts val="1200"/>
                        </a:spcAft>
                      </a:pPr>
                      <a:endParaRPr lang="en-US" sz="2200" b="1" dirty="0">
                        <a:latin typeface="+mj-lt"/>
                      </a:endParaRPr>
                    </a:p>
                  </a:txBody>
                  <a:tcPr marL="137160" marR="137160" marT="137160" marB="137160"/>
                </a:tc>
                <a:tc>
                  <a:txBody>
                    <a:bodyPr/>
                    <a:lstStyle/>
                    <a:p>
                      <a:pPr marL="342900" indent="-342900">
                        <a:spcAft>
                          <a:spcPts val="1200"/>
                        </a:spcAft>
                        <a:buFont typeface="Wingdings" panose="05000000000000000000" pitchFamily="2" charset="2"/>
                        <a:buChar char="§"/>
                      </a:pPr>
                      <a:r>
                        <a:rPr lang="en-US" sz="2200" dirty="0">
                          <a:latin typeface="+mj-lt"/>
                        </a:rPr>
                        <a:t>Reversing “tough on crime” approach</a:t>
                      </a:r>
                    </a:p>
                    <a:p>
                      <a:pPr marL="342900" indent="-342900">
                        <a:spcAft>
                          <a:spcPts val="1200"/>
                        </a:spcAft>
                        <a:buFont typeface="Wingdings" panose="05000000000000000000" pitchFamily="2" charset="2"/>
                        <a:buChar char="§"/>
                      </a:pPr>
                      <a:r>
                        <a:rPr lang="en-US" sz="2200" dirty="0">
                          <a:latin typeface="+mj-lt"/>
                        </a:rPr>
                        <a:t>Revising past extreme sentences</a:t>
                      </a:r>
                    </a:p>
                    <a:p>
                      <a:pPr marL="342900" indent="-342900">
                        <a:spcAft>
                          <a:spcPts val="1200"/>
                        </a:spcAft>
                        <a:buFont typeface="Wingdings" panose="05000000000000000000" pitchFamily="2" charset="2"/>
                        <a:buChar char="§"/>
                      </a:pPr>
                      <a:r>
                        <a:rPr lang="en-US" sz="2200" dirty="0">
                          <a:latin typeface="+mj-lt"/>
                        </a:rPr>
                        <a:t>Harm reduction responses</a:t>
                      </a:r>
                    </a:p>
                    <a:p>
                      <a:pPr marL="342900" indent="-342900">
                        <a:spcAft>
                          <a:spcPts val="1200"/>
                        </a:spcAft>
                        <a:buFont typeface="Wingdings" panose="05000000000000000000" pitchFamily="2" charset="2"/>
                        <a:buChar char="§"/>
                      </a:pPr>
                      <a:r>
                        <a:rPr lang="en-US" sz="2200" dirty="0">
                          <a:latin typeface="+mj-lt"/>
                        </a:rPr>
                        <a:t>Open and early discovery practices</a:t>
                      </a:r>
                    </a:p>
                    <a:p>
                      <a:pPr marL="342900" indent="-342900">
                        <a:spcAft>
                          <a:spcPts val="1200"/>
                        </a:spcAft>
                        <a:buFont typeface="Wingdings" panose="05000000000000000000" pitchFamily="2" charset="2"/>
                        <a:buChar char="§"/>
                      </a:pPr>
                      <a:r>
                        <a:rPr lang="en-US" sz="2200" dirty="0">
                          <a:latin typeface="+mj-lt"/>
                        </a:rPr>
                        <a:t>Bail and Marijuana Policy Reform</a:t>
                      </a:r>
                    </a:p>
                    <a:p>
                      <a:pPr marL="342900" indent="-342900">
                        <a:spcAft>
                          <a:spcPts val="1200"/>
                        </a:spcAft>
                        <a:buFont typeface="Wingdings" panose="05000000000000000000" pitchFamily="2" charset="2"/>
                        <a:buChar char="§"/>
                      </a:pPr>
                      <a:r>
                        <a:rPr lang="en-US" sz="2200" dirty="0">
                          <a:latin typeface="+mj-lt"/>
                        </a:rPr>
                        <a:t>Police Accountability</a:t>
                      </a:r>
                    </a:p>
                    <a:p>
                      <a:pPr marL="342900" indent="-342900">
                        <a:spcAft>
                          <a:spcPts val="1200"/>
                        </a:spcAft>
                        <a:buFont typeface="Wingdings" panose="05000000000000000000" pitchFamily="2" charset="2"/>
                        <a:buChar char="§"/>
                      </a:pPr>
                      <a:r>
                        <a:rPr lang="en-US" sz="2200" dirty="0">
                          <a:latin typeface="+mj-lt"/>
                        </a:rPr>
                        <a:t>Trauma-Informed Juvenile Justice</a:t>
                      </a:r>
                    </a:p>
                    <a:p>
                      <a:pPr marL="342900" indent="-342900">
                        <a:spcAft>
                          <a:spcPts val="1200"/>
                        </a:spcAft>
                        <a:buFont typeface="Wingdings" panose="05000000000000000000" pitchFamily="2" charset="2"/>
                        <a:buChar char="§"/>
                      </a:pPr>
                      <a:r>
                        <a:rPr lang="en-US" sz="2200" dirty="0">
                          <a:latin typeface="+mj-lt"/>
                        </a:rPr>
                        <a:t>Restorative Justice</a:t>
                      </a:r>
                    </a:p>
                  </a:txBody>
                  <a:tcPr marL="137160" marR="137160" marT="137160" marB="137160"/>
                </a:tc>
                <a:extLst>
                  <a:ext uri="{0D108BD9-81ED-4DB2-BD59-A6C34878D82A}">
                    <a16:rowId xmlns:a16="http://schemas.microsoft.com/office/drawing/2014/main" val="2294417335"/>
                  </a:ext>
                </a:extLst>
              </a:tr>
            </a:tbl>
          </a:graphicData>
        </a:graphic>
      </p:graphicFrame>
      <p:sp>
        <p:nvSpPr>
          <p:cNvPr id="3" name="TextBox 2">
            <a:extLst>
              <a:ext uri="{FF2B5EF4-FFF2-40B4-BE49-F238E27FC236}">
                <a16:creationId xmlns:a16="http://schemas.microsoft.com/office/drawing/2014/main" id="{925F0DEB-3A18-4C40-9E18-062753A39299}"/>
              </a:ext>
            </a:extLst>
          </p:cNvPr>
          <p:cNvSpPr txBox="1"/>
          <p:nvPr/>
        </p:nvSpPr>
        <p:spPr>
          <a:xfrm>
            <a:off x="-1" y="6453810"/>
            <a:ext cx="9144001" cy="461665"/>
          </a:xfrm>
          <a:prstGeom prst="rect">
            <a:avLst/>
          </a:prstGeom>
          <a:noFill/>
        </p:spPr>
        <p:txBody>
          <a:bodyPr wrap="square" rtlCol="0">
            <a:spAutoFit/>
          </a:bodyPr>
          <a:lstStyle/>
          <a:p>
            <a:r>
              <a:rPr lang="en-US" sz="1200" dirty="0"/>
              <a:t>Source: “Issues at a Glance Briefs.” Fair and Just Prosecution. Accessed April 22, 2020. https://fairandjustprosecution.org/resources/issues-at-a-glance-briefs/.</a:t>
            </a:r>
          </a:p>
        </p:txBody>
      </p:sp>
    </p:spTree>
    <p:extLst>
      <p:ext uri="{BB962C8B-B14F-4D97-AF65-F5344CB8AC3E}">
        <p14:creationId xmlns:p14="http://schemas.microsoft.com/office/powerpoint/2010/main" val="515497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67EF-F34D-4FEA-8466-9478AB978396}"/>
              </a:ext>
            </a:extLst>
          </p:cNvPr>
          <p:cNvSpPr>
            <a:spLocks noGrp="1"/>
          </p:cNvSpPr>
          <p:nvPr>
            <p:ph type="title"/>
          </p:nvPr>
        </p:nvSpPr>
        <p:spPr>
          <a:xfrm>
            <a:off x="628650" y="630169"/>
            <a:ext cx="7886700" cy="1325563"/>
          </a:xfrm>
        </p:spPr>
        <p:txBody>
          <a:bodyPr>
            <a:normAutofit/>
          </a:bodyPr>
          <a:lstStyle/>
          <a:p>
            <a:r>
              <a:rPr lang="en-US" sz="2200" dirty="0"/>
              <a:t>Dallas, TX Case Study</a:t>
            </a:r>
            <a:br>
              <a:rPr lang="en-US" dirty="0"/>
            </a:br>
            <a:r>
              <a:rPr lang="en-US" dirty="0"/>
              <a:t>Craig Watkins, Dallas County DA</a:t>
            </a:r>
            <a:endParaRPr lang="en-US" sz="3300" dirty="0"/>
          </a:p>
        </p:txBody>
      </p:sp>
      <p:graphicFrame>
        <p:nvGraphicFramePr>
          <p:cNvPr id="4" name="Table 4">
            <a:extLst>
              <a:ext uri="{FF2B5EF4-FFF2-40B4-BE49-F238E27FC236}">
                <a16:creationId xmlns:a16="http://schemas.microsoft.com/office/drawing/2014/main" id="{E834F278-E0DB-4E4E-B62F-CAC59A2FFE6A}"/>
              </a:ext>
            </a:extLst>
          </p:cNvPr>
          <p:cNvGraphicFramePr>
            <a:graphicFrameLocks noGrp="1"/>
          </p:cNvGraphicFramePr>
          <p:nvPr>
            <p:ph idx="1"/>
            <p:extLst>
              <p:ext uri="{D42A27DB-BD31-4B8C-83A1-F6EECF244321}">
                <p14:modId xmlns:p14="http://schemas.microsoft.com/office/powerpoint/2010/main" val="3298154244"/>
              </p:ext>
            </p:extLst>
          </p:nvPr>
        </p:nvGraphicFramePr>
        <p:xfrm>
          <a:off x="185531" y="2397068"/>
          <a:ext cx="8719930" cy="2865120"/>
        </p:xfrm>
        <a:graphic>
          <a:graphicData uri="http://schemas.openxmlformats.org/drawingml/2006/table">
            <a:tbl>
              <a:tblPr firstRow="1" bandRow="1">
                <a:tableStyleId>{2D5ABB26-0587-4C30-8999-92F81FD0307C}</a:tableStyleId>
              </a:tblPr>
              <a:tblGrid>
                <a:gridCol w="3642003">
                  <a:extLst>
                    <a:ext uri="{9D8B030D-6E8A-4147-A177-3AD203B41FA5}">
                      <a16:colId xmlns:a16="http://schemas.microsoft.com/office/drawing/2014/main" val="3594739127"/>
                    </a:ext>
                  </a:extLst>
                </a:gridCol>
                <a:gridCol w="5077927">
                  <a:extLst>
                    <a:ext uri="{9D8B030D-6E8A-4147-A177-3AD203B41FA5}">
                      <a16:colId xmlns:a16="http://schemas.microsoft.com/office/drawing/2014/main" val="3864103380"/>
                    </a:ext>
                  </a:extLst>
                </a:gridCol>
              </a:tblGrid>
              <a:tr h="377190">
                <a:tc>
                  <a:txBody>
                    <a:bodyPr/>
                    <a:lstStyle/>
                    <a:p>
                      <a:pPr algn="ctr">
                        <a:spcAft>
                          <a:spcPts val="1200"/>
                        </a:spcAft>
                      </a:pPr>
                      <a:r>
                        <a:rPr lang="en-US" sz="2000" dirty="0">
                          <a:latin typeface="+mj-lt"/>
                        </a:rPr>
                        <a:t>Reform Prosecution</a:t>
                      </a:r>
                    </a:p>
                    <a:p>
                      <a:pPr algn="ctr">
                        <a:spcAft>
                          <a:spcPts val="1200"/>
                        </a:spcAft>
                      </a:pPr>
                      <a:endParaRPr lang="en-US" sz="2000" b="1" dirty="0">
                        <a:latin typeface="+mj-lt"/>
                      </a:endParaRPr>
                    </a:p>
                  </a:txBody>
                  <a:tcPr marL="137160" marR="137160" marT="137160" marB="137160"/>
                </a:tc>
                <a:tc>
                  <a:txBody>
                    <a:bodyPr/>
                    <a:lstStyle/>
                    <a:p>
                      <a:pPr marL="342900" indent="-342900">
                        <a:spcAft>
                          <a:spcPts val="1200"/>
                        </a:spcAft>
                        <a:buFont typeface="Wingdings" panose="05000000000000000000" pitchFamily="2" charset="2"/>
                        <a:buChar char="§"/>
                      </a:pPr>
                      <a:r>
                        <a:rPr lang="en-US" sz="2000" dirty="0">
                          <a:latin typeface="+mj-lt"/>
                        </a:rPr>
                        <a:t>First black District Attorney in TX, 2007 – 2015</a:t>
                      </a:r>
                    </a:p>
                    <a:p>
                      <a:pPr marL="342900" indent="-342900">
                        <a:spcAft>
                          <a:spcPts val="1200"/>
                        </a:spcAft>
                        <a:buFont typeface="Wingdings" panose="05000000000000000000" pitchFamily="2" charset="2"/>
                        <a:buChar char="§"/>
                      </a:pPr>
                      <a:r>
                        <a:rPr lang="en-US" sz="2000" dirty="0">
                          <a:latin typeface="+mj-lt"/>
                        </a:rPr>
                        <a:t>Being “smart on crime”</a:t>
                      </a:r>
                    </a:p>
                    <a:p>
                      <a:pPr marL="342900" indent="-342900">
                        <a:spcAft>
                          <a:spcPts val="1200"/>
                        </a:spcAft>
                        <a:buFont typeface="Wingdings" panose="05000000000000000000" pitchFamily="2" charset="2"/>
                        <a:buChar char="§"/>
                      </a:pPr>
                      <a:r>
                        <a:rPr lang="en-US" sz="2000" dirty="0">
                          <a:latin typeface="+mj-lt"/>
                        </a:rPr>
                        <a:t>Established a Conviction-Integrity Unit, exonerated 19 prisoners in the first year</a:t>
                      </a:r>
                    </a:p>
                    <a:p>
                      <a:pPr marL="342900" indent="-342900">
                        <a:spcAft>
                          <a:spcPts val="1200"/>
                        </a:spcAft>
                        <a:buFont typeface="Wingdings" panose="05000000000000000000" pitchFamily="2" charset="2"/>
                        <a:buChar char="§"/>
                      </a:pPr>
                      <a:r>
                        <a:rPr lang="en-US" sz="2000" dirty="0">
                          <a:latin typeface="+mj-lt"/>
                        </a:rPr>
                        <a:t>Misdemeanor diversion program for first-time offenders</a:t>
                      </a:r>
                    </a:p>
                  </a:txBody>
                  <a:tcPr marL="137160" marR="137160" marT="137160" marB="137160"/>
                </a:tc>
                <a:extLst>
                  <a:ext uri="{0D108BD9-81ED-4DB2-BD59-A6C34878D82A}">
                    <a16:rowId xmlns:a16="http://schemas.microsoft.com/office/drawing/2014/main" val="2294417335"/>
                  </a:ext>
                </a:extLst>
              </a:tr>
            </a:tbl>
          </a:graphicData>
        </a:graphic>
      </p:graphicFrame>
      <p:sp>
        <p:nvSpPr>
          <p:cNvPr id="3" name="TextBox 2">
            <a:extLst>
              <a:ext uri="{FF2B5EF4-FFF2-40B4-BE49-F238E27FC236}">
                <a16:creationId xmlns:a16="http://schemas.microsoft.com/office/drawing/2014/main" id="{925F0DEB-3A18-4C40-9E18-062753A39299}"/>
              </a:ext>
            </a:extLst>
          </p:cNvPr>
          <p:cNvSpPr txBox="1"/>
          <p:nvPr/>
        </p:nvSpPr>
        <p:spPr>
          <a:xfrm>
            <a:off x="318052" y="6535359"/>
            <a:ext cx="8507896" cy="276999"/>
          </a:xfrm>
          <a:prstGeom prst="rect">
            <a:avLst/>
          </a:prstGeom>
          <a:noFill/>
        </p:spPr>
        <p:txBody>
          <a:bodyPr wrap="square" rtlCol="0">
            <a:spAutoFit/>
          </a:bodyPr>
          <a:lstStyle/>
          <a:p>
            <a:r>
              <a:rPr lang="en-US" sz="1200" dirty="0"/>
              <a:t>Source: Buntin, John. “Exoneration Man.” </a:t>
            </a:r>
            <a:r>
              <a:rPr lang="en-US" sz="1200" i="1" dirty="0"/>
              <a:t>Governing</a:t>
            </a:r>
            <a:r>
              <a:rPr lang="en-US" sz="1200" dirty="0"/>
              <a:t>, 2008. https://www.governing.com/poy/Craig-Watkins.html.</a:t>
            </a:r>
          </a:p>
        </p:txBody>
      </p:sp>
      <p:pic>
        <p:nvPicPr>
          <p:cNvPr id="5" name="Picture 4">
            <a:extLst>
              <a:ext uri="{FF2B5EF4-FFF2-40B4-BE49-F238E27FC236}">
                <a16:creationId xmlns:a16="http://schemas.microsoft.com/office/drawing/2014/main" id="{CFCFC7FA-3CA1-46C1-8562-102AE1BC5229}"/>
              </a:ext>
            </a:extLst>
          </p:cNvPr>
          <p:cNvPicPr>
            <a:picLocks noChangeAspect="1"/>
          </p:cNvPicPr>
          <p:nvPr/>
        </p:nvPicPr>
        <p:blipFill>
          <a:blip r:embed="rId3"/>
          <a:stretch>
            <a:fillRect/>
          </a:stretch>
        </p:blipFill>
        <p:spPr>
          <a:xfrm>
            <a:off x="498229" y="2407629"/>
            <a:ext cx="3250686" cy="2983188"/>
          </a:xfrm>
          <a:prstGeom prst="rect">
            <a:avLst/>
          </a:prstGeom>
        </p:spPr>
      </p:pic>
    </p:spTree>
    <p:extLst>
      <p:ext uri="{BB962C8B-B14F-4D97-AF65-F5344CB8AC3E}">
        <p14:creationId xmlns:p14="http://schemas.microsoft.com/office/powerpoint/2010/main" val="18723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49AF-3DB0-4A59-AD93-4FE0AF571962}"/>
              </a:ext>
            </a:extLst>
          </p:cNvPr>
          <p:cNvSpPr>
            <a:spLocks noGrp="1"/>
          </p:cNvSpPr>
          <p:nvPr>
            <p:ph type="title"/>
          </p:nvPr>
        </p:nvSpPr>
        <p:spPr/>
        <p:txBody>
          <a:bodyPr/>
          <a:lstStyle/>
          <a:p>
            <a:r>
              <a:rPr lang="en-US" sz="2200" dirty="0"/>
              <a:t>Dallas, TX Case Study</a:t>
            </a:r>
            <a:br>
              <a:rPr lang="en-US" dirty="0"/>
            </a:br>
            <a:r>
              <a:rPr lang="en-US" dirty="0"/>
              <a:t>Texas Crime Trends</a:t>
            </a:r>
          </a:p>
        </p:txBody>
      </p:sp>
      <p:pic>
        <p:nvPicPr>
          <p:cNvPr id="9" name="Content Placeholder 8">
            <a:extLst>
              <a:ext uri="{FF2B5EF4-FFF2-40B4-BE49-F238E27FC236}">
                <a16:creationId xmlns:a16="http://schemas.microsoft.com/office/drawing/2014/main" id="{B79736DE-F014-476E-913D-C7D40581D5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6786" y="1690689"/>
            <a:ext cx="8149835" cy="4476670"/>
          </a:xfrm>
        </p:spPr>
      </p:pic>
    </p:spTree>
    <p:extLst>
      <p:ext uri="{BB962C8B-B14F-4D97-AF65-F5344CB8AC3E}">
        <p14:creationId xmlns:p14="http://schemas.microsoft.com/office/powerpoint/2010/main" val="649386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B80A7-33BA-47BA-B910-EAA633C0A6D5}"/>
              </a:ext>
            </a:extLst>
          </p:cNvPr>
          <p:cNvSpPr>
            <a:spLocks noGrp="1"/>
          </p:cNvSpPr>
          <p:nvPr>
            <p:ph type="title"/>
          </p:nvPr>
        </p:nvSpPr>
        <p:spPr/>
        <p:txBody>
          <a:bodyPr>
            <a:normAutofit/>
          </a:bodyPr>
          <a:lstStyle/>
          <a:p>
            <a:r>
              <a:rPr lang="en-US" sz="2200" dirty="0"/>
              <a:t>Methodology</a:t>
            </a:r>
            <a:br>
              <a:rPr lang="en-US" dirty="0"/>
            </a:br>
            <a:r>
              <a:rPr lang="en-US" dirty="0"/>
              <a:t>Matching</a:t>
            </a:r>
          </a:p>
        </p:txBody>
      </p:sp>
      <p:sp>
        <p:nvSpPr>
          <p:cNvPr id="3" name="Content Placeholder 2">
            <a:extLst>
              <a:ext uri="{FF2B5EF4-FFF2-40B4-BE49-F238E27FC236}">
                <a16:creationId xmlns:a16="http://schemas.microsoft.com/office/drawing/2014/main" id="{A85D943B-2E09-4717-9F88-5572C821383A}"/>
              </a:ext>
            </a:extLst>
          </p:cNvPr>
          <p:cNvSpPr>
            <a:spLocks noGrp="1"/>
          </p:cNvSpPr>
          <p:nvPr>
            <p:ph idx="1"/>
          </p:nvPr>
        </p:nvSpPr>
        <p:spPr/>
        <p:txBody>
          <a:bodyPr/>
          <a:lstStyle/>
          <a:p>
            <a:endParaRPr lang="en-US"/>
          </a:p>
        </p:txBody>
      </p:sp>
      <p:graphicFrame>
        <p:nvGraphicFramePr>
          <p:cNvPr id="6" name="Table 4">
            <a:extLst>
              <a:ext uri="{FF2B5EF4-FFF2-40B4-BE49-F238E27FC236}">
                <a16:creationId xmlns:a16="http://schemas.microsoft.com/office/drawing/2014/main" id="{2199BCE5-A692-4255-8573-AE6868B78BC0}"/>
              </a:ext>
            </a:extLst>
          </p:cNvPr>
          <p:cNvGraphicFramePr>
            <a:graphicFrameLocks/>
          </p:cNvGraphicFramePr>
          <p:nvPr>
            <p:extLst>
              <p:ext uri="{D42A27DB-BD31-4B8C-83A1-F6EECF244321}">
                <p14:modId xmlns:p14="http://schemas.microsoft.com/office/powerpoint/2010/main" val="3334085059"/>
              </p:ext>
            </p:extLst>
          </p:nvPr>
        </p:nvGraphicFramePr>
        <p:xfrm>
          <a:off x="3291840" y="2278367"/>
          <a:ext cx="5542670" cy="3627120"/>
        </p:xfrm>
        <a:graphic>
          <a:graphicData uri="http://schemas.openxmlformats.org/drawingml/2006/table">
            <a:tbl>
              <a:tblPr firstRow="1" bandRow="1">
                <a:tableStyleId>{2D5ABB26-0587-4C30-8999-92F81FD0307C}</a:tableStyleId>
              </a:tblPr>
              <a:tblGrid>
                <a:gridCol w="2314974">
                  <a:extLst>
                    <a:ext uri="{9D8B030D-6E8A-4147-A177-3AD203B41FA5}">
                      <a16:colId xmlns:a16="http://schemas.microsoft.com/office/drawing/2014/main" val="3594739127"/>
                    </a:ext>
                  </a:extLst>
                </a:gridCol>
                <a:gridCol w="3227696">
                  <a:extLst>
                    <a:ext uri="{9D8B030D-6E8A-4147-A177-3AD203B41FA5}">
                      <a16:colId xmlns:a16="http://schemas.microsoft.com/office/drawing/2014/main" val="3864103380"/>
                    </a:ext>
                  </a:extLst>
                </a:gridCol>
              </a:tblGrid>
              <a:tr h="377190">
                <a:tc>
                  <a:txBody>
                    <a:bodyPr/>
                    <a:lstStyle/>
                    <a:p>
                      <a:pPr algn="ctr">
                        <a:spcAft>
                          <a:spcPts val="1200"/>
                        </a:spcAft>
                      </a:pPr>
                      <a:endParaRPr lang="en-US" sz="2000" b="1" dirty="0">
                        <a:latin typeface="+mj-lt"/>
                      </a:endParaRPr>
                    </a:p>
                  </a:txBody>
                  <a:tcPr marL="137160" marR="137160" marT="137160" marB="137160"/>
                </a:tc>
                <a:tc>
                  <a:txBody>
                    <a:bodyPr/>
                    <a:lstStyle/>
                    <a:p>
                      <a:pPr marL="342900" marR="0" lvl="0" indent="-342900" algn="l" defTabSz="914400" rtl="0" eaLnBrk="1" fontAlgn="auto" latinLnBrk="0" hangingPunct="1">
                        <a:lnSpc>
                          <a:spcPct val="100000"/>
                        </a:lnSpc>
                        <a:spcBef>
                          <a:spcPts val="0"/>
                        </a:spcBef>
                        <a:spcAft>
                          <a:spcPts val="1200"/>
                        </a:spcAft>
                        <a:buClrTx/>
                        <a:buSzTx/>
                        <a:buFont typeface="Wingdings" panose="05000000000000000000" pitchFamily="2" charset="2"/>
                        <a:buChar char="§"/>
                        <a:tabLst/>
                        <a:defRPr/>
                      </a:pPr>
                      <a:r>
                        <a:rPr lang="en-US" sz="2000" b="0" kern="1200" dirty="0">
                          <a:solidFill>
                            <a:schemeClr val="tx1"/>
                          </a:solidFill>
                          <a:latin typeface="+mj-lt"/>
                          <a:ea typeface="+mn-ea"/>
                          <a:cs typeface="+mn-cs"/>
                        </a:rPr>
                        <a:t>Find cities that could be comparable “controls” to Dallas in 2007</a:t>
                      </a:r>
                    </a:p>
                    <a:p>
                      <a:pPr marL="342900" marR="0" lvl="0" indent="-342900" algn="l" defTabSz="914400" rtl="0" eaLnBrk="1" fontAlgn="auto" latinLnBrk="0" hangingPunct="1">
                        <a:lnSpc>
                          <a:spcPct val="100000"/>
                        </a:lnSpc>
                        <a:spcBef>
                          <a:spcPts val="0"/>
                        </a:spcBef>
                        <a:spcAft>
                          <a:spcPts val="1200"/>
                        </a:spcAft>
                        <a:buClrTx/>
                        <a:buSzTx/>
                        <a:buFont typeface="Wingdings" panose="05000000000000000000" pitchFamily="2" charset="2"/>
                        <a:buChar char="§"/>
                        <a:tabLst/>
                        <a:defRPr/>
                      </a:pPr>
                      <a:r>
                        <a:rPr lang="en-US" sz="2000" dirty="0">
                          <a:latin typeface="+mj-lt"/>
                        </a:rPr>
                        <a:t>American Community Survey Data for all TX, 2006</a:t>
                      </a:r>
                    </a:p>
                    <a:p>
                      <a:pPr marL="342900" indent="-342900">
                        <a:spcAft>
                          <a:spcPts val="1200"/>
                        </a:spcAft>
                        <a:buFont typeface="Wingdings" panose="05000000000000000000" pitchFamily="2" charset="2"/>
                        <a:buChar char="§"/>
                      </a:pPr>
                      <a:r>
                        <a:rPr lang="en-US" sz="2000" dirty="0">
                          <a:latin typeface="+mj-lt"/>
                        </a:rPr>
                        <a:t>Demographic characteristics, nearest neighbor/propensity score matching</a:t>
                      </a:r>
                    </a:p>
                  </a:txBody>
                  <a:tcPr marL="137160" marR="137160" marT="137160" marB="137160"/>
                </a:tc>
                <a:extLst>
                  <a:ext uri="{0D108BD9-81ED-4DB2-BD59-A6C34878D82A}">
                    <a16:rowId xmlns:a16="http://schemas.microsoft.com/office/drawing/2014/main" val="2294417335"/>
                  </a:ext>
                </a:extLst>
              </a:tr>
            </a:tbl>
          </a:graphicData>
        </a:graphic>
      </p:graphicFrame>
      <p:grpSp>
        <p:nvGrpSpPr>
          <p:cNvPr id="8" name="Group 7">
            <a:extLst>
              <a:ext uri="{FF2B5EF4-FFF2-40B4-BE49-F238E27FC236}">
                <a16:creationId xmlns:a16="http://schemas.microsoft.com/office/drawing/2014/main" id="{879F0C89-4BBD-4D27-84CE-D805DE4B70A1}"/>
              </a:ext>
            </a:extLst>
          </p:cNvPr>
          <p:cNvGrpSpPr/>
          <p:nvPr/>
        </p:nvGrpSpPr>
        <p:grpSpPr>
          <a:xfrm>
            <a:off x="419832" y="1577181"/>
            <a:ext cx="5120640" cy="4848225"/>
            <a:chOff x="-213214" y="1822450"/>
            <a:chExt cx="5120640" cy="4848225"/>
          </a:xfrm>
        </p:grpSpPr>
        <p:pic>
          <p:nvPicPr>
            <p:cNvPr id="7" name="Picture 6">
              <a:extLst>
                <a:ext uri="{FF2B5EF4-FFF2-40B4-BE49-F238E27FC236}">
                  <a16:creationId xmlns:a16="http://schemas.microsoft.com/office/drawing/2014/main" id="{E62DC788-394B-4505-92AC-99C8BCA4A864}"/>
                </a:ext>
              </a:extLst>
            </p:cNvPr>
            <p:cNvPicPr>
              <a:picLocks noChangeAspect="1"/>
            </p:cNvPicPr>
            <p:nvPr/>
          </p:nvPicPr>
          <p:blipFill rotWithShape="1">
            <a:blip r:embed="rId2"/>
            <a:srcRect l="11981" r="12831"/>
            <a:stretch/>
          </p:blipFill>
          <p:spPr>
            <a:xfrm>
              <a:off x="-213214" y="1822450"/>
              <a:ext cx="5120640" cy="4848225"/>
            </a:xfrm>
            <a:prstGeom prst="rect">
              <a:avLst/>
            </a:prstGeom>
            <a:noFill/>
            <a:ln>
              <a:solidFill>
                <a:schemeClr val="tx1">
                  <a:lumMod val="75000"/>
                  <a:lumOff val="25000"/>
                </a:schemeClr>
              </a:solidFill>
            </a:ln>
          </p:spPr>
        </p:pic>
        <p:pic>
          <p:nvPicPr>
            <p:cNvPr id="5" name="Picture 4">
              <a:extLst>
                <a:ext uri="{FF2B5EF4-FFF2-40B4-BE49-F238E27FC236}">
                  <a16:creationId xmlns:a16="http://schemas.microsoft.com/office/drawing/2014/main" id="{83F2510F-9E51-45AB-A6E8-E7AC37CBE678}"/>
                </a:ext>
              </a:extLst>
            </p:cNvPr>
            <p:cNvPicPr>
              <a:picLocks noChangeAspect="1"/>
            </p:cNvPicPr>
            <p:nvPr/>
          </p:nvPicPr>
          <p:blipFill>
            <a:blip r:embed="rId3"/>
            <a:stretch>
              <a:fillRect/>
            </a:stretch>
          </p:blipFill>
          <p:spPr>
            <a:xfrm>
              <a:off x="3369358" y="2258868"/>
              <a:ext cx="1524000" cy="752475"/>
            </a:xfrm>
            <a:prstGeom prst="rect">
              <a:avLst/>
            </a:prstGeom>
          </p:spPr>
        </p:pic>
      </p:grpSp>
    </p:spTree>
    <p:extLst>
      <p:ext uri="{BB962C8B-B14F-4D97-AF65-F5344CB8AC3E}">
        <p14:creationId xmlns:p14="http://schemas.microsoft.com/office/powerpoint/2010/main" val="539686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67EF-F34D-4FEA-8466-9478AB978396}"/>
              </a:ext>
            </a:extLst>
          </p:cNvPr>
          <p:cNvSpPr>
            <a:spLocks noGrp="1"/>
          </p:cNvSpPr>
          <p:nvPr>
            <p:ph type="title"/>
          </p:nvPr>
        </p:nvSpPr>
        <p:spPr>
          <a:xfrm>
            <a:off x="628650" y="630169"/>
            <a:ext cx="7886700" cy="1325563"/>
          </a:xfrm>
        </p:spPr>
        <p:txBody>
          <a:bodyPr>
            <a:normAutofit/>
          </a:bodyPr>
          <a:lstStyle/>
          <a:p>
            <a:r>
              <a:rPr lang="en-US" sz="2200" dirty="0"/>
              <a:t>Methodology &amp; Findings</a:t>
            </a:r>
            <a:br>
              <a:rPr lang="en-US" dirty="0"/>
            </a:br>
            <a:r>
              <a:rPr lang="en-US" dirty="0"/>
              <a:t>Differences-in-Differences</a:t>
            </a:r>
            <a:endParaRPr lang="en-US" sz="3300" dirty="0"/>
          </a:p>
        </p:txBody>
      </p:sp>
      <p:graphicFrame>
        <p:nvGraphicFramePr>
          <p:cNvPr id="4" name="Table 4">
            <a:extLst>
              <a:ext uri="{FF2B5EF4-FFF2-40B4-BE49-F238E27FC236}">
                <a16:creationId xmlns:a16="http://schemas.microsoft.com/office/drawing/2014/main" id="{E834F278-E0DB-4E4E-B62F-CAC59A2FFE6A}"/>
              </a:ext>
            </a:extLst>
          </p:cNvPr>
          <p:cNvGraphicFramePr>
            <a:graphicFrameLocks noGrp="1"/>
          </p:cNvGraphicFramePr>
          <p:nvPr>
            <p:ph idx="1"/>
            <p:extLst>
              <p:ext uri="{D42A27DB-BD31-4B8C-83A1-F6EECF244321}">
                <p14:modId xmlns:p14="http://schemas.microsoft.com/office/powerpoint/2010/main" val="1516058361"/>
              </p:ext>
            </p:extLst>
          </p:nvPr>
        </p:nvGraphicFramePr>
        <p:xfrm>
          <a:off x="657235" y="5120305"/>
          <a:ext cx="7928455" cy="1484477"/>
        </p:xfrm>
        <a:graphic>
          <a:graphicData uri="http://schemas.openxmlformats.org/drawingml/2006/table">
            <a:tbl>
              <a:tblPr firstRow="1" bandRow="1">
                <a:tableStyleId>{2D5ABB26-0587-4C30-8999-92F81FD0307C}</a:tableStyleId>
              </a:tblPr>
              <a:tblGrid>
                <a:gridCol w="299720">
                  <a:extLst>
                    <a:ext uri="{9D8B030D-6E8A-4147-A177-3AD203B41FA5}">
                      <a16:colId xmlns:a16="http://schemas.microsoft.com/office/drawing/2014/main" val="3594739127"/>
                    </a:ext>
                  </a:extLst>
                </a:gridCol>
                <a:gridCol w="7628735">
                  <a:extLst>
                    <a:ext uri="{9D8B030D-6E8A-4147-A177-3AD203B41FA5}">
                      <a16:colId xmlns:a16="http://schemas.microsoft.com/office/drawing/2014/main" val="3864103380"/>
                    </a:ext>
                  </a:extLst>
                </a:gridCol>
              </a:tblGrid>
              <a:tr h="1484477">
                <a:tc>
                  <a:txBody>
                    <a:bodyPr/>
                    <a:lstStyle/>
                    <a:p>
                      <a:pPr algn="ctr">
                        <a:spcAft>
                          <a:spcPts val="1200"/>
                        </a:spcAft>
                      </a:pPr>
                      <a:endParaRPr lang="en-US" sz="2000" b="1" dirty="0">
                        <a:latin typeface="+mj-lt"/>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lvl="0" indent="-342900" algn="l" defTabSz="914400" rtl="0" eaLnBrk="1" fontAlgn="auto" latinLnBrk="0" hangingPunct="1">
                        <a:lnSpc>
                          <a:spcPct val="100000"/>
                        </a:lnSpc>
                        <a:spcBef>
                          <a:spcPts val="0"/>
                        </a:spcBef>
                        <a:spcAft>
                          <a:spcPts val="1200"/>
                        </a:spcAft>
                        <a:buClrTx/>
                        <a:buSzTx/>
                        <a:buFont typeface="Wingdings" panose="05000000000000000000" pitchFamily="2" charset="2"/>
                        <a:buChar char="§"/>
                        <a:tabLst/>
                        <a:defRPr/>
                      </a:pPr>
                      <a:r>
                        <a:rPr lang="en-US" sz="2000" b="0" kern="1200" dirty="0">
                          <a:solidFill>
                            <a:schemeClr val="tx1"/>
                          </a:solidFill>
                          <a:latin typeface="+mj-lt"/>
                          <a:ea typeface="+mn-ea"/>
                          <a:cs typeface="+mn-cs"/>
                        </a:rPr>
                        <a:t>Estimated effect: difference in violent crime rates between Dallas and control group, pre and post 2007</a:t>
                      </a:r>
                    </a:p>
                    <a:p>
                      <a:pPr marL="342900" indent="-342900">
                        <a:spcAft>
                          <a:spcPts val="1200"/>
                        </a:spcAft>
                        <a:buFont typeface="Wingdings" panose="05000000000000000000" pitchFamily="2" charset="2"/>
                        <a:buChar char="§"/>
                      </a:pPr>
                      <a:r>
                        <a:rPr lang="en-US" sz="2000" dirty="0">
                          <a:latin typeface="+mj-lt"/>
                        </a:rPr>
                        <a:t>Uniform Crime Report Data for all TX, 1992 – 2014</a:t>
                      </a: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4417335"/>
                  </a:ext>
                </a:extLst>
              </a:tr>
            </a:tbl>
          </a:graphicData>
        </a:graphic>
      </p:graphicFrame>
      <p:pic>
        <p:nvPicPr>
          <p:cNvPr id="5" name="Picture 4">
            <a:extLst>
              <a:ext uri="{FF2B5EF4-FFF2-40B4-BE49-F238E27FC236}">
                <a16:creationId xmlns:a16="http://schemas.microsoft.com/office/drawing/2014/main" id="{428311B2-A598-4049-87BD-91B39456A9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7496" y="1757129"/>
            <a:ext cx="5249008" cy="3343742"/>
          </a:xfrm>
          <a:prstGeom prst="rect">
            <a:avLst/>
          </a:prstGeom>
        </p:spPr>
      </p:pic>
    </p:spTree>
    <p:extLst>
      <p:ext uri="{BB962C8B-B14F-4D97-AF65-F5344CB8AC3E}">
        <p14:creationId xmlns:p14="http://schemas.microsoft.com/office/powerpoint/2010/main" val="7334760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1556</TotalTime>
  <Words>344</Words>
  <Application>Microsoft Office PowerPoint</Application>
  <PresentationFormat>Letter Paper (8.5x11 in)</PresentationFormat>
  <Paragraphs>32</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Does Reform Prosecution Increase Crime? A Study from Dallas, TX</vt:lpstr>
      <vt:lpstr>Dallas, TX Case Study Craig Watkins, Dallas County DA</vt:lpstr>
      <vt:lpstr>Dallas, TX Case Study Texas Crime Trends</vt:lpstr>
      <vt:lpstr>Methodology Matching</vt:lpstr>
      <vt:lpstr>Methodology &amp; Findings Differences-in-Differences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jacqueline woo</dc:creator>
  <cp:lastModifiedBy>jacqueline woo</cp:lastModifiedBy>
  <cp:revision>42</cp:revision>
  <dcterms:created xsi:type="dcterms:W3CDTF">2019-09-10T20:54:25Z</dcterms:created>
  <dcterms:modified xsi:type="dcterms:W3CDTF">2020-07-14T02:42:20Z</dcterms:modified>
</cp:coreProperties>
</file>