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06A630-E02D-43D1-A0E2-3FA70C55B348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4214C3E8-C7AD-4D3B-877B-B7B2BABA85B2}">
      <dgm:prSet custT="1"/>
      <dgm:spPr>
        <a:solidFill>
          <a:schemeClr val="accent1"/>
        </a:solidFill>
      </dgm:spPr>
      <dgm:t>
        <a:bodyPr/>
        <a:lstStyle/>
        <a:p>
          <a:r>
            <a:rPr lang="es-CL" sz="1800" b="1">
              <a:solidFill>
                <a:schemeClr val="bg1"/>
              </a:solidFill>
            </a:rPr>
            <a:t>Impedimentos:</a:t>
          </a:r>
          <a:endParaRPr lang="en-US" sz="1800" b="1">
            <a:solidFill>
              <a:schemeClr val="bg1"/>
            </a:solidFill>
          </a:endParaRPr>
        </a:p>
      </dgm:t>
    </dgm:pt>
    <dgm:pt modelId="{84755E13-D20E-43A3-BFC0-06F97C0273B9}" type="parTrans" cxnId="{46C4898A-7197-4D58-9559-9C5CA108CE2F}">
      <dgm:prSet/>
      <dgm:spPr/>
      <dgm:t>
        <a:bodyPr/>
        <a:lstStyle/>
        <a:p>
          <a:endParaRPr lang="en-US"/>
        </a:p>
      </dgm:t>
    </dgm:pt>
    <dgm:pt modelId="{8E56E9FD-AE1D-4661-B756-5B1A49E16079}" type="sibTrans" cxnId="{46C4898A-7197-4D58-9559-9C5CA108CE2F}">
      <dgm:prSet/>
      <dgm:spPr/>
      <dgm:t>
        <a:bodyPr/>
        <a:lstStyle/>
        <a:p>
          <a:endParaRPr lang="en-US"/>
        </a:p>
      </dgm:t>
    </dgm:pt>
    <dgm:pt modelId="{588E2461-7C1A-47D9-BF8C-85968DC8A00E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CL" dirty="0"/>
            <a:t>Poca experiencia con algunas importaciones de angular, uso de servicio no concretados y problemas con las validaciones propias de angular. </a:t>
          </a:r>
          <a:endParaRPr lang="en-US" dirty="0"/>
        </a:p>
      </dgm:t>
    </dgm:pt>
    <dgm:pt modelId="{A2F17BD1-3C9F-49BA-952B-FFEECAAD5FFE}" type="parTrans" cxnId="{3FBA986E-48F3-4F88-9AA1-7E8660BBFEC9}">
      <dgm:prSet/>
      <dgm:spPr/>
      <dgm:t>
        <a:bodyPr/>
        <a:lstStyle/>
        <a:p>
          <a:endParaRPr lang="en-US"/>
        </a:p>
      </dgm:t>
    </dgm:pt>
    <dgm:pt modelId="{7BAF9240-F2A5-4A95-9391-905573BF168B}" type="sibTrans" cxnId="{3FBA986E-48F3-4F88-9AA1-7E8660BBFEC9}">
      <dgm:prSet/>
      <dgm:spPr/>
      <dgm:t>
        <a:bodyPr/>
        <a:lstStyle/>
        <a:p>
          <a:endParaRPr lang="en-US"/>
        </a:p>
      </dgm:t>
    </dgm:pt>
    <dgm:pt modelId="{ACB39653-AC70-4B20-9630-8DC3AF7EB212}">
      <dgm:prSet/>
      <dgm:spPr>
        <a:solidFill>
          <a:schemeClr val="accent1"/>
        </a:solidFill>
      </dgm:spPr>
      <dgm:t>
        <a:bodyPr/>
        <a:lstStyle/>
        <a:p>
          <a:r>
            <a:rPr lang="es-CL" b="1">
              <a:solidFill>
                <a:schemeClr val="bg1"/>
              </a:solidFill>
            </a:rPr>
            <a:t>Pasos futuros - Recomendaciones:</a:t>
          </a:r>
          <a:endParaRPr lang="en-US" b="1">
            <a:solidFill>
              <a:schemeClr val="bg1"/>
            </a:solidFill>
          </a:endParaRPr>
        </a:p>
      </dgm:t>
    </dgm:pt>
    <dgm:pt modelId="{D9325E06-F976-45CE-AEF4-46240BF28B72}" type="parTrans" cxnId="{093E945D-37C1-4709-BB7B-1BF6EACB54A1}">
      <dgm:prSet/>
      <dgm:spPr/>
      <dgm:t>
        <a:bodyPr/>
        <a:lstStyle/>
        <a:p>
          <a:endParaRPr lang="en-US"/>
        </a:p>
      </dgm:t>
    </dgm:pt>
    <dgm:pt modelId="{ADC720EA-055B-4AC4-B83D-D0321BF3DF0E}" type="sibTrans" cxnId="{093E945D-37C1-4709-BB7B-1BF6EACB54A1}">
      <dgm:prSet/>
      <dgm:spPr/>
      <dgm:t>
        <a:bodyPr/>
        <a:lstStyle/>
        <a:p>
          <a:endParaRPr lang="en-US"/>
        </a:p>
      </dgm:t>
    </dgm:pt>
    <dgm:pt modelId="{FFBA0705-7628-4FA5-A5D0-7C4491D41E8A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CL" dirty="0"/>
            <a:t>Capacitar al Scrum </a:t>
          </a:r>
          <a:r>
            <a:rPr lang="es-CL" dirty="0" err="1"/>
            <a:t>Team</a:t>
          </a:r>
          <a:r>
            <a:rPr lang="es-CL" dirty="0"/>
            <a:t> para mayor manejo de Angular como tecnología de desarrollo replantear ejemplos nuevos .</a:t>
          </a:r>
          <a:endParaRPr lang="en-US" dirty="0"/>
        </a:p>
      </dgm:t>
    </dgm:pt>
    <dgm:pt modelId="{F1412FDF-BBDD-4FBC-A93E-AC4BF327CAB4}" type="parTrans" cxnId="{B0EA8EF0-40F2-423B-85AF-8B644BFA5B20}">
      <dgm:prSet/>
      <dgm:spPr/>
      <dgm:t>
        <a:bodyPr/>
        <a:lstStyle/>
        <a:p>
          <a:endParaRPr lang="en-US"/>
        </a:p>
      </dgm:t>
    </dgm:pt>
    <dgm:pt modelId="{C2204736-8973-40F9-B114-F98FA6761B83}" type="sibTrans" cxnId="{B0EA8EF0-40F2-423B-85AF-8B644BFA5B20}">
      <dgm:prSet/>
      <dgm:spPr/>
      <dgm:t>
        <a:bodyPr/>
        <a:lstStyle/>
        <a:p>
          <a:endParaRPr lang="en-US"/>
        </a:p>
      </dgm:t>
    </dgm:pt>
    <dgm:pt modelId="{87914542-B16B-426F-99A7-ADF1D75D9A7F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CL"/>
            <a:t>Optimizar tiempos de desarrollo.</a:t>
          </a:r>
          <a:endParaRPr lang="en-US"/>
        </a:p>
      </dgm:t>
    </dgm:pt>
    <dgm:pt modelId="{9D095FF7-367B-4F64-AC84-07C2747EA3D7}" type="parTrans" cxnId="{3BF59BF2-7BC5-43FF-B265-F0074CA1A25A}">
      <dgm:prSet/>
      <dgm:spPr/>
      <dgm:t>
        <a:bodyPr/>
        <a:lstStyle/>
        <a:p>
          <a:endParaRPr lang="en-US"/>
        </a:p>
      </dgm:t>
    </dgm:pt>
    <dgm:pt modelId="{C55651A2-4BD3-482E-87AD-DB4EE170141E}" type="sibTrans" cxnId="{3BF59BF2-7BC5-43FF-B265-F0074CA1A25A}">
      <dgm:prSet/>
      <dgm:spPr/>
      <dgm:t>
        <a:bodyPr/>
        <a:lstStyle/>
        <a:p>
          <a:endParaRPr lang="en-US"/>
        </a:p>
      </dgm:t>
    </dgm:pt>
    <dgm:pt modelId="{EE73C6E7-D754-4B3C-8407-4A90DA676F69}" type="pres">
      <dgm:prSet presAssocID="{B206A630-E02D-43D1-A0E2-3FA70C55B348}" presName="linear" presStyleCnt="0">
        <dgm:presLayoutVars>
          <dgm:animLvl val="lvl"/>
          <dgm:resizeHandles val="exact"/>
        </dgm:presLayoutVars>
      </dgm:prSet>
      <dgm:spPr/>
    </dgm:pt>
    <dgm:pt modelId="{2794F2BA-9B6C-4BC2-9BB0-81BB5FA18552}" type="pres">
      <dgm:prSet presAssocID="{4214C3E8-C7AD-4D3B-877B-B7B2BABA85B2}" presName="parentText" presStyleLbl="node1" presStyleIdx="0" presStyleCnt="5" custLinFactY="-75508" custLinFactNeighborX="-739" custLinFactNeighborY="-100000">
        <dgm:presLayoutVars>
          <dgm:chMax val="0"/>
          <dgm:bulletEnabled val="1"/>
        </dgm:presLayoutVars>
      </dgm:prSet>
      <dgm:spPr/>
    </dgm:pt>
    <dgm:pt modelId="{754D3A1D-AB94-4D9F-A8DC-E80DA442BDB6}" type="pres">
      <dgm:prSet presAssocID="{8E56E9FD-AE1D-4661-B756-5B1A49E16079}" presName="spacer" presStyleCnt="0"/>
      <dgm:spPr/>
    </dgm:pt>
    <dgm:pt modelId="{0C72EBDA-9893-4171-8117-A8FA5E6679B0}" type="pres">
      <dgm:prSet presAssocID="{588E2461-7C1A-47D9-BF8C-85968DC8A00E}" presName="parentText" presStyleLbl="node1" presStyleIdx="1" presStyleCnt="5" custLinFactY="-29726" custLinFactNeighborX="-739" custLinFactNeighborY="-100000">
        <dgm:presLayoutVars>
          <dgm:chMax val="0"/>
          <dgm:bulletEnabled val="1"/>
        </dgm:presLayoutVars>
      </dgm:prSet>
      <dgm:spPr/>
    </dgm:pt>
    <dgm:pt modelId="{B9939DA2-5AC4-4712-B354-A2B40288F59B}" type="pres">
      <dgm:prSet presAssocID="{7BAF9240-F2A5-4A95-9391-905573BF168B}" presName="spacer" presStyleCnt="0"/>
      <dgm:spPr/>
    </dgm:pt>
    <dgm:pt modelId="{2F821A30-F799-4D1F-BCA2-7D260879EBC6}" type="pres">
      <dgm:prSet presAssocID="{ACB39653-AC70-4B20-9630-8DC3AF7EB212}" presName="parentText" presStyleLbl="node1" presStyleIdx="2" presStyleCnt="5" custLinFactY="-26684" custLinFactNeighborX="-739" custLinFactNeighborY="-100000">
        <dgm:presLayoutVars>
          <dgm:chMax val="0"/>
          <dgm:bulletEnabled val="1"/>
        </dgm:presLayoutVars>
      </dgm:prSet>
      <dgm:spPr/>
    </dgm:pt>
    <dgm:pt modelId="{183A1508-C4B2-406B-92D0-FF1A85F03E48}" type="pres">
      <dgm:prSet presAssocID="{ADC720EA-055B-4AC4-B83D-D0321BF3DF0E}" presName="spacer" presStyleCnt="0"/>
      <dgm:spPr/>
    </dgm:pt>
    <dgm:pt modelId="{263F7B5F-12C3-44E5-9319-96853DE9FF87}" type="pres">
      <dgm:prSet presAssocID="{FFBA0705-7628-4FA5-A5D0-7C4491D41E8A}" presName="parentText" presStyleLbl="node1" presStyleIdx="3" presStyleCnt="5" custLinFactY="-20835" custLinFactNeighborX="-739" custLinFactNeighborY="-100000">
        <dgm:presLayoutVars>
          <dgm:chMax val="0"/>
          <dgm:bulletEnabled val="1"/>
        </dgm:presLayoutVars>
      </dgm:prSet>
      <dgm:spPr/>
    </dgm:pt>
    <dgm:pt modelId="{7201110C-C58E-4C83-845A-B22377405672}" type="pres">
      <dgm:prSet presAssocID="{C2204736-8973-40F9-B114-F98FA6761B83}" presName="spacer" presStyleCnt="0"/>
      <dgm:spPr/>
    </dgm:pt>
    <dgm:pt modelId="{8016CD1C-2DF8-4E7A-8110-4B8C5B909EB6}" type="pres">
      <dgm:prSet presAssocID="{87914542-B16B-426F-99A7-ADF1D75D9A7F}" presName="parentText" presStyleLbl="node1" presStyleIdx="4" presStyleCnt="5" custLinFactY="-15853" custLinFactNeighborY="-100000">
        <dgm:presLayoutVars>
          <dgm:chMax val="0"/>
          <dgm:bulletEnabled val="1"/>
        </dgm:presLayoutVars>
      </dgm:prSet>
      <dgm:spPr/>
    </dgm:pt>
  </dgm:ptLst>
  <dgm:cxnLst>
    <dgm:cxn modelId="{EADD3D22-FCE0-4E8B-8FC9-18F6F5AAF71C}" type="presOf" srcId="{87914542-B16B-426F-99A7-ADF1D75D9A7F}" destId="{8016CD1C-2DF8-4E7A-8110-4B8C5B909EB6}" srcOrd="0" destOrd="0" presId="urn:microsoft.com/office/officeart/2005/8/layout/vList2"/>
    <dgm:cxn modelId="{093E945D-37C1-4709-BB7B-1BF6EACB54A1}" srcId="{B206A630-E02D-43D1-A0E2-3FA70C55B348}" destId="{ACB39653-AC70-4B20-9630-8DC3AF7EB212}" srcOrd="2" destOrd="0" parTransId="{D9325E06-F976-45CE-AEF4-46240BF28B72}" sibTransId="{ADC720EA-055B-4AC4-B83D-D0321BF3DF0E}"/>
    <dgm:cxn modelId="{3FBA986E-48F3-4F88-9AA1-7E8660BBFEC9}" srcId="{B206A630-E02D-43D1-A0E2-3FA70C55B348}" destId="{588E2461-7C1A-47D9-BF8C-85968DC8A00E}" srcOrd="1" destOrd="0" parTransId="{A2F17BD1-3C9F-49BA-952B-FFEECAAD5FFE}" sibTransId="{7BAF9240-F2A5-4A95-9391-905573BF168B}"/>
    <dgm:cxn modelId="{3872FD73-25D5-4DA5-A2DA-563BD729FACA}" type="presOf" srcId="{4214C3E8-C7AD-4D3B-877B-B7B2BABA85B2}" destId="{2794F2BA-9B6C-4BC2-9BB0-81BB5FA18552}" srcOrd="0" destOrd="0" presId="urn:microsoft.com/office/officeart/2005/8/layout/vList2"/>
    <dgm:cxn modelId="{65C8CB56-7CF8-4C67-A790-833794A48FB0}" type="presOf" srcId="{ACB39653-AC70-4B20-9630-8DC3AF7EB212}" destId="{2F821A30-F799-4D1F-BCA2-7D260879EBC6}" srcOrd="0" destOrd="0" presId="urn:microsoft.com/office/officeart/2005/8/layout/vList2"/>
    <dgm:cxn modelId="{9EA41277-B8EE-41D8-8811-E646E28C98BE}" type="presOf" srcId="{588E2461-7C1A-47D9-BF8C-85968DC8A00E}" destId="{0C72EBDA-9893-4171-8117-A8FA5E6679B0}" srcOrd="0" destOrd="0" presId="urn:microsoft.com/office/officeart/2005/8/layout/vList2"/>
    <dgm:cxn modelId="{46C4898A-7197-4D58-9559-9C5CA108CE2F}" srcId="{B206A630-E02D-43D1-A0E2-3FA70C55B348}" destId="{4214C3E8-C7AD-4D3B-877B-B7B2BABA85B2}" srcOrd="0" destOrd="0" parTransId="{84755E13-D20E-43A3-BFC0-06F97C0273B9}" sibTransId="{8E56E9FD-AE1D-4661-B756-5B1A49E16079}"/>
    <dgm:cxn modelId="{9F2F63AD-7895-460A-B957-59E496606F3F}" type="presOf" srcId="{FFBA0705-7628-4FA5-A5D0-7C4491D41E8A}" destId="{263F7B5F-12C3-44E5-9319-96853DE9FF87}" srcOrd="0" destOrd="0" presId="urn:microsoft.com/office/officeart/2005/8/layout/vList2"/>
    <dgm:cxn modelId="{EBDF5ADB-7543-40A7-994A-7494FB9BDB6C}" type="presOf" srcId="{B206A630-E02D-43D1-A0E2-3FA70C55B348}" destId="{EE73C6E7-D754-4B3C-8407-4A90DA676F69}" srcOrd="0" destOrd="0" presId="urn:microsoft.com/office/officeart/2005/8/layout/vList2"/>
    <dgm:cxn modelId="{B0EA8EF0-40F2-423B-85AF-8B644BFA5B20}" srcId="{B206A630-E02D-43D1-A0E2-3FA70C55B348}" destId="{FFBA0705-7628-4FA5-A5D0-7C4491D41E8A}" srcOrd="3" destOrd="0" parTransId="{F1412FDF-BBDD-4FBC-A93E-AC4BF327CAB4}" sibTransId="{C2204736-8973-40F9-B114-F98FA6761B83}"/>
    <dgm:cxn modelId="{3BF59BF2-7BC5-43FF-B265-F0074CA1A25A}" srcId="{B206A630-E02D-43D1-A0E2-3FA70C55B348}" destId="{87914542-B16B-426F-99A7-ADF1D75D9A7F}" srcOrd="4" destOrd="0" parTransId="{9D095FF7-367B-4F64-AC84-07C2747EA3D7}" sibTransId="{C55651A2-4BD3-482E-87AD-DB4EE170141E}"/>
    <dgm:cxn modelId="{AE2BEE98-45BF-4E69-A874-58B885E695F9}" type="presParOf" srcId="{EE73C6E7-D754-4B3C-8407-4A90DA676F69}" destId="{2794F2BA-9B6C-4BC2-9BB0-81BB5FA18552}" srcOrd="0" destOrd="0" presId="urn:microsoft.com/office/officeart/2005/8/layout/vList2"/>
    <dgm:cxn modelId="{59F4C3A2-9D11-4FC2-95EB-B6B0F56D06CD}" type="presParOf" srcId="{EE73C6E7-D754-4B3C-8407-4A90DA676F69}" destId="{754D3A1D-AB94-4D9F-A8DC-E80DA442BDB6}" srcOrd="1" destOrd="0" presId="urn:microsoft.com/office/officeart/2005/8/layout/vList2"/>
    <dgm:cxn modelId="{B36B0988-EF51-4445-8335-32C08F7E1983}" type="presParOf" srcId="{EE73C6E7-D754-4B3C-8407-4A90DA676F69}" destId="{0C72EBDA-9893-4171-8117-A8FA5E6679B0}" srcOrd="2" destOrd="0" presId="urn:microsoft.com/office/officeart/2005/8/layout/vList2"/>
    <dgm:cxn modelId="{1749677A-740E-4A6B-B198-AE369C5C6508}" type="presParOf" srcId="{EE73C6E7-D754-4B3C-8407-4A90DA676F69}" destId="{B9939DA2-5AC4-4712-B354-A2B40288F59B}" srcOrd="3" destOrd="0" presId="urn:microsoft.com/office/officeart/2005/8/layout/vList2"/>
    <dgm:cxn modelId="{E6E2E2D2-AE0C-4BD3-B7BA-7F6B352CB389}" type="presParOf" srcId="{EE73C6E7-D754-4B3C-8407-4A90DA676F69}" destId="{2F821A30-F799-4D1F-BCA2-7D260879EBC6}" srcOrd="4" destOrd="0" presId="urn:microsoft.com/office/officeart/2005/8/layout/vList2"/>
    <dgm:cxn modelId="{048AF97B-FBAC-4480-98E6-C1250D6A5515}" type="presParOf" srcId="{EE73C6E7-D754-4B3C-8407-4A90DA676F69}" destId="{183A1508-C4B2-406B-92D0-FF1A85F03E48}" srcOrd="5" destOrd="0" presId="urn:microsoft.com/office/officeart/2005/8/layout/vList2"/>
    <dgm:cxn modelId="{54FE8166-1F01-4D5E-BCD0-2A625DD7BE05}" type="presParOf" srcId="{EE73C6E7-D754-4B3C-8407-4A90DA676F69}" destId="{263F7B5F-12C3-44E5-9319-96853DE9FF87}" srcOrd="6" destOrd="0" presId="urn:microsoft.com/office/officeart/2005/8/layout/vList2"/>
    <dgm:cxn modelId="{E4C22316-AEB6-42D8-88E4-02840D2A92A1}" type="presParOf" srcId="{EE73C6E7-D754-4B3C-8407-4A90DA676F69}" destId="{7201110C-C58E-4C83-845A-B22377405672}" srcOrd="7" destOrd="0" presId="urn:microsoft.com/office/officeart/2005/8/layout/vList2"/>
    <dgm:cxn modelId="{19A90007-1B40-4219-B92C-F55A804B4154}" type="presParOf" srcId="{EE73C6E7-D754-4B3C-8407-4A90DA676F69}" destId="{8016CD1C-2DF8-4E7A-8110-4B8C5B909EB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4F2BA-9B6C-4BC2-9BB0-81BB5FA18552}">
      <dsp:nvSpPr>
        <dsp:cNvPr id="0" name=""/>
        <dsp:cNvSpPr/>
      </dsp:nvSpPr>
      <dsp:spPr>
        <a:xfrm>
          <a:off x="0" y="0"/>
          <a:ext cx="4372391" cy="74401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b="1" kern="1200">
              <a:solidFill>
                <a:schemeClr val="bg1"/>
              </a:solidFill>
            </a:rPr>
            <a:t>Impedimentos:</a:t>
          </a:r>
          <a:endParaRPr lang="en-US" sz="1800" b="1" kern="1200">
            <a:solidFill>
              <a:schemeClr val="bg1"/>
            </a:solidFill>
          </a:endParaRPr>
        </a:p>
      </dsp:txBody>
      <dsp:txXfrm>
        <a:off x="36320" y="36320"/>
        <a:ext cx="4299751" cy="671370"/>
      </dsp:txXfrm>
    </dsp:sp>
    <dsp:sp modelId="{0C72EBDA-9893-4171-8117-A8FA5E6679B0}">
      <dsp:nvSpPr>
        <dsp:cNvPr id="0" name=""/>
        <dsp:cNvSpPr/>
      </dsp:nvSpPr>
      <dsp:spPr>
        <a:xfrm>
          <a:off x="0" y="705838"/>
          <a:ext cx="4372391" cy="74401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Poca experiencia con algunas importaciones de angular, uso de servicio no concretados y problemas con las validaciones propias de angular. </a:t>
          </a:r>
          <a:endParaRPr lang="en-US" sz="1400" kern="1200" dirty="0"/>
        </a:p>
      </dsp:txBody>
      <dsp:txXfrm>
        <a:off x="36320" y="742158"/>
        <a:ext cx="4299751" cy="671370"/>
      </dsp:txXfrm>
    </dsp:sp>
    <dsp:sp modelId="{2F821A30-F799-4D1F-BCA2-7D260879EBC6}">
      <dsp:nvSpPr>
        <dsp:cNvPr id="0" name=""/>
        <dsp:cNvSpPr/>
      </dsp:nvSpPr>
      <dsp:spPr>
        <a:xfrm>
          <a:off x="0" y="1512801"/>
          <a:ext cx="4372391" cy="74401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b="1" kern="1200">
              <a:solidFill>
                <a:schemeClr val="bg1"/>
              </a:solidFill>
            </a:rPr>
            <a:t>Pasos futuros - Recomendaciones:</a:t>
          </a:r>
          <a:endParaRPr lang="en-US" sz="1400" b="1" kern="1200">
            <a:solidFill>
              <a:schemeClr val="bg1"/>
            </a:solidFill>
          </a:endParaRPr>
        </a:p>
      </dsp:txBody>
      <dsp:txXfrm>
        <a:off x="36320" y="1549121"/>
        <a:ext cx="4299751" cy="671370"/>
      </dsp:txXfrm>
    </dsp:sp>
    <dsp:sp modelId="{263F7B5F-12C3-44E5-9319-96853DE9FF87}">
      <dsp:nvSpPr>
        <dsp:cNvPr id="0" name=""/>
        <dsp:cNvSpPr/>
      </dsp:nvSpPr>
      <dsp:spPr>
        <a:xfrm>
          <a:off x="0" y="2340649"/>
          <a:ext cx="4372391" cy="74401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Capacitar al Scrum </a:t>
          </a:r>
          <a:r>
            <a:rPr lang="es-CL" sz="1400" kern="1200" dirty="0" err="1"/>
            <a:t>Team</a:t>
          </a:r>
          <a:r>
            <a:rPr lang="es-CL" sz="1400" kern="1200" dirty="0"/>
            <a:t> para mayor manejo de Angular como tecnología de desarrollo replantear ejemplos nuevos .</a:t>
          </a:r>
          <a:endParaRPr lang="en-US" sz="1400" kern="1200" dirty="0"/>
        </a:p>
      </dsp:txBody>
      <dsp:txXfrm>
        <a:off x="36320" y="2376969"/>
        <a:ext cx="4299751" cy="671370"/>
      </dsp:txXfrm>
    </dsp:sp>
    <dsp:sp modelId="{8016CD1C-2DF8-4E7A-8110-4B8C5B909EB6}">
      <dsp:nvSpPr>
        <dsp:cNvPr id="0" name=""/>
        <dsp:cNvSpPr/>
      </dsp:nvSpPr>
      <dsp:spPr>
        <a:xfrm>
          <a:off x="0" y="3162046"/>
          <a:ext cx="4372391" cy="74401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/>
            <a:t>Optimizar tiempos de desarrollo.</a:t>
          </a:r>
          <a:endParaRPr lang="en-US" sz="1400" kern="1200"/>
        </a:p>
      </dsp:txBody>
      <dsp:txXfrm>
        <a:off x="36320" y="3198366"/>
        <a:ext cx="4299751" cy="671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AB18-9CFD-43F1-A649-480F5947632C}" type="datetimeFigureOut">
              <a:rPr lang="es-CL" smtClean="0"/>
              <a:t>29-06-2021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939C1D8-E21A-4579-90C7-DBC52120F3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531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AB18-9CFD-43F1-A649-480F5947632C}" type="datetimeFigureOut">
              <a:rPr lang="es-CL" smtClean="0"/>
              <a:t>29-06-2021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939C1D8-E21A-4579-90C7-DBC52120F3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965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AB18-9CFD-43F1-A649-480F5947632C}" type="datetimeFigureOut">
              <a:rPr lang="es-CL" smtClean="0"/>
              <a:t>29-06-2021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939C1D8-E21A-4579-90C7-DBC52120F3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6349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AB18-9CFD-43F1-A649-480F5947632C}" type="datetimeFigureOut">
              <a:rPr lang="es-CL" smtClean="0"/>
              <a:t>29-06-2021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939C1D8-E21A-4579-90C7-DBC52120F346}" type="slidenum">
              <a:rPr lang="es-CL" smtClean="0"/>
              <a:t>‹Nº›</a:t>
            </a:fld>
            <a:endParaRPr lang="es-C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7427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AB18-9CFD-43F1-A649-480F5947632C}" type="datetimeFigureOut">
              <a:rPr lang="es-CL" smtClean="0"/>
              <a:t>29-06-2021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939C1D8-E21A-4579-90C7-DBC52120F3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33547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AB18-9CFD-43F1-A649-480F5947632C}" type="datetimeFigureOut">
              <a:rPr lang="es-CL" smtClean="0"/>
              <a:t>29-06-2021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1D8-E21A-4579-90C7-DBC52120F3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0021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AB18-9CFD-43F1-A649-480F5947632C}" type="datetimeFigureOut">
              <a:rPr lang="es-CL" smtClean="0"/>
              <a:t>29-06-2021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1D8-E21A-4579-90C7-DBC52120F3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2991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AB18-9CFD-43F1-A649-480F5947632C}" type="datetimeFigureOut">
              <a:rPr lang="es-CL" smtClean="0"/>
              <a:t>29-06-2021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1D8-E21A-4579-90C7-DBC52120F3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3059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B6BAB18-9CFD-43F1-A649-480F5947632C}" type="datetimeFigureOut">
              <a:rPr lang="es-CL" smtClean="0"/>
              <a:t>29-06-2021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939C1D8-E21A-4579-90C7-DBC52120F3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219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AB18-9CFD-43F1-A649-480F5947632C}" type="datetimeFigureOut">
              <a:rPr lang="es-CL" smtClean="0"/>
              <a:t>29-06-2021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1D8-E21A-4579-90C7-DBC52120F3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876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AB18-9CFD-43F1-A649-480F5947632C}" type="datetimeFigureOut">
              <a:rPr lang="es-CL" smtClean="0"/>
              <a:t>29-06-2021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939C1D8-E21A-4579-90C7-DBC52120F3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074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AB18-9CFD-43F1-A649-480F5947632C}" type="datetimeFigureOut">
              <a:rPr lang="es-CL" smtClean="0"/>
              <a:t>29-06-2021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1D8-E21A-4579-90C7-DBC52120F3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AB18-9CFD-43F1-A649-480F5947632C}" type="datetimeFigureOut">
              <a:rPr lang="es-CL" smtClean="0"/>
              <a:t>29-06-2021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1D8-E21A-4579-90C7-DBC52120F3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6908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AB18-9CFD-43F1-A649-480F5947632C}" type="datetimeFigureOut">
              <a:rPr lang="es-CL" smtClean="0"/>
              <a:t>29-06-2021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1D8-E21A-4579-90C7-DBC52120F3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2867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AB18-9CFD-43F1-A649-480F5947632C}" type="datetimeFigureOut">
              <a:rPr lang="es-CL" smtClean="0"/>
              <a:t>29-06-2021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1D8-E21A-4579-90C7-DBC52120F3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585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AB18-9CFD-43F1-A649-480F5947632C}" type="datetimeFigureOut">
              <a:rPr lang="es-CL" smtClean="0"/>
              <a:t>29-06-2021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1D8-E21A-4579-90C7-DBC52120F3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128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AB18-9CFD-43F1-A649-480F5947632C}" type="datetimeFigureOut">
              <a:rPr lang="es-CL" smtClean="0"/>
              <a:t>29-06-2021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1D8-E21A-4579-90C7-DBC52120F3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830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BAB18-9CFD-43F1-A649-480F5947632C}" type="datetimeFigureOut">
              <a:rPr lang="es-CL" smtClean="0"/>
              <a:t>29-06-2021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9C1D8-E21A-4579-90C7-DBC52120F3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2623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AC76B-3B72-41C7-B03E-FDF7A3C36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683" y="1240076"/>
            <a:ext cx="2727813" cy="45845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L" sz="3200" b="0" i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Actividad Sumativa u3 </a:t>
            </a:r>
            <a:endParaRPr lang="es-CL" sz="3200" b="0" i="0" kern="1200" cap="all" dirty="0">
              <a:solidFill>
                <a:srgbClr val="FFFFFF"/>
              </a:solidFill>
              <a:effectLst/>
              <a:latin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3F6A19-0467-4A1C-97E2-ADA046EBE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3589" y="4827274"/>
            <a:ext cx="6034827" cy="7783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Juan </a:t>
            </a:r>
            <a:r>
              <a:rPr lang="en-US" dirty="0" err="1"/>
              <a:t>andres</a:t>
            </a:r>
            <a:r>
              <a:rPr lang="en-US" dirty="0"/>
              <a:t> Cuevas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4D09FA9-8FE5-4386-B536-E845C1E80BA9}"/>
              </a:ext>
            </a:extLst>
          </p:cNvPr>
          <p:cNvSpPr txBox="1">
            <a:spLocks/>
          </p:cNvSpPr>
          <p:nvPr/>
        </p:nvSpPr>
        <p:spPr>
          <a:xfrm>
            <a:off x="2908255" y="2717824"/>
            <a:ext cx="4920653" cy="15356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Tienda virtual:  Tiendita</a:t>
            </a:r>
          </a:p>
        </p:txBody>
      </p:sp>
    </p:spTree>
    <p:extLst>
      <p:ext uri="{BB962C8B-B14F-4D97-AF65-F5344CB8AC3E}">
        <p14:creationId xmlns:p14="http://schemas.microsoft.com/office/powerpoint/2010/main" val="315546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17F76-69E3-4263-88A7-519357D4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3870957" cy="1049235"/>
          </a:xfrm>
        </p:spPr>
        <p:txBody>
          <a:bodyPr/>
          <a:lstStyle/>
          <a:p>
            <a:r>
              <a:rPr lang="es-ES" dirty="0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1FBA05-3880-486A-B918-F63EB8127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59027"/>
            <a:ext cx="9679900" cy="3450613"/>
          </a:xfrm>
        </p:spPr>
        <p:txBody>
          <a:bodyPr/>
          <a:lstStyle/>
          <a:p>
            <a:pPr algn="just"/>
            <a:r>
              <a:rPr lang="es-ES" dirty="0"/>
              <a:t>Se solicita crear un proyecto web, donde por medio de un </a:t>
            </a:r>
            <a:r>
              <a:rPr lang="es-CL" dirty="0"/>
              <a:t>la construcción de un sitio web para una tienda virtual.</a:t>
            </a:r>
            <a:r>
              <a:rPr lang="es-ES" dirty="0"/>
              <a:t>Debe contar con un </a:t>
            </a:r>
            <a:r>
              <a:rPr lang="es-CL" dirty="0"/>
              <a:t>Login de acceso, incluir una galería de imágenes de los productos, buscar por palabras </a:t>
            </a:r>
            <a:r>
              <a:rPr lang="es-CL" dirty="0" err="1"/>
              <a:t>clave,ingreso</a:t>
            </a:r>
            <a:r>
              <a:rPr lang="es-CL" dirty="0"/>
              <a:t> a un carrito de compras y un CRUD de este mismo.</a:t>
            </a:r>
            <a:endParaRPr lang="es-ES" dirty="0"/>
          </a:p>
          <a:p>
            <a:pPr algn="just"/>
            <a:r>
              <a:rPr lang="es-ES" dirty="0"/>
              <a:t>También se solicita que al terminar la compra debe pedir algunos datos de la venta tales como la dirección y datos de la </a:t>
            </a:r>
            <a:r>
              <a:rPr lang="es-ES" dirty="0" err="1"/>
              <a:t>transicion</a:t>
            </a:r>
            <a:r>
              <a:rPr lang="es-E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1910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8B100-8ACC-419A-A55A-F713A495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/>
              <a:t>Roles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0F8EB4C-A127-4BE8-9A88-E5D594FF8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050632"/>
              </p:ext>
            </p:extLst>
          </p:nvPr>
        </p:nvGraphicFramePr>
        <p:xfrm>
          <a:off x="554569" y="2383452"/>
          <a:ext cx="8225429" cy="1340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1000">
                  <a:extLst>
                    <a:ext uri="{9D8B030D-6E8A-4147-A177-3AD203B41FA5}">
                      <a16:colId xmlns:a16="http://schemas.microsoft.com/office/drawing/2014/main" val="4081538212"/>
                    </a:ext>
                  </a:extLst>
                </a:gridCol>
                <a:gridCol w="4494429">
                  <a:extLst>
                    <a:ext uri="{9D8B030D-6E8A-4147-A177-3AD203B41FA5}">
                      <a16:colId xmlns:a16="http://schemas.microsoft.com/office/drawing/2014/main" val="912426257"/>
                    </a:ext>
                  </a:extLst>
                </a:gridCol>
              </a:tblGrid>
              <a:tr h="379097">
                <a:tc>
                  <a:txBody>
                    <a:bodyPr/>
                    <a:lstStyle/>
                    <a:p>
                      <a:pPr algn="ctr"/>
                      <a:r>
                        <a:rPr lang="es-CL" sz="1700" dirty="0"/>
                        <a:t>Rol</a:t>
                      </a:r>
                    </a:p>
                  </a:txBody>
                  <a:tcPr marL="89915" marR="89915" marT="44957" marB="449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700"/>
                        <a:t>Cargo</a:t>
                      </a:r>
                    </a:p>
                  </a:txBody>
                  <a:tcPr marL="89915" marR="89915" marT="44957" marB="44957"/>
                </a:tc>
                <a:extLst>
                  <a:ext uri="{0D108BD9-81ED-4DB2-BD59-A6C34878D82A}">
                    <a16:rowId xmlns:a16="http://schemas.microsoft.com/office/drawing/2014/main" val="893482569"/>
                  </a:ext>
                </a:extLst>
              </a:tr>
              <a:tr h="480807">
                <a:tc>
                  <a:txBody>
                    <a:bodyPr/>
                    <a:lstStyle/>
                    <a:p>
                      <a:pPr algn="just"/>
                      <a:r>
                        <a:rPr lang="es-CL" sz="2200" dirty="0"/>
                        <a:t>Cristian Inzulza</a:t>
                      </a:r>
                    </a:p>
                  </a:txBody>
                  <a:tcPr marL="111542" marR="111542" marT="55771" marB="55771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Scrum Master</a:t>
                      </a:r>
                    </a:p>
                  </a:txBody>
                  <a:tcPr marL="89915" marR="89915" marT="44957" marB="44957"/>
                </a:tc>
                <a:extLst>
                  <a:ext uri="{0D108BD9-81ED-4DB2-BD59-A6C34878D82A}">
                    <a16:rowId xmlns:a16="http://schemas.microsoft.com/office/drawing/2014/main" val="1440516929"/>
                  </a:ext>
                </a:extLst>
              </a:tr>
              <a:tr h="480807">
                <a:tc>
                  <a:txBody>
                    <a:bodyPr/>
                    <a:lstStyle/>
                    <a:p>
                      <a:pPr algn="just"/>
                      <a:r>
                        <a:rPr lang="es-CL" sz="2200"/>
                        <a:t>Juan Cuevas</a:t>
                      </a:r>
                    </a:p>
                  </a:txBody>
                  <a:tcPr marL="111542" marR="111542" marT="55771" marB="55771"/>
                </a:tc>
                <a:tc>
                  <a:txBody>
                    <a:bodyPr/>
                    <a:lstStyle/>
                    <a:p>
                      <a:pPr marL="0" marR="0" lvl="0" indent="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CL" sz="2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ScrumTeam</a:t>
                      </a:r>
                      <a:r>
                        <a:rPr lang="es-CL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 Desarrollador</a:t>
                      </a:r>
                    </a:p>
                  </a:txBody>
                  <a:tcPr marL="89915" marR="89915" marT="44957" marB="44957"/>
                </a:tc>
                <a:extLst>
                  <a:ext uri="{0D108BD9-81ED-4DB2-BD59-A6C34878D82A}">
                    <a16:rowId xmlns:a16="http://schemas.microsoft.com/office/drawing/2014/main" val="2051509015"/>
                  </a:ext>
                </a:extLst>
              </a:tr>
            </a:tbl>
          </a:graphicData>
        </a:graphic>
      </p:graphicFrame>
      <p:pic>
        <p:nvPicPr>
          <p:cNvPr id="8" name="Marcador de contenido 6" descr="Icono&#10;&#10;Descripción generada automáticamente">
            <a:extLst>
              <a:ext uri="{FF2B5EF4-FFF2-40B4-BE49-F238E27FC236}">
                <a16:creationId xmlns:a16="http://schemas.microsoft.com/office/drawing/2014/main" id="{A00FDAE2-9517-4877-87EF-4CB0BAB01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123" y="4298467"/>
            <a:ext cx="2429108" cy="24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5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2420A-F964-4228-AFD6-9227EDA0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err="1"/>
              <a:t>Product</a:t>
            </a:r>
            <a:r>
              <a:rPr lang="es-CL"/>
              <a:t> backlog</a:t>
            </a:r>
          </a:p>
        </p:txBody>
      </p:sp>
      <p:graphicFrame>
        <p:nvGraphicFramePr>
          <p:cNvPr id="7" name="Tabla 4">
            <a:extLst>
              <a:ext uri="{FF2B5EF4-FFF2-40B4-BE49-F238E27FC236}">
                <a16:creationId xmlns:a16="http://schemas.microsoft.com/office/drawing/2014/main" id="{6AF74A2B-733A-4501-A399-B8F05FD7EC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9775254"/>
              </p:ext>
            </p:extLst>
          </p:nvPr>
        </p:nvGraphicFramePr>
        <p:xfrm>
          <a:off x="1618573" y="2261718"/>
          <a:ext cx="5916901" cy="305727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16901">
                  <a:extLst>
                    <a:ext uri="{9D8B030D-6E8A-4147-A177-3AD203B41FA5}">
                      <a16:colId xmlns:a16="http://schemas.microsoft.com/office/drawing/2014/main" val="2054494725"/>
                    </a:ext>
                  </a:extLst>
                </a:gridCol>
              </a:tblGrid>
              <a:tr h="500281"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PRODUCT BACKLOG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20527"/>
                  </a:ext>
                </a:extLst>
              </a:tr>
              <a:tr h="500281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s-CL" sz="2000" b="0" i="0" u="none" strike="noStrike" noProof="0">
                          <a:latin typeface="Gill Sans MT"/>
                        </a:rPr>
                        <a:t>Crear proyecto web 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84070"/>
                  </a:ext>
                </a:extLst>
              </a:tr>
              <a:tr h="500281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s-CL" sz="2000" b="0" i="0" u="none" strike="noStrike" noProof="0" dirty="0">
                          <a:latin typeface="Gill Sans MT"/>
                        </a:rPr>
                        <a:t>Crear login con validación 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731438"/>
                  </a:ext>
                </a:extLst>
              </a:tr>
              <a:tr h="500281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s-CL" sz="2000" b="0" i="0" u="none" strike="noStrike" noProof="0" dirty="0">
                          <a:latin typeface="Gill Sans MT"/>
                        </a:rPr>
                        <a:t>Listar productos de la tienda</a:t>
                      </a:r>
                      <a:endParaRPr lang="es-CL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258674"/>
                  </a:ext>
                </a:extLst>
              </a:tr>
              <a:tr h="484399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s-CL" sz="2000" b="0" i="0" u="none" strike="noStrike" noProof="0" dirty="0">
                          <a:latin typeface="Gill Sans MT"/>
                        </a:rPr>
                        <a:t>Mostrar selección en carrito de compras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718925"/>
                  </a:ext>
                </a:extLst>
              </a:tr>
              <a:tr h="571750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s-CL" sz="2000" b="0" i="0" u="none" strike="noStrike" noProof="0" dirty="0">
                          <a:latin typeface="Gill Sans MT"/>
                        </a:rPr>
                        <a:t>Realizar venta de carrito de compras </a:t>
                      </a:r>
                      <a:endParaRPr lang="es-CL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418475"/>
                  </a:ext>
                </a:extLst>
              </a:tr>
            </a:tbl>
          </a:graphicData>
        </a:graphic>
      </p:graphicFrame>
      <p:pic>
        <p:nvPicPr>
          <p:cNvPr id="8" name="Marcador de contenido 4" descr="Icono&#10;&#10;Descripción generada automáticamente">
            <a:extLst>
              <a:ext uri="{FF2B5EF4-FFF2-40B4-BE49-F238E27FC236}">
                <a16:creationId xmlns:a16="http://schemas.microsoft.com/office/drawing/2014/main" id="{5B96D1B7-73F7-48E3-87C7-619C63575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110" y="2261718"/>
            <a:ext cx="3357762" cy="3357762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367958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33E39-B841-448D-9999-03DCD45F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Historias de usuario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BE42E858-18C5-4248-B0E9-F55B44BB6D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113431"/>
              </p:ext>
            </p:extLst>
          </p:nvPr>
        </p:nvGraphicFramePr>
        <p:xfrm>
          <a:off x="681038" y="2336800"/>
          <a:ext cx="9613899" cy="3571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36823">
                  <a:extLst>
                    <a:ext uri="{9D8B030D-6E8A-4147-A177-3AD203B41FA5}">
                      <a16:colId xmlns:a16="http://schemas.microsoft.com/office/drawing/2014/main" val="3816907672"/>
                    </a:ext>
                  </a:extLst>
                </a:gridCol>
                <a:gridCol w="7477076">
                  <a:extLst>
                    <a:ext uri="{9D8B030D-6E8A-4147-A177-3AD203B41FA5}">
                      <a16:colId xmlns:a16="http://schemas.microsoft.com/office/drawing/2014/main" val="205449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Id Historia</a:t>
                      </a:r>
                    </a:p>
                  </a:txBody>
                  <a:tcPr marL="91531" marR="9153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Descripción</a:t>
                      </a:r>
                    </a:p>
                  </a:txBody>
                  <a:tcPr marL="91531" marR="9153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2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CL"/>
                        <a:t>01. Proyecto web</a:t>
                      </a:r>
                    </a:p>
                  </a:txBody>
                  <a:tcPr marL="91531" marR="9153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dirty="0"/>
                        <a:t>Yo como vendedor necesito una pagina web funcional para vender mis productos de </a:t>
                      </a:r>
                      <a:r>
                        <a:rPr lang="es-CL" dirty="0" err="1"/>
                        <a:t>Tecnologia</a:t>
                      </a:r>
                      <a:r>
                        <a:rPr lang="es-CL" dirty="0"/>
                        <a:t>.</a:t>
                      </a:r>
                    </a:p>
                  </a:txBody>
                  <a:tcPr marL="91531" marR="9153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8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CL" dirty="0"/>
                        <a:t>02. Login</a:t>
                      </a:r>
                    </a:p>
                  </a:txBody>
                  <a:tcPr marL="91531" marR="9153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dirty="0"/>
                        <a:t>Yo como vendedor necesito un formulario de validación al ingresar al sitio web.</a:t>
                      </a:r>
                    </a:p>
                  </a:txBody>
                  <a:tcPr marL="91531" marR="9153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73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CL" dirty="0"/>
                        <a:t>03. Listar productos</a:t>
                      </a:r>
                    </a:p>
                  </a:txBody>
                  <a:tcPr marL="91531" marR="9153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dirty="0"/>
                        <a:t>Yo como vendedor necesito una lista de los productos con imagen para poder seleccionarlos para comprarlos .</a:t>
                      </a:r>
                    </a:p>
                  </a:txBody>
                  <a:tcPr marL="91531" marR="9153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25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CL" dirty="0"/>
                        <a:t>04. Visualizar carrito</a:t>
                      </a:r>
                    </a:p>
                  </a:txBody>
                  <a:tcPr marL="91531" marR="9153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dirty="0"/>
                        <a:t>Yo como vendedor necesito un pestaña que muestre la selección  ordenada de los productos requeridos para compra.</a:t>
                      </a:r>
                    </a:p>
                  </a:txBody>
                  <a:tcPr marL="91531" marR="9153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718925"/>
                  </a:ext>
                </a:extLst>
              </a:tr>
              <a:tr h="6208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05. Visualizar formulario de pago</a:t>
                      </a:r>
                    </a:p>
                  </a:txBody>
                  <a:tcPr marL="91531" marR="9153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dirty="0"/>
                        <a:t>Yo como comprador necesito completar la venta de los productos, con un sistema de pago.</a:t>
                      </a:r>
                    </a:p>
                  </a:txBody>
                  <a:tcPr marL="91531" marR="9153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418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81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48AEF-AAA4-4506-B9EA-98710851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/>
              <a:t>Priorización de las funcionalidades</a:t>
            </a:r>
            <a:endParaRPr lang="es-ES"/>
          </a:p>
        </p:txBody>
      </p:sp>
      <p:graphicFrame>
        <p:nvGraphicFramePr>
          <p:cNvPr id="38" name="Tabla 4">
            <a:extLst>
              <a:ext uri="{FF2B5EF4-FFF2-40B4-BE49-F238E27FC236}">
                <a16:creationId xmlns:a16="http://schemas.microsoft.com/office/drawing/2014/main" id="{5207A769-DBEA-49D5-AB33-02662ACB26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033719"/>
              </p:ext>
            </p:extLst>
          </p:nvPr>
        </p:nvGraphicFramePr>
        <p:xfrm>
          <a:off x="4798031" y="2220951"/>
          <a:ext cx="6085907" cy="3723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722">
                  <a:extLst>
                    <a:ext uri="{9D8B030D-6E8A-4147-A177-3AD203B41FA5}">
                      <a16:colId xmlns:a16="http://schemas.microsoft.com/office/drawing/2014/main" val="3816907672"/>
                    </a:ext>
                  </a:extLst>
                </a:gridCol>
                <a:gridCol w="3167185">
                  <a:extLst>
                    <a:ext uri="{9D8B030D-6E8A-4147-A177-3AD203B41FA5}">
                      <a16:colId xmlns:a16="http://schemas.microsoft.com/office/drawing/2014/main" val="2054494725"/>
                    </a:ext>
                  </a:extLst>
                </a:gridCol>
              </a:tblGrid>
              <a:tr h="395706">
                <a:tc>
                  <a:txBody>
                    <a:bodyPr/>
                    <a:lstStyle/>
                    <a:p>
                      <a:pPr algn="ctr"/>
                      <a:r>
                        <a:rPr lang="es-CL" sz="1800"/>
                        <a:t>Id Historia</a:t>
                      </a:r>
                    </a:p>
                  </a:txBody>
                  <a:tcPr marL="89933" marR="89933" marT="44967" marB="449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/>
                        <a:t>Prioridad</a:t>
                      </a:r>
                    </a:p>
                  </a:txBody>
                  <a:tcPr marL="89933" marR="89933" marT="44967" marB="44967"/>
                </a:tc>
                <a:extLst>
                  <a:ext uri="{0D108BD9-81ED-4DB2-BD59-A6C34878D82A}">
                    <a16:rowId xmlns:a16="http://schemas.microsoft.com/office/drawing/2014/main" val="3652520527"/>
                  </a:ext>
                </a:extLst>
              </a:tr>
              <a:tr h="665505">
                <a:tc>
                  <a:txBody>
                    <a:bodyPr/>
                    <a:lstStyle/>
                    <a:p>
                      <a:pPr algn="just"/>
                      <a:r>
                        <a:rPr lang="es-CL" sz="1800"/>
                        <a:t>01. Proyecto web</a:t>
                      </a:r>
                    </a:p>
                  </a:txBody>
                  <a:tcPr marL="89933" marR="89933" marT="44967" marB="4496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2400" b="0"/>
                        <a:t>Alta</a:t>
                      </a:r>
                    </a:p>
                  </a:txBody>
                  <a:tcPr marL="89933" marR="89933" marT="44967" marB="44967"/>
                </a:tc>
                <a:extLst>
                  <a:ext uri="{0D108BD9-81ED-4DB2-BD59-A6C34878D82A}">
                    <a16:rowId xmlns:a16="http://schemas.microsoft.com/office/drawing/2014/main" val="1889484070"/>
                  </a:ext>
                </a:extLst>
              </a:tr>
              <a:tr h="665505">
                <a:tc>
                  <a:txBody>
                    <a:bodyPr/>
                    <a:lstStyle/>
                    <a:p>
                      <a:pPr algn="just"/>
                      <a:r>
                        <a:rPr lang="es-CL" sz="1800" dirty="0"/>
                        <a:t>02. </a:t>
                      </a:r>
                      <a:r>
                        <a:rPr lang="es-CL" dirty="0"/>
                        <a:t>Login</a:t>
                      </a:r>
                      <a:endParaRPr lang="es-CL" sz="1800" dirty="0"/>
                    </a:p>
                  </a:txBody>
                  <a:tcPr marL="89933" marR="89933" marT="44967" marB="4496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2400" b="0"/>
                        <a:t>Media</a:t>
                      </a:r>
                    </a:p>
                  </a:txBody>
                  <a:tcPr marL="89933" marR="89933" marT="44967" marB="44967"/>
                </a:tc>
                <a:extLst>
                  <a:ext uri="{0D108BD9-81ED-4DB2-BD59-A6C34878D82A}">
                    <a16:rowId xmlns:a16="http://schemas.microsoft.com/office/drawing/2014/main" val="469731438"/>
                  </a:ext>
                </a:extLst>
              </a:tr>
              <a:tr h="665505">
                <a:tc>
                  <a:txBody>
                    <a:bodyPr/>
                    <a:lstStyle/>
                    <a:p>
                      <a:pPr algn="just"/>
                      <a:r>
                        <a:rPr lang="es-CL" sz="1800" dirty="0"/>
                        <a:t>03. Listar productos</a:t>
                      </a:r>
                    </a:p>
                  </a:txBody>
                  <a:tcPr marL="89933" marR="89933" marT="44967" marB="4496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2400" b="0"/>
                        <a:t>Alta</a:t>
                      </a:r>
                    </a:p>
                  </a:txBody>
                  <a:tcPr marL="89933" marR="89933" marT="44967" marB="44967"/>
                </a:tc>
                <a:extLst>
                  <a:ext uri="{0D108BD9-81ED-4DB2-BD59-A6C34878D82A}">
                    <a16:rowId xmlns:a16="http://schemas.microsoft.com/office/drawing/2014/main" val="2316258674"/>
                  </a:ext>
                </a:extLst>
              </a:tr>
              <a:tr h="665505">
                <a:tc>
                  <a:txBody>
                    <a:bodyPr/>
                    <a:lstStyle/>
                    <a:p>
                      <a:pPr algn="just"/>
                      <a:r>
                        <a:rPr lang="es-CL" sz="1800" dirty="0"/>
                        <a:t>04. </a:t>
                      </a:r>
                      <a:r>
                        <a:rPr lang="es-CL" dirty="0"/>
                        <a:t>Visualizar carrito</a:t>
                      </a:r>
                      <a:endParaRPr lang="es-CL" sz="1800" dirty="0"/>
                    </a:p>
                  </a:txBody>
                  <a:tcPr marL="89933" marR="89933" marT="44967" marB="4496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2400" b="0" dirty="0"/>
                        <a:t>Alta</a:t>
                      </a:r>
                    </a:p>
                  </a:txBody>
                  <a:tcPr marL="89933" marR="89933" marT="44967" marB="44967"/>
                </a:tc>
                <a:extLst>
                  <a:ext uri="{0D108BD9-81ED-4DB2-BD59-A6C34878D82A}">
                    <a16:rowId xmlns:a16="http://schemas.microsoft.com/office/drawing/2014/main" val="3116718925"/>
                  </a:ext>
                </a:extLst>
              </a:tr>
              <a:tr h="66550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/>
                        <a:t>05. </a:t>
                      </a:r>
                      <a:r>
                        <a:rPr lang="es-CL" dirty="0"/>
                        <a:t>Visualizar formulario de pago</a:t>
                      </a:r>
                      <a:endParaRPr lang="es-CL" sz="1800" dirty="0"/>
                    </a:p>
                  </a:txBody>
                  <a:tcPr marL="89933" marR="89933" marT="44967" marB="4496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2400" b="0" dirty="0"/>
                        <a:t>Alta</a:t>
                      </a:r>
                    </a:p>
                  </a:txBody>
                  <a:tcPr marL="89933" marR="89933" marT="44967" marB="44967"/>
                </a:tc>
                <a:extLst>
                  <a:ext uri="{0D108BD9-81ED-4DB2-BD59-A6C34878D82A}">
                    <a16:rowId xmlns:a16="http://schemas.microsoft.com/office/drawing/2014/main" val="3955418475"/>
                  </a:ext>
                </a:extLst>
              </a:tr>
            </a:tbl>
          </a:graphicData>
        </a:graphic>
      </p:graphicFrame>
      <p:pic>
        <p:nvPicPr>
          <p:cNvPr id="8" name="Imagen 8" descr="Texto, Pizarra&#10;&#10;Descripción generada automáticamente">
            <a:extLst>
              <a:ext uri="{FF2B5EF4-FFF2-40B4-BE49-F238E27FC236}">
                <a16:creationId xmlns:a16="http://schemas.microsoft.com/office/drawing/2014/main" id="{452B9036-4D54-4847-B466-93027462F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16" y="2499000"/>
            <a:ext cx="3251579" cy="169500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109755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943B3-83CB-4473-9271-1A480B98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Sprint planning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903C902-F02F-45B1-93CF-8B141A90C1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123533"/>
              </p:ext>
            </p:extLst>
          </p:nvPr>
        </p:nvGraphicFramePr>
        <p:xfrm>
          <a:off x="986319" y="2016125"/>
          <a:ext cx="5266842" cy="3398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421">
                  <a:extLst>
                    <a:ext uri="{9D8B030D-6E8A-4147-A177-3AD203B41FA5}">
                      <a16:colId xmlns:a16="http://schemas.microsoft.com/office/drawing/2014/main" val="3156931423"/>
                    </a:ext>
                  </a:extLst>
                </a:gridCol>
                <a:gridCol w="2633421">
                  <a:extLst>
                    <a:ext uri="{9D8B030D-6E8A-4147-A177-3AD203B41FA5}">
                      <a16:colId xmlns:a16="http://schemas.microsoft.com/office/drawing/2014/main" val="2708067951"/>
                    </a:ext>
                  </a:extLst>
                </a:gridCol>
              </a:tblGrid>
              <a:tr h="385816">
                <a:tc>
                  <a:txBody>
                    <a:bodyPr/>
                    <a:lstStyle/>
                    <a:p>
                      <a:r>
                        <a:rPr lang="es-CL" dirty="0"/>
                        <a:t>Actividades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Tiempo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980867"/>
                  </a:ext>
                </a:extLst>
              </a:tr>
              <a:tr h="412242">
                <a:tc>
                  <a:txBody>
                    <a:bodyPr/>
                    <a:lstStyle/>
                    <a:p>
                      <a:pPr algn="just"/>
                      <a:r>
                        <a:rPr lang="es-CL" sz="2000"/>
                        <a:t>01. Proyecto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/>
                        <a:t>3 día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569873"/>
                  </a:ext>
                </a:extLst>
              </a:tr>
              <a:tr h="412242">
                <a:tc>
                  <a:txBody>
                    <a:bodyPr/>
                    <a:lstStyle/>
                    <a:p>
                      <a:pPr algn="just"/>
                      <a:r>
                        <a:rPr lang="es-CL" sz="2000" dirty="0"/>
                        <a:t>02.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dirty="0"/>
                        <a:t>2 días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498520"/>
                  </a:ext>
                </a:extLst>
              </a:tr>
              <a:tr h="729352">
                <a:tc>
                  <a:txBody>
                    <a:bodyPr/>
                    <a:lstStyle/>
                    <a:p>
                      <a:pPr algn="just"/>
                      <a:r>
                        <a:rPr lang="es-CL" sz="2000"/>
                        <a:t>03. Listar productos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dirty="0"/>
                        <a:t>3 días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167863"/>
                  </a:ext>
                </a:extLst>
              </a:tr>
              <a:tr h="729352">
                <a:tc>
                  <a:txBody>
                    <a:bodyPr/>
                    <a:lstStyle/>
                    <a:p>
                      <a:pPr algn="just"/>
                      <a:r>
                        <a:rPr lang="es-CL" sz="2000" dirty="0"/>
                        <a:t>04.Visualizar carrito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dirty="0"/>
                        <a:t>3 días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92799"/>
                  </a:ext>
                </a:extLst>
              </a:tr>
              <a:tr h="729352">
                <a:tc>
                  <a:txBody>
                    <a:bodyPr/>
                    <a:lstStyle/>
                    <a:p>
                      <a:pPr algn="just"/>
                      <a:r>
                        <a:rPr lang="es-CL" sz="2000" dirty="0"/>
                        <a:t>05.Visualizar formulario de pago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dirty="0"/>
                        <a:t>3 </a:t>
                      </a:r>
                      <a:r>
                        <a:rPr lang="es-CL" sz="2000" dirty="0" err="1"/>
                        <a:t>dias</a:t>
                      </a:r>
                      <a:endParaRPr lang="es-C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123339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E562C02A-30CB-4D73-802D-1F48D05EF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671499"/>
              </p:ext>
            </p:extLst>
          </p:nvPr>
        </p:nvGraphicFramePr>
        <p:xfrm>
          <a:off x="7261831" y="2007466"/>
          <a:ext cx="3195546" cy="326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5546">
                  <a:extLst>
                    <a:ext uri="{9D8B030D-6E8A-4147-A177-3AD203B41FA5}">
                      <a16:colId xmlns:a16="http://schemas.microsoft.com/office/drawing/2014/main" val="2776624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/>
                        <a:t>Posibles Impedimentos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57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808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000" dirty="0"/>
                        <a:t>Deficiencia en el manejo de servicios de angular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19577"/>
                  </a:ext>
                </a:extLst>
              </a:tr>
              <a:tr h="555554">
                <a:tc>
                  <a:txBody>
                    <a:bodyPr/>
                    <a:lstStyle/>
                    <a:p>
                      <a:r>
                        <a:rPr lang="es-CL" sz="2000"/>
                        <a:t>Escasa comunicación del equipo de trabajo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722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000"/>
                        <a:t>Estimación de tiempos poco realistas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17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100979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D2B00917-998A-4F44-A689-85973C99729F}"/>
              </a:ext>
            </a:extLst>
          </p:cNvPr>
          <p:cNvSpPr txBox="1"/>
          <p:nvPr/>
        </p:nvSpPr>
        <p:spPr>
          <a:xfrm>
            <a:off x="1128257" y="5643107"/>
            <a:ext cx="544762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L" sz="2400" dirty="0"/>
              <a:t>Duración sprint: 3 semanas </a:t>
            </a:r>
          </a:p>
        </p:txBody>
      </p:sp>
    </p:spTree>
    <p:extLst>
      <p:ext uri="{BB962C8B-B14F-4D97-AF65-F5344CB8AC3E}">
        <p14:creationId xmlns:p14="http://schemas.microsoft.com/office/powerpoint/2010/main" val="1131440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EE47A-2642-4002-BBC5-28234AB4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/>
              <a:t>Sprint retrospective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030C79-CE84-4A54-9D87-18C1207EB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  <a:p>
            <a:pPr marL="0" indent="0">
              <a:buNone/>
            </a:pPr>
            <a:endParaRPr lang="es-CL">
              <a:highlight>
                <a:srgbClr val="FFFF00"/>
              </a:highlight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1947905-C3E6-44BB-8D12-81FD9E9C8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241828"/>
              </p:ext>
            </p:extLst>
          </p:nvPr>
        </p:nvGraphicFramePr>
        <p:xfrm>
          <a:off x="6165273" y="2138795"/>
          <a:ext cx="4949825" cy="249277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71012">
                  <a:extLst>
                    <a:ext uri="{9D8B030D-6E8A-4147-A177-3AD203B41FA5}">
                      <a16:colId xmlns:a16="http://schemas.microsoft.com/office/drawing/2014/main" val="1580817078"/>
                    </a:ext>
                  </a:extLst>
                </a:gridCol>
                <a:gridCol w="2578813">
                  <a:extLst>
                    <a:ext uri="{9D8B030D-6E8A-4147-A177-3AD203B41FA5}">
                      <a16:colId xmlns:a16="http://schemas.microsoft.com/office/drawing/2014/main" val="2571874598"/>
                    </a:ext>
                  </a:extLst>
                </a:gridCol>
              </a:tblGrid>
              <a:tr h="389659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Tarea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Estado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02454"/>
                  </a:ext>
                </a:extLst>
              </a:tr>
              <a:tr h="328655">
                <a:tc>
                  <a:txBody>
                    <a:bodyPr/>
                    <a:lstStyle/>
                    <a:p>
                      <a:pPr algn="just"/>
                      <a:r>
                        <a:rPr lang="es-CL"/>
                        <a:t>01. Proyecto web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/>
                        <a:t>Terminado.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121497"/>
                  </a:ext>
                </a:extLst>
              </a:tr>
              <a:tr h="328655">
                <a:tc>
                  <a:txBody>
                    <a:bodyPr/>
                    <a:lstStyle/>
                    <a:p>
                      <a:pPr algn="just"/>
                      <a:r>
                        <a:rPr lang="es-CL" dirty="0"/>
                        <a:t>02. Login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/>
                        <a:t>Terminado.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924334"/>
                  </a:ext>
                </a:extLst>
              </a:tr>
              <a:tr h="328655">
                <a:tc>
                  <a:txBody>
                    <a:bodyPr/>
                    <a:lstStyle/>
                    <a:p>
                      <a:pPr algn="just"/>
                      <a:r>
                        <a:rPr lang="es-CL"/>
                        <a:t>03. Listar productos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dirty="0"/>
                        <a:t>Incompleto.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948803"/>
                  </a:ext>
                </a:extLst>
              </a:tr>
              <a:tr h="328655">
                <a:tc>
                  <a:txBody>
                    <a:bodyPr/>
                    <a:lstStyle/>
                    <a:p>
                      <a:pPr algn="just"/>
                      <a:r>
                        <a:rPr lang="es-CL" sz="1800" dirty="0"/>
                        <a:t>04 Visualizar carrito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dirty="0"/>
                        <a:t>Terminado.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86965"/>
                  </a:ext>
                </a:extLst>
              </a:tr>
              <a:tr h="328655">
                <a:tc>
                  <a:txBody>
                    <a:bodyPr/>
                    <a:lstStyle/>
                    <a:p>
                      <a:pPr algn="just"/>
                      <a:r>
                        <a:rPr lang="es-CL" sz="1800" dirty="0"/>
                        <a:t>05.</a:t>
                      </a:r>
                      <a:r>
                        <a:rPr lang="es-CL" dirty="0"/>
                        <a:t>Visualizar formulario de pago</a:t>
                      </a:r>
                      <a:endParaRPr lang="es-CL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dirty="0"/>
                        <a:t>Incompleto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026043"/>
                  </a:ext>
                </a:extLst>
              </a:tr>
            </a:tbl>
          </a:graphicData>
        </a:graphic>
      </p:graphicFrame>
      <p:graphicFrame>
        <p:nvGraphicFramePr>
          <p:cNvPr id="9" name="CuadroTexto 6">
            <a:extLst>
              <a:ext uri="{FF2B5EF4-FFF2-40B4-BE49-F238E27FC236}">
                <a16:creationId xmlns:a16="http://schemas.microsoft.com/office/drawing/2014/main" id="{AADBE196-5572-411E-BE24-40E05A211A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8519578"/>
              </p:ext>
            </p:extLst>
          </p:nvPr>
        </p:nvGraphicFramePr>
        <p:xfrm>
          <a:off x="1483879" y="2166809"/>
          <a:ext cx="4372391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560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AC76B-3B72-41C7-B03E-FDF7A3C36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683" y="1240076"/>
            <a:ext cx="2727813" cy="45845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L" sz="3200" b="0" i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Actividad Sumativa u3 </a:t>
            </a:r>
            <a:endParaRPr lang="es-CL" sz="3200" b="0" i="0" kern="1200" cap="all" dirty="0">
              <a:solidFill>
                <a:srgbClr val="FFFFFF"/>
              </a:solidFill>
              <a:effectLst/>
              <a:latin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3F6A19-0467-4A1C-97E2-ADA046EBE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3589" y="4827274"/>
            <a:ext cx="6034827" cy="7783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Juan </a:t>
            </a:r>
            <a:r>
              <a:rPr lang="en-US" dirty="0" err="1"/>
              <a:t>andres</a:t>
            </a:r>
            <a:r>
              <a:rPr lang="en-US" dirty="0"/>
              <a:t> Cuevas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4D09FA9-8FE5-4386-B536-E845C1E80BA9}"/>
              </a:ext>
            </a:extLst>
          </p:cNvPr>
          <p:cNvSpPr txBox="1">
            <a:spLocks/>
          </p:cNvSpPr>
          <p:nvPr/>
        </p:nvSpPr>
        <p:spPr>
          <a:xfrm>
            <a:off x="2908255" y="2717824"/>
            <a:ext cx="4920653" cy="15356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Tienda virtual:  Tiendita</a:t>
            </a:r>
          </a:p>
        </p:txBody>
      </p:sp>
    </p:spTree>
    <p:extLst>
      <p:ext uri="{BB962C8B-B14F-4D97-AF65-F5344CB8AC3E}">
        <p14:creationId xmlns:p14="http://schemas.microsoft.com/office/powerpoint/2010/main" val="2643567410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47</TotalTime>
  <Words>430</Words>
  <Application>Microsoft Office PowerPoint</Application>
  <PresentationFormat>Panorámica</PresentationFormat>
  <Paragraphs>85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Trebuchet MS</vt:lpstr>
      <vt:lpstr>Berlín</vt:lpstr>
      <vt:lpstr>Actividad Sumativa u3 </vt:lpstr>
      <vt:lpstr>Contexto</vt:lpstr>
      <vt:lpstr>Roles</vt:lpstr>
      <vt:lpstr>Product backlog</vt:lpstr>
      <vt:lpstr>Historias de usuario</vt:lpstr>
      <vt:lpstr>Priorización de las funcionalidades</vt:lpstr>
      <vt:lpstr>Sprint planning</vt:lpstr>
      <vt:lpstr>Sprint retrospective </vt:lpstr>
      <vt:lpstr>Actividad Sumativa u3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Lucas Orozco Elguin</dc:creator>
  <cp:lastModifiedBy>Juan Cuevas Soto</cp:lastModifiedBy>
  <cp:revision>8</cp:revision>
  <dcterms:created xsi:type="dcterms:W3CDTF">2021-06-22T21:12:36Z</dcterms:created>
  <dcterms:modified xsi:type="dcterms:W3CDTF">2021-06-29T16:52:14Z</dcterms:modified>
</cp:coreProperties>
</file>