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80" r:id="rId4"/>
    <p:sldId id="303" r:id="rId5"/>
    <p:sldId id="281" r:id="rId6"/>
    <p:sldId id="317" r:id="rId7"/>
    <p:sldId id="318" r:id="rId8"/>
    <p:sldId id="319" r:id="rId9"/>
    <p:sldId id="320" r:id="rId10"/>
    <p:sldId id="298" r:id="rId11"/>
    <p:sldId id="321" r:id="rId12"/>
    <p:sldId id="322" r:id="rId13"/>
    <p:sldId id="323" r:id="rId14"/>
    <p:sldId id="327" r:id="rId15"/>
    <p:sldId id="328" r:id="rId16"/>
    <p:sldId id="329" r:id="rId17"/>
    <p:sldId id="324" r:id="rId18"/>
    <p:sldId id="325" r:id="rId19"/>
    <p:sldId id="326" r:id="rId20"/>
    <p:sldId id="330" r:id="rId21"/>
    <p:sldId id="285" r:id="rId22"/>
    <p:sldId id="312" r:id="rId23"/>
    <p:sldId id="331" r:id="rId24"/>
    <p:sldId id="333" r:id="rId25"/>
    <p:sldId id="332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F683-2E06-4814-8CF4-877FFCCE7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71F79-8100-4890-89A6-DDD402DE1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7B469-95B1-49F6-8980-7F3B4162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9F4F-8089-4F10-B5E8-3EAA5C818BF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3171F-A438-48DE-BD4E-D0B9B123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FF10C-780E-4FBF-BEA7-1C1BF132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E8AE-EA87-429A-89B4-FEDCA38EC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2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3556-A277-40E1-A54D-B601A235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88484-AACB-4522-8504-31383462F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674A-B406-4787-A316-061A6F3B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9F4F-8089-4F10-B5E8-3EAA5C818BF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8882-E4A4-457A-9217-F9DBD9EA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CDCB-93DA-4B9C-A044-0B4395EA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E8AE-EA87-429A-89B4-FEDCA38EC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7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0BA74-C64E-40E6-AD49-94CE894F3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8B3A4-1993-4CB6-BF11-060365D02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27528-A6B7-454C-AD14-4870928A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9F4F-8089-4F10-B5E8-3EAA5C818BF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0E1F2-14B4-4FA5-831D-A3477D48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B269-82DD-4276-973A-CEE198E9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E8AE-EA87-429A-89B4-FEDCA38EC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8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4784-F3ED-469A-9B70-29771926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E3A6-ED23-4AE3-AD51-60DAC4C84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6F89D-CAA2-49F5-994D-E2CC2270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9F4F-8089-4F10-B5E8-3EAA5C818BF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2CF4F-2A36-4A04-A20F-5B99743B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8C18D-1F66-4BC7-939C-E50E946B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E8AE-EA87-429A-89B4-FEDCA38EC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5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00E0-5055-4935-8D44-7C271273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B48D-7DCF-4070-9FF4-EA35904A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C7245-E578-4B93-AAA8-D4037754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9F4F-8089-4F10-B5E8-3EAA5C818BF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D30AA-489A-42CE-82B9-4C1CC0F0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46CF-5F19-4E95-BC33-9C050C39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E8AE-EA87-429A-89B4-FEDCA38EC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5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E4D3-469F-4673-AF3F-0ECCD586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E657-E9C6-4C9E-A12E-C074D9675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20606-3266-4A0D-8C83-45FF592DD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49FF6-C08D-4A14-9F64-E7F35D25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9F4F-8089-4F10-B5E8-3EAA5C818BF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92874-A13D-4F19-ACBF-8C3EAF84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65580-09E1-43E4-908F-1D5D7631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E8AE-EA87-429A-89B4-FEDCA38EC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DE0E-33D7-472F-974F-0213CC40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3D1A8-557C-44D7-A0C9-77AA94C79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4861F-981E-4371-801F-CD5C77F41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78EF5-9928-4449-95F7-2A82F8C4B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6D90C-1B86-43C0-9A4E-1E2B35D4F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FFA34-9E60-4939-B367-68F46DE0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9F4F-8089-4F10-B5E8-3EAA5C818BF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3FE0F-F4ED-4EF4-AF13-77333104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033E1-F6A7-4B2E-B7D9-241EC09A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E8AE-EA87-429A-89B4-FEDCA38EC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9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7FBF-682D-41E6-979A-0309A179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8ACA7-DA99-482E-B5FE-82D872B8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9F4F-8089-4F10-B5E8-3EAA5C818BF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FB06E-227F-4A03-A577-0C629311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B226A-37FD-468B-A197-78A95062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E8AE-EA87-429A-89B4-FEDCA38EC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682FB-6FBD-40BD-9E5F-957B372A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9F4F-8089-4F10-B5E8-3EAA5C818BF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CA69E-7CEA-4DB7-9464-5D8401D3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CE5CF-2705-4B24-98DF-0A5DE46B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E8AE-EA87-429A-89B4-FEDCA38EC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2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54E7-5C9D-47FA-9E0B-D2AE7895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67DE-A1EA-4EE6-A3C3-CEBB2C4FD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850C-4B28-442F-A2C9-8F32DC91A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F9B4C-CBC6-4CED-B0A9-FA47D256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9F4F-8089-4F10-B5E8-3EAA5C818BF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E4FC9-374B-46DA-A6C1-AB3367A5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96210-5FB0-41B4-9A66-14815946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E8AE-EA87-429A-89B4-FEDCA38EC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6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5A6C-7113-46BC-83DA-A3038F62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B8876-E68A-43AD-B490-4ACB05965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BA878-7815-4F4F-B54D-BE3E8AF25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8B942-2117-43B8-A367-84125FD3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9F4F-8089-4F10-B5E8-3EAA5C818BF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4C9C8-419B-44A9-B216-101537F1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1D46A-C141-4FB0-B662-97190C2E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E8AE-EA87-429A-89B4-FEDCA38EC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2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08C43-BFD2-45D6-B282-8A4E2CE7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F78C9-DDFB-4917-BD96-4C4792B4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5178B-8918-46D6-9214-94E8EA0CD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9F4F-8089-4F10-B5E8-3EAA5C818BF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F83E-16CF-4565-B678-BF1F736E9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181DB-5312-450B-9456-18A872FAF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4E8AE-EA87-429A-89B4-FEDCA38EC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6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age.com/insights/how-best-can-l-come-up-with-good-research-objectiv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age.com/insights/how-best-can-l-come-up-with-good-research-objectiv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.edu/openlearncreate/mod/oucontent/view.php?id=231&amp;section=8.6.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.edu/openlearncreate/mod/oucontent/view.php?id=231&amp;section=8.6.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.edu/openlearncreate/mod/oucontent/view.php?id=231&amp;section=8.6.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zapier.com/learn/forms-surveys/writing-effective-survey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rothesiswriter.com/blog/how-to-formulate-research-proble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12E7-94FF-40C9-BC8B-4D7605AD4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MIT 203: Lesson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34AEC-5FFE-4DF4-9B99-42240E65E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Practical - Designing a Questionnaire</a:t>
            </a:r>
          </a:p>
        </p:txBody>
      </p:sp>
    </p:spTree>
    <p:extLst>
      <p:ext uri="{BB962C8B-B14F-4D97-AF65-F5344CB8AC3E}">
        <p14:creationId xmlns:p14="http://schemas.microsoft.com/office/powerpoint/2010/main" val="129382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7ADC-CD94-449A-88E6-298A6895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Objectifying your study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5D557-A5C8-4A81-BD6E-DFA0BAA3E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4727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3812-B762-46D1-BA2C-65308AFC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 research objectives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9ED4-8418-4349-B527-1A78DEC4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To formulate your research objectives, the following steps may prove to be useful: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First, be clear about the research problem you wish to address.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Second, come up with the aim or goal your research, that is, broadly identify what you wish to achieve through this study.</a:t>
            </a:r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latin typeface="Alegreya Sans"/>
              </a:rPr>
              <a:t>Broad</a:t>
            </a:r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 objective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Finally, lay down the specific steps or actions that need to be done to achieve this goal. These will form your </a:t>
            </a:r>
            <a:r>
              <a:rPr lang="en-US" b="0" i="0" dirty="0">
                <a:solidFill>
                  <a:srgbClr val="FF0000"/>
                </a:solidFill>
                <a:effectLst/>
                <a:latin typeface="Alegreya Sans"/>
              </a:rPr>
              <a:t>specific </a:t>
            </a:r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research objectives.</a:t>
            </a:r>
          </a:p>
          <a:p>
            <a:pPr algn="l"/>
            <a:endParaRPr lang="en-US" b="0" i="0" dirty="0">
              <a:solidFill>
                <a:srgbClr val="212529"/>
              </a:solidFill>
              <a:effectLst/>
              <a:latin typeface="Alegreya Sans"/>
            </a:endParaRPr>
          </a:p>
          <a:p>
            <a:pPr marL="457200" lvl="1" indent="0" algn="ctr">
              <a:buNone/>
            </a:pPr>
            <a:r>
              <a:rPr lang="en-US" i="1" dirty="0"/>
              <a:t>Content borrowed from </a:t>
            </a:r>
            <a:r>
              <a:rPr lang="en-US" i="1" dirty="0">
                <a:hlinkClick r:id="rId2"/>
              </a:rPr>
              <a:t>Editage Insights</a:t>
            </a:r>
            <a:endParaRPr lang="en-KE" i="1" dirty="0"/>
          </a:p>
        </p:txBody>
      </p:sp>
    </p:spTree>
    <p:extLst>
      <p:ext uri="{BB962C8B-B14F-4D97-AF65-F5344CB8AC3E}">
        <p14:creationId xmlns:p14="http://schemas.microsoft.com/office/powerpoint/2010/main" val="113800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3812-B762-46D1-BA2C-65308AFC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Guidelines to designing research objectives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9ED4-8418-4349-B527-1A78DEC4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The following six guidelines should be observed when developing research objectives 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Make them brief and concise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They should be follow a logical sequence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They should be realistic (e.g., achieved within the expected timeframe, achieved within the available resources)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They should be phrased in operational terms (i.e., in a way that brings the organization closer to its business objectives)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They should use action verbs that are specific enough to be evaluated or measured (e.g., assess, determine, compare, verify, calculate, describe – see next page for more).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They should be static once the study work begins (i.e., objectives should not be moving targets).</a:t>
            </a:r>
          </a:p>
          <a:p>
            <a:pPr algn="l"/>
            <a:endParaRPr lang="en-US" b="0" i="0" dirty="0">
              <a:solidFill>
                <a:srgbClr val="212529"/>
              </a:solidFill>
              <a:effectLst/>
              <a:latin typeface="Alegreya Sans"/>
            </a:endParaRPr>
          </a:p>
          <a:p>
            <a:pPr marL="457200" lvl="1" indent="0" algn="ctr">
              <a:buNone/>
            </a:pPr>
            <a:r>
              <a:rPr lang="en-US" i="1" dirty="0"/>
              <a:t>Content borrowed from </a:t>
            </a:r>
            <a:r>
              <a:rPr lang="en-US" i="1" dirty="0">
                <a:hlinkClick r:id="rId2"/>
              </a:rPr>
              <a:t>Editage Insights</a:t>
            </a:r>
            <a:endParaRPr lang="en-KE" i="1" dirty="0"/>
          </a:p>
        </p:txBody>
      </p:sp>
    </p:spTree>
    <p:extLst>
      <p:ext uri="{BB962C8B-B14F-4D97-AF65-F5344CB8AC3E}">
        <p14:creationId xmlns:p14="http://schemas.microsoft.com/office/powerpoint/2010/main" val="80334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E4A15-8188-4A24-9268-6A13AE17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4" y="1571625"/>
            <a:ext cx="10515600" cy="4614863"/>
          </a:xfrm>
        </p:spPr>
        <p:txBody>
          <a:bodyPr numCol="7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Advise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Analyze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Apply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Appraise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Arrange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Assemble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Assess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Audit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Calculate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Categorize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Change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Choose</a:t>
            </a:r>
            <a:br>
              <a:rPr lang="en-US" sz="1500" dirty="0"/>
            </a:br>
            <a:r>
              <a:rPr lang="en-US" sz="1500" dirty="0"/>
              <a:t>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Collect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Combine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Communicate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Compare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Compile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Comply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Compose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Conclude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Conduct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Construct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Contrast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Convert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Counsel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Create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Criticize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Debate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Deduct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Defend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Define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Demonstrate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Describe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Design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Develop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Devise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Diagram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Differentiate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Discover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Discriminate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Discuss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Distinguish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Dramatize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Edit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Employ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Enforce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Estimate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Evaluate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Examine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Experiment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Explain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Express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Extend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Formulate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Gather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Generalize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Generate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Identify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Illustrate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Incorporate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Inspect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Instruct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Interpret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Interview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Inventory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Investigate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Judge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Justify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Label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List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Locate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Maintain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Manage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Manipulate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Match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Measure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Modify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Monitor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Operate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Organize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Outline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Paraphrase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Perform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Plan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Point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Practice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Predict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Prepare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Produce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Propose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Question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Rate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Rearrange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Recall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Recommend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Reconstruct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Record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Relate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Repeat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Report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Reproduce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Respond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Restate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Retrieve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Review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Revise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Rewrite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Schedule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Score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Screen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Select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Separate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Show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Sketch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Solve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State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Subdivide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Summarize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Support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Tell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Test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Transcribe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Translate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Underline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Use</a:t>
            </a:r>
            <a:endParaRPr lang="en-KE" sz="1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D48B2B-21A3-429C-B233-5ADCAF48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Common Action verbs used in formulating research objectives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4214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3812-B762-46D1-BA2C-65308AFC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the research objectives?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9ED4-8418-4349-B527-1A78DEC4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Writing your research objectives clearly helps to: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Define the focus of your study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Clearly identify variables to be measured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Indicate the various steps to be involved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Establish the limits of the study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Avoid collection of any data that is not strictly necessary.</a:t>
            </a:r>
          </a:p>
          <a:p>
            <a:pPr algn="l"/>
            <a:endParaRPr lang="en-US" b="0" i="0" dirty="0">
              <a:solidFill>
                <a:srgbClr val="212529"/>
              </a:solidFill>
              <a:effectLst/>
              <a:latin typeface="Alegreya Sans"/>
            </a:endParaRPr>
          </a:p>
          <a:p>
            <a:pPr marL="457200" lvl="1" indent="0" algn="ctr">
              <a:buNone/>
            </a:pPr>
            <a:r>
              <a:rPr lang="en-US" i="1" dirty="0"/>
              <a:t>Content borrowed from </a:t>
            </a:r>
            <a:r>
              <a:rPr lang="en-US" i="1" dirty="0">
                <a:hlinkClick r:id="rId2"/>
              </a:rPr>
              <a:t>OpenLearnCreate</a:t>
            </a:r>
            <a:endParaRPr lang="en-KE" i="1" dirty="0"/>
          </a:p>
        </p:txBody>
      </p:sp>
    </p:spTree>
    <p:extLst>
      <p:ext uri="{BB962C8B-B14F-4D97-AF65-F5344CB8AC3E}">
        <p14:creationId xmlns:p14="http://schemas.microsoft.com/office/powerpoint/2010/main" val="258125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3812-B762-46D1-BA2C-65308AFC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the research objectives?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9ED4-8418-4349-B527-1A78DEC4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Writing your research objectives clearly helps to: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Define the focus of your study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Clearly identify variables to be measured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Indicate the various steps to be involved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Establish the limits of the study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Avoid collection of any data that is not strictly necessary.</a:t>
            </a:r>
          </a:p>
          <a:p>
            <a:pPr algn="l"/>
            <a:endParaRPr lang="en-US" b="0" i="0" dirty="0">
              <a:solidFill>
                <a:srgbClr val="212529"/>
              </a:solidFill>
              <a:effectLst/>
              <a:latin typeface="Alegreya Sans"/>
            </a:endParaRPr>
          </a:p>
          <a:p>
            <a:pPr marL="457200" lvl="1" indent="0" algn="ctr">
              <a:buNone/>
            </a:pPr>
            <a:r>
              <a:rPr lang="en-US" i="1" dirty="0"/>
              <a:t>Content borrowed from </a:t>
            </a:r>
            <a:r>
              <a:rPr lang="en-US" i="1" dirty="0">
                <a:hlinkClick r:id="rId2"/>
              </a:rPr>
              <a:t>OpenLearnCreate</a:t>
            </a:r>
            <a:endParaRPr lang="en-KE" i="1" dirty="0"/>
          </a:p>
        </p:txBody>
      </p:sp>
    </p:spTree>
    <p:extLst>
      <p:ext uri="{BB962C8B-B14F-4D97-AF65-F5344CB8AC3E}">
        <p14:creationId xmlns:p14="http://schemas.microsoft.com/office/powerpoint/2010/main" val="2176134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3812-B762-46D1-BA2C-65308AFC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3200"/>
            <a:ext cx="11191875" cy="1325563"/>
          </a:xfrm>
        </p:spPr>
        <p:txBody>
          <a:bodyPr>
            <a:normAutofit/>
          </a:bodyPr>
          <a:lstStyle/>
          <a:p>
            <a:r>
              <a:rPr lang="en-US" dirty="0"/>
              <a:t>Case study: General and specific objectives for a counselling project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9ED4-8418-4349-B527-1A78DEC4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8763"/>
            <a:ext cx="11191875" cy="46482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A research study designed to assess the accessibility and acceptability of the Voluntary Counselling and Testing (VCT) Services for HIV infection in place X had the following general and specific objectives: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529"/>
              </a:solidFill>
              <a:effectLst/>
              <a:latin typeface="Alegreya Sans"/>
            </a:endParaRPr>
          </a:p>
          <a:p>
            <a:r>
              <a:rPr lang="en-US" b="1" i="0" dirty="0">
                <a:solidFill>
                  <a:srgbClr val="212529"/>
                </a:solidFill>
                <a:effectLst/>
                <a:latin typeface="Alegreya Sans"/>
              </a:rPr>
              <a:t>General objective: </a:t>
            </a:r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To </a:t>
            </a:r>
            <a:r>
              <a:rPr lang="en-US" b="0" i="0" dirty="0">
                <a:solidFill>
                  <a:srgbClr val="FF0000"/>
                </a:solidFill>
                <a:effectLst/>
                <a:latin typeface="Alegreya Sans"/>
              </a:rPr>
              <a:t>identify</a:t>
            </a:r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 factors that affects the acceptability of VCT services and to assess community attitudes towards comprehensive care and support for people living with HIV/AIDS.</a:t>
            </a:r>
          </a:p>
          <a:p>
            <a:r>
              <a:rPr lang="en-US" b="1" i="0" dirty="0">
                <a:solidFill>
                  <a:srgbClr val="212529"/>
                </a:solidFill>
                <a:effectLst/>
                <a:latin typeface="Alegreya Sans"/>
              </a:rPr>
              <a:t>Specific objectives</a:t>
            </a:r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:</a:t>
            </a: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To </a:t>
            </a:r>
            <a:r>
              <a:rPr lang="en-US" b="0" i="0" dirty="0">
                <a:solidFill>
                  <a:srgbClr val="FF0000"/>
                </a:solidFill>
                <a:effectLst/>
                <a:latin typeface="Alegreya Sans"/>
              </a:rPr>
              <a:t>assess</a:t>
            </a:r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 the knowledge, attitude and practice of the community towards HIV/AIDS and VCT services.</a:t>
            </a: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To </a:t>
            </a:r>
            <a:r>
              <a:rPr lang="en-US" b="0" i="0" dirty="0">
                <a:solidFill>
                  <a:srgbClr val="FF0000"/>
                </a:solidFill>
                <a:effectLst/>
                <a:latin typeface="Alegreya Sans"/>
              </a:rPr>
              <a:t>identify</a:t>
            </a:r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 barriers and concerns related to VCT and its uptake.</a:t>
            </a: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To </a:t>
            </a:r>
            <a:r>
              <a:rPr lang="en-US" b="0" i="0" dirty="0">
                <a:solidFill>
                  <a:srgbClr val="FF0000"/>
                </a:solidFill>
                <a:effectLst/>
                <a:latin typeface="Alegreya Sans"/>
              </a:rPr>
              <a:t>assess</a:t>
            </a:r>
            <a:r>
              <a:rPr lang="en-US" b="0" i="0" dirty="0">
                <a:solidFill>
                  <a:srgbClr val="212529"/>
                </a:solidFill>
                <a:effectLst/>
                <a:latin typeface="Alegreya Sans"/>
              </a:rPr>
              <a:t> the awareness and perception of the study community regarding comprehensive care and support for people living with HIV/AIDS.</a:t>
            </a:r>
          </a:p>
          <a:p>
            <a:pPr lvl="1"/>
            <a:endParaRPr lang="en-US" b="0" i="0" dirty="0">
              <a:solidFill>
                <a:srgbClr val="212529"/>
              </a:solidFill>
              <a:effectLst/>
              <a:latin typeface="Alegreya Sans"/>
            </a:endParaRPr>
          </a:p>
          <a:p>
            <a:pPr marL="457200" lvl="1" indent="0" algn="ctr">
              <a:buNone/>
            </a:pPr>
            <a:r>
              <a:rPr lang="en-US" i="1" dirty="0"/>
              <a:t>Content borrowed from </a:t>
            </a:r>
            <a:r>
              <a:rPr lang="en-US" i="1" dirty="0">
                <a:hlinkClick r:id="rId2"/>
              </a:rPr>
              <a:t>OpenLearnCreate</a:t>
            </a:r>
            <a:endParaRPr lang="en-KE" i="1" dirty="0"/>
          </a:p>
        </p:txBody>
      </p:sp>
    </p:spTree>
    <p:extLst>
      <p:ext uri="{BB962C8B-B14F-4D97-AF65-F5344CB8AC3E}">
        <p14:creationId xmlns:p14="http://schemas.microsoft.com/office/powerpoint/2010/main" val="226882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F654-2A54-4BD0-B765-A8F1EFB0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TASK</a:t>
            </a:r>
            <a:endParaRPr lang="en-K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BCB6-0851-4F2D-8748-60A5DBD8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Participants to discuss and give a three research objectives for the research problem agreed upon</a:t>
            </a:r>
          </a:p>
          <a:p>
            <a:r>
              <a:rPr lang="en-US" dirty="0">
                <a:solidFill>
                  <a:srgbClr val="FF0000"/>
                </a:solidFill>
              </a:rPr>
              <a:t>This may take between 10 – 15 minutes.</a:t>
            </a:r>
          </a:p>
          <a:p>
            <a:r>
              <a:rPr lang="en-US" dirty="0">
                <a:solidFill>
                  <a:srgbClr val="FF0000"/>
                </a:solidFill>
              </a:rPr>
              <a:t>The facilitator will note down the final research objectives agreed upon on the next slide – It has been left blank purposely</a:t>
            </a:r>
          </a:p>
        </p:txBody>
      </p:sp>
    </p:spTree>
    <p:extLst>
      <p:ext uri="{BB962C8B-B14F-4D97-AF65-F5344CB8AC3E}">
        <p14:creationId xmlns:p14="http://schemas.microsoft.com/office/powerpoint/2010/main" val="3562999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F654-2A54-4BD0-B765-A8F1EFB0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Decision on the Research Objectives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BCB6-0851-4F2D-8748-60A5DBD8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6819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Identify the examination protocol.</a:t>
            </a:r>
          </a:p>
          <a:p>
            <a:r>
              <a:rPr lang="en-US" dirty="0"/>
              <a:t>Investigate the causes of missing marks</a:t>
            </a:r>
          </a:p>
          <a:p>
            <a:r>
              <a:rPr lang="en-US" dirty="0"/>
              <a:t>Determine the protocol for solving missing marks</a:t>
            </a:r>
          </a:p>
          <a:p>
            <a:r>
              <a:rPr lang="en-US" dirty="0"/>
              <a:t>Assess lecturers attitudes towards missing marks</a:t>
            </a:r>
          </a:p>
          <a:p>
            <a:r>
              <a:rPr lang="en-US" strike="sngStrike" dirty="0"/>
              <a:t>Are the missing marks really necessary?</a:t>
            </a:r>
          </a:p>
          <a:p>
            <a:r>
              <a:rPr lang="en-US" strike="sngStrike" dirty="0"/>
              <a:t>Who is responsible for the missing marks?</a:t>
            </a:r>
          </a:p>
          <a:p>
            <a:r>
              <a:rPr lang="en-US" dirty="0"/>
              <a:t>Investigate the incidence of missing marks among students</a:t>
            </a:r>
          </a:p>
          <a:p>
            <a:r>
              <a:rPr lang="en-US" dirty="0">
                <a:solidFill>
                  <a:srgbClr val="C00000"/>
                </a:solidFill>
              </a:rPr>
              <a:t>Determine the effects of missing marks on students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C4F3C8-E556-40E0-81C3-FF7C74F8BAEB}"/>
              </a:ext>
            </a:extLst>
          </p:cNvPr>
          <p:cNvSpPr txBox="1">
            <a:spLocks/>
          </p:cNvSpPr>
          <p:nvPr/>
        </p:nvSpPr>
        <p:spPr>
          <a:xfrm>
            <a:off x="9525663" y="1978025"/>
            <a:ext cx="25536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Sampling unit</a:t>
            </a:r>
          </a:p>
          <a:p>
            <a:r>
              <a:rPr lang="en-US" dirty="0"/>
              <a:t>Use of action verbs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57968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7ADC-CD94-449A-88E6-298A6895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questions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5D557-A5C8-4A81-BD6E-DFA0BAA3E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823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F60D-E846-463B-9DD4-14E933E3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B56B5-8D89-470E-9708-85F83C5BA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29862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BAAD-83E1-4009-8C30-10EAAE22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know the questions to use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3D5B-65C7-4939-B367-D26EDA7A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know the type of data that will be derived from each question</a:t>
            </a:r>
          </a:p>
          <a:p>
            <a:r>
              <a:rPr lang="en-US" dirty="0"/>
              <a:t>This will inform the eventual analysis of the data</a:t>
            </a:r>
          </a:p>
          <a:p>
            <a:r>
              <a:rPr lang="en-US" dirty="0"/>
              <a:t>In this section we first introduce the types of questions, mostly close-ended, and the analysis that can be applied on them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/>
              <a:t>Content borrowed from </a:t>
            </a:r>
            <a:r>
              <a:rPr lang="en-US" i="1" dirty="0">
                <a:hlinkClick r:id="rId2"/>
              </a:rPr>
              <a:t>Zaiper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82000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BAAD-83E1-4009-8C30-10EAAE22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Questions: </a:t>
            </a:r>
            <a:r>
              <a:rPr lang="en-US" dirty="0">
                <a:solidFill>
                  <a:srgbClr val="C00000"/>
                </a:solidFill>
              </a:rPr>
              <a:t>Nominal</a:t>
            </a:r>
            <a:r>
              <a:rPr lang="en-US" dirty="0"/>
              <a:t> </a:t>
            </a:r>
            <a:br>
              <a:rPr lang="en-US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3D5B-65C7-4939-B367-D26EDA7A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you’re looking for a simple count, like “35% of people said ABC” or “20% of men and 24% of women…” then there's a variety of question types you can use: </a:t>
            </a:r>
          </a:p>
          <a:p>
            <a:pPr lvl="1"/>
            <a:r>
              <a:rPr lang="en-US" dirty="0"/>
              <a:t>Yes/No, checkbox, or multiple choice question type. </a:t>
            </a:r>
          </a:p>
          <a:p>
            <a:pPr lvl="1"/>
            <a:r>
              <a:rPr lang="en-US" dirty="0"/>
              <a:t>These types of questions are also called “nominal” questions.</a:t>
            </a:r>
          </a:p>
          <a:p>
            <a:r>
              <a:rPr lang="en-US" b="1" dirty="0"/>
              <a:t>Analysis of categorical</a:t>
            </a:r>
            <a:r>
              <a:rPr lang="en-US" dirty="0"/>
              <a:t>-level questions can include </a:t>
            </a:r>
            <a:r>
              <a:rPr lang="en-US" b="1" dirty="0">
                <a:solidFill>
                  <a:srgbClr val="C00000"/>
                </a:solidFill>
              </a:rPr>
              <a:t>counts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percentages</a:t>
            </a:r>
          </a:p>
          <a:p>
            <a:pPr lvl="1"/>
            <a:r>
              <a:rPr lang="en-US" dirty="0"/>
              <a:t>"22 respondents" or "18% of customers"</a:t>
            </a:r>
          </a:p>
          <a:p>
            <a:pPr lvl="1"/>
            <a:r>
              <a:rPr lang="en-US" dirty="0"/>
              <a:t>Graphs to use: bar graphs and pie charts. </a:t>
            </a:r>
          </a:p>
          <a:p>
            <a:pPr lvl="1"/>
            <a:r>
              <a:rPr lang="en-US" dirty="0"/>
              <a:t>Note</a:t>
            </a:r>
          </a:p>
          <a:p>
            <a:pPr lvl="2"/>
            <a:r>
              <a:rPr lang="en-US" dirty="0"/>
              <a:t>You cannot take averages or test correlations with nominal-level data.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35208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3C7350-6919-422F-B2FF-16A8638B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Questions: </a:t>
            </a:r>
            <a:r>
              <a:rPr lang="en-US" dirty="0">
                <a:solidFill>
                  <a:srgbClr val="C00000"/>
                </a:solidFill>
              </a:rPr>
              <a:t>Single choice</a:t>
            </a:r>
            <a:r>
              <a:rPr lang="en-US" dirty="0"/>
              <a:t> </a:t>
            </a:r>
            <a:endParaRPr lang="en-K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F1FF5-93D5-4C4B-B8BA-8BA35DC7C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8100"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YES/NO</a:t>
            </a:r>
          </a:p>
          <a:p>
            <a:r>
              <a:rPr lang="en-US" dirty="0">
                <a:solidFill>
                  <a:srgbClr val="00B050"/>
                </a:solidFill>
              </a:rPr>
              <a:t>Question whose option yields one of the two options: Yes and No.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Example: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Are you a vegetarian? 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Yes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No</a:t>
            </a:r>
            <a:endParaRPr lang="en-KE" dirty="0">
              <a:solidFill>
                <a:srgbClr val="00B05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83CEC-0478-4BCC-AD61-20E10C59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38100">
            <a:solidFill>
              <a:srgbClr val="C0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MULTIPLE CHOICE</a:t>
            </a:r>
          </a:p>
          <a:p>
            <a:r>
              <a:rPr lang="en-US" dirty="0">
                <a:solidFill>
                  <a:srgbClr val="C00000"/>
                </a:solidFill>
              </a:rPr>
              <a:t>One adds as many answers as you want, and your respondents can pick only one answer to the question.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Example: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What's your favorite food?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Pizza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Pasta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Salad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Steak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Soup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Other</a:t>
            </a:r>
            <a:endParaRPr lang="en-K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699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3C7350-6919-422F-B2FF-16A8638B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Questions:</a:t>
            </a:r>
            <a:r>
              <a:rPr lang="en-US" dirty="0">
                <a:solidFill>
                  <a:srgbClr val="C00000"/>
                </a:solidFill>
              </a:rPr>
              <a:t> Multiple Choice</a:t>
            </a:r>
            <a:endParaRPr lang="en-KE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F1FF5-93D5-4C4B-B8BA-8BA35DC7C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8100">
            <a:solidFill>
              <a:srgbClr val="00B050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CHECKBOX</a:t>
            </a:r>
          </a:p>
          <a:p>
            <a:r>
              <a:rPr lang="en-US" dirty="0">
                <a:solidFill>
                  <a:srgbClr val="00B050"/>
                </a:solidFill>
              </a:rPr>
              <a:t>This is type question where you think some people will want to choose more than one option. </a:t>
            </a:r>
          </a:p>
          <a:p>
            <a:r>
              <a:rPr lang="en-US" dirty="0">
                <a:solidFill>
                  <a:srgbClr val="00B050"/>
                </a:solidFill>
              </a:rPr>
              <a:t>Checkbox is a feature in software that allows this, by adding that flexibility. </a:t>
            </a:r>
          </a:p>
          <a:p>
            <a:r>
              <a:rPr lang="en-US" dirty="0">
                <a:solidFill>
                  <a:srgbClr val="00B050"/>
                </a:solidFill>
              </a:rPr>
              <a:t>Add as many answers as you want, and respondents can pick as many answers to the question as you want.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KE" dirty="0">
              <a:solidFill>
                <a:srgbClr val="00B05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83CEC-0478-4BCC-AD61-20E10C59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38100">
            <a:solidFill>
              <a:srgbClr val="C00000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Example: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Which types of meat do you like? 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Beef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Pork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Chicken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Fish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Duck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Other</a:t>
            </a:r>
            <a:endParaRPr lang="en-K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89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BAAD-83E1-4009-8C30-10EAAE22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Questions: </a:t>
            </a:r>
            <a:r>
              <a:rPr lang="en-US" dirty="0">
                <a:solidFill>
                  <a:srgbClr val="C00000"/>
                </a:solidFill>
              </a:rPr>
              <a:t>Ordinal</a:t>
            </a:r>
            <a:r>
              <a:rPr lang="en-US" dirty="0"/>
              <a:t> </a:t>
            </a:r>
            <a:br>
              <a:rPr lang="en-US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3D5B-65C7-4939-B367-D26EDA7A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question responses </a:t>
            </a:r>
            <a:r>
              <a:rPr lang="en-US" dirty="0">
                <a:solidFill>
                  <a:srgbClr val="00B050"/>
                </a:solidFill>
              </a:rPr>
              <a:t>have a clear order</a:t>
            </a:r>
            <a:r>
              <a:rPr lang="en-US" dirty="0"/>
              <a:t> (like “Income of $0-$25K, $26K-40K, $40K+”), we call them “ordinal” questions. </a:t>
            </a:r>
          </a:p>
          <a:p>
            <a:r>
              <a:rPr lang="en-US" dirty="0"/>
              <a:t>One could collect ordinal data with Multiple Choice questions, or you could use drop-down or ranking questions.</a:t>
            </a:r>
          </a:p>
          <a:p>
            <a:endParaRPr lang="en-US" dirty="0"/>
          </a:p>
          <a:p>
            <a:r>
              <a:rPr lang="en-US" dirty="0"/>
              <a:t>Analysis for ordinal questions is similar to analysis for nominal questions: </a:t>
            </a:r>
          </a:p>
          <a:p>
            <a:pPr lvl="1"/>
            <a:r>
              <a:rPr lang="en-US" dirty="0"/>
              <a:t>One uses counts and percentages. </a:t>
            </a:r>
          </a:p>
          <a:p>
            <a:pPr lvl="1"/>
            <a:r>
              <a:rPr lang="en-US" dirty="0"/>
              <a:t>One </a:t>
            </a:r>
            <a:r>
              <a:rPr lang="en-US" b="1" dirty="0">
                <a:solidFill>
                  <a:srgbClr val="C00000"/>
                </a:solidFill>
              </a:rPr>
              <a:t>cannot </a:t>
            </a:r>
            <a:r>
              <a:rPr lang="en-US" dirty="0"/>
              <a:t>calculate averages or test correlations with ordinal-level data.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72794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3C7350-6919-422F-B2FF-16A8638B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Questions:</a:t>
            </a:r>
            <a:r>
              <a:rPr lang="en-US" dirty="0">
                <a:solidFill>
                  <a:srgbClr val="C00000"/>
                </a:solidFill>
              </a:rPr>
              <a:t> Ordinal </a:t>
            </a:r>
            <a:endParaRPr lang="en-KE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F1FF5-93D5-4C4B-B8BA-8BA35DC7C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8100"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DROP-DOWN</a:t>
            </a:r>
          </a:p>
          <a:p>
            <a:r>
              <a:rPr lang="en-US" dirty="0">
                <a:solidFill>
                  <a:srgbClr val="00B050"/>
                </a:solidFill>
              </a:rPr>
              <a:t>Drop-down questions work much like a multiple choice questions – single response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There are several different possible answers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Respondents can only choose </a:t>
            </a:r>
            <a:r>
              <a:rPr lang="en-US" dirty="0">
                <a:solidFill>
                  <a:srgbClr val="C00000"/>
                </a:solidFill>
              </a:rPr>
              <a:t>one </a:t>
            </a:r>
            <a:r>
              <a:rPr lang="en-US" dirty="0">
                <a:solidFill>
                  <a:srgbClr val="00B050"/>
                </a:solidFill>
              </a:rPr>
              <a:t>option. </a:t>
            </a:r>
          </a:p>
          <a:p>
            <a:r>
              <a:rPr lang="en-US" dirty="0">
                <a:solidFill>
                  <a:srgbClr val="00B050"/>
                </a:solidFill>
              </a:rPr>
              <a:t>But: Remember to list the answers in order - perhaps largest to smallest - for ordinal data. </a:t>
            </a:r>
          </a:p>
          <a:p>
            <a:r>
              <a:rPr lang="en-US" dirty="0">
                <a:solidFill>
                  <a:srgbClr val="00B050"/>
                </a:solidFill>
              </a:rPr>
              <a:t>One can also use this question to gather demographic data like their country or state of residence.</a:t>
            </a:r>
          </a:p>
          <a:p>
            <a:endParaRPr lang="en-KE" dirty="0">
              <a:solidFill>
                <a:srgbClr val="00B05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83CEC-0478-4BCC-AD61-20E10C59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38100">
            <a:solidFill>
              <a:srgbClr val="C0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Example: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What's your household income? 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$0-10k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$10-35k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$35-60k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$60k+</a:t>
            </a:r>
            <a:endParaRPr lang="en-K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489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3C7350-6919-422F-B2FF-16A8638B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Questions:</a:t>
            </a:r>
            <a:r>
              <a:rPr lang="en-US" dirty="0">
                <a:solidFill>
                  <a:srgbClr val="C00000"/>
                </a:solidFill>
              </a:rPr>
              <a:t> Ordinal </a:t>
            </a:r>
            <a:endParaRPr lang="en-KE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F1FF5-93D5-4C4B-B8BA-8BA35DC7C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8100"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RANKING</a:t>
            </a:r>
          </a:p>
          <a:p>
            <a:r>
              <a:rPr lang="en-US" dirty="0">
                <a:solidFill>
                  <a:srgbClr val="00B050"/>
                </a:solidFill>
              </a:rPr>
              <a:t>Ranking questions work much like a multiple choice questions – multiple response</a:t>
            </a:r>
          </a:p>
          <a:p>
            <a:r>
              <a:rPr lang="en-US" dirty="0">
                <a:solidFill>
                  <a:srgbClr val="00B050"/>
                </a:solidFill>
              </a:rPr>
              <a:t>Ranking questions let you list a number of answers and respondents can rearrange them all into the order they want. </a:t>
            </a:r>
          </a:p>
          <a:p>
            <a:r>
              <a:rPr lang="en-US" dirty="0">
                <a:solidFill>
                  <a:srgbClr val="00B050"/>
                </a:solidFill>
              </a:rPr>
              <a:t>That way, they can give feedback on every answer you offer.</a:t>
            </a:r>
          </a:p>
          <a:p>
            <a:r>
              <a:rPr lang="en-US" dirty="0">
                <a:solidFill>
                  <a:srgbClr val="00B050"/>
                </a:solidFill>
              </a:rPr>
              <a:t>It's a great way to see which items people like most and least at the same time.</a:t>
            </a:r>
          </a:p>
          <a:p>
            <a:endParaRPr lang="en-KE" dirty="0">
              <a:solidFill>
                <a:srgbClr val="00B05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83CEC-0478-4BCC-AD61-20E10C59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38100">
            <a:solidFill>
              <a:srgbClr val="C0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Example: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What's your favorite beverages? Rank in order of preference. </a:t>
            </a:r>
          </a:p>
          <a:p>
            <a:pPr lvl="2"/>
            <a:r>
              <a:rPr lang="nl-NL" dirty="0">
                <a:solidFill>
                  <a:srgbClr val="C00000"/>
                </a:solidFill>
              </a:rPr>
              <a:t>Milk</a:t>
            </a:r>
          </a:p>
          <a:p>
            <a:pPr lvl="2"/>
            <a:r>
              <a:rPr lang="nl-NL" dirty="0">
                <a:solidFill>
                  <a:srgbClr val="C00000"/>
                </a:solidFill>
              </a:rPr>
              <a:t>Water</a:t>
            </a:r>
          </a:p>
          <a:p>
            <a:pPr lvl="2"/>
            <a:r>
              <a:rPr lang="nl-NL" dirty="0">
                <a:solidFill>
                  <a:srgbClr val="C00000"/>
                </a:solidFill>
              </a:rPr>
              <a:t>Juice</a:t>
            </a:r>
          </a:p>
          <a:p>
            <a:pPr lvl="2"/>
            <a:r>
              <a:rPr lang="nl-NL" dirty="0">
                <a:solidFill>
                  <a:srgbClr val="C00000"/>
                </a:solidFill>
              </a:rPr>
              <a:t>Coffee</a:t>
            </a:r>
          </a:p>
          <a:p>
            <a:pPr lvl="2"/>
            <a:r>
              <a:rPr lang="nl-NL" dirty="0">
                <a:solidFill>
                  <a:srgbClr val="C00000"/>
                </a:solidFill>
              </a:rPr>
              <a:t>Soda</a:t>
            </a:r>
          </a:p>
          <a:p>
            <a:pPr lvl="2"/>
            <a:r>
              <a:rPr lang="nl-NL" dirty="0">
                <a:solidFill>
                  <a:srgbClr val="C00000"/>
                </a:solidFill>
              </a:rPr>
              <a:t>Wine</a:t>
            </a:r>
          </a:p>
          <a:p>
            <a:pPr lvl="2"/>
            <a:r>
              <a:rPr lang="nl-NL" dirty="0">
                <a:solidFill>
                  <a:srgbClr val="C00000"/>
                </a:solidFill>
              </a:rPr>
              <a:t>Beer</a:t>
            </a:r>
            <a:endParaRPr lang="en-K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97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3C7350-6919-422F-B2FF-16A8638BBB3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Interval/Ratio Questions</a:t>
            </a:r>
            <a:endParaRPr lang="en-KE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F1FF5-93D5-4C4B-B8BA-8BA35DC7C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8100">
            <a:solidFill>
              <a:srgbClr val="C00000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Used for the most precise data and thorough analysis</a:t>
            </a:r>
          </a:p>
          <a:p>
            <a:r>
              <a:rPr lang="en-US" dirty="0">
                <a:solidFill>
                  <a:srgbClr val="C00000"/>
                </a:solidFill>
              </a:rPr>
              <a:t>These questions allow you to conduct advanced analysis, like finding </a:t>
            </a:r>
            <a:r>
              <a:rPr lang="en-US" dirty="0">
                <a:solidFill>
                  <a:srgbClr val="00B050"/>
                </a:solidFill>
              </a:rPr>
              <a:t>averages, testing correlations, </a:t>
            </a:r>
            <a:r>
              <a:rPr lang="en-US" dirty="0">
                <a:solidFill>
                  <a:srgbClr val="C00000"/>
                </a:solidFill>
              </a:rPr>
              <a:t>and</a:t>
            </a:r>
            <a:r>
              <a:rPr lang="en-US" dirty="0">
                <a:solidFill>
                  <a:srgbClr val="00B050"/>
                </a:solidFill>
              </a:rPr>
              <a:t> running regression models</a:t>
            </a:r>
            <a:r>
              <a:rPr lang="en-US" dirty="0">
                <a:solidFill>
                  <a:srgbClr val="C00000"/>
                </a:solidFill>
              </a:rPr>
              <a:t>. </a:t>
            </a:r>
          </a:p>
          <a:p>
            <a:r>
              <a:rPr lang="en-US" dirty="0">
                <a:solidFill>
                  <a:srgbClr val="C00000"/>
                </a:solidFill>
              </a:rPr>
              <a:t>You'll use ranking scale, matrix, or text fields in your survey app to ask these type of questions</a:t>
            </a:r>
            <a:endParaRPr lang="en-KE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83CEC-0478-4BCC-AD61-20E10C59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38100">
            <a:solidFill>
              <a:srgbClr val="00B050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Interval questions </a:t>
            </a:r>
            <a:r>
              <a:rPr lang="en-US" dirty="0">
                <a:solidFill>
                  <a:srgbClr val="00B050"/>
                </a:solidFill>
              </a:rPr>
              <a:t>are questions that are often asked on a scale, like: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 of 1-5 or 1-7,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“Strongly Disagree” to “Strongly Agree”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“Never” to “Always.” </a:t>
            </a:r>
          </a:p>
          <a:p>
            <a:r>
              <a:rPr lang="en-US" b="1" dirty="0">
                <a:solidFill>
                  <a:srgbClr val="C00000"/>
                </a:solidFill>
              </a:rPr>
              <a:t>Ratio questions</a:t>
            </a:r>
            <a:r>
              <a:rPr lang="en-US" dirty="0">
                <a:solidFill>
                  <a:srgbClr val="00B050"/>
                </a:solidFill>
              </a:rPr>
              <a:t> have a true zero and often ask people to input an actual number into the survey field, like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How Many Cups of Coffee Do You Drink Per Day? ____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You don’t really have to worry about the differences between the two types.</a:t>
            </a:r>
            <a:endParaRPr lang="en-K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103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3C7350-6919-422F-B2FF-16A8638BBB3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Ranking Scale</a:t>
            </a:r>
            <a:endParaRPr lang="en-KE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F1FF5-93D5-4C4B-B8BA-8BA35DC7C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8100">
            <a:solidFill>
              <a:srgbClr val="C0000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Ranking scale questions look like a multiple choice question with the answers in a </a:t>
            </a:r>
            <a:r>
              <a:rPr lang="en-US" dirty="0">
                <a:solidFill>
                  <a:srgbClr val="00B050"/>
                </a:solidFill>
              </a:rPr>
              <a:t>horizontal line </a:t>
            </a:r>
            <a:r>
              <a:rPr lang="en-US" dirty="0">
                <a:solidFill>
                  <a:srgbClr val="C00000"/>
                </a:solidFill>
              </a:rPr>
              <a:t>instead of a list. </a:t>
            </a:r>
          </a:p>
          <a:p>
            <a:r>
              <a:rPr lang="en-US" dirty="0">
                <a:solidFill>
                  <a:srgbClr val="C00000"/>
                </a:solidFill>
              </a:rPr>
              <a:t>There will likely be 3 to 10 answers, either with a number scale, a like/love scale, a never/always scale, or any other ratio interval. </a:t>
            </a:r>
          </a:p>
          <a:p>
            <a:r>
              <a:rPr lang="en-US" dirty="0">
                <a:solidFill>
                  <a:srgbClr val="00B050"/>
                </a:solidFill>
              </a:rPr>
              <a:t>It's a great way to find a more precise measure of people's thoughts than a Yes/No question could give</a:t>
            </a:r>
            <a:r>
              <a:rPr lang="en-US" dirty="0">
                <a:solidFill>
                  <a:srgbClr val="C00000"/>
                </a:solidFill>
              </a:rPr>
              <a:t>.</a:t>
            </a:r>
            <a:endParaRPr lang="en-KE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83CEC-0478-4BCC-AD61-20E10C59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38100">
            <a:solidFill>
              <a:srgbClr val="00B050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Example</a:t>
            </a:r>
          </a:p>
          <a:p>
            <a:r>
              <a:rPr lang="en-US" dirty="0">
                <a:solidFill>
                  <a:srgbClr val="00B050"/>
                </a:solidFill>
              </a:rPr>
              <a:t>On a scale of 1-5, how would you rate our store cleanliness?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1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2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3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4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5</a:t>
            </a:r>
            <a:endParaRPr lang="en-K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04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3C7350-6919-422F-B2FF-16A8638BBB3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Matrix</a:t>
            </a:r>
            <a:endParaRPr lang="en-KE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F1FF5-93D5-4C4B-B8BA-8BA35DC7C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8100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Used when one has a lot of interval questions to ask.</a:t>
            </a:r>
          </a:p>
          <a:p>
            <a:r>
              <a:rPr lang="en-US" dirty="0">
                <a:solidFill>
                  <a:srgbClr val="C00000"/>
                </a:solidFill>
              </a:rPr>
              <a:t>One lists a number of questions in a list, and </a:t>
            </a:r>
            <a:r>
              <a:rPr lang="en-US" dirty="0">
                <a:solidFill>
                  <a:srgbClr val="00B050"/>
                </a:solidFill>
              </a:rPr>
              <a:t>use the same scale for all of them</a:t>
            </a:r>
            <a:r>
              <a:rPr lang="en-US" dirty="0">
                <a:solidFill>
                  <a:srgbClr val="C00000"/>
                </a:solidFill>
              </a:rPr>
              <a:t>. </a:t>
            </a:r>
          </a:p>
          <a:p>
            <a:r>
              <a:rPr lang="en-US" dirty="0">
                <a:solidFill>
                  <a:srgbClr val="C00000"/>
                </a:solidFill>
              </a:rPr>
              <a:t>It simplifies gathering data about a lot of similar items at once.</a:t>
            </a:r>
            <a:endParaRPr lang="en-KE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83CEC-0478-4BCC-AD61-20E10C59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381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Example</a:t>
            </a:r>
          </a:p>
          <a:p>
            <a:r>
              <a:rPr lang="en-US" dirty="0">
                <a:solidFill>
                  <a:srgbClr val="00B050"/>
                </a:solidFill>
              </a:rPr>
              <a:t>How much do you like the following: 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61F136B-70A2-45A4-B856-D1718F83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77133"/>
              </p:ext>
            </p:extLst>
          </p:nvPr>
        </p:nvGraphicFramePr>
        <p:xfrm>
          <a:off x="6431280" y="3635586"/>
          <a:ext cx="4313811" cy="21251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189">
                  <a:extLst>
                    <a:ext uri="{9D8B030D-6E8A-4147-A177-3AD203B41FA5}">
                      <a16:colId xmlns:a16="http://schemas.microsoft.com/office/drawing/2014/main" val="3097849987"/>
                    </a:ext>
                  </a:extLst>
                </a:gridCol>
                <a:gridCol w="681228">
                  <a:extLst>
                    <a:ext uri="{9D8B030D-6E8A-4147-A177-3AD203B41FA5}">
                      <a16:colId xmlns:a16="http://schemas.microsoft.com/office/drawing/2014/main" val="3558199372"/>
                    </a:ext>
                  </a:extLst>
                </a:gridCol>
                <a:gridCol w="854520">
                  <a:extLst>
                    <a:ext uri="{9D8B030D-6E8A-4147-A177-3AD203B41FA5}">
                      <a16:colId xmlns:a16="http://schemas.microsoft.com/office/drawing/2014/main" val="1091966785"/>
                    </a:ext>
                  </a:extLst>
                </a:gridCol>
                <a:gridCol w="498793">
                  <a:extLst>
                    <a:ext uri="{9D8B030D-6E8A-4147-A177-3AD203B41FA5}">
                      <a16:colId xmlns:a16="http://schemas.microsoft.com/office/drawing/2014/main" val="941550832"/>
                    </a:ext>
                  </a:extLst>
                </a:gridCol>
                <a:gridCol w="605282">
                  <a:extLst>
                    <a:ext uri="{9D8B030D-6E8A-4147-A177-3AD203B41FA5}">
                      <a16:colId xmlns:a16="http://schemas.microsoft.com/office/drawing/2014/main" val="50165376"/>
                    </a:ext>
                  </a:extLst>
                </a:gridCol>
                <a:gridCol w="673799">
                  <a:extLst>
                    <a:ext uri="{9D8B030D-6E8A-4147-A177-3AD203B41FA5}">
                      <a16:colId xmlns:a16="http://schemas.microsoft.com/office/drawing/2014/main" val="1142095185"/>
                    </a:ext>
                  </a:extLst>
                </a:gridCol>
              </a:tblGrid>
              <a:tr h="776136">
                <a:tc>
                  <a:txBody>
                    <a:bodyPr/>
                    <a:lstStyle/>
                    <a:p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Hate</a:t>
                      </a:r>
                      <a:endParaRPr lang="en-K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Dislike</a:t>
                      </a:r>
                      <a:endParaRPr lang="en-K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Ok</a:t>
                      </a:r>
                      <a:endParaRPr lang="en-K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Like</a:t>
                      </a:r>
                      <a:endParaRPr lang="en-KE" dirty="0">
                        <a:solidFill>
                          <a:schemeClr val="bg1"/>
                        </a:solidFill>
                      </a:endParaRPr>
                    </a:p>
                    <a:p>
                      <a:endParaRPr lang="en-K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Love</a:t>
                      </a:r>
                      <a:endParaRPr lang="en-K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06818"/>
                  </a:ext>
                </a:extLst>
              </a:tr>
              <a:tr h="4496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Oranges</a:t>
                      </a:r>
                      <a:endParaRPr lang="en-K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37755"/>
                  </a:ext>
                </a:extLst>
              </a:tr>
              <a:tr h="4496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Apples</a:t>
                      </a:r>
                      <a:endParaRPr lang="en-K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35166"/>
                  </a:ext>
                </a:extLst>
              </a:tr>
              <a:tr h="4496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Grapes</a:t>
                      </a:r>
                      <a:endParaRPr lang="en-K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0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37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A77A-A5ED-421E-9BE1-42F3F23F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BCD4-57ED-4B4D-89E7-B2E53C73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best way to learn is to practice.</a:t>
            </a:r>
          </a:p>
          <a:p>
            <a:r>
              <a:rPr lang="en-US" dirty="0"/>
              <a:t>In this session, we will design a project, and hence a questionnaire</a:t>
            </a:r>
          </a:p>
          <a:p>
            <a:r>
              <a:rPr lang="en-US" dirty="0"/>
              <a:t>We will consider important things to include in the questionnaire and relevant applications in real life</a:t>
            </a:r>
          </a:p>
          <a:p>
            <a:r>
              <a:rPr lang="en-US" dirty="0"/>
              <a:t>This will be a discussion session and will build up on the forthcoming lectures which will introduce other software for data collection and entry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88487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3C7350-6919-422F-B2FF-16A8638BBB3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Textbox</a:t>
            </a:r>
            <a:endParaRPr lang="en-KE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F1FF5-93D5-4C4B-B8BA-8BA35DC7C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8100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This is mostly used to ask open ended questions</a:t>
            </a:r>
          </a:p>
          <a:p>
            <a:r>
              <a:rPr lang="en-US" dirty="0">
                <a:solidFill>
                  <a:srgbClr val="C00000"/>
                </a:solidFill>
              </a:rPr>
              <a:t>The respondent may be given the option of a short answer question, or a long answer</a:t>
            </a:r>
          </a:p>
          <a:p>
            <a:endParaRPr lang="en-KE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83CEC-0478-4BCC-AD61-20E10C59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381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Example</a:t>
            </a:r>
          </a:p>
          <a:p>
            <a:r>
              <a:rPr lang="en-US" dirty="0">
                <a:solidFill>
                  <a:srgbClr val="00B050"/>
                </a:solidFill>
              </a:rPr>
              <a:t>What is your favorite destination city?</a:t>
            </a:r>
          </a:p>
        </p:txBody>
      </p:sp>
    </p:spTree>
    <p:extLst>
      <p:ext uri="{BB962C8B-B14F-4D97-AF65-F5344CB8AC3E}">
        <p14:creationId xmlns:p14="http://schemas.microsoft.com/office/powerpoint/2010/main" val="2925897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BAAD-83E1-4009-8C30-10EAAE22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writing questions in a questionnaire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3D5B-65C7-4939-B367-D26EDA7A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Simple, Direct Language</a:t>
            </a:r>
          </a:p>
          <a:p>
            <a:r>
              <a:rPr lang="en-US" dirty="0"/>
              <a:t>Be Specific</a:t>
            </a:r>
          </a:p>
          <a:p>
            <a:r>
              <a:rPr lang="en-US" dirty="0"/>
              <a:t>Break Down Big Ideas into Multiple Questions</a:t>
            </a:r>
          </a:p>
          <a:p>
            <a:r>
              <a:rPr lang="en-US" dirty="0"/>
              <a:t>Avoid Leading Questions</a:t>
            </a:r>
          </a:p>
          <a:p>
            <a:r>
              <a:rPr lang="en-US" dirty="0"/>
              <a:t>Ask One Thing per Question</a:t>
            </a:r>
          </a:p>
          <a:p>
            <a:r>
              <a:rPr lang="en-US" dirty="0"/>
              <a:t>Use More Interval Questions</a:t>
            </a:r>
          </a:p>
          <a:p>
            <a:pPr lvl="1"/>
            <a:r>
              <a:rPr lang="en-US" dirty="0"/>
              <a:t>Use less text questions</a:t>
            </a:r>
          </a:p>
          <a:p>
            <a:r>
              <a:rPr lang="en-US" dirty="0"/>
              <a:t>Have you covered all objectives?</a:t>
            </a:r>
          </a:p>
          <a:p>
            <a:pPr lvl="1"/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65493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F654-2A54-4BD0-B765-A8F1EFB0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TASK</a:t>
            </a:r>
            <a:endParaRPr lang="en-K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BCB6-0851-4F2D-8748-60A5DBD8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Participants to discuss and give a questions for the research problem agreed upon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2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F654-2A54-4BD0-B765-A8F1EFB0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Questions on Demographics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BCB6-0851-4F2D-8748-60A5DBD8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5195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F654-2A54-4BD0-B765-A8F1EFB0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Questions on Objective 1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BCB6-0851-4F2D-8748-60A5DBD8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28640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F654-2A54-4BD0-B765-A8F1EFB0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Questions on Objective 2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BCB6-0851-4F2D-8748-60A5DBD8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40511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F654-2A54-4BD0-B765-A8F1EFB0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Questions on Objective 3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BCB6-0851-4F2D-8748-60A5DBD8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54201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F654-2A54-4BD0-B765-A8F1EFB0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Questions on Objective 4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BCB6-0851-4F2D-8748-60A5DBD8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38985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F654-2A54-4BD0-B765-A8F1EFB0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Any other questions?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BCB6-0851-4F2D-8748-60A5DBD8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5351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A756-EC2A-4F9C-B311-FA3A40CA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research problem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8E76B-C1A1-4A71-A12F-2B26DCFF1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content is from the website </a:t>
            </a:r>
            <a:r>
              <a:rPr lang="en-US" dirty="0">
                <a:hlinkClick r:id="rId2"/>
              </a:rPr>
              <a:t>ProThesisWriter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7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3812-B762-46D1-BA2C-65308AFC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Problem? What should we research on?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9ED4-8418-4349-B527-1A78DEC4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Research Problem</a:t>
            </a:r>
            <a:r>
              <a:rPr lang="en-US" i="1" dirty="0"/>
              <a:t> - </a:t>
            </a:r>
            <a:r>
              <a:rPr lang="en-US" i="1" dirty="0">
                <a:solidFill>
                  <a:srgbClr val="00B050"/>
                </a:solidFill>
              </a:rPr>
              <a:t>a statement about an area of concern, a condition to be improved, a difficulty to be eliminated, or a troubling question that exists in scholarly literature, in theory, or in practice that points to the need for meaningful understanding and deliberate investigation.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In some social science disciplines the research problem is typically posed in the form of a question. </a:t>
            </a:r>
          </a:p>
          <a:p>
            <a:pPr lvl="1"/>
            <a:r>
              <a:rPr lang="en-US" dirty="0"/>
              <a:t>The research problem does not state how to do something, offer a vague or broad proposition, or present a value question.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4605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3812-B762-46D1-BA2C-65308AFC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of a problem statement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9ED4-8418-4349-B527-1A78DEC4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 the reader to the importance of the topic being studied. </a:t>
            </a:r>
          </a:p>
          <a:p>
            <a:pPr lvl="1"/>
            <a:r>
              <a:rPr lang="en-US" dirty="0"/>
              <a:t>The reader is oriented to the significance of the study and the research questions or hypotheses to follow.</a:t>
            </a:r>
          </a:p>
          <a:p>
            <a:r>
              <a:rPr lang="en-US" dirty="0"/>
              <a:t>Places the problem into a particular context that defines the parameters of what is to be investigated.</a:t>
            </a:r>
          </a:p>
          <a:p>
            <a:r>
              <a:rPr lang="en-US" dirty="0"/>
              <a:t>Provides the framework for reporting the results and indicates what is probably necessary to conduct the study and explain how the findings will present this information.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49767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3812-B762-46D1-BA2C-65308AFC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characteristics of research problem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9ED4-8418-4349-B527-1A78DEC4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your research problem to be effective, make sure that it has these basic characteristics:</a:t>
            </a:r>
          </a:p>
          <a:p>
            <a:pPr lvl="1"/>
            <a:r>
              <a:rPr lang="en-US" dirty="0"/>
              <a:t>Reflecting on important issues or needs</a:t>
            </a:r>
          </a:p>
          <a:p>
            <a:pPr lvl="1"/>
            <a:r>
              <a:rPr lang="en-US" dirty="0"/>
              <a:t>Basing on factual evidence (it’s non-hypothetical)</a:t>
            </a:r>
          </a:p>
          <a:p>
            <a:pPr lvl="1"/>
            <a:r>
              <a:rPr lang="en-US" dirty="0"/>
              <a:t>Being manageable and relevant</a:t>
            </a:r>
          </a:p>
          <a:p>
            <a:pPr lvl="1"/>
            <a:r>
              <a:rPr lang="en-US" dirty="0"/>
              <a:t>Suggesting a testable and meaningful hypothesis (avoiding useless answers).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5596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F654-2A54-4BD0-B765-A8F1EFB0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TASK</a:t>
            </a:r>
            <a:endParaRPr lang="en-K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BCB6-0851-4F2D-8748-60A5DBD8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Participants to discuss and give a brief research problem they might have using the hints provided in the previous slides</a:t>
            </a:r>
          </a:p>
          <a:p>
            <a:r>
              <a:rPr lang="en-US" dirty="0">
                <a:solidFill>
                  <a:srgbClr val="FF0000"/>
                </a:solidFill>
              </a:rPr>
              <a:t>This may take between 5 – 10 minutes.</a:t>
            </a:r>
          </a:p>
          <a:p>
            <a:r>
              <a:rPr lang="en-US" dirty="0">
                <a:solidFill>
                  <a:srgbClr val="FF0000"/>
                </a:solidFill>
              </a:rPr>
              <a:t>The facilitator will note down the final problem agreed upon on the next slide – It has been left blank purposely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time might be short, hence the group may chose to focus on a title</a:t>
            </a:r>
            <a:endParaRPr lang="en-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2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F654-2A54-4BD0-B765-A8F1EFB0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Decision on the problem to tackle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BCB6-0851-4F2D-8748-60A5DBD8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Rate of unemployment in Kenya</a:t>
            </a:r>
          </a:p>
          <a:p>
            <a:r>
              <a:rPr lang="en-US" strike="sngStrike" dirty="0"/>
              <a:t>Female Genital Mutilation (FGM) in Kenya</a:t>
            </a:r>
          </a:p>
          <a:p>
            <a:r>
              <a:rPr lang="en-US" dirty="0"/>
              <a:t>Missing marks among </a:t>
            </a:r>
            <a:r>
              <a:rPr lang="en-US" dirty="0" err="1"/>
              <a:t>Maseno</a:t>
            </a:r>
            <a:r>
              <a:rPr lang="en-US" dirty="0"/>
              <a:t> University students</a:t>
            </a:r>
          </a:p>
          <a:p>
            <a:r>
              <a:rPr lang="en-US" strike="sngStrike" dirty="0"/>
              <a:t>High inflation rates in Kenya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9571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2146</Words>
  <Application>Microsoft Office PowerPoint</Application>
  <PresentationFormat>Widescreen</PresentationFormat>
  <Paragraphs>371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Alegreya Sans</vt:lpstr>
      <vt:lpstr>Arial</vt:lpstr>
      <vt:lpstr>Calibri</vt:lpstr>
      <vt:lpstr>Calibri Light</vt:lpstr>
      <vt:lpstr>Office Theme</vt:lpstr>
      <vt:lpstr>MIT 203: Lesson 4</vt:lpstr>
      <vt:lpstr>Introduction</vt:lpstr>
      <vt:lpstr>Introduction</vt:lpstr>
      <vt:lpstr>Designing a research problem</vt:lpstr>
      <vt:lpstr>Problem? What should we research on?</vt:lpstr>
      <vt:lpstr>Purpose of a problem statement</vt:lpstr>
      <vt:lpstr>Basic characteristics of research problem</vt:lpstr>
      <vt:lpstr>TASK</vt:lpstr>
      <vt:lpstr>TASK: Decision on the problem to tackle</vt:lpstr>
      <vt:lpstr>Objectifying your study</vt:lpstr>
      <vt:lpstr>Specific research objectives</vt:lpstr>
      <vt:lpstr>Guidelines to designing research objectives</vt:lpstr>
      <vt:lpstr>Common Action verbs used in formulating research objectives</vt:lpstr>
      <vt:lpstr>Why write the research objectives?</vt:lpstr>
      <vt:lpstr>Why write the research objectives?</vt:lpstr>
      <vt:lpstr>Case study: General and specific objectives for a counselling project</vt:lpstr>
      <vt:lpstr>TASK</vt:lpstr>
      <vt:lpstr>TASK: Decision on the Research Objectives</vt:lpstr>
      <vt:lpstr>Designing the questions</vt:lpstr>
      <vt:lpstr>Getting to know the questions to use</vt:lpstr>
      <vt:lpstr>Categorical Questions: Nominal  </vt:lpstr>
      <vt:lpstr>Categorical Questions: Single choice </vt:lpstr>
      <vt:lpstr>Categorical Questions: Multiple Choice</vt:lpstr>
      <vt:lpstr>Categorical Questions: Ordinal  </vt:lpstr>
      <vt:lpstr>Categorical Questions: Ordinal </vt:lpstr>
      <vt:lpstr>Categorical Questions: Ordinal </vt:lpstr>
      <vt:lpstr>Interval/Ratio Questions</vt:lpstr>
      <vt:lpstr>Ranking Scale</vt:lpstr>
      <vt:lpstr>Matrix</vt:lpstr>
      <vt:lpstr>Textbox</vt:lpstr>
      <vt:lpstr>Best practices for writing questions in a questionnaire</vt:lpstr>
      <vt:lpstr>TASK</vt:lpstr>
      <vt:lpstr>TASK: Questions on Demographics</vt:lpstr>
      <vt:lpstr>TASK: Questions on Objective 1</vt:lpstr>
      <vt:lpstr>TASK: Questions on Objective 2</vt:lpstr>
      <vt:lpstr>TASK: Questions on Objective 3</vt:lpstr>
      <vt:lpstr>TASK: Questions on Objective 4</vt:lpstr>
      <vt:lpstr>TASK: Any other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203: Lesson 2</dc:title>
  <dc:creator>Joyce Akinyi</dc:creator>
  <cp:lastModifiedBy>Thomas Mawora</cp:lastModifiedBy>
  <cp:revision>81</cp:revision>
  <dcterms:created xsi:type="dcterms:W3CDTF">2021-04-28T09:10:29Z</dcterms:created>
  <dcterms:modified xsi:type="dcterms:W3CDTF">2021-06-10T11:58:19Z</dcterms:modified>
</cp:coreProperties>
</file>