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939075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1pjxcEQvmdLJFft3MU5Hv4k1y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9A517-F093-498B-827B-B9AB6AB7FD57}">
  <a:tblStyle styleId="{0459A517-F093-498B-827B-B9AB6AB7FD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226F6D3-3400-4DE7-9D52-7C0B5470CED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d32bdfe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ed32bdfe26_0_51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32bdfe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ed32bdfe26_0_34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0e3a4c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f0e3a4c6a2_0_0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9e98648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2b9e98648ef_0_11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0e3a4c6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f0e3a4c6a2_0_7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d32bdfe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1ed32bdfe26_0_81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2a46132e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f2a46132e7_2_6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d32bdfe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ed32bdfe26_0_8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32bdfe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ed32bdfe26_0_20:notes"/>
          <p:cNvSpPr/>
          <p:nvPr>
            <p:ph idx="2" type="sldImg"/>
          </p:nvPr>
        </p:nvSpPr>
        <p:spPr>
          <a:xfrm>
            <a:off x="796925" y="685800"/>
            <a:ext cx="5264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914400" y="1299291"/>
            <a:ext cx="10363200" cy="2763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46"/>
              <a:buFont typeface="Calibri"/>
              <a:buNone/>
              <a:defRPr sz="69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4169859"/>
            <a:ext cx="9144000" cy="191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2778"/>
              <a:buNone/>
              <a:defRPr sz="2778"/>
            </a:lvl1pPr>
            <a:lvl2pPr lvl="1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lvl="2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None/>
              <a:defRPr sz="2084"/>
            </a:lvl3pPr>
            <a:lvl4pPr lvl="3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4pPr>
            <a:lvl5pPr lvl="4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5pPr>
            <a:lvl6pPr lvl="5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6pPr>
            <a:lvl7pPr lvl="6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7pPr>
            <a:lvl8pPr lvl="7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8pPr>
            <a:lvl9pPr lvl="8" algn="ctr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577361" y="-625746"/>
            <a:ext cx="503727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6675346" y="2472238"/>
            <a:ext cx="672801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341346" y="-80462"/>
            <a:ext cx="672801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2113415"/>
            <a:ext cx="10515600" cy="503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1" y="1979261"/>
            <a:ext cx="10515600" cy="3302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46"/>
              <a:buFont typeface="Calibri"/>
              <a:buNone/>
              <a:defRPr sz="69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1" y="5312943"/>
            <a:ext cx="10515600" cy="17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2778"/>
              <a:buNone/>
              <a:defRPr sz="2778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2315"/>
              <a:buNone/>
              <a:defRPr sz="231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2084"/>
              <a:buNone/>
              <a:defRPr sz="208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rgbClr val="888888"/>
              </a:buClr>
              <a:buSzPts val="1852"/>
              <a:buNone/>
              <a:defRPr sz="185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2113415"/>
            <a:ext cx="5181600" cy="503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2113415"/>
            <a:ext cx="5181600" cy="503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9" y="1946180"/>
            <a:ext cx="5157787" cy="953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2778"/>
              <a:buNone/>
              <a:defRPr b="1" sz="2778"/>
            </a:lvl1pPr>
            <a:lvl2pPr indent="-2286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b="1" sz="2315"/>
            </a:lvl2pPr>
            <a:lvl3pPr indent="-2286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None/>
              <a:defRPr b="1" sz="2084"/>
            </a:lvl3pPr>
            <a:lvl4pPr indent="-2286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4pPr>
            <a:lvl5pPr indent="-2286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5pPr>
            <a:lvl6pPr indent="-2286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6pPr>
            <a:lvl7pPr indent="-2286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7pPr>
            <a:lvl8pPr indent="-2286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8pPr>
            <a:lvl9pPr indent="-2286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9" y="2899972"/>
            <a:ext cx="5157787" cy="4265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1" y="1946180"/>
            <a:ext cx="5183188" cy="953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2778"/>
              <a:buNone/>
              <a:defRPr b="1" sz="2778"/>
            </a:lvl1pPr>
            <a:lvl2pPr indent="-2286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b="1" sz="2315"/>
            </a:lvl2pPr>
            <a:lvl3pPr indent="-2286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None/>
              <a:defRPr b="1" sz="2084"/>
            </a:lvl3pPr>
            <a:lvl4pPr indent="-2286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4pPr>
            <a:lvl5pPr indent="-2286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5pPr>
            <a:lvl6pPr indent="-2286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6pPr>
            <a:lvl7pPr indent="-2286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7pPr>
            <a:lvl8pPr indent="-2286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8pPr>
            <a:lvl9pPr indent="-2286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b="1" sz="1852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1" y="2899972"/>
            <a:ext cx="5183188" cy="4265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529272"/>
            <a:ext cx="3932237" cy="1852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4"/>
              <a:buFont typeface="Calibri"/>
              <a:buNone/>
              <a:defRPr sz="37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1143083"/>
            <a:ext cx="6172200" cy="564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3804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3704"/>
              <a:buChar char="•"/>
              <a:defRPr sz="3704"/>
            </a:lvl1pPr>
            <a:lvl2pPr indent="-434403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3241"/>
              <a:buChar char="•"/>
              <a:defRPr sz="3241"/>
            </a:lvl2pPr>
            <a:lvl3pPr indent="-405003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778"/>
              <a:buChar char="•"/>
              <a:defRPr sz="2778"/>
            </a:lvl3pPr>
            <a:lvl4pPr indent="-375602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4pPr>
            <a:lvl5pPr indent="-375602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5pPr>
            <a:lvl6pPr indent="-375602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6pPr>
            <a:lvl7pPr indent="-375602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7pPr>
            <a:lvl8pPr indent="-375602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8pPr>
            <a:lvl9pPr indent="-375602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381726"/>
            <a:ext cx="3932237" cy="441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1pPr>
            <a:lvl2pPr indent="-2286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621"/>
              <a:buNone/>
              <a:defRPr sz="1620"/>
            </a:lvl2pPr>
            <a:lvl3pPr indent="-2286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389"/>
              <a:buNone/>
              <a:defRPr sz="1389"/>
            </a:lvl3pPr>
            <a:lvl4pPr indent="-2286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4pPr>
            <a:lvl5pPr indent="-2286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5pPr>
            <a:lvl6pPr indent="-2286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6pPr>
            <a:lvl7pPr indent="-2286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7pPr>
            <a:lvl8pPr indent="-2286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8pPr>
            <a:lvl9pPr indent="-2286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529272"/>
            <a:ext cx="3932237" cy="1852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4"/>
              <a:buFont typeface="Calibri"/>
              <a:buNone/>
              <a:defRPr sz="37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1143083"/>
            <a:ext cx="6172200" cy="564189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381726"/>
            <a:ext cx="3932237" cy="441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1852"/>
              <a:buNone/>
              <a:defRPr sz="1852"/>
            </a:lvl1pPr>
            <a:lvl2pPr indent="-228600" lvl="1" marL="914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621"/>
              <a:buNone/>
              <a:defRPr sz="1620"/>
            </a:lvl2pPr>
            <a:lvl3pPr indent="-228600" lvl="2" marL="1371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389"/>
              <a:buNone/>
              <a:defRPr sz="1389"/>
            </a:lvl3pPr>
            <a:lvl4pPr indent="-228600" lvl="3" marL="1828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4pPr>
            <a:lvl5pPr indent="-228600" lvl="4" marL="22860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5pPr>
            <a:lvl6pPr indent="-228600" lvl="5" marL="27432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6pPr>
            <a:lvl7pPr indent="-228600" lvl="6" marL="32004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7pPr>
            <a:lvl8pPr indent="-228600" lvl="7" marL="36576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8pPr>
            <a:lvl9pPr indent="-228600" lvl="8" marL="411480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422685"/>
            <a:ext cx="10515600" cy="1534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93"/>
              <a:buFont typeface="Calibri"/>
              <a:buNone/>
              <a:defRPr b="0" i="0" sz="50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2113415"/>
            <a:ext cx="10515600" cy="503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4403" lvl="0" marL="457200" marR="0" rtl="0" algn="l">
              <a:lnSpc>
                <a:spcPct val="90000"/>
              </a:lnSpc>
              <a:spcBef>
                <a:spcPts val="1158"/>
              </a:spcBef>
              <a:spcAft>
                <a:spcPts val="0"/>
              </a:spcAft>
              <a:buClr>
                <a:schemeClr val="dk1"/>
              </a:buClr>
              <a:buSzPts val="3241"/>
              <a:buFont typeface="Arial"/>
              <a:buChar char="•"/>
              <a:defRPr b="0" i="0" sz="32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003" lvl="1" marL="9144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778"/>
              <a:buFont typeface="Arial"/>
              <a:buChar char="•"/>
              <a:defRPr b="0" i="0" sz="27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5602" lvl="2" marL="13716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0933" lvl="3" marL="18288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933" lvl="4" marL="22860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0933" lvl="5" marL="27432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0933" lvl="6" marL="32004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0934" lvl="7" marL="36576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0934" lvl="8" marL="4114800" marR="0" rtl="0" algn="l">
              <a:lnSpc>
                <a:spcPct val="9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Char char="•"/>
              <a:defRPr b="0" i="0" sz="20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7358360"/>
            <a:ext cx="41148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None/>
              <a:defRPr b="0" i="0" sz="13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slide" Target="/ppt/slides/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29.png"/><Relationship Id="rId5" Type="http://schemas.openxmlformats.org/officeDocument/2006/relationships/slide" Target="/ppt/slides/slide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10" Type="http://schemas.openxmlformats.org/officeDocument/2006/relationships/slide" Target="/ppt/slides/slide13.xml"/><Relationship Id="rId9" Type="http://schemas.openxmlformats.org/officeDocument/2006/relationships/slide" Target="/ppt/slides/slide11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ctrTitle"/>
          </p:nvPr>
        </p:nvSpPr>
        <p:spPr>
          <a:xfrm>
            <a:off x="519841" y="2897638"/>
            <a:ext cx="105855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i="0" lang="es-CO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Diseño de software para gestionar información de estudiantes con capacidades diversas de la Fundación Universitaria de Popayán, considerando un enfoque de inclusión y uso de TIC.</a:t>
            </a:r>
            <a:endParaRPr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808850" y="6617950"/>
            <a:ext cx="6360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FUNDACIÓN UNIVERSITARIA DE POPAYÁN</a:t>
            </a:r>
            <a:endParaRPr b="0" i="0" sz="5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Facultad de ingeniería  y Arquitectura  /</a:t>
            </a:r>
            <a:r>
              <a:rPr b="0" i="0" lang="es-CO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Ingeniería de sistemas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0" y="5041450"/>
            <a:ext cx="35550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1"/>
              <a:buFont typeface="Arial"/>
              <a:buNone/>
            </a:pPr>
            <a:r>
              <a:rPr b="0" i="0" lang="es-CO" sz="2741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Autores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1"/>
              <a:buFont typeface="Arial"/>
              <a:buNone/>
            </a:pPr>
            <a:r>
              <a:t/>
            </a:r>
            <a:endParaRPr b="0" i="0" sz="2741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s-CO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Jeisson Stiv Gomez Cortes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s-CO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Marly Arias Lame</a:t>
            </a:r>
            <a:endParaRPr b="0" i="0" sz="3241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8974500" y="5041450"/>
            <a:ext cx="3217500" cy="2496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1"/>
              <a:buFont typeface="Arial"/>
              <a:buNone/>
            </a:pPr>
            <a:r>
              <a:rPr b="0" i="0" lang="es-CO" sz="2741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Directores</a:t>
            </a:r>
            <a:endParaRPr b="0" i="0" sz="2741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1"/>
              <a:buFont typeface="Arial"/>
              <a:buNone/>
            </a:pPr>
            <a:r>
              <a:t/>
            </a:r>
            <a:endParaRPr b="0" i="0" sz="2741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Cristian Méndez R. PhD, Ms.C..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Luis Alfonso Vejarano, Ms.C.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Camilo Ordoñez Ms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1"/>
              <a:buFont typeface="Arial"/>
              <a:buNone/>
            </a:pPr>
            <a:r>
              <a:t/>
            </a:r>
            <a:endParaRPr b="0" i="0" sz="2741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b="1" lang="es-CO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d32bdfe26_0_51"/>
          <p:cNvSpPr txBox="1"/>
          <p:nvPr/>
        </p:nvSpPr>
        <p:spPr>
          <a:xfrm>
            <a:off x="547709" y="792803"/>
            <a:ext cx="101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1ed32bdfe26_0_51"/>
          <p:cNvSpPr txBox="1"/>
          <p:nvPr/>
        </p:nvSpPr>
        <p:spPr>
          <a:xfrm>
            <a:off x="539200" y="1354400"/>
            <a:ext cx="106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Idear</a:t>
            </a:r>
            <a:endParaRPr b="0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g1ed32bdfe26_0_51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76950"/>
                <a:gridCol w="14615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g1ed32bdfe26_0_51"/>
          <p:cNvSpPr txBox="1"/>
          <p:nvPr/>
        </p:nvSpPr>
        <p:spPr>
          <a:xfrm>
            <a:off x="2473679" y="1686328"/>
            <a:ext cx="2978215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Usuario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1ed32bdfe26_0_51"/>
          <p:cNvSpPr txBox="1"/>
          <p:nvPr/>
        </p:nvSpPr>
        <p:spPr>
          <a:xfrm>
            <a:off x="2331295" y="4935320"/>
            <a:ext cx="3120599" cy="378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Administración Capacidades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1ed32bdfe26_0_51"/>
          <p:cNvSpPr txBox="1"/>
          <p:nvPr/>
        </p:nvSpPr>
        <p:spPr>
          <a:xfrm>
            <a:off x="7039155" y="1756400"/>
            <a:ext cx="4613645" cy="299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personas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1ed32bdfe26_0_51"/>
          <p:cNvSpPr txBox="1"/>
          <p:nvPr/>
        </p:nvSpPr>
        <p:spPr>
          <a:xfrm>
            <a:off x="7884975" y="4928325"/>
            <a:ext cx="3120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del estudiante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1ed32bdfe26_0_51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21" name="Google Shape;221;g1ed32bdfe26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037" y="2151518"/>
            <a:ext cx="5020573" cy="282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ed32bdfe26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1804" y="2161243"/>
            <a:ext cx="4731996" cy="26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ed32bdfe26_0_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1894" y="5373274"/>
            <a:ext cx="4306857" cy="241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ed32bdfe26_0_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1717" y="5399369"/>
            <a:ext cx="4306857" cy="2413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ed32bdfe26_0_51">
            <a:hlinkClick action="ppaction://hlinksldjump" r:id="rId8"/>
          </p:cNvPr>
          <p:cNvSpPr/>
          <p:nvPr/>
        </p:nvSpPr>
        <p:spPr>
          <a:xfrm>
            <a:off x="11200924" y="963093"/>
            <a:ext cx="770451" cy="190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32bdfe26_0_34"/>
          <p:cNvSpPr txBox="1"/>
          <p:nvPr/>
        </p:nvSpPr>
        <p:spPr>
          <a:xfrm>
            <a:off x="539200" y="767483"/>
            <a:ext cx="101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1ed32bdfe26_0_34"/>
          <p:cNvSpPr txBox="1"/>
          <p:nvPr/>
        </p:nvSpPr>
        <p:spPr>
          <a:xfrm>
            <a:off x="677222" y="1469922"/>
            <a:ext cx="1471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Prototipar</a:t>
            </a:r>
            <a:endParaRPr b="0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1ed32bdfe26_0_34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41000"/>
                <a:gridCol w="2462925"/>
                <a:gridCol w="1308875"/>
                <a:gridCol w="2370075"/>
                <a:gridCol w="1240975"/>
                <a:gridCol w="149747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pic>
        <p:nvPicPr>
          <p:cNvPr id="233" name="Google Shape;233;g1ed32bdfe26_0_34"/>
          <p:cNvPicPr preferRelativeResize="0"/>
          <p:nvPr/>
        </p:nvPicPr>
        <p:blipFill rotWithShape="1">
          <a:blip r:embed="rId4">
            <a:alphaModFix/>
          </a:blip>
          <a:srcRect b="15014" l="0" r="78655" t="16049"/>
          <a:stretch/>
        </p:blipFill>
        <p:spPr>
          <a:xfrm>
            <a:off x="420251" y="2367047"/>
            <a:ext cx="3082073" cy="44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d32bdfe26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374" y="1856582"/>
            <a:ext cx="7712195" cy="600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ed32bdfe26_0_34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36" name="Google Shape;236;g1ed32bdfe26_0_34">
            <a:hlinkClick action="ppaction://hlinksldjump" r:id="rId6"/>
          </p:cNvPr>
          <p:cNvSpPr/>
          <p:nvPr/>
        </p:nvSpPr>
        <p:spPr>
          <a:xfrm>
            <a:off x="11190414" y="952583"/>
            <a:ext cx="770451" cy="190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265" y="1704400"/>
            <a:ext cx="10759180" cy="537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/>
          <p:nvPr>
            <p:ph type="ctrTitle"/>
          </p:nvPr>
        </p:nvSpPr>
        <p:spPr>
          <a:xfrm>
            <a:off x="606556" y="3013851"/>
            <a:ext cx="10585450" cy="1470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35"/>
              <a:buFont typeface="Calibri"/>
              <a:buNone/>
            </a:pPr>
            <a:r>
              <a:rPr b="1" lang="es-CO" sz="833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539200" y="1371928"/>
            <a:ext cx="101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ct val="67313"/>
              <a:buFont typeface="Arial"/>
              <a:buNone/>
            </a:pPr>
            <a:r>
              <a:rPr b="1" i="0" lang="es-CO" sz="594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1" i="0" sz="594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ct val="100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606550" y="1571000"/>
            <a:ext cx="231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6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 </a:t>
            </a:r>
            <a:endParaRPr b="1" i="0" sz="16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1"/>
              <a:buFont typeface="Arial"/>
              <a:buNone/>
            </a:pPr>
            <a:r>
              <a:t/>
            </a:r>
            <a:endParaRPr b="0" i="0" sz="324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9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336925"/>
                <a:gridCol w="140152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11049918" y="7358360"/>
            <a:ext cx="303882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4240515" y="6520800"/>
            <a:ext cx="5902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1143848" y="4849026"/>
            <a:ext cx="15865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Propietario del Producto</a:t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3453738" y="4816262"/>
            <a:ext cx="13756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 de Desarrollo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4828103" y="3245832"/>
            <a:ext cx="28216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facilitador y guía en el marco de trabajo Scrum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921741" y="3492053"/>
            <a:ext cx="10070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Reunión diaria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467869" y="6674688"/>
            <a:ext cx="126257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priorizada de todas las funcionalidades</a:t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2935956" y="6696444"/>
            <a:ext cx="10990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Reunión de Planificación del Sprint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4361199" y="6729575"/>
            <a:ext cx="9364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ítems</a:t>
            </a:r>
            <a:endParaRPr/>
          </a:p>
        </p:txBody>
      </p:sp>
      <p:sp>
        <p:nvSpPr>
          <p:cNvPr id="255" name="Google Shape;255;p9">
            <a:hlinkClick action="ppaction://hlinksldjump" r:id="rId5"/>
          </p:cNvPr>
          <p:cNvSpPr/>
          <p:nvPr/>
        </p:nvSpPr>
        <p:spPr>
          <a:xfrm>
            <a:off x="11200924" y="952583"/>
            <a:ext cx="770451" cy="190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0e3a4c6a2_0_0"/>
          <p:cNvSpPr txBox="1"/>
          <p:nvPr/>
        </p:nvSpPr>
        <p:spPr>
          <a:xfrm>
            <a:off x="539199" y="930357"/>
            <a:ext cx="10036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1" name="Google Shape;261;g1f0e3a4c6a2_0_0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52950"/>
                <a:gridCol w="14855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g1f0e3a4c6a2_0_0"/>
          <p:cNvSpPr txBox="1"/>
          <p:nvPr/>
        </p:nvSpPr>
        <p:spPr>
          <a:xfrm>
            <a:off x="3249600" y="1207407"/>
            <a:ext cx="8276997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Heurísticas de Nielsen primera Evaluación</a:t>
            </a:r>
            <a:endParaRPr b="0" i="0" sz="2200" u="none" cap="none" strike="noStrike">
              <a:solidFill>
                <a:srgbClr val="222A35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1f0e3a4c6a2_0_0"/>
          <p:cNvGraphicFramePr/>
          <p:nvPr/>
        </p:nvGraphicFramePr>
        <p:xfrm>
          <a:off x="539199" y="2002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792450"/>
                <a:gridCol w="3287475"/>
                <a:gridCol w="523100"/>
                <a:gridCol w="628075"/>
                <a:gridCol w="544875"/>
                <a:gridCol w="543750"/>
                <a:gridCol w="529175"/>
              </a:tblGrid>
              <a:tr h="387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Visibilidad del estado del sistema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Relación entre el sistema y el mundo real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y libertad de usuario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Consistencia y Estándares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Prevención de Errores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</a:tr>
              <a:tr h="41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H6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Minimizar la carga de memoria del usuario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A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Flexibilidad y eficiencia de uso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Diseño estético y minimalista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Ayuda al usuario para reconocer, diagnosticar y recuperarse de errores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AD0"/>
                    </a:solidFill>
                  </a:tcPr>
                </a:tc>
              </a:tr>
              <a:tr h="34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H10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Ayuda y Documentación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X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g1f0e3a4c6a2_0_0"/>
          <p:cNvGraphicFramePr/>
          <p:nvPr/>
        </p:nvGraphicFramePr>
        <p:xfrm>
          <a:off x="7563802" y="1720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812975"/>
                <a:gridCol w="3433300"/>
              </a:tblGrid>
              <a:tr h="222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 de severidad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 hMerge="1"/>
              </a:tr>
              <a:tr h="22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Severidad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</a:tr>
              <a:tr h="3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es un problema de usabilidad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Problema "Estético" no necesita ser resuelto a menos que quede tiempo en el proyecto.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Problema de usabilidad "Menor" arreglarlo tiene baja prioridad.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Problema de usabilidad "Mayor" es importante arreglarlo, alta prioridad.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Problema de usabilidad Catastrófico, debe ser arreglado urgentemente.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1f0e3a4c6a2_0_0"/>
          <p:cNvSpPr txBox="1"/>
          <p:nvPr>
            <p:ph idx="12" type="sldNum"/>
          </p:nvPr>
        </p:nvSpPr>
        <p:spPr>
          <a:xfrm>
            <a:off x="9448800" y="7516405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66" name="Google Shape;266;g1f0e3a4c6a2_0_0"/>
          <p:cNvSpPr/>
          <p:nvPr/>
        </p:nvSpPr>
        <p:spPr>
          <a:xfrm>
            <a:off x="296758" y="1458825"/>
            <a:ext cx="1660638" cy="733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Mujeres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nombre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estudiantes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ingenieros </a:t>
            </a:r>
            <a:endParaRPr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f0e3a4c6a2_0_0"/>
          <p:cNvPicPr preferRelativeResize="0"/>
          <p:nvPr/>
        </p:nvPicPr>
        <p:blipFill rotWithShape="1">
          <a:blip r:embed="rId4">
            <a:alphaModFix/>
          </a:blip>
          <a:srcRect b="0" l="13196" r="10909" t="7258"/>
          <a:stretch/>
        </p:blipFill>
        <p:spPr>
          <a:xfrm>
            <a:off x="7563802" y="4878942"/>
            <a:ext cx="4246275" cy="29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9e98648ef_0_11"/>
          <p:cNvSpPr txBox="1"/>
          <p:nvPr/>
        </p:nvSpPr>
        <p:spPr>
          <a:xfrm>
            <a:off x="539200" y="894017"/>
            <a:ext cx="21981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3" name="Google Shape;273;g2b9e98648ef_0_11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52975"/>
                <a:gridCol w="148547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g2b9e98648ef_0_11"/>
          <p:cNvSpPr txBox="1"/>
          <p:nvPr/>
        </p:nvSpPr>
        <p:spPr>
          <a:xfrm>
            <a:off x="3610037" y="1288240"/>
            <a:ext cx="5290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Heurísticas de Nielsen segunda Evaluación</a:t>
            </a:r>
            <a:endParaRPr b="0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g2b9e98648ef_0_11"/>
          <p:cNvGraphicFramePr/>
          <p:nvPr/>
        </p:nvGraphicFramePr>
        <p:xfrm>
          <a:off x="632563" y="193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796325"/>
                <a:gridCol w="3226975"/>
                <a:gridCol w="565775"/>
                <a:gridCol w="522975"/>
                <a:gridCol w="562700"/>
                <a:gridCol w="513100"/>
                <a:gridCol w="582325"/>
              </a:tblGrid>
              <a:tr h="432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Visibilidad del estado del sistema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Relación entre el sistema y el mundo real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y libertad de usuario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Consistencia y Estándares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Prevención de Errores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H6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Minimizar la carga de memoria del usuario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Flexibilidad y eficiencia de uso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Diseño estético y minimalista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Ayuda al usuario para reconocer, diagnosticar y recuperarse de errores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H10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Ayuda y Documentación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2b9e98648ef_0_11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77" name="Google Shape;277;g2b9e98648ef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089" y="2467476"/>
            <a:ext cx="4122348" cy="23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0e3a4c6a2_0_7"/>
          <p:cNvSpPr txBox="1"/>
          <p:nvPr/>
        </p:nvSpPr>
        <p:spPr>
          <a:xfrm>
            <a:off x="539200" y="953018"/>
            <a:ext cx="2644882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3" name="Google Shape;283;g1f0e3a4c6a2_0_7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52975"/>
                <a:gridCol w="1485475"/>
                <a:gridCol w="1210850"/>
              </a:tblGrid>
              <a:tr h="57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g1f0e3a4c6a2_0_7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85" name="Google Shape;285;g1f0e3a4c6a2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467" y="2034557"/>
            <a:ext cx="10071689" cy="5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f0e3a4c6a2_0_7"/>
          <p:cNvSpPr txBox="1"/>
          <p:nvPr/>
        </p:nvSpPr>
        <p:spPr>
          <a:xfrm>
            <a:off x="855819" y="1525118"/>
            <a:ext cx="2779746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del prototipo </a:t>
            </a:r>
            <a:endParaRPr b="0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32bdfe26_0_81"/>
          <p:cNvSpPr txBox="1"/>
          <p:nvPr/>
        </p:nvSpPr>
        <p:spPr>
          <a:xfrm>
            <a:off x="860680" y="938469"/>
            <a:ext cx="2384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Conclusión 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g1ed32bdfe26_0_81"/>
          <p:cNvSpPr txBox="1"/>
          <p:nvPr/>
        </p:nvSpPr>
        <p:spPr>
          <a:xfrm>
            <a:off x="968340" y="1806022"/>
            <a:ext cx="8900874" cy="58034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7E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7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logró desarrollar un software para la gestión de información de estudiantes con capacidades diversas utilizando una arquitectura basada en microservicios.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aplicaron técnicas de evaluación de usabilidad, incluyendo la evaluación heurística, para asegurar la efectividad del sistema.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desarrollo permitirá a la Fundación Universitaria de Popayán (FUP) disponer de una herramienta tecnológica inclusiva que ayudará a los docentes a identificar a los estudiantes con capacidades diversas y a emplear metodologías adecuadas para optimizar su aprendizaje.</a:t>
            </a:r>
            <a:endParaRPr b="0" i="0" sz="1800" u="none" cap="none" strike="noStrike">
              <a:solidFill>
                <a:schemeClr val="dk1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g1ed32bdfe26_0_81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64975"/>
                <a:gridCol w="147347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g1ed32bdfe26_0_81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2a46132e7_2_6"/>
          <p:cNvSpPr txBox="1"/>
          <p:nvPr/>
        </p:nvSpPr>
        <p:spPr>
          <a:xfrm>
            <a:off x="539200" y="875134"/>
            <a:ext cx="5434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3076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Puntos Extra Realizados del trabajo 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0" name="Google Shape;300;g1f2a46132e7_2_6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40975"/>
                <a:gridCol w="149747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999999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g1f2a46132e7_2_6"/>
          <p:cNvSpPr txBox="1"/>
          <p:nvPr/>
        </p:nvSpPr>
        <p:spPr>
          <a:xfrm>
            <a:off x="1982425" y="1717050"/>
            <a:ext cx="1940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de usuario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1f2a46132e7_2_6"/>
          <p:cNvSpPr txBox="1"/>
          <p:nvPr/>
        </p:nvSpPr>
        <p:spPr>
          <a:xfrm>
            <a:off x="8118576" y="1717050"/>
            <a:ext cx="2726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Artículo de investigación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g1f2a46132e7_2_6"/>
          <p:cNvCxnSpPr/>
          <p:nvPr/>
        </p:nvCxnSpPr>
        <p:spPr>
          <a:xfrm>
            <a:off x="5115500" y="2203475"/>
            <a:ext cx="2541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g1f2a46132e7_2_6"/>
          <p:cNvCxnSpPr/>
          <p:nvPr/>
        </p:nvCxnSpPr>
        <p:spPr>
          <a:xfrm>
            <a:off x="5112425" y="7682400"/>
            <a:ext cx="2829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1f2a46132e7_2_6"/>
          <p:cNvCxnSpPr/>
          <p:nvPr/>
        </p:nvCxnSpPr>
        <p:spPr>
          <a:xfrm>
            <a:off x="807125" y="7674225"/>
            <a:ext cx="2667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1f2a46132e7_2_6"/>
          <p:cNvCxnSpPr/>
          <p:nvPr/>
        </p:nvCxnSpPr>
        <p:spPr>
          <a:xfrm>
            <a:off x="5369675" y="2322100"/>
            <a:ext cx="25500" cy="54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1f2a46132e7_2_6"/>
          <p:cNvCxnSpPr/>
          <p:nvPr/>
        </p:nvCxnSpPr>
        <p:spPr>
          <a:xfrm>
            <a:off x="1065475" y="7795575"/>
            <a:ext cx="43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g1f2a46132e7_2_6"/>
          <p:cNvCxnSpPr/>
          <p:nvPr/>
        </p:nvCxnSpPr>
        <p:spPr>
          <a:xfrm>
            <a:off x="11487075" y="2321975"/>
            <a:ext cx="16950" cy="54652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g1f2a46132e7_2_6"/>
          <p:cNvCxnSpPr/>
          <p:nvPr/>
        </p:nvCxnSpPr>
        <p:spPr>
          <a:xfrm>
            <a:off x="11224030" y="2210610"/>
            <a:ext cx="254495" cy="11136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g1f2a46132e7_2_6"/>
          <p:cNvCxnSpPr/>
          <p:nvPr/>
        </p:nvCxnSpPr>
        <p:spPr>
          <a:xfrm>
            <a:off x="11215453" y="7685367"/>
            <a:ext cx="271622" cy="10600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g1f2a46132e7_2_6"/>
          <p:cNvCxnSpPr/>
          <p:nvPr/>
        </p:nvCxnSpPr>
        <p:spPr>
          <a:xfrm>
            <a:off x="7439191" y="7795575"/>
            <a:ext cx="407853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g1f2a46132e7_2_6"/>
          <p:cNvCxnSpPr/>
          <p:nvPr/>
        </p:nvCxnSpPr>
        <p:spPr>
          <a:xfrm>
            <a:off x="7187810" y="7681541"/>
            <a:ext cx="267115" cy="11418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1f2a46132e7_2_6"/>
          <p:cNvSpPr txBox="1"/>
          <p:nvPr>
            <p:ph idx="12" type="sldNum"/>
          </p:nvPr>
        </p:nvSpPr>
        <p:spPr>
          <a:xfrm>
            <a:off x="9385850" y="7414008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314" name="Google Shape;314;g1f2a46132e7_2_6"/>
          <p:cNvPicPr preferRelativeResize="0"/>
          <p:nvPr/>
        </p:nvPicPr>
        <p:blipFill rotWithShape="1">
          <a:blip r:embed="rId4">
            <a:alphaModFix/>
          </a:blip>
          <a:srcRect b="6958" l="22955" r="44670" t="22460"/>
          <a:stretch/>
        </p:blipFill>
        <p:spPr>
          <a:xfrm>
            <a:off x="7134612" y="2193916"/>
            <a:ext cx="4115388" cy="5480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g1f2a46132e7_2_6"/>
          <p:cNvPicPr preferRelativeResize="0"/>
          <p:nvPr/>
        </p:nvPicPr>
        <p:blipFill rotWithShape="1">
          <a:blip r:embed="rId5">
            <a:alphaModFix/>
          </a:blip>
          <a:srcRect b="10969" l="26021" r="44879" t="21903"/>
          <a:stretch/>
        </p:blipFill>
        <p:spPr>
          <a:xfrm>
            <a:off x="806975" y="2207138"/>
            <a:ext cx="4301415" cy="54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/>
        </p:nvSpPr>
        <p:spPr>
          <a:xfrm>
            <a:off x="661800" y="1176052"/>
            <a:ext cx="5434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1" name="Google Shape;321;p10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88950"/>
                <a:gridCol w="14495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999999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322" name="Google Shape;322;p10"/>
          <p:cNvSpPr txBox="1"/>
          <p:nvPr/>
        </p:nvSpPr>
        <p:spPr>
          <a:xfrm>
            <a:off x="897150" y="2042877"/>
            <a:ext cx="10265400" cy="44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7EF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	C. Ferreira, M. J. Vieira, and J. Vidal, “La atención a los estudiantes con discapacidad en las instituciones de educación superior. El caso de cataluña,” </a:t>
            </a:r>
            <a:r>
              <a:rPr i="1"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Rev. Investigar. Educ.</a:t>
            </a: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32, no. 1, pp. 139–157, 2014, doi: 10.6018/rie.32.1.171711.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	M. Del and R. L. Kano, “Tecnología Y Discapacidad: Una Mirada Pedagógica,” </a:t>
            </a:r>
            <a:r>
              <a:rPr i="1"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Rdu Rev. Digit. Univ. Unam</a:t>
            </a: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14, no. 12, pp. 1607–6079, 2013.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s-CO" sz="16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	</a:t>
            </a:r>
            <a:r>
              <a:rPr lang="es-CO" sz="1600">
                <a:latin typeface="Times New Roman"/>
                <a:ea typeface="Times New Roman"/>
                <a:cs typeface="Times New Roman"/>
                <a:sym typeface="Times New Roman"/>
              </a:rPr>
              <a:t>M. de los Á. Carpio, “Assistive Technology As a Discipline for Pedagogical Attention,” Rev. Actual. Investig. en Educ., vol. 12, no. 2, pp. 1–27, 2012.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latin typeface="Times New Roman"/>
                <a:ea typeface="Times New Roman"/>
                <a:cs typeface="Times New Roman"/>
                <a:sym typeface="Times New Roman"/>
              </a:rPr>
              <a:t>[9]	J. M. Fernández-Batanero, P. Román-Graván, M. Montenegro-Rueda, and J. Fernández-Cerero, “El impacto de las TIC en el alumnado con discapacidad en la Educación Superior. Una revisión sistemática (2010-2020).,” Edmetic, vol. 10, no. 2, pp. 81–105, 2021, doi: 10.21071/edmetic.v10i2.13362.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latin typeface="Times New Roman"/>
                <a:ea typeface="Times New Roman"/>
                <a:cs typeface="Times New Roman"/>
                <a:sym typeface="Times New Roman"/>
              </a:rPr>
              <a:t>[10]	J. C. Almenara, “TICs para la igualdad: la brecha digital en la discapacidad,” vol. 8, pp. 15–43, 2008.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	R. Uribe, “Design Thinking: Guía digital básica,” </a:t>
            </a:r>
            <a:r>
              <a:rPr i="1"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Inst. Nac. Aprendiz.</a:t>
            </a:r>
            <a:r>
              <a:rPr lang="es-CO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16, 2021, [Online]. Available: https://www.freepik.com/vectors/business’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0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866739" y="421475"/>
            <a:ext cx="10131950" cy="1647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de contenido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38200" y="2726624"/>
            <a:ext cx="4026635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13"/>
              <a:buFont typeface="Arial"/>
              <a:buAutoNum type="arabicPeriod"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Planteamiento del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Objetivos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Trabajos Relacionados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Metodología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Resultados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Conclusión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1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Referencias</a:t>
            </a:r>
            <a:endParaRPr b="0" i="0" sz="165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608" y="2621522"/>
            <a:ext cx="5156778" cy="51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539196" y="847075"/>
            <a:ext cx="30894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791447" y="1616417"/>
            <a:ext cx="6027994" cy="2489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Artículo 67, Ley 1618 de 2013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capacidades diversas no se abordan adecuadamente en la educación superior globalmente.</a:t>
            </a:r>
            <a:endParaRPr b="0" i="0" sz="24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Más del 25% de la población mundial puede tener alguna discapacidad, con un 82% viviendo en pobreza.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b="0" i="0" sz="24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crucial desarrollar soluciones tecnológicas accesibles para mejorar la autonomía y bienestar.</a:t>
            </a:r>
            <a:endParaRPr b="0" i="0" sz="24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falta de inclusión perpetúa la desigualdad y afecta negativamente la salud emocional y socioeconómica.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539200" y="16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157025"/>
                <a:gridCol w="1581425"/>
                <a:gridCol w="1210850"/>
              </a:tblGrid>
              <a:tr h="5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   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9083" y="2105285"/>
            <a:ext cx="4751191" cy="475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604775" y="817220"/>
            <a:ext cx="7103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406075"/>
                <a:gridCol w="1260750"/>
                <a:gridCol w="14417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7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   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6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grpSp>
        <p:nvGrpSpPr>
          <p:cNvPr id="112" name="Google Shape;112;p5"/>
          <p:cNvGrpSpPr/>
          <p:nvPr/>
        </p:nvGrpSpPr>
        <p:grpSpPr>
          <a:xfrm>
            <a:off x="1012021" y="2867201"/>
            <a:ext cx="1453580" cy="827172"/>
            <a:chOff x="1811" y="317"/>
            <a:chExt cx="1841" cy="885"/>
          </a:xfrm>
        </p:grpSpPr>
        <p:sp>
          <p:nvSpPr>
            <p:cNvPr id="113" name="Google Shape;113;p5"/>
            <p:cNvSpPr/>
            <p:nvPr/>
          </p:nvSpPr>
          <p:spPr>
            <a:xfrm>
              <a:off x="1811" y="317"/>
              <a:ext cx="1841" cy="885"/>
            </a:xfrm>
            <a:custGeom>
              <a:rect b="b" l="l" r="r" t="t"/>
              <a:pathLst>
                <a:path extrusionOk="0" h="885" w="1841">
                  <a:moveTo>
                    <a:pt x="1414" y="0"/>
                  </a:moveTo>
                  <a:lnTo>
                    <a:pt x="1414" y="141"/>
                  </a:lnTo>
                  <a:lnTo>
                    <a:pt x="67" y="141"/>
                  </a:lnTo>
                  <a:lnTo>
                    <a:pt x="41" y="146"/>
                  </a:lnTo>
                  <a:lnTo>
                    <a:pt x="19" y="160"/>
                  </a:lnTo>
                  <a:lnTo>
                    <a:pt x="5" y="182"/>
                  </a:lnTo>
                  <a:lnTo>
                    <a:pt x="0" y="208"/>
                  </a:lnTo>
                  <a:lnTo>
                    <a:pt x="0" y="692"/>
                  </a:lnTo>
                  <a:lnTo>
                    <a:pt x="5" y="718"/>
                  </a:lnTo>
                  <a:lnTo>
                    <a:pt x="19" y="739"/>
                  </a:lnTo>
                  <a:lnTo>
                    <a:pt x="41" y="754"/>
                  </a:lnTo>
                  <a:lnTo>
                    <a:pt x="67" y="759"/>
                  </a:lnTo>
                  <a:lnTo>
                    <a:pt x="1414" y="759"/>
                  </a:lnTo>
                  <a:lnTo>
                    <a:pt x="1414" y="884"/>
                  </a:lnTo>
                  <a:lnTo>
                    <a:pt x="1828" y="470"/>
                  </a:lnTo>
                  <a:lnTo>
                    <a:pt x="1837" y="457"/>
                  </a:lnTo>
                  <a:lnTo>
                    <a:pt x="1840" y="442"/>
                  </a:lnTo>
                  <a:lnTo>
                    <a:pt x="1837" y="427"/>
                  </a:lnTo>
                  <a:lnTo>
                    <a:pt x="1828" y="41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F59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" name="Google Shape;11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67" y="576"/>
              <a:ext cx="1349" cy="3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5"/>
          <p:cNvGrpSpPr/>
          <p:nvPr/>
        </p:nvGrpSpPr>
        <p:grpSpPr>
          <a:xfrm>
            <a:off x="1086293" y="4480725"/>
            <a:ext cx="1720479" cy="720009"/>
            <a:chOff x="1808" y="1463"/>
            <a:chExt cx="1841" cy="885"/>
          </a:xfrm>
        </p:grpSpPr>
        <p:sp>
          <p:nvSpPr>
            <p:cNvPr id="116" name="Google Shape;116;p5"/>
            <p:cNvSpPr/>
            <p:nvPr/>
          </p:nvSpPr>
          <p:spPr>
            <a:xfrm>
              <a:off x="1808" y="1463"/>
              <a:ext cx="1841" cy="885"/>
            </a:xfrm>
            <a:custGeom>
              <a:rect b="b" l="l" r="r" t="t"/>
              <a:pathLst>
                <a:path extrusionOk="0" h="885" w="1841">
                  <a:moveTo>
                    <a:pt x="1414" y="0"/>
                  </a:moveTo>
                  <a:lnTo>
                    <a:pt x="1414" y="140"/>
                  </a:lnTo>
                  <a:lnTo>
                    <a:pt x="67" y="140"/>
                  </a:lnTo>
                  <a:lnTo>
                    <a:pt x="41" y="146"/>
                  </a:lnTo>
                  <a:lnTo>
                    <a:pt x="19" y="160"/>
                  </a:lnTo>
                  <a:lnTo>
                    <a:pt x="5" y="182"/>
                  </a:lnTo>
                  <a:lnTo>
                    <a:pt x="0" y="208"/>
                  </a:lnTo>
                  <a:lnTo>
                    <a:pt x="0" y="692"/>
                  </a:lnTo>
                  <a:lnTo>
                    <a:pt x="5" y="718"/>
                  </a:lnTo>
                  <a:lnTo>
                    <a:pt x="19" y="739"/>
                  </a:lnTo>
                  <a:lnTo>
                    <a:pt x="41" y="754"/>
                  </a:lnTo>
                  <a:lnTo>
                    <a:pt x="67" y="759"/>
                  </a:lnTo>
                  <a:lnTo>
                    <a:pt x="1414" y="759"/>
                  </a:lnTo>
                  <a:lnTo>
                    <a:pt x="1414" y="884"/>
                  </a:lnTo>
                  <a:lnTo>
                    <a:pt x="1828" y="470"/>
                  </a:lnTo>
                  <a:lnTo>
                    <a:pt x="1837" y="457"/>
                  </a:lnTo>
                  <a:lnTo>
                    <a:pt x="1840" y="442"/>
                  </a:lnTo>
                  <a:lnTo>
                    <a:pt x="1837" y="427"/>
                  </a:lnTo>
                  <a:lnTo>
                    <a:pt x="1828" y="41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067" y="1695"/>
              <a:ext cx="1017" cy="181"/>
            </a:xfrm>
            <a:custGeom>
              <a:rect b="b" l="l" r="r" t="t"/>
              <a:pathLst>
                <a:path extrusionOk="0" h="181" w="1017">
                  <a:moveTo>
                    <a:pt x="116" y="64"/>
                  </a:moveTo>
                  <a:lnTo>
                    <a:pt x="111" y="40"/>
                  </a:lnTo>
                  <a:lnTo>
                    <a:pt x="108" y="37"/>
                  </a:lnTo>
                  <a:lnTo>
                    <a:pt x="98" y="24"/>
                  </a:lnTo>
                  <a:lnTo>
                    <a:pt x="87" y="20"/>
                  </a:lnTo>
                  <a:lnTo>
                    <a:pt x="87" y="64"/>
                  </a:lnTo>
                  <a:lnTo>
                    <a:pt x="85" y="77"/>
                  </a:lnTo>
                  <a:lnTo>
                    <a:pt x="78" y="86"/>
                  </a:lnTo>
                  <a:lnTo>
                    <a:pt x="67" y="92"/>
                  </a:lnTo>
                  <a:lnTo>
                    <a:pt x="51" y="94"/>
                  </a:lnTo>
                  <a:lnTo>
                    <a:pt x="30" y="94"/>
                  </a:lnTo>
                  <a:lnTo>
                    <a:pt x="30" y="37"/>
                  </a:lnTo>
                  <a:lnTo>
                    <a:pt x="50" y="37"/>
                  </a:lnTo>
                  <a:lnTo>
                    <a:pt x="66" y="38"/>
                  </a:lnTo>
                  <a:lnTo>
                    <a:pt x="78" y="43"/>
                  </a:lnTo>
                  <a:lnTo>
                    <a:pt x="85" y="51"/>
                  </a:lnTo>
                  <a:lnTo>
                    <a:pt x="87" y="64"/>
                  </a:lnTo>
                  <a:lnTo>
                    <a:pt x="87" y="20"/>
                  </a:lnTo>
                  <a:lnTo>
                    <a:pt x="77" y="16"/>
                  </a:lnTo>
                  <a:lnTo>
                    <a:pt x="52" y="13"/>
                  </a:lnTo>
                  <a:lnTo>
                    <a:pt x="0" y="13"/>
                  </a:lnTo>
                  <a:lnTo>
                    <a:pt x="0" y="177"/>
                  </a:lnTo>
                  <a:lnTo>
                    <a:pt x="30" y="177"/>
                  </a:lnTo>
                  <a:lnTo>
                    <a:pt x="30" y="117"/>
                  </a:lnTo>
                  <a:lnTo>
                    <a:pt x="53" y="117"/>
                  </a:lnTo>
                  <a:lnTo>
                    <a:pt x="78" y="114"/>
                  </a:lnTo>
                  <a:lnTo>
                    <a:pt x="98" y="104"/>
                  </a:lnTo>
                  <a:lnTo>
                    <a:pt x="106" y="94"/>
                  </a:lnTo>
                  <a:lnTo>
                    <a:pt x="111" y="88"/>
                  </a:lnTo>
                  <a:lnTo>
                    <a:pt x="116" y="64"/>
                  </a:lnTo>
                  <a:close/>
                  <a:moveTo>
                    <a:pt x="220" y="54"/>
                  </a:moveTo>
                  <a:lnTo>
                    <a:pt x="216" y="52"/>
                  </a:lnTo>
                  <a:lnTo>
                    <a:pt x="212" y="51"/>
                  </a:lnTo>
                  <a:lnTo>
                    <a:pt x="206" y="51"/>
                  </a:lnTo>
                  <a:lnTo>
                    <a:pt x="196" y="53"/>
                  </a:lnTo>
                  <a:lnTo>
                    <a:pt x="187" y="58"/>
                  </a:lnTo>
                  <a:lnTo>
                    <a:pt x="178" y="65"/>
                  </a:lnTo>
                  <a:lnTo>
                    <a:pt x="171" y="76"/>
                  </a:lnTo>
                  <a:lnTo>
                    <a:pt x="170" y="76"/>
                  </a:lnTo>
                  <a:lnTo>
                    <a:pt x="168" y="54"/>
                  </a:lnTo>
                  <a:lnTo>
                    <a:pt x="144" y="54"/>
                  </a:lnTo>
                  <a:lnTo>
                    <a:pt x="144" y="177"/>
                  </a:lnTo>
                  <a:lnTo>
                    <a:pt x="173" y="177"/>
                  </a:lnTo>
                  <a:lnTo>
                    <a:pt x="173" y="102"/>
                  </a:lnTo>
                  <a:lnTo>
                    <a:pt x="180" y="84"/>
                  </a:lnTo>
                  <a:lnTo>
                    <a:pt x="192" y="77"/>
                  </a:lnTo>
                  <a:lnTo>
                    <a:pt x="207" y="77"/>
                  </a:lnTo>
                  <a:lnTo>
                    <a:pt x="215" y="79"/>
                  </a:lnTo>
                  <a:lnTo>
                    <a:pt x="220" y="54"/>
                  </a:lnTo>
                  <a:close/>
                  <a:moveTo>
                    <a:pt x="344" y="116"/>
                  </a:moveTo>
                  <a:lnTo>
                    <a:pt x="340" y="88"/>
                  </a:lnTo>
                  <a:lnTo>
                    <a:pt x="331" y="75"/>
                  </a:lnTo>
                  <a:lnTo>
                    <a:pt x="327" y="68"/>
                  </a:lnTo>
                  <a:lnTo>
                    <a:pt x="315" y="60"/>
                  </a:lnTo>
                  <a:lnTo>
                    <a:pt x="315" y="116"/>
                  </a:lnTo>
                  <a:lnTo>
                    <a:pt x="313" y="133"/>
                  </a:lnTo>
                  <a:lnTo>
                    <a:pt x="307" y="146"/>
                  </a:lnTo>
                  <a:lnTo>
                    <a:pt x="298" y="154"/>
                  </a:lnTo>
                  <a:lnTo>
                    <a:pt x="286" y="157"/>
                  </a:lnTo>
                  <a:lnTo>
                    <a:pt x="274" y="154"/>
                  </a:lnTo>
                  <a:lnTo>
                    <a:pt x="264" y="146"/>
                  </a:lnTo>
                  <a:lnTo>
                    <a:pt x="259" y="133"/>
                  </a:lnTo>
                  <a:lnTo>
                    <a:pt x="257" y="116"/>
                  </a:lnTo>
                  <a:lnTo>
                    <a:pt x="259" y="99"/>
                  </a:lnTo>
                  <a:lnTo>
                    <a:pt x="264" y="86"/>
                  </a:lnTo>
                  <a:lnTo>
                    <a:pt x="274" y="78"/>
                  </a:lnTo>
                  <a:lnTo>
                    <a:pt x="286" y="75"/>
                  </a:lnTo>
                  <a:lnTo>
                    <a:pt x="298" y="78"/>
                  </a:lnTo>
                  <a:lnTo>
                    <a:pt x="307" y="86"/>
                  </a:lnTo>
                  <a:lnTo>
                    <a:pt x="313" y="99"/>
                  </a:lnTo>
                  <a:lnTo>
                    <a:pt x="315" y="116"/>
                  </a:lnTo>
                  <a:lnTo>
                    <a:pt x="315" y="60"/>
                  </a:lnTo>
                  <a:lnTo>
                    <a:pt x="308" y="55"/>
                  </a:lnTo>
                  <a:lnTo>
                    <a:pt x="286" y="51"/>
                  </a:lnTo>
                  <a:lnTo>
                    <a:pt x="264" y="55"/>
                  </a:lnTo>
                  <a:lnTo>
                    <a:pt x="245" y="68"/>
                  </a:lnTo>
                  <a:lnTo>
                    <a:pt x="232" y="88"/>
                  </a:lnTo>
                  <a:lnTo>
                    <a:pt x="227" y="116"/>
                  </a:lnTo>
                  <a:lnTo>
                    <a:pt x="232" y="143"/>
                  </a:lnTo>
                  <a:lnTo>
                    <a:pt x="245" y="164"/>
                  </a:lnTo>
                  <a:lnTo>
                    <a:pt x="264" y="176"/>
                  </a:lnTo>
                  <a:lnTo>
                    <a:pt x="286" y="180"/>
                  </a:lnTo>
                  <a:lnTo>
                    <a:pt x="308" y="176"/>
                  </a:lnTo>
                  <a:lnTo>
                    <a:pt x="327" y="164"/>
                  </a:lnTo>
                  <a:lnTo>
                    <a:pt x="331" y="157"/>
                  </a:lnTo>
                  <a:lnTo>
                    <a:pt x="340" y="143"/>
                  </a:lnTo>
                  <a:lnTo>
                    <a:pt x="344" y="116"/>
                  </a:lnTo>
                  <a:close/>
                  <a:moveTo>
                    <a:pt x="486" y="114"/>
                  </a:moveTo>
                  <a:lnTo>
                    <a:pt x="482" y="88"/>
                  </a:lnTo>
                  <a:lnTo>
                    <a:pt x="476" y="75"/>
                  </a:lnTo>
                  <a:lnTo>
                    <a:pt x="473" y="68"/>
                  </a:lnTo>
                  <a:lnTo>
                    <a:pt x="471" y="66"/>
                  </a:lnTo>
                  <a:lnTo>
                    <a:pt x="458" y="56"/>
                  </a:lnTo>
                  <a:lnTo>
                    <a:pt x="456" y="55"/>
                  </a:lnTo>
                  <a:lnTo>
                    <a:pt x="456" y="114"/>
                  </a:lnTo>
                  <a:lnTo>
                    <a:pt x="453" y="133"/>
                  </a:lnTo>
                  <a:lnTo>
                    <a:pt x="447" y="146"/>
                  </a:lnTo>
                  <a:lnTo>
                    <a:pt x="438" y="154"/>
                  </a:lnTo>
                  <a:lnTo>
                    <a:pt x="427" y="157"/>
                  </a:lnTo>
                  <a:lnTo>
                    <a:pt x="420" y="157"/>
                  </a:lnTo>
                  <a:lnTo>
                    <a:pt x="411" y="154"/>
                  </a:lnTo>
                  <a:lnTo>
                    <a:pt x="402" y="146"/>
                  </a:lnTo>
                  <a:lnTo>
                    <a:pt x="402" y="89"/>
                  </a:lnTo>
                  <a:lnTo>
                    <a:pt x="411" y="80"/>
                  </a:lnTo>
                  <a:lnTo>
                    <a:pt x="420" y="75"/>
                  </a:lnTo>
                  <a:lnTo>
                    <a:pt x="429" y="75"/>
                  </a:lnTo>
                  <a:lnTo>
                    <a:pt x="441" y="78"/>
                  </a:lnTo>
                  <a:lnTo>
                    <a:pt x="449" y="85"/>
                  </a:lnTo>
                  <a:lnTo>
                    <a:pt x="454" y="98"/>
                  </a:lnTo>
                  <a:lnTo>
                    <a:pt x="456" y="114"/>
                  </a:lnTo>
                  <a:lnTo>
                    <a:pt x="456" y="55"/>
                  </a:lnTo>
                  <a:lnTo>
                    <a:pt x="437" y="51"/>
                  </a:lnTo>
                  <a:lnTo>
                    <a:pt x="424" y="51"/>
                  </a:lnTo>
                  <a:lnTo>
                    <a:pt x="411" y="57"/>
                  </a:lnTo>
                  <a:lnTo>
                    <a:pt x="401" y="66"/>
                  </a:lnTo>
                  <a:lnTo>
                    <a:pt x="402" y="51"/>
                  </a:lnTo>
                  <a:lnTo>
                    <a:pt x="402" y="0"/>
                  </a:lnTo>
                  <a:lnTo>
                    <a:pt x="373" y="0"/>
                  </a:lnTo>
                  <a:lnTo>
                    <a:pt x="373" y="177"/>
                  </a:lnTo>
                  <a:lnTo>
                    <a:pt x="396" y="177"/>
                  </a:lnTo>
                  <a:lnTo>
                    <a:pt x="398" y="164"/>
                  </a:lnTo>
                  <a:lnTo>
                    <a:pt x="399" y="164"/>
                  </a:lnTo>
                  <a:lnTo>
                    <a:pt x="409" y="175"/>
                  </a:lnTo>
                  <a:lnTo>
                    <a:pt x="422" y="180"/>
                  </a:lnTo>
                  <a:lnTo>
                    <a:pt x="433" y="180"/>
                  </a:lnTo>
                  <a:lnTo>
                    <a:pt x="453" y="176"/>
                  </a:lnTo>
                  <a:lnTo>
                    <a:pt x="468" y="164"/>
                  </a:lnTo>
                  <a:lnTo>
                    <a:pt x="469" y="163"/>
                  </a:lnTo>
                  <a:lnTo>
                    <a:pt x="473" y="157"/>
                  </a:lnTo>
                  <a:lnTo>
                    <a:pt x="481" y="142"/>
                  </a:lnTo>
                  <a:lnTo>
                    <a:pt x="486" y="114"/>
                  </a:lnTo>
                  <a:close/>
                  <a:moveTo>
                    <a:pt x="558" y="178"/>
                  </a:moveTo>
                  <a:lnTo>
                    <a:pt x="554" y="156"/>
                  </a:lnTo>
                  <a:lnTo>
                    <a:pt x="552" y="157"/>
                  </a:lnTo>
                  <a:lnTo>
                    <a:pt x="547" y="157"/>
                  </a:lnTo>
                  <a:lnTo>
                    <a:pt x="543" y="154"/>
                  </a:lnTo>
                  <a:lnTo>
                    <a:pt x="543" y="0"/>
                  </a:lnTo>
                  <a:lnTo>
                    <a:pt x="514" y="0"/>
                  </a:lnTo>
                  <a:lnTo>
                    <a:pt x="514" y="146"/>
                  </a:lnTo>
                  <a:lnTo>
                    <a:pt x="516" y="160"/>
                  </a:lnTo>
                  <a:lnTo>
                    <a:pt x="521" y="171"/>
                  </a:lnTo>
                  <a:lnTo>
                    <a:pt x="529" y="178"/>
                  </a:lnTo>
                  <a:lnTo>
                    <a:pt x="543" y="180"/>
                  </a:lnTo>
                  <a:lnTo>
                    <a:pt x="549" y="180"/>
                  </a:lnTo>
                  <a:lnTo>
                    <a:pt x="554" y="179"/>
                  </a:lnTo>
                  <a:lnTo>
                    <a:pt x="558" y="178"/>
                  </a:lnTo>
                  <a:close/>
                  <a:moveTo>
                    <a:pt x="682" y="110"/>
                  </a:moveTo>
                  <a:lnTo>
                    <a:pt x="681" y="104"/>
                  </a:lnTo>
                  <a:lnTo>
                    <a:pt x="679" y="86"/>
                  </a:lnTo>
                  <a:lnTo>
                    <a:pt x="672" y="74"/>
                  </a:lnTo>
                  <a:lnTo>
                    <a:pt x="669" y="68"/>
                  </a:lnTo>
                  <a:lnTo>
                    <a:pt x="657" y="58"/>
                  </a:lnTo>
                  <a:lnTo>
                    <a:pt x="657" y="85"/>
                  </a:lnTo>
                  <a:lnTo>
                    <a:pt x="657" y="104"/>
                  </a:lnTo>
                  <a:lnTo>
                    <a:pt x="602" y="104"/>
                  </a:lnTo>
                  <a:lnTo>
                    <a:pt x="606" y="91"/>
                  </a:lnTo>
                  <a:lnTo>
                    <a:pt x="613" y="81"/>
                  </a:lnTo>
                  <a:lnTo>
                    <a:pt x="622" y="76"/>
                  </a:lnTo>
                  <a:lnTo>
                    <a:pt x="632" y="74"/>
                  </a:lnTo>
                  <a:lnTo>
                    <a:pt x="649" y="74"/>
                  </a:lnTo>
                  <a:lnTo>
                    <a:pt x="657" y="85"/>
                  </a:lnTo>
                  <a:lnTo>
                    <a:pt x="657" y="58"/>
                  </a:lnTo>
                  <a:lnTo>
                    <a:pt x="653" y="55"/>
                  </a:lnTo>
                  <a:lnTo>
                    <a:pt x="631" y="51"/>
                  </a:lnTo>
                  <a:lnTo>
                    <a:pt x="610" y="56"/>
                  </a:lnTo>
                  <a:lnTo>
                    <a:pt x="592" y="68"/>
                  </a:lnTo>
                  <a:lnTo>
                    <a:pt x="579" y="89"/>
                  </a:lnTo>
                  <a:lnTo>
                    <a:pt x="574" y="116"/>
                  </a:lnTo>
                  <a:lnTo>
                    <a:pt x="579" y="143"/>
                  </a:lnTo>
                  <a:lnTo>
                    <a:pt x="592" y="163"/>
                  </a:lnTo>
                  <a:lnTo>
                    <a:pt x="611" y="176"/>
                  </a:lnTo>
                  <a:lnTo>
                    <a:pt x="635" y="180"/>
                  </a:lnTo>
                  <a:lnTo>
                    <a:pt x="647" y="180"/>
                  </a:lnTo>
                  <a:lnTo>
                    <a:pt x="658" y="177"/>
                  </a:lnTo>
                  <a:lnTo>
                    <a:pt x="668" y="173"/>
                  </a:lnTo>
                  <a:lnTo>
                    <a:pt x="677" y="167"/>
                  </a:lnTo>
                  <a:lnTo>
                    <a:pt x="673" y="158"/>
                  </a:lnTo>
                  <a:lnTo>
                    <a:pt x="668" y="149"/>
                  </a:lnTo>
                  <a:lnTo>
                    <a:pt x="659" y="155"/>
                  </a:lnTo>
                  <a:lnTo>
                    <a:pt x="650" y="158"/>
                  </a:lnTo>
                  <a:lnTo>
                    <a:pt x="639" y="158"/>
                  </a:lnTo>
                  <a:lnTo>
                    <a:pt x="625" y="156"/>
                  </a:lnTo>
                  <a:lnTo>
                    <a:pt x="614" y="149"/>
                  </a:lnTo>
                  <a:lnTo>
                    <a:pt x="607" y="138"/>
                  </a:lnTo>
                  <a:lnTo>
                    <a:pt x="603" y="124"/>
                  </a:lnTo>
                  <a:lnTo>
                    <a:pt x="681" y="124"/>
                  </a:lnTo>
                  <a:lnTo>
                    <a:pt x="682" y="121"/>
                  </a:lnTo>
                  <a:lnTo>
                    <a:pt x="682" y="116"/>
                  </a:lnTo>
                  <a:lnTo>
                    <a:pt x="682" y="110"/>
                  </a:lnTo>
                  <a:close/>
                  <a:moveTo>
                    <a:pt x="886" y="100"/>
                  </a:moveTo>
                  <a:lnTo>
                    <a:pt x="884" y="79"/>
                  </a:lnTo>
                  <a:lnTo>
                    <a:pt x="877" y="64"/>
                  </a:lnTo>
                  <a:lnTo>
                    <a:pt x="865" y="54"/>
                  </a:lnTo>
                  <a:lnTo>
                    <a:pt x="848" y="51"/>
                  </a:lnTo>
                  <a:lnTo>
                    <a:pt x="837" y="53"/>
                  </a:lnTo>
                  <a:lnTo>
                    <a:pt x="827" y="57"/>
                  </a:lnTo>
                  <a:lnTo>
                    <a:pt x="818" y="64"/>
                  </a:lnTo>
                  <a:lnTo>
                    <a:pt x="809" y="73"/>
                  </a:lnTo>
                  <a:lnTo>
                    <a:pt x="803" y="64"/>
                  </a:lnTo>
                  <a:lnTo>
                    <a:pt x="796" y="57"/>
                  </a:lnTo>
                  <a:lnTo>
                    <a:pt x="787" y="53"/>
                  </a:lnTo>
                  <a:lnTo>
                    <a:pt x="774" y="51"/>
                  </a:lnTo>
                  <a:lnTo>
                    <a:pt x="763" y="53"/>
                  </a:lnTo>
                  <a:lnTo>
                    <a:pt x="754" y="57"/>
                  </a:lnTo>
                  <a:lnTo>
                    <a:pt x="745" y="63"/>
                  </a:lnTo>
                  <a:lnTo>
                    <a:pt x="737" y="71"/>
                  </a:lnTo>
                  <a:lnTo>
                    <a:pt x="736" y="71"/>
                  </a:lnTo>
                  <a:lnTo>
                    <a:pt x="734" y="54"/>
                  </a:lnTo>
                  <a:lnTo>
                    <a:pt x="710" y="54"/>
                  </a:lnTo>
                  <a:lnTo>
                    <a:pt x="710" y="177"/>
                  </a:lnTo>
                  <a:lnTo>
                    <a:pt x="739" y="177"/>
                  </a:lnTo>
                  <a:lnTo>
                    <a:pt x="739" y="91"/>
                  </a:lnTo>
                  <a:lnTo>
                    <a:pt x="748" y="81"/>
                  </a:lnTo>
                  <a:lnTo>
                    <a:pt x="757" y="76"/>
                  </a:lnTo>
                  <a:lnTo>
                    <a:pt x="778" y="76"/>
                  </a:lnTo>
                  <a:lnTo>
                    <a:pt x="784" y="84"/>
                  </a:lnTo>
                  <a:lnTo>
                    <a:pt x="784" y="177"/>
                  </a:lnTo>
                  <a:lnTo>
                    <a:pt x="813" y="177"/>
                  </a:lnTo>
                  <a:lnTo>
                    <a:pt x="813" y="91"/>
                  </a:lnTo>
                  <a:lnTo>
                    <a:pt x="822" y="81"/>
                  </a:lnTo>
                  <a:lnTo>
                    <a:pt x="831" y="76"/>
                  </a:lnTo>
                  <a:lnTo>
                    <a:pt x="851" y="76"/>
                  </a:lnTo>
                  <a:lnTo>
                    <a:pt x="857" y="84"/>
                  </a:lnTo>
                  <a:lnTo>
                    <a:pt x="857" y="177"/>
                  </a:lnTo>
                  <a:lnTo>
                    <a:pt x="886" y="177"/>
                  </a:lnTo>
                  <a:lnTo>
                    <a:pt x="886" y="100"/>
                  </a:lnTo>
                  <a:close/>
                  <a:moveTo>
                    <a:pt x="1016" y="104"/>
                  </a:moveTo>
                  <a:lnTo>
                    <a:pt x="1014" y="82"/>
                  </a:lnTo>
                  <a:lnTo>
                    <a:pt x="1010" y="75"/>
                  </a:lnTo>
                  <a:lnTo>
                    <a:pt x="1005" y="65"/>
                  </a:lnTo>
                  <a:lnTo>
                    <a:pt x="991" y="55"/>
                  </a:lnTo>
                  <a:lnTo>
                    <a:pt x="970" y="51"/>
                  </a:lnTo>
                  <a:lnTo>
                    <a:pt x="956" y="52"/>
                  </a:lnTo>
                  <a:lnTo>
                    <a:pt x="943" y="56"/>
                  </a:lnTo>
                  <a:lnTo>
                    <a:pt x="931" y="61"/>
                  </a:lnTo>
                  <a:lnTo>
                    <a:pt x="920" y="67"/>
                  </a:lnTo>
                  <a:lnTo>
                    <a:pt x="930" y="87"/>
                  </a:lnTo>
                  <a:lnTo>
                    <a:pt x="941" y="80"/>
                  </a:lnTo>
                  <a:lnTo>
                    <a:pt x="953" y="75"/>
                  </a:lnTo>
                  <a:lnTo>
                    <a:pt x="982" y="75"/>
                  </a:lnTo>
                  <a:lnTo>
                    <a:pt x="987" y="86"/>
                  </a:lnTo>
                  <a:lnTo>
                    <a:pt x="988" y="99"/>
                  </a:lnTo>
                  <a:lnTo>
                    <a:pt x="988" y="117"/>
                  </a:lnTo>
                  <a:lnTo>
                    <a:pt x="988" y="144"/>
                  </a:lnTo>
                  <a:lnTo>
                    <a:pt x="978" y="153"/>
                  </a:lnTo>
                  <a:lnTo>
                    <a:pt x="971" y="158"/>
                  </a:lnTo>
                  <a:lnTo>
                    <a:pt x="950" y="158"/>
                  </a:lnTo>
                  <a:lnTo>
                    <a:pt x="943" y="153"/>
                  </a:lnTo>
                  <a:lnTo>
                    <a:pt x="943" y="142"/>
                  </a:lnTo>
                  <a:lnTo>
                    <a:pt x="945" y="134"/>
                  </a:lnTo>
                  <a:lnTo>
                    <a:pt x="953" y="126"/>
                  </a:lnTo>
                  <a:lnTo>
                    <a:pt x="966" y="121"/>
                  </a:lnTo>
                  <a:lnTo>
                    <a:pt x="988" y="117"/>
                  </a:lnTo>
                  <a:lnTo>
                    <a:pt x="988" y="99"/>
                  </a:lnTo>
                  <a:lnTo>
                    <a:pt x="955" y="104"/>
                  </a:lnTo>
                  <a:lnTo>
                    <a:pt x="932" y="114"/>
                  </a:lnTo>
                  <a:lnTo>
                    <a:pt x="919" y="127"/>
                  </a:lnTo>
                  <a:lnTo>
                    <a:pt x="915" y="144"/>
                  </a:lnTo>
                  <a:lnTo>
                    <a:pt x="918" y="159"/>
                  </a:lnTo>
                  <a:lnTo>
                    <a:pt x="925" y="171"/>
                  </a:lnTo>
                  <a:lnTo>
                    <a:pt x="937" y="178"/>
                  </a:lnTo>
                  <a:lnTo>
                    <a:pt x="951" y="180"/>
                  </a:lnTo>
                  <a:lnTo>
                    <a:pt x="962" y="179"/>
                  </a:lnTo>
                  <a:lnTo>
                    <a:pt x="972" y="176"/>
                  </a:lnTo>
                  <a:lnTo>
                    <a:pt x="981" y="170"/>
                  </a:lnTo>
                  <a:lnTo>
                    <a:pt x="990" y="164"/>
                  </a:lnTo>
                  <a:lnTo>
                    <a:pt x="991" y="164"/>
                  </a:lnTo>
                  <a:lnTo>
                    <a:pt x="993" y="177"/>
                  </a:lnTo>
                  <a:lnTo>
                    <a:pt x="1016" y="177"/>
                  </a:lnTo>
                  <a:lnTo>
                    <a:pt x="1016" y="164"/>
                  </a:lnTo>
                  <a:lnTo>
                    <a:pt x="1016" y="158"/>
                  </a:lnTo>
                  <a:lnTo>
                    <a:pt x="1016" y="117"/>
                  </a:lnTo>
                  <a:lnTo>
                    <a:pt x="101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56" y="1966"/>
              <a:ext cx="659" cy="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5"/>
            <p:cNvSpPr/>
            <p:nvPr/>
          </p:nvSpPr>
          <p:spPr>
            <a:xfrm>
              <a:off x="2750" y="1946"/>
              <a:ext cx="44" cy="181"/>
            </a:xfrm>
            <a:custGeom>
              <a:rect b="b" l="l" r="r" t="t"/>
              <a:pathLst>
                <a:path extrusionOk="0" h="181" w="44">
                  <a:moveTo>
                    <a:pt x="29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2" y="160"/>
                  </a:lnTo>
                  <a:lnTo>
                    <a:pt x="7" y="171"/>
                  </a:lnTo>
                  <a:lnTo>
                    <a:pt x="15" y="178"/>
                  </a:lnTo>
                  <a:lnTo>
                    <a:pt x="28" y="181"/>
                  </a:lnTo>
                  <a:lnTo>
                    <a:pt x="35" y="181"/>
                  </a:lnTo>
                  <a:lnTo>
                    <a:pt x="40" y="180"/>
                  </a:lnTo>
                  <a:lnTo>
                    <a:pt x="44" y="178"/>
                  </a:lnTo>
                  <a:lnTo>
                    <a:pt x="40" y="157"/>
                  </a:lnTo>
                  <a:lnTo>
                    <a:pt x="38" y="157"/>
                  </a:lnTo>
                  <a:lnTo>
                    <a:pt x="32" y="157"/>
                  </a:lnTo>
                  <a:lnTo>
                    <a:pt x="29" y="15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618132" y="6189268"/>
            <a:ext cx="1253685" cy="565897"/>
            <a:chOff x="1808" y="220"/>
            <a:chExt cx="1841" cy="885"/>
          </a:xfrm>
        </p:grpSpPr>
        <p:sp>
          <p:nvSpPr>
            <p:cNvPr id="121" name="Google Shape;121;p5"/>
            <p:cNvSpPr/>
            <p:nvPr/>
          </p:nvSpPr>
          <p:spPr>
            <a:xfrm>
              <a:off x="1808" y="220"/>
              <a:ext cx="1841" cy="885"/>
            </a:xfrm>
            <a:custGeom>
              <a:rect b="b" l="l" r="r" t="t"/>
              <a:pathLst>
                <a:path extrusionOk="0" h="885" w="1841">
                  <a:moveTo>
                    <a:pt x="1414" y="0"/>
                  </a:moveTo>
                  <a:lnTo>
                    <a:pt x="1414" y="141"/>
                  </a:lnTo>
                  <a:lnTo>
                    <a:pt x="67" y="141"/>
                  </a:lnTo>
                  <a:lnTo>
                    <a:pt x="41" y="146"/>
                  </a:lnTo>
                  <a:lnTo>
                    <a:pt x="19" y="160"/>
                  </a:lnTo>
                  <a:lnTo>
                    <a:pt x="5" y="182"/>
                  </a:lnTo>
                  <a:lnTo>
                    <a:pt x="0" y="208"/>
                  </a:lnTo>
                  <a:lnTo>
                    <a:pt x="0" y="692"/>
                  </a:lnTo>
                  <a:lnTo>
                    <a:pt x="5" y="718"/>
                  </a:lnTo>
                  <a:lnTo>
                    <a:pt x="19" y="739"/>
                  </a:lnTo>
                  <a:lnTo>
                    <a:pt x="41" y="754"/>
                  </a:lnTo>
                  <a:lnTo>
                    <a:pt x="67" y="759"/>
                  </a:lnTo>
                  <a:lnTo>
                    <a:pt x="1414" y="759"/>
                  </a:lnTo>
                  <a:lnTo>
                    <a:pt x="1414" y="884"/>
                  </a:lnTo>
                  <a:lnTo>
                    <a:pt x="1828" y="470"/>
                  </a:lnTo>
                  <a:lnTo>
                    <a:pt x="1837" y="457"/>
                  </a:lnTo>
                  <a:lnTo>
                    <a:pt x="1840" y="442"/>
                  </a:lnTo>
                  <a:lnTo>
                    <a:pt x="1837" y="427"/>
                  </a:lnTo>
                  <a:lnTo>
                    <a:pt x="1828" y="41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DA35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43" y="458"/>
              <a:ext cx="467" cy="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70" y="506"/>
              <a:ext cx="985" cy="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5"/>
          <p:cNvSpPr/>
          <p:nvPr/>
        </p:nvSpPr>
        <p:spPr>
          <a:xfrm>
            <a:off x="2934627" y="4508736"/>
            <a:ext cx="8247748" cy="74607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Fundación Universitaria de Popayán (FUP) carece de una herramienta para caracterizar a estudiantes con capacidades diversas de manera efectiva.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2499022" y="2529817"/>
            <a:ext cx="2884486" cy="11973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Pérdida de talento y potencial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O" sz="20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8539850" y="2544896"/>
            <a:ext cx="3115995" cy="119094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en la salud emocional y mental de los estudiantes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508061" y="2552808"/>
            <a:ext cx="2684497" cy="1163287"/>
          </a:xfrm>
          <a:prstGeom prst="rect">
            <a:avLst/>
          </a:prstGeom>
          <a:solidFill>
            <a:srgbClr val="68933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 experiencia en la inclusión educativa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946533" y="6107982"/>
            <a:ext cx="3178517" cy="1068244"/>
          </a:xfrm>
          <a:prstGeom prst="rect">
            <a:avLst/>
          </a:prstGeom>
          <a:solidFill>
            <a:srgbClr val="89361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mecanismos para identificar las capacidades diversas en aula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281110" y="6107982"/>
            <a:ext cx="3127089" cy="1172007"/>
          </a:xfrm>
          <a:prstGeom prst="rect">
            <a:avLst/>
          </a:prstGeom>
          <a:solidFill>
            <a:srgbClr val="89361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sensibilización y conciencia en la comunidad educativa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539850" y="6125592"/>
            <a:ext cx="3339745" cy="1056584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 implementación  de tecnología en la identificación de capacidades diversas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529940" y="5494757"/>
            <a:ext cx="8101337" cy="346178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529940" y="3967146"/>
            <a:ext cx="8101337" cy="346178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3355611" y="3731619"/>
            <a:ext cx="58258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 rot="5400000">
            <a:off x="9219804" y="3780344"/>
            <a:ext cx="58258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6354711" y="3755859"/>
            <a:ext cx="58258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5400000">
            <a:off x="6403845" y="5258456"/>
            <a:ext cx="48431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5400000">
            <a:off x="9211962" y="5721628"/>
            <a:ext cx="58258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6347816" y="5713539"/>
            <a:ext cx="58258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5400000">
            <a:off x="3334867" y="5688550"/>
            <a:ext cx="632568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5400000">
            <a:off x="6386792" y="4146819"/>
            <a:ext cx="484316" cy="368872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ctrTitle"/>
          </p:nvPr>
        </p:nvSpPr>
        <p:spPr>
          <a:xfrm>
            <a:off x="606556" y="3013851"/>
            <a:ext cx="10585450" cy="1470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35"/>
              <a:buFont typeface="Calibri"/>
              <a:buNone/>
            </a:pPr>
            <a:r>
              <a:rPr b="1" lang="es-CO" sz="833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606550" y="864200"/>
            <a:ext cx="48066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606550" y="1522064"/>
            <a:ext cx="6862886" cy="5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53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Proponer un prototipo de software que gestione la información de estudiantes con capacidades diversas en la Fundación Universitaria de Popayán (FUP).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b="0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Específicos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Char char="•"/>
            </a:pPr>
            <a:r>
              <a:rPr b="0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Determinar herramientas tecnológicas que ayuden a la gestión inclusiva de estudiantes con capacidades diversas.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Char char="•"/>
            </a:pPr>
            <a:r>
              <a:rPr b="0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sistema software para la gestión de información de estudiantes con capacidades diversas en la FUP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Char char="•"/>
            </a:pPr>
            <a:r>
              <a:rPr b="0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 un proceso de transferencia tecnológica con profesores del programa de Ingeniería de Sistemas de la FUP.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384850"/>
                <a:gridCol w="13536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Objetivos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   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419" y="2522862"/>
            <a:ext cx="4290956" cy="429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622700" y="826372"/>
            <a:ext cx="4219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Trabajos relacionados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88925"/>
                <a:gridCol w="144952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Trabajos relacionados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7"/>
          <p:cNvSpPr/>
          <p:nvPr/>
        </p:nvSpPr>
        <p:spPr>
          <a:xfrm>
            <a:off x="1519962" y="3013743"/>
            <a:ext cx="4365000" cy="14769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Tecnología Y Discapacidad: Una Mirada Pedagógica 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[7]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229132" y="2873012"/>
            <a:ext cx="721500" cy="44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CO">
                <a:solidFill>
                  <a:schemeClr val="dk1"/>
                </a:solidFill>
              </a:rPr>
              <a:t>13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7112393" y="5525615"/>
            <a:ext cx="4241400" cy="1439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TICs para la igualdad: la brecha digital en la discapacidad.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s-CO" sz="2000">
                <a:solidFill>
                  <a:schemeClr val="dk1"/>
                </a:solidFill>
              </a:rPr>
              <a:t>10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460184" y="1699954"/>
            <a:ext cx="7590205" cy="610361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 bibliográfica: Búsqueda en bases de datos académicas y revisión literaria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690875" y="5600525"/>
            <a:ext cx="4365000" cy="1364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El impacto de las TIC en el alumnado con discapacidad en la Educación Superior. Una revisión sistemática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s-CO" sz="2000">
                <a:solidFill>
                  <a:schemeClr val="dk1"/>
                </a:solidFill>
              </a:rPr>
              <a:t>9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988824" y="3051090"/>
            <a:ext cx="4365000" cy="1439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Assistive Technology As a Discipline for Pedagogical Attention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</a:t>
            </a:r>
            <a:r>
              <a:rPr lang="es-CO" sz="2000">
                <a:solidFill>
                  <a:schemeClr val="dk1"/>
                </a:solidFill>
              </a:rPr>
              <a:t>8</a:t>
            </a: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610600" y="7358360"/>
            <a:ext cx="2743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846396" y="5305162"/>
            <a:ext cx="721500" cy="44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CO">
                <a:solidFill>
                  <a:schemeClr val="dk1"/>
                </a:solidFill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1519945" y="5267977"/>
            <a:ext cx="721500" cy="44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CO">
                <a:solidFill>
                  <a:schemeClr val="dk1"/>
                </a:solidFill>
              </a:rPr>
              <a:t>20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6736895" y="2830637"/>
            <a:ext cx="721500" cy="44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CO">
                <a:solidFill>
                  <a:schemeClr val="dk1"/>
                </a:solidFill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ctrTitle"/>
          </p:nvPr>
        </p:nvSpPr>
        <p:spPr>
          <a:xfrm>
            <a:off x="606556" y="3013851"/>
            <a:ext cx="10585450" cy="1470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35"/>
              <a:buFont typeface="Calibri"/>
              <a:buNone/>
            </a:pPr>
            <a:r>
              <a:rPr b="1" lang="es-CO" sz="833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606550" y="1402128"/>
            <a:ext cx="101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ct val="67313"/>
              <a:buFont typeface="Arial"/>
              <a:buNone/>
            </a:pPr>
            <a:r>
              <a:rPr b="1" i="0" lang="es-CO" sz="5942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1" i="0" sz="5942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ct val="100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816848" y="2403369"/>
            <a:ext cx="8164865" cy="44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06550" y="1571000"/>
            <a:ext cx="231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CO" sz="16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Thinking  [14] </a:t>
            </a:r>
            <a:endParaRPr b="1" i="0" sz="16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1"/>
              <a:buFont typeface="Arial"/>
              <a:buNone/>
            </a:pPr>
            <a:r>
              <a:t/>
            </a:r>
            <a:endParaRPr b="0" i="0" sz="324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8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64975"/>
                <a:gridCol w="147347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14240"/>
          <a:stretch/>
        </p:blipFill>
        <p:spPr>
          <a:xfrm>
            <a:off x="773198" y="2016291"/>
            <a:ext cx="10964178" cy="528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9448800" y="7521999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 sz="2400">
                <a:solidFill>
                  <a:schemeClr val="dk1"/>
                </a:solidFill>
              </a:rPr>
              <a:t>‹#›</a:t>
            </a:fld>
            <a:endParaRPr sz="2400">
              <a:solidFill>
                <a:schemeClr val="dk1"/>
              </a:solidFill>
            </a:endParaRPr>
          </a:p>
        </p:txBody>
      </p:sp>
      <p:sp>
        <p:nvSpPr>
          <p:cNvPr id="179" name="Google Shape;179;p8">
            <a:hlinkClick action="ppaction://hlinksldjump" r:id="rId5"/>
          </p:cNvPr>
          <p:cNvSpPr/>
          <p:nvPr/>
        </p:nvSpPr>
        <p:spPr>
          <a:xfrm>
            <a:off x="1366346" y="4372303"/>
            <a:ext cx="993226" cy="2979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Encuesta</a:t>
            </a:r>
            <a:endParaRPr/>
          </a:p>
        </p:txBody>
      </p:sp>
      <p:sp>
        <p:nvSpPr>
          <p:cNvPr id="180" name="Google Shape;180;p8">
            <a:hlinkClick action="ppaction://hlinksldjump" r:id="rId6"/>
          </p:cNvPr>
          <p:cNvSpPr/>
          <p:nvPr/>
        </p:nvSpPr>
        <p:spPr>
          <a:xfrm>
            <a:off x="1120039" y="4790006"/>
            <a:ext cx="1652551" cy="2979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Historias Hípicas</a:t>
            </a:r>
            <a:endParaRPr/>
          </a:p>
        </p:txBody>
      </p:sp>
      <p:sp>
        <p:nvSpPr>
          <p:cNvPr id="181" name="Google Shape;181;p8">
            <a:hlinkClick action="ppaction://hlinksldjump" r:id="rId7"/>
          </p:cNvPr>
          <p:cNvSpPr/>
          <p:nvPr/>
        </p:nvSpPr>
        <p:spPr>
          <a:xfrm>
            <a:off x="7047188" y="6111765"/>
            <a:ext cx="972205" cy="2364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>
            <a:hlinkClick action="ppaction://hlinksldjump" r:id="rId8"/>
          </p:cNvPr>
          <p:cNvSpPr/>
          <p:nvPr/>
        </p:nvSpPr>
        <p:spPr>
          <a:xfrm>
            <a:off x="8628995" y="6418718"/>
            <a:ext cx="972205" cy="2364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>
            <a:hlinkClick action="ppaction://hlinksldjump" r:id="rId9"/>
          </p:cNvPr>
          <p:cNvSpPr/>
          <p:nvPr/>
        </p:nvSpPr>
        <p:spPr>
          <a:xfrm>
            <a:off x="8429297" y="4553524"/>
            <a:ext cx="1355834" cy="2364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>
            <a:hlinkClick action="ppaction://hlinksldjump" r:id="rId10"/>
          </p:cNvPr>
          <p:cNvSpPr/>
          <p:nvPr/>
        </p:nvSpPr>
        <p:spPr>
          <a:xfrm>
            <a:off x="10375152" y="6761380"/>
            <a:ext cx="939659" cy="2308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Heurísticas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32bdfe26_0_8"/>
          <p:cNvSpPr txBox="1"/>
          <p:nvPr/>
        </p:nvSpPr>
        <p:spPr>
          <a:xfrm>
            <a:off x="539200" y="763428"/>
            <a:ext cx="3325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3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0" i="0" sz="33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g1ed32bdfe26_0_8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276950"/>
                <a:gridCol w="1461500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g1ed32bdfe26_0_8"/>
          <p:cNvSpPr txBox="1"/>
          <p:nvPr/>
        </p:nvSpPr>
        <p:spPr>
          <a:xfrm>
            <a:off x="539200" y="1312400"/>
            <a:ext cx="1521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Empatizar</a:t>
            </a:r>
            <a:endParaRPr b="0" i="0" sz="324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g1ed32bdfe26_0_8"/>
          <p:cNvGraphicFramePr/>
          <p:nvPr/>
        </p:nvGraphicFramePr>
        <p:xfrm>
          <a:off x="644565" y="2499723"/>
          <a:ext cx="3000000" cy="3000000"/>
        </p:xfrm>
        <a:graphic>
          <a:graphicData uri="http://schemas.openxmlformats.org/drawingml/2006/table">
            <a:tbl>
              <a:tblPr bandRow="1" firstCol="1" firstRow="1">
                <a:gradFill>
                  <a:gsLst>
                    <a:gs pos="0">
                      <a:srgbClr val="9DC1F6"/>
                    </a:gs>
                    <a:gs pos="35000">
                      <a:srgbClr val="BAD1F8"/>
                    </a:gs>
                    <a:gs pos="100000">
                      <a:srgbClr val="E4EEFC"/>
                    </a:gs>
                  </a:gsLst>
                  <a:lin ang="16200000" scaled="0"/>
                </a:gradFill>
                <a:tableStyleId>{4226F6D3-3400-4DE7-9D52-7C0B5470CED8}</a:tableStyleId>
              </a:tblPr>
              <a:tblGrid>
                <a:gridCol w="1480475"/>
                <a:gridCol w="4959200"/>
              </a:tblGrid>
              <a:tr h="130275">
                <a:tc gridSpan="2">
                  <a:txBody>
                    <a:bodyPr/>
                    <a:lstStyle/>
                    <a:p>
                      <a:pPr indent="0" lvl="0" marL="2286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Formato de encuesta 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30275">
                <a:tc gridSpan="2"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Preguntas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33975">
                <a:tc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 Nombre: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8775">
                <a:tc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s-CO" sz="1100" u="none" cap="none" strike="noStrike"/>
                        <a:t>¿Ha trabajado con estudiantes con capacidades diversas anteriormente?</a:t>
                      </a:r>
                      <a:endParaRPr sz="1600" u="none" cap="none" strike="noStrike"/>
                    </a:p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Sí</a:t>
                      </a:r>
                      <a:endParaRPr sz="1600" u="none" cap="none" strike="noStrike"/>
                    </a:p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65775">
                <a:tc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s-CO" sz="1100" u="none" cap="none" strike="noStrike"/>
                        <a:t>Si la respuesta anterior es sí, ¿con qué tipo de capacidades diversas ha trabajado?</a:t>
                      </a:r>
                      <a:endParaRPr sz="1600" u="none" cap="none" strike="noStrike"/>
                    </a:p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(Seleccione todas las que apliquen)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Visual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Auditiva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Motora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Cognitiva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Psicosocial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44250">
                <a:tc>
                  <a:txBody>
                    <a:bodyPr/>
                    <a:lstStyle/>
                    <a:p>
                      <a:pPr indent="0" lvl="0" marL="2286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lang="es-CO" sz="1100" u="none" cap="none" strike="noStrike"/>
                        <a:t>¿Qué tipo de información considera esencial para gestionar adecuadamente la educación de estudiantes con capacidades diversas?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(Seleccione todas las que apliquen)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Diagnóstico médico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Informe psicológico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Requerimientos específicos (tecnológicos, físicos, metodológicos)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Información de contacto de familiares o tutores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Historial académico</a:t>
                      </a:r>
                      <a:endParaRPr sz="1600" u="none" cap="none" strike="noStrike"/>
                    </a:p>
                    <a:p>
                      <a:pPr indent="-342900" lvl="0" marL="3429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•"/>
                      </a:pPr>
                      <a:r>
                        <a:rPr lang="es-CO" sz="1100" u="none" cap="none" strike="noStrike"/>
                        <a:t>Otros (Especificar):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How to Collect Data with Google Forms | AGParts Education" id="193" name="Google Shape;193;g1ed32bdfe26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627" y="3232352"/>
            <a:ext cx="4603177" cy="3394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ed32bdfe26_0_8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95" name="Google Shape;195;g1ed32bdfe26_0_8">
            <a:hlinkClick action="ppaction://hlinksldjump" r:id="rId5"/>
          </p:cNvPr>
          <p:cNvSpPr/>
          <p:nvPr/>
        </p:nvSpPr>
        <p:spPr>
          <a:xfrm>
            <a:off x="11200924" y="1015643"/>
            <a:ext cx="770451" cy="190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/>
          </a:p>
        </p:txBody>
      </p:sp>
      <p:sp>
        <p:nvSpPr>
          <p:cNvPr id="196" name="Google Shape;196;g1ed32bdfe26_0_8"/>
          <p:cNvSpPr/>
          <p:nvPr/>
        </p:nvSpPr>
        <p:spPr>
          <a:xfrm>
            <a:off x="644565" y="2147493"/>
            <a:ext cx="1500351" cy="34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de bienestar 1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s-C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Docentes 6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32bdfe26_0_20"/>
          <p:cNvSpPr txBox="1"/>
          <p:nvPr/>
        </p:nvSpPr>
        <p:spPr>
          <a:xfrm flipH="1">
            <a:off x="539200" y="1286790"/>
            <a:ext cx="3816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s-CO" sz="325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0" i="0" sz="325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1ed32bdfe26_0_20"/>
          <p:cNvSpPr txBox="1"/>
          <p:nvPr/>
        </p:nvSpPr>
        <p:spPr>
          <a:xfrm>
            <a:off x="539200" y="1437550"/>
            <a:ext cx="1562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2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Empatizar</a:t>
            </a:r>
            <a:endParaRPr b="1" i="0" sz="22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g1ed32bdfe26_0_20"/>
          <p:cNvGraphicFramePr/>
          <p:nvPr/>
        </p:nvGraphicFramePr>
        <p:xfrm>
          <a:off x="539200" y="13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{0459A517-F093-498B-827B-B9AB6AB7FD57}</a:tableStyleId>
              </a:tblPr>
              <a:tblGrid>
                <a:gridCol w="1383425"/>
                <a:gridCol w="2420500"/>
                <a:gridCol w="1308875"/>
                <a:gridCol w="2370075"/>
                <a:gridCol w="1312925"/>
                <a:gridCol w="1425525"/>
                <a:gridCol w="1210850"/>
              </a:tblGrid>
              <a:tr h="5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Introducción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Planteamiento del problema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69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Objetivos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50250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474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Trabajos relacionados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6511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chemeClr val="lt1"/>
                          </a:solidFill>
                        </a:rPr>
                        <a:t>Metodología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139411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0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Resultados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solidFill>
                            <a:srgbClr val="888888"/>
                          </a:solidFill>
                        </a:rPr>
                        <a:t>Conclusión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g1ed32bdfe26_0_20"/>
          <p:cNvGraphicFramePr/>
          <p:nvPr/>
        </p:nvGraphicFramePr>
        <p:xfrm>
          <a:off x="764626" y="53918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{4226F6D3-3400-4DE7-9D52-7C0B5470CED8}</a:tableStyleId>
              </a:tblPr>
              <a:tblGrid>
                <a:gridCol w="1475025"/>
                <a:gridCol w="3782800"/>
              </a:tblGrid>
              <a:tr h="25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ID:HU03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Docente en la FUP: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2517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Apoyo a Estudiantes con Capacidades Diversas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Como: Docente en la FUP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78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Quiero: Conocer las necesidades específicas de mis estudiantes con capacidades diversas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78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Para: Implementar estrategias pedagógicas inclusivas que les ayuden a alcanzar su máximo potencial académico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</a:tbl>
          </a:graphicData>
        </a:graphic>
      </p:graphicFrame>
      <p:graphicFrame>
        <p:nvGraphicFramePr>
          <p:cNvPr id="205" name="Google Shape;205;g1ed32bdfe26_0_20"/>
          <p:cNvGraphicFramePr/>
          <p:nvPr/>
        </p:nvGraphicFramePr>
        <p:xfrm>
          <a:off x="764626" y="21966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{4226F6D3-3400-4DE7-9D52-7C0B5470CED8}</a:tableStyleId>
              </a:tblPr>
              <a:tblGrid>
                <a:gridCol w="1379475"/>
                <a:gridCol w="3878325"/>
              </a:tblGrid>
              <a:tr h="19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Historia Épica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Descripción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9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ID:HU01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Docente en la FUP: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965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Inicio de Sesión Seguro y Accesible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Como: Docente en la FUP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304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Quiero: Iniciar sesión en la plataforma con facilidad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618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Para: Consultar la información de mis estudiantes con capacidades diversas y adaptar </a:t>
                      </a:r>
                      <a:r>
                        <a:rPr lang="es-CO" sz="1050"/>
                        <a:t>más</a:t>
                      </a:r>
                      <a:r>
                        <a:rPr lang="es-CO" sz="1050" u="none" cap="none" strike="noStrike"/>
                        <a:t> métodos de enseñanza según sus necesidades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96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Administrador de la FUP: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4064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Como: Administrador de la Fundación Universitaria de Popayán (FUP)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461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Quiero: Iniciar sesión de manera segura y sencilla en la plataforma educativa de la FUP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618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Para: Acceder a las herramientas de gestión y administración de la información de los estudiantes con capacidades diversas.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</a:tbl>
          </a:graphicData>
        </a:graphic>
      </p:graphicFrame>
      <p:graphicFrame>
        <p:nvGraphicFramePr>
          <p:cNvPr id="206" name="Google Shape;206;g1ed32bdfe26_0_20"/>
          <p:cNvGraphicFramePr/>
          <p:nvPr/>
        </p:nvGraphicFramePr>
        <p:xfrm>
          <a:off x="6255287" y="29849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{4226F6D3-3400-4DE7-9D52-7C0B5470CED8}</a:tableStyleId>
              </a:tblPr>
              <a:tblGrid>
                <a:gridCol w="1051000"/>
                <a:gridCol w="3824175"/>
              </a:tblGrid>
              <a:tr h="17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ID:HU02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Administrador de la FUP: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79775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Generación y Visualización de Reportes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Como: </a:t>
                      </a:r>
                      <a:r>
                        <a:rPr lang="es-CO" sz="1050"/>
                        <a:t>Usuario de </a:t>
                      </a:r>
                      <a:r>
                        <a:rPr lang="es-CO" sz="1050"/>
                        <a:t>bienestar</a:t>
                      </a:r>
                      <a:r>
                        <a:rPr lang="es-CO" sz="1050"/>
                        <a:t> institucional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3568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Quiero: Alimentar el sistema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7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Para: Evaluar la eficacia de las estrategias pedagógicas inclusivas y realizar ajustes necesarios para mejorar los resultados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79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Docente en la FUP: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179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Como: Docente en la FUP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560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Quiero: Acceder a reportes individuales de mis estudiantes con capacidades diversas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  <a:tr h="560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u="none" cap="none" strike="noStrike"/>
                        <a:t>- Para: Identificar áreas de mejora y aplicar estrategias pedagógicas inclusivas de manera más efectiva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8650" marL="48650"/>
                </a:tc>
              </a:tr>
            </a:tbl>
          </a:graphicData>
        </a:graphic>
      </p:graphicFrame>
      <p:sp>
        <p:nvSpPr>
          <p:cNvPr id="207" name="Google Shape;207;g1ed32bdfe26_0_20"/>
          <p:cNvSpPr txBox="1"/>
          <p:nvPr>
            <p:ph idx="12" type="sldNum"/>
          </p:nvPr>
        </p:nvSpPr>
        <p:spPr>
          <a:xfrm>
            <a:off x="8610600" y="7358360"/>
            <a:ext cx="2743200" cy="422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9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08" name="Google Shape;208;g1ed32bdfe26_0_20">
            <a:hlinkClick action="ppaction://hlinksldjump" r:id="rId4"/>
          </p:cNvPr>
          <p:cNvSpPr/>
          <p:nvPr/>
        </p:nvSpPr>
        <p:spPr>
          <a:xfrm>
            <a:off x="11200924" y="1015643"/>
            <a:ext cx="770451" cy="1905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