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43891200" cy="329184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 d="100"/>
          <a:sy n="16" d="100"/>
        </p:scale>
        <p:origin x="1637"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831669954"/>
      </p:ext>
    </p:extLst>
  </p:cSld>
  <p:clrMap bg1="lt1" tx1="dk1" bg2="dk2" tx2="lt2" accent1="accent1" accent2="accent2" accent3="accent3" accent4="accent4" accent5="accent5" accent6="accent6" hlink="hlink" folHlink="folHlink"/>
  <p:notesStyle>
    <a:lvl1pPr marL="0" algn="l" defTabSz="914303" rtl="0" eaLnBrk="1" latinLnBrk="0" hangingPunct="1">
      <a:defRPr sz="1200" kern="1200">
        <a:solidFill>
          <a:schemeClr val="tx1"/>
        </a:solidFill>
        <a:latin typeface="+mn-lt"/>
        <a:ea typeface="+mn-ea"/>
        <a:cs typeface="+mn-cs"/>
      </a:defRPr>
    </a:lvl1pPr>
    <a:lvl2pPr marL="457151" algn="l" defTabSz="914303" rtl="0" eaLnBrk="1" latinLnBrk="0" hangingPunct="1">
      <a:defRPr sz="1200" kern="1200">
        <a:solidFill>
          <a:schemeClr val="tx1"/>
        </a:solidFill>
        <a:latin typeface="+mn-lt"/>
        <a:ea typeface="+mn-ea"/>
        <a:cs typeface="+mn-cs"/>
      </a:defRPr>
    </a:lvl2pPr>
    <a:lvl3pPr marL="914303" algn="l" defTabSz="914303" rtl="0" eaLnBrk="1" latinLnBrk="0" hangingPunct="1">
      <a:defRPr sz="1200" kern="1200">
        <a:solidFill>
          <a:schemeClr val="tx1"/>
        </a:solidFill>
        <a:latin typeface="+mn-lt"/>
        <a:ea typeface="+mn-ea"/>
        <a:cs typeface="+mn-cs"/>
      </a:defRPr>
    </a:lvl3pPr>
    <a:lvl4pPr marL="1371453" algn="l" defTabSz="914303" rtl="0" eaLnBrk="1" latinLnBrk="0" hangingPunct="1">
      <a:defRPr sz="1200" kern="1200">
        <a:solidFill>
          <a:schemeClr val="tx1"/>
        </a:solidFill>
        <a:latin typeface="+mn-lt"/>
        <a:ea typeface="+mn-ea"/>
        <a:cs typeface="+mn-cs"/>
      </a:defRPr>
    </a:lvl4pPr>
    <a:lvl5pPr marL="1828604" algn="l" defTabSz="914303" rtl="0" eaLnBrk="1" latinLnBrk="0" hangingPunct="1">
      <a:defRPr sz="1200" kern="1200">
        <a:solidFill>
          <a:schemeClr val="tx1"/>
        </a:solidFill>
        <a:latin typeface="+mn-lt"/>
        <a:ea typeface="+mn-ea"/>
        <a:cs typeface="+mn-cs"/>
      </a:defRPr>
    </a:lvl5pPr>
    <a:lvl6pPr marL="2285755" algn="l" defTabSz="914303" rtl="0" eaLnBrk="1" latinLnBrk="0" hangingPunct="1">
      <a:defRPr sz="1200" kern="1200">
        <a:solidFill>
          <a:schemeClr val="tx1"/>
        </a:solidFill>
        <a:latin typeface="+mn-lt"/>
        <a:ea typeface="+mn-ea"/>
        <a:cs typeface="+mn-cs"/>
      </a:defRPr>
    </a:lvl6pPr>
    <a:lvl7pPr marL="2742907" algn="l" defTabSz="914303" rtl="0" eaLnBrk="1" latinLnBrk="0" hangingPunct="1">
      <a:defRPr sz="1200" kern="1200">
        <a:solidFill>
          <a:schemeClr val="tx1"/>
        </a:solidFill>
        <a:latin typeface="+mn-lt"/>
        <a:ea typeface="+mn-ea"/>
        <a:cs typeface="+mn-cs"/>
      </a:defRPr>
    </a:lvl7pPr>
    <a:lvl8pPr marL="3200057" algn="l" defTabSz="914303" rtl="0" eaLnBrk="1" latinLnBrk="0" hangingPunct="1">
      <a:defRPr sz="1200" kern="1200">
        <a:solidFill>
          <a:schemeClr val="tx1"/>
        </a:solidFill>
        <a:latin typeface="+mn-lt"/>
        <a:ea typeface="+mn-ea"/>
        <a:cs typeface="+mn-cs"/>
      </a:defRPr>
    </a:lvl8pPr>
    <a:lvl9pPr marL="3657208" algn="l" defTabSz="9143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040" cy="4114439"/>
          </a:xfrm>
          <a:prstGeom prst="rect">
            <a:avLst/>
          </a:prstGeom>
          <a:noFill/>
          <a:ln>
            <a:noFill/>
          </a:ln>
        </p:spPr>
        <p:txBody>
          <a:bodyPr lIns="0" tIns="0" rIns="0" bIns="0" anchor="t" anchorCtr="0">
            <a:noAutofit/>
          </a:bodyPr>
          <a:lstStyle/>
          <a:p>
            <a:endParaRPr/>
          </a:p>
        </p:txBody>
      </p:sp>
      <p:sp>
        <p:nvSpPr>
          <p:cNvPr id="185" name="Shape 185"/>
          <p:cNvSpPr txBox="1"/>
          <p:nvPr/>
        </p:nvSpPr>
        <p:spPr>
          <a:xfrm>
            <a:off x="3884760" y="8685360"/>
            <a:ext cx="2971440" cy="45684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buSzPct val="25000"/>
              <a:buNone/>
            </a:pPr>
            <a:r>
              <a:rPr lang="en-US"/>
              <a:t> </a:t>
            </a:r>
          </a:p>
        </p:txBody>
      </p:sp>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5178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8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2194558" y="1313281"/>
            <a:ext cx="39501720" cy="5497198"/>
          </a:xfrm>
          <a:prstGeom prst="rect">
            <a:avLst/>
          </a:prstGeom>
          <a:noFill/>
          <a:ln>
            <a:noFill/>
          </a:ln>
        </p:spPr>
        <p:txBody>
          <a:bodyPr lIns="91425" tIns="91425" rIns="91425" bIns="91425" anchor="ctr" anchorCtr="0"/>
          <a:lstStyle>
            <a:lvl1pPr>
              <a:buNone/>
              <a:defRPr/>
            </a:lvl1pPr>
          </a:lstStyle>
          <a:p>
            <a:endParaRPr/>
          </a:p>
        </p:txBody>
      </p:sp>
      <p:sp>
        <p:nvSpPr>
          <p:cNvPr id="119" name="Shape 119"/>
          <p:cNvSpPr txBox="1">
            <a:spLocks noGrp="1"/>
          </p:cNvSpPr>
          <p:nvPr>
            <p:ph type="body" idx="1"/>
          </p:nvPr>
        </p:nvSpPr>
        <p:spPr>
          <a:xfrm>
            <a:off x="904320" y="6004441"/>
            <a:ext cx="13591080" cy="9324718"/>
          </a:xfrm>
          <a:prstGeom prst="rect">
            <a:avLst/>
          </a:prstGeom>
          <a:noFill/>
          <a:ln>
            <a:noFill/>
          </a:ln>
        </p:spPr>
        <p:txBody>
          <a:bodyPr lIns="91425" tIns="91425" rIns="91425" bIns="91425" anchor="ctr" anchorCtr="0"/>
          <a:lstStyle>
            <a:lvl1pPr>
              <a:buNone/>
              <a:defRPr/>
            </a:lvl1pPr>
          </a:lstStyle>
          <a:p>
            <a:endParaRPr/>
          </a:p>
        </p:txBody>
      </p:sp>
      <p:sp>
        <p:nvSpPr>
          <p:cNvPr id="120" name="Shape 120"/>
          <p:cNvSpPr txBox="1">
            <a:spLocks noGrp="1"/>
          </p:cNvSpPr>
          <p:nvPr>
            <p:ph type="body" idx="2"/>
          </p:nvPr>
        </p:nvSpPr>
        <p:spPr>
          <a:xfrm>
            <a:off x="904320" y="16215123"/>
            <a:ext cx="13591080" cy="9324718"/>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2194558" y="1313281"/>
            <a:ext cx="39501720" cy="5497198"/>
          </a:xfrm>
          <a:prstGeom prst="rect">
            <a:avLst/>
          </a:prstGeom>
          <a:noFill/>
          <a:ln>
            <a:noFill/>
          </a:ln>
        </p:spPr>
        <p:txBody>
          <a:bodyPr lIns="91425" tIns="91425" rIns="91425" bIns="91425" anchor="ctr" anchorCtr="0"/>
          <a:lstStyle>
            <a:lvl1pPr>
              <a:buNone/>
              <a:defRPr/>
            </a:lvl1pPr>
          </a:lstStyle>
          <a:p>
            <a:endParaRPr/>
          </a:p>
        </p:txBody>
      </p:sp>
      <p:sp>
        <p:nvSpPr>
          <p:cNvPr id="123" name="Shape 123"/>
          <p:cNvSpPr txBox="1">
            <a:spLocks noGrp="1"/>
          </p:cNvSpPr>
          <p:nvPr>
            <p:ph type="body" idx="1"/>
          </p:nvPr>
        </p:nvSpPr>
        <p:spPr>
          <a:xfrm>
            <a:off x="904323" y="6004441"/>
            <a:ext cx="6631918" cy="9324718"/>
          </a:xfrm>
          <a:prstGeom prst="rect">
            <a:avLst/>
          </a:prstGeom>
          <a:noFill/>
          <a:ln>
            <a:noFill/>
          </a:ln>
        </p:spPr>
        <p:txBody>
          <a:bodyPr lIns="91425" tIns="91425" rIns="91425" bIns="91425" anchor="ctr" anchorCtr="0"/>
          <a:lstStyle>
            <a:lvl1pPr>
              <a:buNone/>
              <a:defRPr/>
            </a:lvl1pPr>
          </a:lstStyle>
          <a:p>
            <a:endParaRPr/>
          </a:p>
        </p:txBody>
      </p:sp>
      <p:sp>
        <p:nvSpPr>
          <p:cNvPr id="124" name="Shape 124"/>
          <p:cNvSpPr txBox="1">
            <a:spLocks noGrp="1"/>
          </p:cNvSpPr>
          <p:nvPr>
            <p:ph type="body" idx="2"/>
          </p:nvPr>
        </p:nvSpPr>
        <p:spPr>
          <a:xfrm>
            <a:off x="7868163" y="6004441"/>
            <a:ext cx="6631918" cy="9324718"/>
          </a:xfrm>
          <a:prstGeom prst="rect">
            <a:avLst/>
          </a:prstGeom>
          <a:noFill/>
          <a:ln>
            <a:noFill/>
          </a:ln>
        </p:spPr>
        <p:txBody>
          <a:bodyPr lIns="91425" tIns="91425" rIns="91425" bIns="91425" anchor="ctr" anchorCtr="0"/>
          <a:lstStyle>
            <a:lvl1pPr>
              <a:buNone/>
              <a:defRPr/>
            </a:lvl1pPr>
          </a:lstStyle>
          <a:p>
            <a:endParaRPr/>
          </a:p>
        </p:txBody>
      </p:sp>
      <p:sp>
        <p:nvSpPr>
          <p:cNvPr id="125" name="Shape 125"/>
          <p:cNvSpPr txBox="1">
            <a:spLocks noGrp="1"/>
          </p:cNvSpPr>
          <p:nvPr>
            <p:ph type="body" idx="3"/>
          </p:nvPr>
        </p:nvSpPr>
        <p:spPr>
          <a:xfrm>
            <a:off x="7868163" y="16215123"/>
            <a:ext cx="6631918" cy="9324718"/>
          </a:xfrm>
          <a:prstGeom prst="rect">
            <a:avLst/>
          </a:prstGeom>
          <a:noFill/>
          <a:ln>
            <a:noFill/>
          </a:ln>
        </p:spPr>
        <p:txBody>
          <a:bodyPr lIns="91425" tIns="91425" rIns="91425" bIns="91425" anchor="ctr" anchorCtr="0"/>
          <a:lstStyle>
            <a:lvl1pPr>
              <a:buNone/>
              <a:defRPr/>
            </a:lvl1pPr>
          </a:lstStyle>
          <a:p>
            <a:endParaRPr/>
          </a:p>
        </p:txBody>
      </p:sp>
      <p:sp>
        <p:nvSpPr>
          <p:cNvPr id="126" name="Shape 126"/>
          <p:cNvSpPr txBox="1">
            <a:spLocks noGrp="1"/>
          </p:cNvSpPr>
          <p:nvPr>
            <p:ph type="body" idx="4"/>
          </p:nvPr>
        </p:nvSpPr>
        <p:spPr>
          <a:xfrm>
            <a:off x="904323" y="16215123"/>
            <a:ext cx="6631918" cy="9324718"/>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2194558" y="1313281"/>
            <a:ext cx="39501720" cy="5497198"/>
          </a:xfrm>
          <a:prstGeom prst="rect">
            <a:avLst/>
          </a:prstGeom>
          <a:noFill/>
          <a:ln>
            <a:noFill/>
          </a:ln>
        </p:spPr>
        <p:txBody>
          <a:bodyPr lIns="91425" tIns="91425" rIns="91425" bIns="91425" anchor="ctr" anchorCtr="0"/>
          <a:lstStyle>
            <a:lvl1pPr>
              <a:buNone/>
              <a:defRPr/>
            </a:lvl1pPr>
          </a:lstStyle>
          <a:p>
            <a:endParaRPr/>
          </a:p>
        </p:txBody>
      </p:sp>
      <p:sp>
        <p:nvSpPr>
          <p:cNvPr id="129" name="Shape 129"/>
          <p:cNvSpPr txBox="1">
            <a:spLocks noGrp="1"/>
          </p:cNvSpPr>
          <p:nvPr>
            <p:ph type="body" idx="1"/>
          </p:nvPr>
        </p:nvSpPr>
        <p:spPr>
          <a:xfrm>
            <a:off x="904323" y="6004441"/>
            <a:ext cx="6631918" cy="9324718"/>
          </a:xfrm>
          <a:prstGeom prst="rect">
            <a:avLst/>
          </a:prstGeom>
          <a:noFill/>
          <a:ln>
            <a:noFill/>
          </a:ln>
        </p:spPr>
        <p:txBody>
          <a:bodyPr lIns="91425" tIns="91425" rIns="91425" bIns="91425" anchor="ctr" anchorCtr="0"/>
          <a:lstStyle>
            <a:lvl1pPr>
              <a:buNone/>
              <a:defRPr/>
            </a:lvl1pPr>
          </a:lstStyle>
          <a:p>
            <a:endParaRPr/>
          </a:p>
        </p:txBody>
      </p:sp>
      <p:sp>
        <p:nvSpPr>
          <p:cNvPr id="130" name="Shape 130"/>
          <p:cNvSpPr txBox="1">
            <a:spLocks noGrp="1"/>
          </p:cNvSpPr>
          <p:nvPr>
            <p:ph type="body" idx="2"/>
          </p:nvPr>
        </p:nvSpPr>
        <p:spPr>
          <a:xfrm>
            <a:off x="7868163" y="6004441"/>
            <a:ext cx="6631918" cy="9324718"/>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2194558" y="1313281"/>
            <a:ext cx="39501720" cy="5497198"/>
          </a:xfrm>
          <a:prstGeom prst="rect">
            <a:avLst/>
          </a:prstGeom>
          <a:noFill/>
          <a:ln>
            <a:noFill/>
          </a:ln>
        </p:spPr>
        <p:txBody>
          <a:bodyPr lIns="91425" tIns="91425" rIns="91425" bIns="91425" anchor="ctr" anchorCtr="0"/>
          <a:lstStyle>
            <a:lvl1pPr>
              <a:buNone/>
              <a:defRPr/>
            </a:lvl1pPr>
          </a:lstStyle>
          <a:p>
            <a:endParaRPr/>
          </a:p>
        </p:txBody>
      </p:sp>
      <p:sp>
        <p:nvSpPr>
          <p:cNvPr id="90" name="Shape 90"/>
          <p:cNvSpPr txBox="1">
            <a:spLocks noGrp="1"/>
          </p:cNvSpPr>
          <p:nvPr>
            <p:ph type="subTitle" idx="1"/>
          </p:nvPr>
        </p:nvSpPr>
        <p:spPr>
          <a:xfrm>
            <a:off x="904320" y="6004441"/>
            <a:ext cx="13591080" cy="1955015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2194558" y="1313281"/>
            <a:ext cx="39501720" cy="5497198"/>
          </a:xfrm>
          <a:prstGeom prst="rect">
            <a:avLst/>
          </a:prstGeom>
          <a:noFill/>
          <a:ln>
            <a:noFill/>
          </a:ln>
        </p:spPr>
        <p:txBody>
          <a:bodyPr lIns="91425" tIns="91425" rIns="91425" bIns="91425" anchor="ctr" anchorCtr="0"/>
          <a:lstStyle>
            <a:lvl1pPr>
              <a:buNone/>
              <a:defRPr/>
            </a:lvl1pPr>
          </a:lstStyle>
          <a:p>
            <a:endParaRPr/>
          </a:p>
        </p:txBody>
      </p:sp>
      <p:sp>
        <p:nvSpPr>
          <p:cNvPr id="93" name="Shape 93"/>
          <p:cNvSpPr txBox="1">
            <a:spLocks noGrp="1"/>
          </p:cNvSpPr>
          <p:nvPr>
            <p:ph type="body" idx="1"/>
          </p:nvPr>
        </p:nvSpPr>
        <p:spPr>
          <a:xfrm>
            <a:off x="904320" y="6004438"/>
            <a:ext cx="13591080" cy="1954980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2194558" y="1313281"/>
            <a:ext cx="39501720" cy="5497198"/>
          </a:xfrm>
          <a:prstGeom prst="rect">
            <a:avLst/>
          </a:prstGeom>
          <a:noFill/>
          <a:ln>
            <a:noFill/>
          </a:ln>
        </p:spPr>
        <p:txBody>
          <a:bodyPr lIns="91425" tIns="91425" rIns="91425" bIns="91425" anchor="ctr" anchorCtr="0"/>
          <a:lstStyle>
            <a:lvl1pPr>
              <a:buNone/>
              <a:defRPr/>
            </a:lvl1pPr>
          </a:lstStyle>
          <a:p>
            <a:endParaRPr/>
          </a:p>
        </p:txBody>
      </p:sp>
      <p:sp>
        <p:nvSpPr>
          <p:cNvPr id="96" name="Shape 96"/>
          <p:cNvSpPr txBox="1">
            <a:spLocks noGrp="1"/>
          </p:cNvSpPr>
          <p:nvPr>
            <p:ph type="body" idx="1"/>
          </p:nvPr>
        </p:nvSpPr>
        <p:spPr>
          <a:xfrm>
            <a:off x="904323" y="6004438"/>
            <a:ext cx="6631918" cy="19549800"/>
          </a:xfrm>
          <a:prstGeom prst="rect">
            <a:avLst/>
          </a:prstGeom>
          <a:noFill/>
          <a:ln>
            <a:noFill/>
          </a:ln>
        </p:spPr>
        <p:txBody>
          <a:bodyPr lIns="91425" tIns="91425" rIns="91425" bIns="91425" anchor="ctr" anchorCtr="0"/>
          <a:lstStyle>
            <a:lvl1pPr>
              <a:buNone/>
              <a:defRPr/>
            </a:lvl1pPr>
          </a:lstStyle>
          <a:p>
            <a:endParaRPr/>
          </a:p>
        </p:txBody>
      </p:sp>
      <p:sp>
        <p:nvSpPr>
          <p:cNvPr id="97" name="Shape 97"/>
          <p:cNvSpPr txBox="1">
            <a:spLocks noGrp="1"/>
          </p:cNvSpPr>
          <p:nvPr>
            <p:ph type="body" idx="2"/>
          </p:nvPr>
        </p:nvSpPr>
        <p:spPr>
          <a:xfrm>
            <a:off x="7868163" y="6004438"/>
            <a:ext cx="6631918" cy="1954980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2194558" y="1313281"/>
            <a:ext cx="39501720" cy="5497198"/>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100"/>
        <p:cNvGrpSpPr/>
        <p:nvPr/>
      </p:nvGrpSpPr>
      <p:grpSpPr>
        <a:xfrm>
          <a:off x="0" y="0"/>
          <a:ext cx="0" cy="0"/>
          <a:chOff x="0" y="0"/>
          <a:chExt cx="0" cy="0"/>
        </a:xfrm>
      </p:grpSpPr>
      <p:sp>
        <p:nvSpPr>
          <p:cNvPr id="101" name="Shape 101"/>
          <p:cNvSpPr txBox="1">
            <a:spLocks noGrp="1"/>
          </p:cNvSpPr>
          <p:nvPr>
            <p:ph type="subTitle" idx="1"/>
          </p:nvPr>
        </p:nvSpPr>
        <p:spPr>
          <a:xfrm>
            <a:off x="2194558" y="1313281"/>
            <a:ext cx="39501720" cy="24240962"/>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194558" y="1313281"/>
            <a:ext cx="39501720" cy="5497198"/>
          </a:xfrm>
          <a:prstGeom prst="rect">
            <a:avLst/>
          </a:prstGeom>
          <a:noFill/>
          <a:ln>
            <a:noFill/>
          </a:ln>
        </p:spPr>
        <p:txBody>
          <a:bodyPr lIns="91425" tIns="91425" rIns="91425" bIns="91425" anchor="ctr" anchorCtr="0"/>
          <a:lstStyle>
            <a:lvl1pPr>
              <a:buNone/>
              <a:defRPr/>
            </a:lvl1pPr>
          </a:lstStyle>
          <a:p>
            <a:endParaRPr/>
          </a:p>
        </p:txBody>
      </p:sp>
      <p:sp>
        <p:nvSpPr>
          <p:cNvPr id="104" name="Shape 104"/>
          <p:cNvSpPr txBox="1">
            <a:spLocks noGrp="1"/>
          </p:cNvSpPr>
          <p:nvPr>
            <p:ph type="body" idx="1"/>
          </p:nvPr>
        </p:nvSpPr>
        <p:spPr>
          <a:xfrm>
            <a:off x="904323" y="6004441"/>
            <a:ext cx="6631918" cy="9324718"/>
          </a:xfrm>
          <a:prstGeom prst="rect">
            <a:avLst/>
          </a:prstGeom>
          <a:noFill/>
          <a:ln>
            <a:noFill/>
          </a:ln>
        </p:spPr>
        <p:txBody>
          <a:bodyPr lIns="91425" tIns="91425" rIns="91425" bIns="91425" anchor="ctr" anchorCtr="0"/>
          <a:lstStyle>
            <a:lvl1pPr>
              <a:buNone/>
              <a:defRPr/>
            </a:lvl1pPr>
          </a:lstStyle>
          <a:p>
            <a:endParaRPr/>
          </a:p>
        </p:txBody>
      </p:sp>
      <p:sp>
        <p:nvSpPr>
          <p:cNvPr id="105" name="Shape 105"/>
          <p:cNvSpPr txBox="1">
            <a:spLocks noGrp="1"/>
          </p:cNvSpPr>
          <p:nvPr>
            <p:ph type="body" idx="2"/>
          </p:nvPr>
        </p:nvSpPr>
        <p:spPr>
          <a:xfrm>
            <a:off x="904323" y="16215123"/>
            <a:ext cx="6631918" cy="9324718"/>
          </a:xfrm>
          <a:prstGeom prst="rect">
            <a:avLst/>
          </a:prstGeom>
          <a:noFill/>
          <a:ln>
            <a:noFill/>
          </a:ln>
        </p:spPr>
        <p:txBody>
          <a:bodyPr lIns="91425" tIns="91425" rIns="91425" bIns="91425" anchor="ctr" anchorCtr="0"/>
          <a:lstStyle>
            <a:lvl1pPr>
              <a:buNone/>
              <a:defRPr/>
            </a:lvl1pPr>
          </a:lstStyle>
          <a:p>
            <a:endParaRPr/>
          </a:p>
        </p:txBody>
      </p:sp>
      <p:sp>
        <p:nvSpPr>
          <p:cNvPr id="106" name="Shape 106"/>
          <p:cNvSpPr txBox="1">
            <a:spLocks noGrp="1"/>
          </p:cNvSpPr>
          <p:nvPr>
            <p:ph type="body" idx="3"/>
          </p:nvPr>
        </p:nvSpPr>
        <p:spPr>
          <a:xfrm>
            <a:off x="7868163" y="6004438"/>
            <a:ext cx="6631918" cy="1954980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2194558" y="1313281"/>
            <a:ext cx="39501720" cy="5497198"/>
          </a:xfrm>
          <a:prstGeom prst="rect">
            <a:avLst/>
          </a:prstGeom>
          <a:noFill/>
          <a:ln>
            <a:noFill/>
          </a:ln>
        </p:spPr>
        <p:txBody>
          <a:bodyPr lIns="91425" tIns="91425" rIns="91425" bIns="91425" anchor="ctr" anchorCtr="0"/>
          <a:lstStyle>
            <a:lvl1pPr>
              <a:buNone/>
              <a:defRPr/>
            </a:lvl1pPr>
          </a:lstStyle>
          <a:p>
            <a:endParaRPr/>
          </a:p>
        </p:txBody>
      </p:sp>
      <p:sp>
        <p:nvSpPr>
          <p:cNvPr id="109" name="Shape 109"/>
          <p:cNvSpPr txBox="1">
            <a:spLocks noGrp="1"/>
          </p:cNvSpPr>
          <p:nvPr>
            <p:ph type="body" idx="1"/>
          </p:nvPr>
        </p:nvSpPr>
        <p:spPr>
          <a:xfrm>
            <a:off x="904323" y="6004438"/>
            <a:ext cx="6631918" cy="19549800"/>
          </a:xfrm>
          <a:prstGeom prst="rect">
            <a:avLst/>
          </a:prstGeom>
          <a:noFill/>
          <a:ln>
            <a:noFill/>
          </a:ln>
        </p:spPr>
        <p:txBody>
          <a:bodyPr lIns="91425" tIns="91425" rIns="91425" bIns="91425" anchor="ctr" anchorCtr="0"/>
          <a:lstStyle>
            <a:lvl1pPr>
              <a:buNone/>
              <a:defRPr/>
            </a:lvl1pPr>
          </a:lstStyle>
          <a:p>
            <a:endParaRPr/>
          </a:p>
        </p:txBody>
      </p:sp>
      <p:sp>
        <p:nvSpPr>
          <p:cNvPr id="110" name="Shape 110"/>
          <p:cNvSpPr txBox="1">
            <a:spLocks noGrp="1"/>
          </p:cNvSpPr>
          <p:nvPr>
            <p:ph type="body" idx="2"/>
          </p:nvPr>
        </p:nvSpPr>
        <p:spPr>
          <a:xfrm>
            <a:off x="7868163" y="6004441"/>
            <a:ext cx="6631918" cy="9324718"/>
          </a:xfrm>
          <a:prstGeom prst="rect">
            <a:avLst/>
          </a:prstGeom>
          <a:noFill/>
          <a:ln>
            <a:noFill/>
          </a:ln>
        </p:spPr>
        <p:txBody>
          <a:bodyPr lIns="91425" tIns="91425" rIns="91425" bIns="91425" anchor="ctr" anchorCtr="0"/>
          <a:lstStyle>
            <a:lvl1pPr>
              <a:buNone/>
              <a:defRPr/>
            </a:lvl1pPr>
          </a:lstStyle>
          <a:p>
            <a:endParaRPr/>
          </a:p>
        </p:txBody>
      </p:sp>
      <p:sp>
        <p:nvSpPr>
          <p:cNvPr id="111" name="Shape 111"/>
          <p:cNvSpPr txBox="1">
            <a:spLocks noGrp="1"/>
          </p:cNvSpPr>
          <p:nvPr>
            <p:ph type="body" idx="3"/>
          </p:nvPr>
        </p:nvSpPr>
        <p:spPr>
          <a:xfrm>
            <a:off x="7868163" y="16215123"/>
            <a:ext cx="6631918" cy="9324718"/>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2194558" y="1313281"/>
            <a:ext cx="39501720" cy="5497198"/>
          </a:xfrm>
          <a:prstGeom prst="rect">
            <a:avLst/>
          </a:prstGeom>
          <a:noFill/>
          <a:ln>
            <a:noFill/>
          </a:ln>
        </p:spPr>
        <p:txBody>
          <a:bodyPr lIns="91425" tIns="91425" rIns="91425" bIns="91425" anchor="ctr" anchorCtr="0"/>
          <a:lstStyle>
            <a:lvl1pPr>
              <a:buNone/>
              <a:defRPr/>
            </a:lvl1pPr>
          </a:lstStyle>
          <a:p>
            <a:endParaRPr/>
          </a:p>
        </p:txBody>
      </p:sp>
      <p:sp>
        <p:nvSpPr>
          <p:cNvPr id="114" name="Shape 114"/>
          <p:cNvSpPr txBox="1">
            <a:spLocks noGrp="1"/>
          </p:cNvSpPr>
          <p:nvPr>
            <p:ph type="body" idx="1"/>
          </p:nvPr>
        </p:nvSpPr>
        <p:spPr>
          <a:xfrm>
            <a:off x="904323" y="6004441"/>
            <a:ext cx="6631918" cy="9324718"/>
          </a:xfrm>
          <a:prstGeom prst="rect">
            <a:avLst/>
          </a:prstGeom>
          <a:noFill/>
          <a:ln>
            <a:noFill/>
          </a:ln>
        </p:spPr>
        <p:txBody>
          <a:bodyPr lIns="91425" tIns="91425" rIns="91425" bIns="91425" anchor="ctr" anchorCtr="0"/>
          <a:lstStyle>
            <a:lvl1pPr>
              <a:buNone/>
              <a:defRPr/>
            </a:lvl1pPr>
          </a:lstStyle>
          <a:p>
            <a:endParaRPr/>
          </a:p>
        </p:txBody>
      </p:sp>
      <p:sp>
        <p:nvSpPr>
          <p:cNvPr id="115" name="Shape 115"/>
          <p:cNvSpPr txBox="1">
            <a:spLocks noGrp="1"/>
          </p:cNvSpPr>
          <p:nvPr>
            <p:ph type="body" idx="2"/>
          </p:nvPr>
        </p:nvSpPr>
        <p:spPr>
          <a:xfrm>
            <a:off x="7868163" y="6004441"/>
            <a:ext cx="6631918" cy="9324718"/>
          </a:xfrm>
          <a:prstGeom prst="rect">
            <a:avLst/>
          </a:prstGeom>
          <a:noFill/>
          <a:ln>
            <a:noFill/>
          </a:ln>
        </p:spPr>
        <p:txBody>
          <a:bodyPr lIns="91425" tIns="91425" rIns="91425" bIns="91425" anchor="ctr" anchorCtr="0"/>
          <a:lstStyle>
            <a:lvl1pPr>
              <a:buNone/>
              <a:defRPr/>
            </a:lvl1pPr>
          </a:lstStyle>
          <a:p>
            <a:endParaRPr/>
          </a:p>
        </p:txBody>
      </p:sp>
      <p:sp>
        <p:nvSpPr>
          <p:cNvPr id="116" name="Shape 116"/>
          <p:cNvSpPr txBox="1">
            <a:spLocks noGrp="1"/>
          </p:cNvSpPr>
          <p:nvPr>
            <p:ph type="body" idx="3"/>
          </p:nvPr>
        </p:nvSpPr>
        <p:spPr>
          <a:xfrm>
            <a:off x="904323" y="16215123"/>
            <a:ext cx="13590358" cy="9324718"/>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4"/>
        <p:cNvGrpSpPr/>
        <p:nvPr/>
      </p:nvGrpSpPr>
      <p:grpSpPr>
        <a:xfrm>
          <a:off x="0" y="0"/>
          <a:ext cx="0" cy="0"/>
          <a:chOff x="0" y="0"/>
          <a:chExt cx="0" cy="0"/>
        </a:xfrm>
      </p:grpSpPr>
      <p:sp>
        <p:nvSpPr>
          <p:cNvPr id="5" name="Shape 5"/>
          <p:cNvSpPr/>
          <p:nvPr/>
        </p:nvSpPr>
        <p:spPr>
          <a:xfrm>
            <a:off x="1" y="0"/>
            <a:ext cx="43890838" cy="4800240"/>
          </a:xfrm>
          <a:prstGeom prst="rect">
            <a:avLst/>
          </a:prstGeom>
          <a:solidFill>
            <a:srgbClr val="435EAA"/>
          </a:solidFill>
          <a:ln w="9525" cap="flat">
            <a:solidFill>
              <a:srgbClr val="000000"/>
            </a:solidFill>
            <a:prstDash val="solid"/>
            <a:miter/>
            <a:headEnd type="none" w="med" len="med"/>
            <a:tailEnd type="none" w="med" len="med"/>
          </a:ln>
        </p:spPr>
        <p:txBody>
          <a:bodyPr lIns="91425" tIns="91425" rIns="91425" bIns="91425" anchor="ctr" anchorCtr="0">
            <a:noAutofit/>
          </a:bodyPr>
          <a:lstStyle/>
          <a:p>
            <a:endParaRPr sz="818"/>
          </a:p>
        </p:txBody>
      </p:sp>
      <p:sp>
        <p:nvSpPr>
          <p:cNvPr id="6" name="Shape 6"/>
          <p:cNvSpPr/>
          <p:nvPr/>
        </p:nvSpPr>
        <p:spPr>
          <a:xfrm>
            <a:off x="914403" y="5245201"/>
            <a:ext cx="13584958" cy="26745842"/>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91425" tIns="91425" rIns="91425" bIns="91425" anchor="ctr" anchorCtr="0">
            <a:noAutofit/>
          </a:bodyPr>
          <a:lstStyle/>
          <a:p>
            <a:endParaRPr sz="818"/>
          </a:p>
        </p:txBody>
      </p:sp>
      <p:sp>
        <p:nvSpPr>
          <p:cNvPr id="7" name="Shape 7"/>
          <p:cNvSpPr/>
          <p:nvPr/>
        </p:nvSpPr>
        <p:spPr>
          <a:xfrm>
            <a:off x="1" y="4805283"/>
            <a:ext cx="43890838" cy="151918"/>
          </a:xfrm>
          <a:prstGeom prst="rect">
            <a:avLst/>
          </a:prstGeom>
          <a:solidFill>
            <a:srgbClr val="2C3F71"/>
          </a:solidFill>
          <a:ln>
            <a:noFill/>
          </a:ln>
        </p:spPr>
        <p:txBody>
          <a:bodyPr lIns="91425" tIns="91425" rIns="91425" bIns="91425" anchor="ctr" anchorCtr="0">
            <a:noAutofit/>
          </a:bodyPr>
          <a:lstStyle/>
          <a:p>
            <a:endParaRPr sz="818"/>
          </a:p>
        </p:txBody>
      </p:sp>
      <p:sp>
        <p:nvSpPr>
          <p:cNvPr id="8" name="Shape 8"/>
          <p:cNvSpPr/>
          <p:nvPr/>
        </p:nvSpPr>
        <p:spPr>
          <a:xfrm>
            <a:off x="1638361" y="32232600"/>
            <a:ext cx="2514238" cy="329760"/>
          </a:xfrm>
          <a:prstGeom prst="rect">
            <a:avLst/>
          </a:prstGeom>
          <a:noFill/>
          <a:ln>
            <a:noFill/>
          </a:ln>
        </p:spPr>
        <p:txBody>
          <a:bodyPr lIns="91075" tIns="45699" rIns="91075" bIns="45699" anchor="t" anchorCtr="0">
            <a:noAutofit/>
          </a:bodyPr>
          <a:lstStyle/>
          <a:p>
            <a:pPr marL="0" marR="0" lvl="0" indent="0" algn="l" rtl="0">
              <a:lnSpc>
                <a:spcPct val="75000"/>
              </a:lnSpc>
              <a:spcBef>
                <a:spcPts val="0"/>
              </a:spcBef>
              <a:buSzPct val="25000"/>
              <a:buNone/>
            </a:pPr>
            <a:r>
              <a:rPr lang="en-US" sz="600" b="1" i="0" u="none" strike="noStrike" cap="none" baseline="0">
                <a:solidFill>
                  <a:srgbClr val="BFBFBF"/>
                </a:solidFill>
                <a:latin typeface="Arial"/>
                <a:ea typeface="Arial"/>
                <a:cs typeface="Arial"/>
                <a:sym typeface="Arial"/>
              </a:rPr>
              <a:t>RESEARCH POSTER PRESENTATION DESIGN © 2012</a:t>
            </a:r>
          </a:p>
          <a:p>
            <a:pPr marL="0" marR="0" lvl="0" indent="0" algn="l" rtl="0">
              <a:lnSpc>
                <a:spcPct val="75000"/>
              </a:lnSpc>
              <a:buSzPct val="25000"/>
              <a:buNone/>
            </a:pPr>
            <a:r>
              <a:rPr lang="en-US" sz="1101" b="1" i="0" u="none" strike="noStrike" cap="none" baseline="0">
                <a:solidFill>
                  <a:srgbClr val="BFBFBF"/>
                </a:solidFill>
                <a:latin typeface="Arial"/>
                <a:ea typeface="Arial"/>
                <a:cs typeface="Arial"/>
                <a:sym typeface="Arial"/>
              </a:rPr>
              <a:t>www.PosterPresentations.com</a:t>
            </a:r>
          </a:p>
        </p:txBody>
      </p:sp>
      <p:sp>
        <p:nvSpPr>
          <p:cNvPr id="9" name="Shape 9"/>
          <p:cNvSpPr/>
          <p:nvPr/>
        </p:nvSpPr>
        <p:spPr>
          <a:xfrm>
            <a:off x="44222043" y="0"/>
            <a:ext cx="10050118" cy="32918040"/>
          </a:xfrm>
          <a:prstGeom prst="rect">
            <a:avLst/>
          </a:prstGeom>
          <a:solidFill>
            <a:srgbClr val="0D0D0D"/>
          </a:solidFill>
          <a:ln w="25550" cap="flat">
            <a:solidFill>
              <a:srgbClr val="5D9A2B"/>
            </a:solidFill>
            <a:prstDash val="solid"/>
            <a:round/>
            <a:headEnd type="none" w="med" len="med"/>
            <a:tailEnd type="none" w="med" len="med"/>
          </a:ln>
        </p:spPr>
        <p:txBody>
          <a:bodyPr lIns="182875" tIns="365750" rIns="182875" bIns="182875" anchor="t" anchorCtr="0">
            <a:noAutofit/>
          </a:bodyPr>
          <a:lstStyle/>
          <a:p>
            <a:pPr marL="0" marR="0" lvl="0" indent="0" algn="ctr" rtl="0">
              <a:lnSpc>
                <a:spcPct val="100000"/>
              </a:lnSpc>
              <a:spcBef>
                <a:spcPts val="0"/>
              </a:spcBef>
              <a:buSzPct val="25000"/>
              <a:buNone/>
            </a:pPr>
            <a:r>
              <a:rPr lang="en-US" sz="4299"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4101" b="1" i="0" u="none" strike="noStrike" cap="none" baseline="0">
                <a:solidFill>
                  <a:srgbClr val="FFFF00"/>
                </a:solidFill>
                <a:latin typeface="Trebuchet MS"/>
                <a:ea typeface="Trebuchet MS"/>
                <a:cs typeface="Trebuchet MS"/>
                <a:sym typeface="Trebuchet MS"/>
              </a:rPr>
              <a:t>(--THIS SECTION DOES NOT PRINT--)</a:t>
            </a:r>
          </a:p>
          <a:p>
            <a:pPr marL="0" marR="0" lvl="0" indent="0" algn="l" rtl="0">
              <a:lnSpc>
                <a:spcPct val="100000"/>
              </a:lnSpc>
              <a:buSzPct val="25000"/>
              <a:buNone/>
            </a:pPr>
            <a:r>
              <a:rPr lang="en-US" sz="3201"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3201"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4299" b="1" i="0" u="none" strike="noStrike" cap="none" baseline="0">
                <a:solidFill>
                  <a:srgbClr val="FFFFFF"/>
                </a:solidFill>
                <a:latin typeface="Trebuchet MS"/>
                <a:ea typeface="Trebuchet MS"/>
                <a:cs typeface="Trebuchet MS"/>
                <a:sym typeface="Trebuchet MS"/>
              </a:rPr>
              <a:t>Using the template</a:t>
            </a:r>
          </a:p>
          <a:p>
            <a:endParaRPr lang="en-US" sz="4299"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201"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3201"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 </a:t>
            </a:r>
          </a:p>
          <a:p>
            <a:pPr marL="0" marR="0" lvl="0" indent="0" algn="l" rtl="0">
              <a:lnSpc>
                <a:spcPct val="100000"/>
              </a:lnSpc>
              <a:buSzPct val="25000"/>
              <a:buNone/>
            </a:pPr>
            <a:r>
              <a:rPr lang="en-US" sz="3201" b="1"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3201" b="0" i="0" u="none" strike="noStrike" cap="none" baseline="0">
                <a:solidFill>
                  <a:srgbClr val="FFFFFF"/>
                </a:solidFill>
                <a:latin typeface="Trebuchet MS"/>
                <a:ea typeface="Trebuchet MS"/>
                <a:cs typeface="Trebuchet MS"/>
                <a:sym typeface="Trebuchet MS"/>
              </a:rPr>
              <a:t>To add text to this template click inside a placeholder and type in or paste your text. To move a placeholder, click on it </a:t>
            </a:r>
            <a:r>
              <a:rPr lang="en-US" sz="3201" b="0" i="0" u="sng" strike="noStrike" cap="none" baseline="0">
                <a:solidFill>
                  <a:srgbClr val="FFFFFF"/>
                </a:solidFill>
                <a:latin typeface="Trebuchet MS"/>
                <a:ea typeface="Trebuchet MS"/>
                <a:cs typeface="Trebuchet MS"/>
                <a:sym typeface="Trebuchet MS"/>
              </a:rPr>
              <a:t>once</a:t>
            </a:r>
            <a:r>
              <a:rPr lang="en-US" sz="3201"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Then, click </a:t>
            </a:r>
            <a:r>
              <a:rPr lang="en-US" sz="3201" b="0" i="0" u="sng" strike="noStrike" cap="none" baseline="0">
                <a:solidFill>
                  <a:srgbClr val="FFFFFF"/>
                </a:solidFill>
                <a:latin typeface="Trebuchet MS"/>
                <a:ea typeface="Trebuchet MS"/>
                <a:cs typeface="Trebuchet MS"/>
                <a:sym typeface="Trebuchet MS"/>
              </a:rPr>
              <a:t>once</a:t>
            </a:r>
            <a:r>
              <a:rPr lang="en-US" sz="3201" b="0" i="0" u="none" strike="noStrike" cap="none" baseline="0">
                <a:solidFill>
                  <a:srgbClr val="FFFFFF"/>
                </a:solidFill>
                <a:latin typeface="Trebuchet MS"/>
                <a:ea typeface="Trebuchet MS"/>
                <a:cs typeface="Trebuchet MS"/>
                <a:sym typeface="Trebuchet MS"/>
              </a:rPr>
              <a:t> and drag it to its new location where you can resize it as needed. Additional placeholders can be found on the left side of this template.</a:t>
            </a:r>
          </a:p>
          <a:p>
            <a:endParaRPr lang="en-US" sz="3201"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201"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3201" b="0" i="0" u="none" strike="noStrike" cap="none" baseline="0">
                <a:solidFill>
                  <a:srgbClr val="FFFFFF"/>
                </a:solidFill>
                <a:latin typeface="Trebuchet MS"/>
                <a:ea typeface="Trebuchet MS"/>
                <a:cs typeface="Trebuchet MS"/>
                <a:sym typeface="Trebuchet MS"/>
              </a:rPr>
              <a:t>This template has four</a:t>
            </a:r>
          </a:p>
          <a:p>
            <a:pPr marL="0" marR="0" lvl="0" indent="0" algn="l" rtl="0">
              <a:lnSpc>
                <a:spcPct val="100000"/>
              </a:lnSpc>
              <a:buSzPct val="25000"/>
              <a:buNone/>
            </a:pPr>
            <a:r>
              <a:rPr lang="en-US" sz="3201"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3201" b="0" i="0" u="sng" strike="noStrike" cap="none" baseline="0">
                <a:solidFill>
                  <a:srgbClr val="FFFFFF"/>
                </a:solidFill>
                <a:latin typeface="Trebuchet MS"/>
                <a:ea typeface="Trebuchet MS"/>
                <a:cs typeface="Trebuchet MS"/>
                <a:sym typeface="Trebuchet MS"/>
              </a:rPr>
              <a:t>Right-click</a:t>
            </a:r>
            <a:r>
              <a:rPr lang="en-US" sz="3201" b="0" i="0" u="none" strike="noStrike" cap="none" baseline="0">
                <a:solidFill>
                  <a:srgbClr val="FFFFFF"/>
                </a:solidFill>
                <a:latin typeface="Trebuchet MS"/>
                <a:ea typeface="Trebuchet MS"/>
                <a:cs typeface="Trebuchet MS"/>
                <a:sym typeface="Trebuchet MS"/>
              </a:rPr>
              <a:t> your mouse</a:t>
            </a:r>
          </a:p>
          <a:p>
            <a:pPr marL="0" marR="0" lvl="0" indent="0" algn="l" rtl="0">
              <a:lnSpc>
                <a:spcPct val="100000"/>
              </a:lnSpc>
              <a:buSzPct val="25000"/>
              <a:buNone/>
            </a:pPr>
            <a:r>
              <a:rPr lang="en-US" sz="3201" b="0" i="0" u="none" strike="noStrike" cap="none" baseline="0">
                <a:solidFill>
                  <a:srgbClr val="FFFFFF"/>
                </a:solidFill>
                <a:latin typeface="Trebuchet MS"/>
                <a:ea typeface="Trebuchet MS"/>
                <a:cs typeface="Trebuchet MS"/>
                <a:sym typeface="Trebuchet MS"/>
              </a:rPr>
              <a:t>on the background and </a:t>
            </a:r>
          </a:p>
          <a:p>
            <a:pPr marL="0" marR="0" lvl="0" indent="0" algn="l" rtl="0">
              <a:lnSpc>
                <a:spcPct val="100000"/>
              </a:lnSpc>
              <a:buSzPct val="25000"/>
              <a:buNone/>
            </a:pPr>
            <a:r>
              <a:rPr lang="en-US" sz="3201" b="0" i="0" u="none" strike="noStrike" cap="none" baseline="0">
                <a:solidFill>
                  <a:srgbClr val="FFFFFF"/>
                </a:solidFill>
                <a:latin typeface="Trebuchet MS"/>
                <a:ea typeface="Trebuchet MS"/>
                <a:cs typeface="Trebuchet MS"/>
                <a:sym typeface="Trebuchet MS"/>
              </a:rPr>
              <a:t>click on “Layout” to see </a:t>
            </a:r>
          </a:p>
          <a:p>
            <a:pPr marL="0" marR="0" lvl="0" indent="0" algn="l" rtl="0">
              <a:lnSpc>
                <a:spcPct val="100000"/>
              </a:lnSpc>
              <a:buSzPct val="25000"/>
              <a:buNone/>
            </a:pPr>
            <a:r>
              <a:rPr lang="en-US" sz="3201" b="0" i="0" u="none" strike="noStrike" cap="none" baseline="0">
                <a:solidFill>
                  <a:srgbClr val="FFFFFF"/>
                </a:solidFill>
                <a:latin typeface="Trebuchet MS"/>
                <a:ea typeface="Trebuchet MS"/>
                <a:cs typeface="Trebuchet MS"/>
                <a:sym typeface="Trebuchet MS"/>
              </a:rPr>
              <a:t>the layout options.  The columns in the provided layouts are fixed and cannot be moved but advanced users can modify any layout by going to VIEW and then SLIDE MASTER.</a:t>
            </a:r>
          </a:p>
          <a:p>
            <a:endParaRPr lang="en-US" sz="3201"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201"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3201" b="1" i="0" u="sng" strike="noStrike" cap="none" baseline="0">
                <a:solidFill>
                  <a:srgbClr val="FFFFFF"/>
                </a:solidFill>
                <a:latin typeface="Trebuchet MS"/>
                <a:ea typeface="Trebuchet MS"/>
                <a:cs typeface="Trebuchet MS"/>
                <a:sym typeface="Trebuchet MS"/>
              </a:rPr>
              <a:t>TEXT: </a:t>
            </a:r>
            <a:r>
              <a:rPr lang="en-US" sz="3201"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pPr marL="0" marR="0" lvl="0" indent="0" algn="l" rtl="0">
              <a:lnSpc>
                <a:spcPct val="100000"/>
              </a:lnSpc>
              <a:buSzPct val="25000"/>
              <a:buNone/>
            </a:pPr>
            <a:r>
              <a:rPr lang="en-US" sz="3201" b="1" i="0" u="sng" strike="noStrike" cap="none" baseline="0">
                <a:solidFill>
                  <a:srgbClr val="FFFFFF"/>
                </a:solidFill>
                <a:latin typeface="Trebuchet MS"/>
                <a:ea typeface="Trebuchet MS"/>
                <a:cs typeface="Trebuchet MS"/>
                <a:sym typeface="Trebuchet MS"/>
              </a:rPr>
              <a:t>PHOTOS: </a:t>
            </a:r>
            <a:r>
              <a:rPr lang="en-US" sz="3201" b="0" i="0" u="none" strike="noStrike" cap="none" baseline="0">
                <a:solidFill>
                  <a:srgbClr val="FFFFFF"/>
                </a:solidFill>
                <a:latin typeface="Trebuchet MS"/>
                <a:ea typeface="Trebuchet MS"/>
                <a:cs typeface="Trebuchet MS"/>
                <a:sym typeface="Trebuchet MS"/>
              </a:rPr>
              <a:t>Drag in a picture placeholder, size it </a:t>
            </a:r>
            <a:r>
              <a:rPr lang="en-US" sz="3201" b="0" i="0" u="sng" strike="noStrike" cap="none" baseline="0">
                <a:solidFill>
                  <a:srgbClr val="FFFFFF"/>
                </a:solidFill>
                <a:latin typeface="Trebuchet MS"/>
                <a:ea typeface="Trebuchet MS"/>
                <a:cs typeface="Trebuchet MS"/>
                <a:sym typeface="Trebuchet MS"/>
              </a:rPr>
              <a:t>first</a:t>
            </a:r>
            <a:r>
              <a:rPr lang="en-US" sz="3201" b="0" i="0" u="none" strike="noStrike" cap="none" baseline="0">
                <a:solidFill>
                  <a:srgbClr val="FFFFFF"/>
                </a:solidFill>
                <a:latin typeface="Trebuchet MS"/>
                <a:ea typeface="Trebuchet MS"/>
                <a:cs typeface="Trebuchet MS"/>
                <a:sym typeface="Trebuchet MS"/>
              </a:rPr>
              <a:t>, click in it and insert a photo from the menu.</a:t>
            </a:r>
          </a:p>
          <a:p>
            <a:pPr marL="0" marR="0" lvl="0" indent="0" algn="l" rtl="0">
              <a:lnSpc>
                <a:spcPct val="100000"/>
              </a:lnSpc>
              <a:buSzPct val="25000"/>
              <a:buNone/>
            </a:pPr>
            <a:r>
              <a:rPr lang="en-US" sz="3201" b="1" i="0" u="sng" strike="noStrike" cap="none" baseline="0">
                <a:solidFill>
                  <a:srgbClr val="FFFFFF"/>
                </a:solidFill>
                <a:latin typeface="Trebuchet MS"/>
                <a:ea typeface="Trebuchet MS"/>
                <a:cs typeface="Trebuchet MS"/>
                <a:sym typeface="Trebuchet MS"/>
              </a:rPr>
              <a:t>TABLES: </a:t>
            </a:r>
            <a:r>
              <a:rPr lang="en-US" sz="3201"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3201" b="0" i="0" u="sng" strike="noStrike" cap="none" baseline="0">
                <a:solidFill>
                  <a:srgbClr val="FFFFFF"/>
                </a:solidFill>
                <a:latin typeface="Trebuchet MS"/>
                <a:ea typeface="Trebuchet MS"/>
                <a:cs typeface="Trebuchet MS"/>
                <a:sym typeface="Trebuchet MS"/>
              </a:rPr>
              <a:t>right-click</a:t>
            </a:r>
            <a:r>
              <a:rPr lang="en-US" sz="3201"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3201"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p:txBody>
      </p:sp>
      <p:sp>
        <p:nvSpPr>
          <p:cNvPr id="10" name="Shape 10"/>
          <p:cNvSpPr/>
          <p:nvPr/>
        </p:nvSpPr>
        <p:spPr>
          <a:xfrm>
            <a:off x="49630683" y="15537600"/>
            <a:ext cx="3966118" cy="2558160"/>
          </a:xfrm>
          <a:prstGeom prst="rect">
            <a:avLst/>
          </a:prstGeom>
          <a:noFill/>
          <a:ln>
            <a:noFill/>
          </a:ln>
        </p:spPr>
        <p:txBody>
          <a:bodyPr lIns="91425" tIns="91425" rIns="91425" bIns="91425" anchor="ctr" anchorCtr="0">
            <a:noAutofit/>
          </a:bodyPr>
          <a:lstStyle/>
          <a:p>
            <a:endParaRPr sz="818"/>
          </a:p>
        </p:txBody>
      </p:sp>
      <p:sp>
        <p:nvSpPr>
          <p:cNvPr id="11" name="Shape 11"/>
          <p:cNvSpPr/>
          <p:nvPr/>
        </p:nvSpPr>
        <p:spPr>
          <a:xfrm>
            <a:off x="53120883" y="12620523"/>
            <a:ext cx="590038" cy="437758"/>
          </a:xfrm>
          <a:prstGeom prst="rect">
            <a:avLst/>
          </a:prstGeom>
          <a:noFill/>
          <a:ln w="9525" cap="flat">
            <a:solidFill>
              <a:srgbClr val="000000"/>
            </a:solidFill>
            <a:prstDash val="solid"/>
            <a:miter/>
            <a:headEnd type="none" w="med" len="med"/>
            <a:tailEnd type="none" w="med" len="med"/>
          </a:ln>
        </p:spPr>
        <p:txBody>
          <a:bodyPr lIns="91425" tIns="91425" rIns="91425" bIns="91425" anchor="ctr" anchorCtr="0">
            <a:noAutofit/>
          </a:bodyPr>
          <a:lstStyle/>
          <a:p>
            <a:endParaRPr sz="818"/>
          </a:p>
        </p:txBody>
      </p:sp>
      <p:sp>
        <p:nvSpPr>
          <p:cNvPr id="12" name="Shape 12"/>
          <p:cNvSpPr/>
          <p:nvPr/>
        </p:nvSpPr>
        <p:spPr>
          <a:xfrm>
            <a:off x="44335440" y="30844083"/>
            <a:ext cx="9159840" cy="1940038"/>
          </a:xfrm>
          <a:prstGeom prst="rect">
            <a:avLst/>
          </a:prstGeom>
          <a:noFill/>
          <a:ln>
            <a:noFill/>
          </a:ln>
        </p:spPr>
        <p:txBody>
          <a:bodyPr lIns="91425" tIns="45699" rIns="91425" bIns="45699" anchor="t" anchorCtr="0">
            <a:noAutofit/>
          </a:bodyPr>
          <a:lstStyle/>
          <a:p>
            <a:pPr marL="0" marR="0" lvl="0" indent="0" algn="l" rtl="0">
              <a:lnSpc>
                <a:spcPct val="75000"/>
              </a:lnSpc>
              <a:spcBef>
                <a:spcPts val="0"/>
              </a:spcBef>
              <a:buSzPct val="25000"/>
              <a:buNone/>
            </a:pPr>
            <a:r>
              <a:rPr lang="en-US" sz="2799" b="0" i="0" u="none" strike="noStrike" cap="none" baseline="0">
                <a:solidFill>
                  <a:srgbClr val="FFFFFF"/>
                </a:solidFill>
                <a:latin typeface="Calibri"/>
                <a:ea typeface="Calibri"/>
                <a:cs typeface="Calibri"/>
                <a:sym typeface="Calibri"/>
              </a:rPr>
              <a:t>© 2013 PosterPresentations.com     </a:t>
            </a:r>
            <a:r>
              <a:rPr lang="en-US" sz="2499"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2499" b="0" i="0" u="none" strike="noStrike" cap="none" baseline="0">
                <a:solidFill>
                  <a:srgbClr val="FFFFFF"/>
                </a:solidFill>
                <a:latin typeface="Calibri"/>
                <a:ea typeface="Calibri"/>
                <a:cs typeface="Calibri"/>
                <a:sym typeface="Calibri"/>
              </a:rPr>
              <a:t>     Berkeley CA </a:t>
            </a:r>
            <a:r>
              <a:rPr lang="en-US" sz="2199" b="0" i="0" u="none" strike="noStrike" cap="none" baseline="0">
                <a:solidFill>
                  <a:srgbClr val="FFFFFF"/>
                </a:solidFill>
                <a:latin typeface="Calibri"/>
                <a:ea typeface="Calibri"/>
                <a:cs typeface="Calibri"/>
                <a:sym typeface="Calibri"/>
              </a:rPr>
              <a:t>94710</a:t>
            </a:r>
            <a:r>
              <a:rPr lang="en-US" sz="2499" b="0" i="0" u="none" strike="noStrike" cap="none" baseline="0">
                <a:solidFill>
                  <a:srgbClr val="FFFFFF"/>
                </a:solidFill>
                <a:latin typeface="Calibri"/>
                <a:ea typeface="Calibri"/>
                <a:cs typeface="Calibri"/>
                <a:sym typeface="Calibri"/>
              </a:rPr>
              <a:t>     </a:t>
            </a:r>
            <a:r>
              <a:rPr lang="en-US" sz="2499" b="1" i="0" u="none" strike="noStrike" cap="none" baseline="0">
                <a:solidFill>
                  <a:srgbClr val="FFFF00"/>
                </a:solidFill>
                <a:latin typeface="Calibri"/>
                <a:ea typeface="Calibri"/>
                <a:cs typeface="Calibri"/>
                <a:sym typeface="Calibri"/>
              </a:rPr>
              <a:t>posterpresenter@gmail.com</a:t>
            </a:r>
          </a:p>
        </p:txBody>
      </p:sp>
      <p:cxnSp>
        <p:nvCxnSpPr>
          <p:cNvPr id="13" name="Shape 13"/>
          <p:cNvCxnSpPr/>
          <p:nvPr/>
        </p:nvCxnSpPr>
        <p:spPr>
          <a:xfrm>
            <a:off x="44195761" y="30844083"/>
            <a:ext cx="10050478" cy="2518"/>
          </a:xfrm>
          <a:prstGeom prst="straightConnector1">
            <a:avLst/>
          </a:prstGeom>
          <a:noFill/>
          <a:ln w="9525" cap="flat">
            <a:solidFill>
              <a:srgbClr val="D9D9D9"/>
            </a:solidFill>
            <a:prstDash val="solid"/>
            <a:round/>
            <a:headEnd type="none" w="med" len="med"/>
            <a:tailEnd type="none" w="med" len="med"/>
          </a:ln>
        </p:spPr>
      </p:cxnSp>
      <p:cxnSp>
        <p:nvCxnSpPr>
          <p:cNvPr id="14" name="Shape 14"/>
          <p:cNvCxnSpPr/>
          <p:nvPr/>
        </p:nvCxnSpPr>
        <p:spPr>
          <a:xfrm>
            <a:off x="44222043" y="4524121"/>
            <a:ext cx="10050478" cy="2518"/>
          </a:xfrm>
          <a:prstGeom prst="straightConnector1">
            <a:avLst/>
          </a:prstGeom>
          <a:noFill/>
          <a:ln w="9525" cap="flat">
            <a:solidFill>
              <a:srgbClr val="D9D9D9"/>
            </a:solidFill>
            <a:prstDash val="solid"/>
            <a:round/>
            <a:headEnd type="none" w="med" len="med"/>
            <a:tailEnd type="none" w="med" len="med"/>
          </a:ln>
        </p:spPr>
      </p:cxnSp>
      <p:sp>
        <p:nvSpPr>
          <p:cNvPr id="15" name="Shape 15"/>
          <p:cNvSpPr/>
          <p:nvPr/>
        </p:nvSpPr>
        <p:spPr>
          <a:xfrm>
            <a:off x="29387161" y="5245201"/>
            <a:ext cx="13584958" cy="26745842"/>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91425" tIns="91425" rIns="91425" bIns="91425" anchor="ctr" anchorCtr="0">
            <a:noAutofit/>
          </a:bodyPr>
          <a:lstStyle/>
          <a:p>
            <a:endParaRPr sz="818"/>
          </a:p>
        </p:txBody>
      </p:sp>
      <p:sp>
        <p:nvSpPr>
          <p:cNvPr id="16" name="Shape 16"/>
          <p:cNvSpPr/>
          <p:nvPr/>
        </p:nvSpPr>
        <p:spPr>
          <a:xfrm>
            <a:off x="15150961" y="5245201"/>
            <a:ext cx="13584958" cy="26745842"/>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91425" tIns="91425" rIns="91425" bIns="91425" anchor="ctr" anchorCtr="0">
            <a:noAutofit/>
          </a:bodyPr>
          <a:lstStyle/>
          <a:p>
            <a:endParaRPr sz="818"/>
          </a:p>
        </p:txBody>
      </p:sp>
      <p:sp>
        <p:nvSpPr>
          <p:cNvPr id="17" name="Shape 17"/>
          <p:cNvSpPr/>
          <p:nvPr/>
        </p:nvSpPr>
        <p:spPr>
          <a:xfrm>
            <a:off x="-10402559" y="-19438"/>
            <a:ext cx="10050118" cy="32918040"/>
          </a:xfrm>
          <a:prstGeom prst="rect">
            <a:avLst/>
          </a:prstGeom>
          <a:solidFill>
            <a:srgbClr val="0D0D0D"/>
          </a:solidFill>
          <a:ln w="25550" cap="flat">
            <a:solidFill>
              <a:srgbClr val="5D9A2B"/>
            </a:solidFill>
            <a:prstDash val="solid"/>
            <a:round/>
            <a:headEnd type="none" w="med" len="med"/>
            <a:tailEnd type="none" w="med" len="med"/>
          </a:ln>
        </p:spPr>
        <p:txBody>
          <a:bodyPr lIns="182875" tIns="365750" rIns="182875" bIns="182875" anchor="t" anchorCtr="0">
            <a:noAutofit/>
          </a:bodyPr>
          <a:lstStyle/>
          <a:p>
            <a:pPr marL="0" marR="0" lvl="0" indent="0" algn="ctr" rtl="0">
              <a:lnSpc>
                <a:spcPct val="100000"/>
              </a:lnSpc>
              <a:spcBef>
                <a:spcPts val="0"/>
              </a:spcBef>
              <a:buSzPct val="25000"/>
              <a:buNone/>
            </a:pPr>
            <a:r>
              <a:rPr lang="en-US" sz="4299" b="1" i="0" u="none" strike="noStrike" cap="none" baseline="0">
                <a:solidFill>
                  <a:srgbClr val="FFFFFF"/>
                </a:solidFill>
                <a:latin typeface="Trebuchet MS"/>
                <a:ea typeface="Trebuchet MS"/>
                <a:cs typeface="Trebuchet MS"/>
                <a:sym typeface="Trebuchet MS"/>
              </a:rPr>
              <a:t>QUICK DESIGN GUIDE</a:t>
            </a:r>
          </a:p>
          <a:p>
            <a:pPr marL="0" marR="0" lvl="0" indent="0" algn="ctr" rtl="0">
              <a:lnSpc>
                <a:spcPct val="100000"/>
              </a:lnSpc>
              <a:buSzPct val="25000"/>
              <a:buNone/>
            </a:pPr>
            <a:r>
              <a:rPr lang="en-US" sz="4101" b="1" i="0" u="none" strike="noStrike" cap="none" baseline="0">
                <a:solidFill>
                  <a:srgbClr val="FFFF00"/>
                </a:solidFill>
                <a:latin typeface="Trebuchet MS"/>
                <a:ea typeface="Trebuchet MS"/>
                <a:cs typeface="Trebuchet MS"/>
                <a:sym typeface="Trebuchet MS"/>
              </a:rPr>
              <a:t>(--THIS SECTION DOES NOT PRINT--)</a:t>
            </a:r>
          </a:p>
          <a:p>
            <a:endParaRPr lang="en-US" sz="4101"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3201" b="0" i="0" u="none" strike="noStrike" cap="none" baseline="0">
                <a:solidFill>
                  <a:srgbClr val="FFFFFF"/>
                </a:solidFill>
                <a:latin typeface="Trebuchet MS"/>
                <a:ea typeface="Trebuchet MS"/>
                <a:cs typeface="Trebuchet MS"/>
                <a:sym typeface="Trebuchet MS"/>
              </a:rPr>
              <a:t>This PowerPoint 2007 template produces a 48”x72” professional  poster. </a:t>
            </a:r>
            <a:r>
              <a:rPr lang="en-US" sz="3399" b="0" i="0" u="none" strike="noStrike" cap="none" baseline="0">
                <a:solidFill>
                  <a:srgbClr val="FFFFFF"/>
                </a:solidFill>
                <a:latin typeface="Trebuchet MS"/>
                <a:ea typeface="Trebuchet MS"/>
                <a:cs typeface="Trebuchet MS"/>
                <a:sym typeface="Trebuchet MS"/>
              </a:rPr>
              <a:t>You can use it to create your research poster and save valuable time placing titles, subtitles, text, and graphics. </a:t>
            </a:r>
          </a:p>
          <a:p>
            <a:endParaRPr lang="en-US" sz="3399"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We provide a series of online tutorials that will guide you through the poster design process and answer your poster production questions. </a:t>
            </a:r>
          </a:p>
          <a:p>
            <a:endParaRPr lang="en-US" sz="3399"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To view our template tutorials, go online to </a:t>
            </a:r>
            <a:r>
              <a:rPr lang="en-US" sz="3399" b="1" i="0" u="none" strike="noStrike" cap="none" baseline="0">
                <a:solidFill>
                  <a:srgbClr val="FFFF00"/>
                </a:solidFill>
                <a:latin typeface="Trebuchet MS"/>
                <a:ea typeface="Trebuchet MS"/>
                <a:cs typeface="Trebuchet MS"/>
                <a:sym typeface="Trebuchet MS"/>
              </a:rPr>
              <a:t>PosterPresentations.com </a:t>
            </a:r>
            <a:r>
              <a:rPr lang="en-US" sz="3399" b="0" i="0" u="none" strike="noStrike" cap="none" baseline="0">
                <a:solidFill>
                  <a:srgbClr val="FFFFFF"/>
                </a:solidFill>
                <a:latin typeface="Trebuchet MS"/>
                <a:ea typeface="Trebuchet MS"/>
                <a:cs typeface="Trebuchet MS"/>
                <a:sym typeface="Trebuchet MS"/>
              </a:rPr>
              <a:t>and click on </a:t>
            </a:r>
            <a:r>
              <a:rPr lang="en-US" sz="3399" b="0" i="0" u="none" strike="noStrike" cap="none" baseline="0">
                <a:solidFill>
                  <a:srgbClr val="FFFF00"/>
                </a:solidFill>
                <a:latin typeface="Trebuchet MS"/>
                <a:ea typeface="Trebuchet MS"/>
                <a:cs typeface="Trebuchet MS"/>
                <a:sym typeface="Trebuchet MS"/>
              </a:rPr>
              <a:t>HELP DESK.</a:t>
            </a:r>
          </a:p>
          <a:p>
            <a:endParaRPr lang="en-US" sz="3399" b="0"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When you are ready to  print your poster, go online to</a:t>
            </a:r>
            <a:r>
              <a:rPr lang="en-US" sz="3900" b="0" i="0" u="none" strike="noStrike" cap="none" baseline="0">
                <a:solidFill>
                  <a:srgbClr val="FFFFFF"/>
                </a:solidFill>
                <a:latin typeface="Trebuchet MS"/>
                <a:ea typeface="Trebuchet MS"/>
                <a:cs typeface="Trebuchet MS"/>
                <a:sym typeface="Trebuchet MS"/>
              </a:rPr>
              <a:t> </a:t>
            </a:r>
            <a:r>
              <a:rPr lang="en-US" sz="4200" b="1" i="0" u="none" strike="noStrike" cap="none" baseline="0">
                <a:solidFill>
                  <a:srgbClr val="FFFF00"/>
                </a:solidFill>
                <a:latin typeface="Trebuchet MS"/>
                <a:ea typeface="Trebuchet MS"/>
                <a:cs typeface="Trebuchet MS"/>
                <a:sym typeface="Trebuchet MS"/>
              </a:rPr>
              <a:t>PosterPresentations.com</a:t>
            </a:r>
            <a:r>
              <a:rPr lang="en-US" sz="4500" b="1" i="0" u="none" strike="noStrike" cap="none" baseline="0">
                <a:solidFill>
                  <a:srgbClr val="FFFFFF"/>
                </a:solidFill>
                <a:latin typeface="Trebuchet MS"/>
                <a:ea typeface="Trebuchet MS"/>
                <a:cs typeface="Trebuchet MS"/>
                <a:sym typeface="Trebuchet MS"/>
              </a:rPr>
              <a:t>.</a:t>
            </a:r>
            <a:r>
              <a:rPr lang="en-US" sz="3399" b="0" i="0" u="none" strike="noStrike" cap="none" baseline="0">
                <a:solidFill>
                  <a:srgbClr val="FFFFFF"/>
                </a:solidFill>
                <a:latin typeface="Trebuchet MS"/>
                <a:ea typeface="Trebuchet MS"/>
                <a:cs typeface="Trebuchet MS"/>
                <a:sym typeface="Trebuchet MS"/>
              </a:rPr>
              <a:t> </a:t>
            </a:r>
          </a:p>
          <a:p>
            <a:pPr marL="0" marR="0" lvl="0" indent="0" algn="l" rtl="0">
              <a:lnSpc>
                <a:spcPct val="100000"/>
              </a:lnSpc>
              <a:buSzPct val="25000"/>
              <a:buNone/>
            </a:pPr>
            <a:r>
              <a:rPr lang="en-US" sz="3399" b="1" i="0" u="none" strike="noStrike" cap="none" baseline="0">
                <a:solidFill>
                  <a:srgbClr val="FFFFFF"/>
                </a:solidFill>
                <a:latin typeface="Trebuchet MS"/>
                <a:ea typeface="Trebuchet MS"/>
                <a:cs typeface="Trebuchet MS"/>
                <a:sym typeface="Trebuchet MS"/>
              </a:rPr>
              <a:t>Need Assistance?  </a:t>
            </a:r>
            <a:r>
              <a:rPr lang="en-US" sz="3900" b="1" i="0" u="none" strike="noStrike" cap="none" baseline="0">
                <a:solidFill>
                  <a:srgbClr val="FFFF00"/>
                </a:solidFill>
                <a:latin typeface="Trebuchet MS"/>
                <a:ea typeface="Trebuchet MS"/>
                <a:cs typeface="Trebuchet MS"/>
                <a:sym typeface="Trebuchet MS"/>
              </a:rPr>
              <a:t>Call  us at 1.866.649.3004</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 </a:t>
            </a:r>
          </a:p>
          <a:p>
            <a:pPr marL="0" marR="0" lvl="0" indent="0" algn="ctr" rtl="0">
              <a:lnSpc>
                <a:spcPct val="100000"/>
              </a:lnSpc>
              <a:buSzPct val="25000"/>
              <a:buNone/>
            </a:pPr>
            <a:r>
              <a:rPr lang="en-US" sz="4200" b="1" i="0" u="none" strike="noStrike" cap="none" baseline="0">
                <a:solidFill>
                  <a:srgbClr val="FFFFFF"/>
                </a:solidFill>
                <a:latin typeface="Trebuchet MS"/>
                <a:ea typeface="Trebuchet MS"/>
                <a:cs typeface="Trebuchet MS"/>
                <a:sym typeface="Trebuchet MS"/>
              </a:rPr>
              <a:t>Object Placeholders</a:t>
            </a:r>
          </a:p>
          <a:p>
            <a:endParaRPr lang="en-US" sz="4200"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0"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To add text, click inside a placeholder on the poster and type or paste your text.  To move a placeholder, click it </a:t>
            </a:r>
            <a:r>
              <a:rPr lang="en-US" sz="3399" b="0" i="0" u="sng" strike="noStrike" cap="none" baseline="0">
                <a:solidFill>
                  <a:srgbClr val="FFFFFF"/>
                </a:solidFill>
                <a:latin typeface="Trebuchet MS"/>
                <a:ea typeface="Trebuchet MS"/>
                <a:cs typeface="Trebuchet MS"/>
                <a:sym typeface="Trebuchet MS"/>
              </a:rPr>
              <a:t>once</a:t>
            </a:r>
            <a:r>
              <a:rPr lang="en-US" sz="3399"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  Click </a:t>
            </a:r>
            <a:r>
              <a:rPr lang="en-US" sz="3399" b="0" i="0" u="sng" strike="noStrike" cap="none" baseline="0">
                <a:solidFill>
                  <a:srgbClr val="FFFFFF"/>
                </a:solidFill>
                <a:latin typeface="Trebuchet MS"/>
                <a:ea typeface="Trebuchet MS"/>
                <a:cs typeface="Trebuchet MS"/>
                <a:sym typeface="Trebuchet MS"/>
              </a:rPr>
              <a:t>once</a:t>
            </a:r>
            <a:r>
              <a:rPr lang="en-US" sz="3399" b="0" i="0" u="none" strike="noStrike" cap="none" baseline="0">
                <a:solidFill>
                  <a:srgbClr val="FFFFFF"/>
                </a:solidFill>
                <a:latin typeface="Trebuchet MS"/>
                <a:ea typeface="Trebuchet MS"/>
                <a:cs typeface="Trebuchet MS"/>
                <a:sym typeface="Trebuchet MS"/>
              </a:rPr>
              <a:t> and drag it to a new location where you can resize it. </a:t>
            </a:r>
          </a:p>
          <a:p>
            <a:endParaRPr lang="en-US" sz="3399"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1" i="0" u="none" strike="noStrike" cap="none" baseline="0">
                <a:solidFill>
                  <a:srgbClr val="FFFF00"/>
                </a:solidFill>
                <a:latin typeface="Trebuchet MS"/>
                <a:ea typeface="Trebuchet MS"/>
                <a:cs typeface="Trebuchet MS"/>
                <a:sym typeface="Trebuchet MS"/>
              </a:rPr>
              <a:t>Section Header placeholder</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Click and drag this preformatted section header placeholder to the poster area to add another section header. Use section headers to separate topics or concepts within your presentation. </a:t>
            </a: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1" i="0" u="none" strike="noStrike" cap="none" baseline="0">
                <a:solidFill>
                  <a:srgbClr val="FFFF00"/>
                </a:solidFill>
                <a:latin typeface="Trebuchet MS"/>
                <a:ea typeface="Trebuchet MS"/>
                <a:cs typeface="Trebuchet MS"/>
                <a:sym typeface="Trebuchet MS"/>
              </a:rPr>
              <a:t>Text placeholder</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Move this preformatted text placeholder to the poster to add a new body of text.</a:t>
            </a: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1" i="0" u="none" strike="noStrike" cap="none" baseline="0">
                <a:solidFill>
                  <a:srgbClr val="FFFF00"/>
                </a:solidFill>
                <a:latin typeface="Trebuchet MS"/>
                <a:ea typeface="Trebuchet MS"/>
                <a:cs typeface="Trebuchet MS"/>
                <a:sym typeface="Trebuchet MS"/>
              </a:rPr>
              <a:t>Picture placeholder</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Move this graphic placeholder onto your poster, size it first, and then click it to add a picture to the poster.</a:t>
            </a: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p:txBody>
      </p:sp>
      <p:sp>
        <p:nvSpPr>
          <p:cNvPr id="18" name="Shape 18"/>
          <p:cNvSpPr/>
          <p:nvPr/>
        </p:nvSpPr>
        <p:spPr>
          <a:xfrm>
            <a:off x="-10370519" y="23582878"/>
            <a:ext cx="10018078" cy="776880"/>
          </a:xfrm>
          <a:prstGeom prst="rect">
            <a:avLst/>
          </a:prstGeom>
          <a:solidFill>
            <a:srgbClr val="D9D9D9"/>
          </a:solidFill>
          <a:ln>
            <a:noFill/>
          </a:ln>
        </p:spPr>
        <p:txBody>
          <a:bodyPr lIns="91425" tIns="91425" rIns="91425" bIns="91425" anchor="ctr" anchorCtr="0">
            <a:noAutofit/>
          </a:bodyPr>
          <a:lstStyle/>
          <a:p>
            <a:endParaRPr sz="818"/>
          </a:p>
        </p:txBody>
      </p:sp>
      <p:sp>
        <p:nvSpPr>
          <p:cNvPr id="19" name="Shape 19"/>
          <p:cNvSpPr/>
          <p:nvPr/>
        </p:nvSpPr>
        <p:spPr>
          <a:xfrm>
            <a:off x="-1100519" y="15295681"/>
            <a:ext cx="590038" cy="437758"/>
          </a:xfrm>
          <a:prstGeom prst="rect">
            <a:avLst/>
          </a:prstGeom>
          <a:noFill/>
          <a:ln w="9525" cap="flat">
            <a:solidFill>
              <a:srgbClr val="000000"/>
            </a:solidFill>
            <a:prstDash val="solid"/>
            <a:miter/>
            <a:headEnd type="none" w="med" len="med"/>
            <a:tailEnd type="none" w="med" len="med"/>
          </a:ln>
        </p:spPr>
        <p:txBody>
          <a:bodyPr lIns="91425" tIns="91425" rIns="91425" bIns="91425" anchor="ctr" anchorCtr="0">
            <a:noAutofit/>
          </a:bodyPr>
          <a:lstStyle/>
          <a:p>
            <a:endParaRPr sz="818"/>
          </a:p>
        </p:txBody>
      </p:sp>
      <p:sp>
        <p:nvSpPr>
          <p:cNvPr id="20" name="Shape 20"/>
          <p:cNvSpPr/>
          <p:nvPr/>
        </p:nvSpPr>
        <p:spPr>
          <a:xfrm>
            <a:off x="-9966960" y="31446000"/>
            <a:ext cx="9309240" cy="1090440"/>
          </a:xfrm>
          <a:prstGeom prst="roundRect">
            <a:avLst>
              <a:gd name="adj" fmla="val 16667"/>
            </a:avLst>
          </a:prstGeom>
          <a:solidFill>
            <a:srgbClr val="FFFFFF"/>
          </a:solidFill>
          <a:ln>
            <a:noFill/>
          </a:ln>
        </p:spPr>
        <p:txBody>
          <a:bodyPr lIns="91425" tIns="91425" rIns="91425" bIns="91425" anchor="ctr" anchorCtr="0">
            <a:noAutofit/>
          </a:bodyPr>
          <a:lstStyle/>
          <a:p>
            <a:endParaRPr sz="818"/>
          </a:p>
        </p:txBody>
      </p:sp>
      <p:sp>
        <p:nvSpPr>
          <p:cNvPr id="21" name="Shape 21"/>
          <p:cNvSpPr/>
          <p:nvPr/>
        </p:nvSpPr>
        <p:spPr>
          <a:xfrm>
            <a:off x="-9844560" y="31564443"/>
            <a:ext cx="870840" cy="914038"/>
          </a:xfrm>
          <a:prstGeom prst="rect">
            <a:avLst/>
          </a:prstGeom>
          <a:noFill/>
          <a:ln>
            <a:noFill/>
          </a:ln>
        </p:spPr>
        <p:txBody>
          <a:bodyPr lIns="91425" tIns="91425" rIns="91425" bIns="91425" anchor="ctr" anchorCtr="0">
            <a:noAutofit/>
          </a:bodyPr>
          <a:lstStyle/>
          <a:p>
            <a:endParaRPr sz="818"/>
          </a:p>
        </p:txBody>
      </p:sp>
      <p:sp>
        <p:nvSpPr>
          <p:cNvPr id="22" name="Shape 22"/>
          <p:cNvSpPr/>
          <p:nvPr/>
        </p:nvSpPr>
        <p:spPr>
          <a:xfrm>
            <a:off x="-8918999" y="31546082"/>
            <a:ext cx="8260918" cy="852120"/>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US" sz="2499" b="0" i="0" u="none" strike="noStrike" cap="none" baseline="0">
                <a:solidFill>
                  <a:srgbClr val="4E5B6F"/>
                </a:solidFill>
                <a:latin typeface="Trebuchet MS"/>
                <a:ea typeface="Trebuchet MS"/>
                <a:cs typeface="Trebuchet MS"/>
                <a:sym typeface="Trebuchet MS"/>
              </a:rPr>
              <a:t>Student discounts are available on our Facebook page. </a:t>
            </a:r>
          </a:p>
          <a:p>
            <a:pPr marL="0" marR="0" lvl="0" indent="0" algn="l" rtl="0">
              <a:lnSpc>
                <a:spcPct val="100000"/>
              </a:lnSpc>
              <a:buSzPct val="25000"/>
              <a:buNone/>
            </a:pPr>
            <a:r>
              <a:rPr lang="en-US" sz="2499" b="0" i="0" u="none" strike="noStrike" cap="none" baseline="0">
                <a:solidFill>
                  <a:srgbClr val="4E5B6F"/>
                </a:solidFill>
                <a:latin typeface="Trebuchet MS"/>
                <a:ea typeface="Trebuchet MS"/>
                <a:cs typeface="Trebuchet MS"/>
                <a:sym typeface="Trebuchet MS"/>
              </a:rPr>
              <a:t>Go to </a:t>
            </a:r>
            <a:r>
              <a:rPr lang="en-US" sz="2499" b="0" i="0" u="sng" strike="noStrike" cap="none" baseline="0">
                <a:solidFill>
                  <a:srgbClr val="4E5B6F"/>
                </a:solidFill>
                <a:latin typeface="Trebuchet MS"/>
                <a:ea typeface="Trebuchet MS"/>
                <a:cs typeface="Trebuchet MS"/>
                <a:sym typeface="Trebuchet MS"/>
              </a:rPr>
              <a:t>PosterPresentations.com</a:t>
            </a:r>
            <a:r>
              <a:rPr lang="en-US" sz="2499" b="0" i="0" u="none" strike="noStrike" cap="none" baseline="0">
                <a:solidFill>
                  <a:srgbClr val="4E5B6F"/>
                </a:solidFill>
                <a:latin typeface="Trebuchet MS"/>
                <a:ea typeface="Trebuchet MS"/>
                <a:cs typeface="Trebuchet MS"/>
                <a:sym typeface="Trebuchet MS"/>
              </a:rPr>
              <a:t> and click on the FB icon.</a:t>
            </a:r>
          </a:p>
        </p:txBody>
      </p:sp>
      <p:cxnSp>
        <p:nvCxnSpPr>
          <p:cNvPr id="23" name="Shape 23"/>
          <p:cNvCxnSpPr/>
          <p:nvPr/>
        </p:nvCxnSpPr>
        <p:spPr>
          <a:xfrm>
            <a:off x="-10402199" y="11518200"/>
            <a:ext cx="10050478" cy="2160"/>
          </a:xfrm>
          <a:prstGeom prst="straightConnector1">
            <a:avLst/>
          </a:prstGeom>
          <a:noFill/>
          <a:ln w="9525" cap="flat">
            <a:solidFill>
              <a:srgbClr val="D9D9D9"/>
            </a:solidFill>
            <a:prstDash val="solid"/>
            <a:round/>
            <a:headEnd type="none" w="med" len="med"/>
            <a:tailEnd type="none" w="med" len="med"/>
          </a:ln>
        </p:spPr>
      </p:cxnSp>
      <p:sp>
        <p:nvSpPr>
          <p:cNvPr id="24" name="Shape 24"/>
          <p:cNvSpPr/>
          <p:nvPr/>
        </p:nvSpPr>
        <p:spPr>
          <a:xfrm>
            <a:off x="-10370519" y="20381400"/>
            <a:ext cx="10018078" cy="776880"/>
          </a:xfrm>
          <a:prstGeom prst="rect">
            <a:avLst/>
          </a:prstGeom>
          <a:solidFill>
            <a:srgbClr val="D9D9D9"/>
          </a:solidFill>
          <a:ln>
            <a:noFill/>
          </a:ln>
        </p:spPr>
        <p:txBody>
          <a:bodyPr lIns="91425" tIns="91425" rIns="91425" bIns="91425" anchor="ctr" anchorCtr="0">
            <a:noAutofit/>
          </a:bodyPr>
          <a:lstStyle/>
          <a:p>
            <a:endParaRPr sz="818"/>
          </a:p>
        </p:txBody>
      </p:sp>
      <p:sp>
        <p:nvSpPr>
          <p:cNvPr id="25" name="Shape 25"/>
          <p:cNvSpPr/>
          <p:nvPr/>
        </p:nvSpPr>
        <p:spPr>
          <a:xfrm>
            <a:off x="44222043" y="0"/>
            <a:ext cx="10050118" cy="32918040"/>
          </a:xfrm>
          <a:prstGeom prst="rect">
            <a:avLst/>
          </a:prstGeom>
          <a:solidFill>
            <a:srgbClr val="0D0D0D"/>
          </a:solidFill>
          <a:ln w="25550" cap="flat">
            <a:solidFill>
              <a:srgbClr val="5D9A2B"/>
            </a:solidFill>
            <a:prstDash val="solid"/>
            <a:round/>
            <a:headEnd type="none" w="med" len="med"/>
            <a:tailEnd type="none" w="med" len="med"/>
          </a:ln>
        </p:spPr>
        <p:txBody>
          <a:bodyPr lIns="182875" tIns="365750" rIns="182875" bIns="182875" anchor="t" anchorCtr="0">
            <a:noAutofit/>
          </a:bodyPr>
          <a:lstStyle/>
          <a:p>
            <a:pPr marL="0" marR="0" lvl="0" indent="0" algn="ctr" rtl="0">
              <a:lnSpc>
                <a:spcPct val="100000"/>
              </a:lnSpc>
              <a:spcBef>
                <a:spcPts val="0"/>
              </a:spcBef>
              <a:buSzPct val="25000"/>
              <a:buNone/>
            </a:pPr>
            <a:r>
              <a:rPr lang="en-US" sz="4299"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4101" b="1" i="0" u="none" strike="noStrike" cap="none" baseline="0">
                <a:solidFill>
                  <a:srgbClr val="FFFF00"/>
                </a:solidFill>
                <a:latin typeface="Trebuchet MS"/>
                <a:ea typeface="Trebuchet MS"/>
                <a:cs typeface="Trebuchet MS"/>
                <a:sym typeface="Trebuchet MS"/>
              </a:rPr>
              <a:t>(--THIS SECTION DOES NOT PRINT--)</a:t>
            </a:r>
          </a:p>
          <a:p>
            <a:endParaRPr lang="en-US" sz="4101"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3399"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4500" b="1" i="0" u="none" strike="noStrike" cap="none" baseline="0">
                <a:solidFill>
                  <a:srgbClr val="FFFFFF"/>
                </a:solidFill>
                <a:latin typeface="Trebuchet MS"/>
                <a:ea typeface="Trebuchet MS"/>
                <a:cs typeface="Trebuchet MS"/>
                <a:sym typeface="Trebuchet MS"/>
              </a:rPr>
              <a:t>Template FAQs</a:t>
            </a:r>
          </a:p>
          <a:p>
            <a:endParaRPr lang="en-US" sz="4500"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 </a:t>
            </a:r>
          </a:p>
          <a:p>
            <a:endParaRPr lang="en-US" sz="3399"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This template has four </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3399" b="0" i="0" u="sng" strike="noStrike" cap="none" baseline="0">
                <a:solidFill>
                  <a:srgbClr val="FFFFFF"/>
                </a:solidFill>
                <a:latin typeface="Trebuchet MS"/>
                <a:ea typeface="Trebuchet MS"/>
                <a:cs typeface="Trebuchet MS"/>
                <a:sym typeface="Trebuchet MS"/>
              </a:rPr>
              <a:t>Right-click</a:t>
            </a:r>
            <a:r>
              <a:rPr lang="en-US" sz="3399" b="0" i="0" u="none" strike="noStrike" cap="none" baseline="0">
                <a:solidFill>
                  <a:srgbClr val="FFFFFF"/>
                </a:solidFill>
                <a:latin typeface="Trebuchet MS"/>
                <a:ea typeface="Trebuchet MS"/>
                <a:cs typeface="Trebuchet MS"/>
                <a:sym typeface="Trebuchet MS"/>
              </a:rPr>
              <a:t> your mouse on the </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background  and click on </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LAYOUT to see the layout options.  The columns in the provided  layouts are fixed and cannot be moved but advanced users can modify any layout by going to VIEW and then SLIDE MASTER.</a:t>
            </a: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3399" b="1" i="0" u="sng" strike="noStrike" cap="none" baseline="0">
                <a:solidFill>
                  <a:srgbClr val="FFFFFF"/>
                </a:solidFill>
                <a:latin typeface="Trebuchet MS"/>
                <a:ea typeface="Trebuchet MS"/>
                <a:cs typeface="Trebuchet MS"/>
                <a:sym typeface="Trebuchet MS"/>
              </a:rPr>
              <a:t>TEXT</a:t>
            </a:r>
            <a:r>
              <a:rPr lang="en-US" sz="3399" b="1" i="0" u="none" strike="noStrike" cap="none" baseline="0">
                <a:solidFill>
                  <a:srgbClr val="FFFFFF"/>
                </a:solidFill>
                <a:latin typeface="Trebuchet MS"/>
                <a:ea typeface="Trebuchet MS"/>
                <a:cs typeface="Trebuchet MS"/>
                <a:sym typeface="Trebuchet MS"/>
              </a:rPr>
              <a:t>: </a:t>
            </a:r>
            <a:r>
              <a:rPr lang="en-US" sz="3399"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endParaRPr lang="en-US" sz="3399"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1" i="0" u="sng" strike="noStrike" cap="none" baseline="0">
                <a:solidFill>
                  <a:srgbClr val="FFFFFF"/>
                </a:solidFill>
                <a:latin typeface="Trebuchet MS"/>
                <a:ea typeface="Trebuchet MS"/>
                <a:cs typeface="Trebuchet MS"/>
                <a:sym typeface="Trebuchet MS"/>
              </a:rPr>
              <a:t>PHOTOS</a:t>
            </a:r>
            <a:r>
              <a:rPr lang="en-US" sz="3399" b="1" i="0" u="none" strike="noStrike" cap="none" baseline="0">
                <a:solidFill>
                  <a:srgbClr val="FFFFFF"/>
                </a:solidFill>
                <a:latin typeface="Trebuchet MS"/>
                <a:ea typeface="Trebuchet MS"/>
                <a:cs typeface="Trebuchet MS"/>
                <a:sym typeface="Trebuchet MS"/>
              </a:rPr>
              <a:t>: </a:t>
            </a:r>
            <a:r>
              <a:rPr lang="en-US" sz="3399" b="0" i="0" u="none" strike="noStrike" cap="none" baseline="0">
                <a:solidFill>
                  <a:srgbClr val="FFFFFF"/>
                </a:solidFill>
                <a:latin typeface="Trebuchet MS"/>
                <a:ea typeface="Trebuchet MS"/>
                <a:cs typeface="Trebuchet MS"/>
                <a:sym typeface="Trebuchet MS"/>
              </a:rPr>
              <a:t>Drag in a picture placeholder, size it </a:t>
            </a:r>
            <a:r>
              <a:rPr lang="en-US" sz="3399" b="0" i="0" u="sng" strike="noStrike" cap="none" baseline="0">
                <a:solidFill>
                  <a:srgbClr val="FFFFFF"/>
                </a:solidFill>
                <a:latin typeface="Trebuchet MS"/>
                <a:ea typeface="Trebuchet MS"/>
                <a:cs typeface="Trebuchet MS"/>
                <a:sym typeface="Trebuchet MS"/>
              </a:rPr>
              <a:t>first</a:t>
            </a:r>
            <a:r>
              <a:rPr lang="en-US" sz="3399" b="0" i="0" u="none" strike="noStrike" cap="none" baseline="0">
                <a:solidFill>
                  <a:srgbClr val="FFFFFF"/>
                </a:solidFill>
                <a:latin typeface="Trebuchet MS"/>
                <a:ea typeface="Trebuchet MS"/>
                <a:cs typeface="Trebuchet MS"/>
                <a:sym typeface="Trebuchet MS"/>
              </a:rPr>
              <a:t>, click in it and insert a photo from the menu.</a:t>
            </a:r>
          </a:p>
          <a:p>
            <a:endParaRPr lang="en-US" sz="3399"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1" i="0" u="sng" strike="noStrike" cap="none" baseline="0">
                <a:solidFill>
                  <a:srgbClr val="FFFFFF"/>
                </a:solidFill>
                <a:latin typeface="Trebuchet MS"/>
                <a:ea typeface="Trebuchet MS"/>
                <a:cs typeface="Trebuchet MS"/>
                <a:sym typeface="Trebuchet MS"/>
              </a:rPr>
              <a:t>TABLES</a:t>
            </a:r>
            <a:r>
              <a:rPr lang="en-US" sz="3399" b="1" i="0" u="none" strike="noStrike" cap="none" baseline="0">
                <a:solidFill>
                  <a:srgbClr val="FFFFFF"/>
                </a:solidFill>
                <a:latin typeface="Trebuchet MS"/>
                <a:ea typeface="Trebuchet MS"/>
                <a:cs typeface="Trebuchet MS"/>
                <a:sym typeface="Trebuchet MS"/>
              </a:rPr>
              <a:t>: </a:t>
            </a:r>
            <a:r>
              <a:rPr lang="en-US" sz="3399"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3399" b="0" i="0" u="sng" strike="noStrike" cap="none" baseline="0">
                <a:solidFill>
                  <a:srgbClr val="FFFFFF"/>
                </a:solidFill>
                <a:latin typeface="Trebuchet MS"/>
                <a:ea typeface="Trebuchet MS"/>
                <a:cs typeface="Trebuchet MS"/>
                <a:sym typeface="Trebuchet MS"/>
              </a:rPr>
              <a:t>right-click</a:t>
            </a:r>
            <a:r>
              <a:rPr lang="en-US" sz="3399"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provided color combinations or create your own.</a:t>
            </a: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p:txBody>
      </p:sp>
      <p:sp>
        <p:nvSpPr>
          <p:cNvPr id="26" name="Shape 26"/>
          <p:cNvSpPr/>
          <p:nvPr/>
        </p:nvSpPr>
        <p:spPr>
          <a:xfrm>
            <a:off x="50095083" y="12363478"/>
            <a:ext cx="3966118" cy="2558160"/>
          </a:xfrm>
          <a:prstGeom prst="rect">
            <a:avLst/>
          </a:prstGeom>
          <a:noFill/>
          <a:ln>
            <a:noFill/>
          </a:ln>
        </p:spPr>
        <p:txBody>
          <a:bodyPr lIns="91425" tIns="91425" rIns="91425" bIns="91425" anchor="ctr" anchorCtr="0">
            <a:noAutofit/>
          </a:bodyPr>
          <a:lstStyle/>
          <a:p>
            <a:endParaRPr sz="818"/>
          </a:p>
        </p:txBody>
      </p:sp>
      <p:sp>
        <p:nvSpPr>
          <p:cNvPr id="27" name="Shape 27"/>
          <p:cNvSpPr/>
          <p:nvPr/>
        </p:nvSpPr>
        <p:spPr>
          <a:xfrm>
            <a:off x="44335440" y="30844083"/>
            <a:ext cx="9159840" cy="1940038"/>
          </a:xfrm>
          <a:prstGeom prst="rect">
            <a:avLst/>
          </a:prstGeom>
          <a:noFill/>
          <a:ln>
            <a:noFill/>
          </a:ln>
        </p:spPr>
        <p:txBody>
          <a:bodyPr lIns="91425" tIns="45699" rIns="91425" bIns="45699" anchor="t" anchorCtr="0">
            <a:noAutofit/>
          </a:bodyPr>
          <a:lstStyle/>
          <a:p>
            <a:pPr marL="0" marR="0" lvl="0" indent="0" algn="l" rtl="0">
              <a:lnSpc>
                <a:spcPct val="75000"/>
              </a:lnSpc>
              <a:spcBef>
                <a:spcPts val="0"/>
              </a:spcBef>
              <a:buSzPct val="25000"/>
              <a:buNone/>
            </a:pPr>
            <a:r>
              <a:rPr lang="en-US" sz="2799" b="0" i="0" u="none" strike="noStrike" cap="none" baseline="0">
                <a:solidFill>
                  <a:srgbClr val="FFFFFF"/>
                </a:solidFill>
                <a:latin typeface="Calibri"/>
                <a:ea typeface="Calibri"/>
                <a:cs typeface="Calibri"/>
                <a:sym typeface="Calibri"/>
              </a:rPr>
              <a:t>© 2013 PosterPresentations.com     </a:t>
            </a:r>
            <a:r>
              <a:rPr lang="en-US" sz="2499"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2499" b="0" i="0" u="none" strike="noStrike" cap="none" baseline="0">
                <a:solidFill>
                  <a:srgbClr val="FFFFFF"/>
                </a:solidFill>
                <a:latin typeface="Calibri"/>
                <a:ea typeface="Calibri"/>
                <a:cs typeface="Calibri"/>
                <a:sym typeface="Calibri"/>
              </a:rPr>
              <a:t>     Berkeley CA </a:t>
            </a:r>
            <a:r>
              <a:rPr lang="en-US" sz="2199" b="0" i="0" u="none" strike="noStrike" cap="none" baseline="0">
                <a:solidFill>
                  <a:srgbClr val="FFFFFF"/>
                </a:solidFill>
                <a:latin typeface="Calibri"/>
                <a:ea typeface="Calibri"/>
                <a:cs typeface="Calibri"/>
                <a:sym typeface="Calibri"/>
              </a:rPr>
              <a:t>94710</a:t>
            </a:r>
            <a:r>
              <a:rPr lang="en-US" sz="2499" b="0" i="0" u="none" strike="noStrike" cap="none" baseline="0">
                <a:solidFill>
                  <a:srgbClr val="FFFFFF"/>
                </a:solidFill>
                <a:latin typeface="Calibri"/>
                <a:ea typeface="Calibri"/>
                <a:cs typeface="Calibri"/>
                <a:sym typeface="Calibri"/>
              </a:rPr>
              <a:t>     </a:t>
            </a:r>
            <a:r>
              <a:rPr lang="en-US" sz="2499" b="1" i="0" u="none" strike="noStrike" cap="none" baseline="0">
                <a:solidFill>
                  <a:srgbClr val="FFFF00"/>
                </a:solidFill>
                <a:latin typeface="Calibri"/>
                <a:ea typeface="Calibri"/>
                <a:cs typeface="Calibri"/>
                <a:sym typeface="Calibri"/>
              </a:rPr>
              <a:t>posterpresenter@gmail.com</a:t>
            </a:r>
          </a:p>
        </p:txBody>
      </p:sp>
      <p:cxnSp>
        <p:nvCxnSpPr>
          <p:cNvPr id="28" name="Shape 28"/>
          <p:cNvCxnSpPr/>
          <p:nvPr/>
        </p:nvCxnSpPr>
        <p:spPr>
          <a:xfrm>
            <a:off x="44195761" y="30844083"/>
            <a:ext cx="10050478" cy="2518"/>
          </a:xfrm>
          <a:prstGeom prst="straightConnector1">
            <a:avLst/>
          </a:prstGeom>
          <a:noFill/>
          <a:ln w="9525" cap="flat">
            <a:solidFill>
              <a:srgbClr val="D9D9D9"/>
            </a:solidFill>
            <a:prstDash val="solid"/>
            <a:round/>
            <a:headEnd type="none" w="med" len="med"/>
            <a:tailEnd type="none" w="med" len="med"/>
          </a:ln>
        </p:spPr>
      </p:cxnSp>
      <p:cxnSp>
        <p:nvCxnSpPr>
          <p:cNvPr id="29" name="Shape 29"/>
          <p:cNvCxnSpPr/>
          <p:nvPr/>
        </p:nvCxnSpPr>
        <p:spPr>
          <a:xfrm>
            <a:off x="44222043" y="5230801"/>
            <a:ext cx="10050478" cy="2518"/>
          </a:xfrm>
          <a:prstGeom prst="straightConnector1">
            <a:avLst/>
          </a:prstGeom>
          <a:noFill/>
          <a:ln w="9525" cap="flat">
            <a:solidFill>
              <a:srgbClr val="D9D9D9"/>
            </a:solidFill>
            <a:prstDash val="solid"/>
            <a:round/>
            <a:headEnd type="none" w="med" len="med"/>
            <a:tailEnd type="none" w="med" len="med"/>
          </a:ln>
        </p:spPr>
      </p:cxnSp>
      <p:sp>
        <p:nvSpPr>
          <p:cNvPr id="30" name="Shape 30"/>
          <p:cNvSpPr txBox="1">
            <a:spLocks noGrp="1"/>
          </p:cNvSpPr>
          <p:nvPr>
            <p:ph type="body" idx="1"/>
          </p:nvPr>
        </p:nvSpPr>
        <p:spPr>
          <a:xfrm>
            <a:off x="904320" y="6004438"/>
            <a:ext cx="1359108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1" name="Shape 31"/>
          <p:cNvSpPr txBox="1">
            <a:spLocks noGrp="1"/>
          </p:cNvSpPr>
          <p:nvPr>
            <p:ph type="body" idx="2"/>
          </p:nvPr>
        </p:nvSpPr>
        <p:spPr>
          <a:xfrm>
            <a:off x="922320" y="-3973317"/>
            <a:ext cx="13572720"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2" name="Shape 32"/>
          <p:cNvSpPr txBox="1">
            <a:spLocks noGrp="1"/>
          </p:cNvSpPr>
          <p:nvPr>
            <p:ph type="body" idx="3"/>
          </p:nvPr>
        </p:nvSpPr>
        <p:spPr>
          <a:xfrm>
            <a:off x="922323" y="18035278"/>
            <a:ext cx="13592518"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3" name="Shape 33"/>
          <p:cNvSpPr txBox="1">
            <a:spLocks noGrp="1"/>
          </p:cNvSpPr>
          <p:nvPr>
            <p:ph type="body" idx="4"/>
          </p:nvPr>
        </p:nvSpPr>
        <p:spPr>
          <a:xfrm>
            <a:off x="942120" y="8004241"/>
            <a:ext cx="13572720"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4" name="Shape 34"/>
          <p:cNvSpPr txBox="1">
            <a:spLocks noGrp="1"/>
          </p:cNvSpPr>
          <p:nvPr>
            <p:ph type="body" idx="5"/>
          </p:nvPr>
        </p:nvSpPr>
        <p:spPr>
          <a:xfrm>
            <a:off x="15154203" y="21389758"/>
            <a:ext cx="13571278"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5" name="Shape 35"/>
          <p:cNvSpPr txBox="1">
            <a:spLocks noGrp="1"/>
          </p:cNvSpPr>
          <p:nvPr>
            <p:ph type="body" idx="6"/>
          </p:nvPr>
        </p:nvSpPr>
        <p:spPr>
          <a:xfrm>
            <a:off x="15154203" y="11334603"/>
            <a:ext cx="1357127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6" name="Shape 36"/>
          <p:cNvSpPr txBox="1">
            <a:spLocks noGrp="1"/>
          </p:cNvSpPr>
          <p:nvPr>
            <p:ph type="body" idx="7"/>
          </p:nvPr>
        </p:nvSpPr>
        <p:spPr>
          <a:xfrm>
            <a:off x="15162123" y="6004438"/>
            <a:ext cx="13571278"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7" name="Shape 37"/>
          <p:cNvSpPr txBox="1">
            <a:spLocks noGrp="1"/>
          </p:cNvSpPr>
          <p:nvPr>
            <p:ph type="body" idx="8"/>
          </p:nvPr>
        </p:nvSpPr>
        <p:spPr>
          <a:xfrm>
            <a:off x="15156000" y="-3973317"/>
            <a:ext cx="13579200"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8" name="Shape 38"/>
          <p:cNvSpPr txBox="1">
            <a:spLocks noGrp="1"/>
          </p:cNvSpPr>
          <p:nvPr>
            <p:ph type="body" idx="9"/>
          </p:nvPr>
        </p:nvSpPr>
        <p:spPr>
          <a:xfrm>
            <a:off x="29395803" y="-3973317"/>
            <a:ext cx="1357559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9" name="Shape 39"/>
          <p:cNvSpPr txBox="1">
            <a:spLocks noGrp="1"/>
          </p:cNvSpPr>
          <p:nvPr>
            <p:ph type="body" idx="13"/>
          </p:nvPr>
        </p:nvSpPr>
        <p:spPr>
          <a:xfrm>
            <a:off x="29395803" y="6004438"/>
            <a:ext cx="13575598"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0" name="Shape 40"/>
          <p:cNvSpPr txBox="1">
            <a:spLocks noGrp="1"/>
          </p:cNvSpPr>
          <p:nvPr>
            <p:ph type="body" idx="14"/>
          </p:nvPr>
        </p:nvSpPr>
        <p:spPr>
          <a:xfrm>
            <a:off x="29395803" y="7971841"/>
            <a:ext cx="1357559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1" name="Shape 41"/>
          <p:cNvSpPr txBox="1">
            <a:spLocks noGrp="1"/>
          </p:cNvSpPr>
          <p:nvPr>
            <p:ph type="body" idx="15"/>
          </p:nvPr>
        </p:nvSpPr>
        <p:spPr>
          <a:xfrm>
            <a:off x="29390761" y="17949600"/>
            <a:ext cx="13580638"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2" name="Shape 42"/>
          <p:cNvSpPr txBox="1">
            <a:spLocks noGrp="1"/>
          </p:cNvSpPr>
          <p:nvPr>
            <p:ph type="body" idx="16"/>
          </p:nvPr>
        </p:nvSpPr>
        <p:spPr>
          <a:xfrm>
            <a:off x="29395803" y="16354803"/>
            <a:ext cx="1357559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3" name="Shape 43"/>
          <p:cNvSpPr txBox="1">
            <a:spLocks noGrp="1"/>
          </p:cNvSpPr>
          <p:nvPr>
            <p:ph type="body" idx="17"/>
          </p:nvPr>
        </p:nvSpPr>
        <p:spPr>
          <a:xfrm>
            <a:off x="29395803" y="26418240"/>
            <a:ext cx="13580638"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4" name="Shape 44"/>
          <p:cNvSpPr txBox="1">
            <a:spLocks noGrp="1"/>
          </p:cNvSpPr>
          <p:nvPr>
            <p:ph type="body" idx="18"/>
          </p:nvPr>
        </p:nvSpPr>
        <p:spPr>
          <a:xfrm>
            <a:off x="914403" y="1143003"/>
            <a:ext cx="4419358" cy="251423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5" name="Shape 45"/>
          <p:cNvSpPr txBox="1">
            <a:spLocks noGrp="1"/>
          </p:cNvSpPr>
          <p:nvPr>
            <p:ph type="body" idx="19"/>
          </p:nvPr>
        </p:nvSpPr>
        <p:spPr>
          <a:xfrm>
            <a:off x="38557083" y="1143003"/>
            <a:ext cx="4419358" cy="251423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6" name="Shape 46"/>
          <p:cNvSpPr txBox="1">
            <a:spLocks noGrp="1"/>
          </p:cNvSpPr>
          <p:nvPr>
            <p:ph type="body" idx="20"/>
          </p:nvPr>
        </p:nvSpPr>
        <p:spPr>
          <a:xfrm>
            <a:off x="5837403" y="2283480"/>
            <a:ext cx="32216038" cy="120744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7" name="Shape 47"/>
          <p:cNvSpPr txBox="1">
            <a:spLocks noGrp="1"/>
          </p:cNvSpPr>
          <p:nvPr>
            <p:ph type="body" idx="21"/>
          </p:nvPr>
        </p:nvSpPr>
        <p:spPr>
          <a:xfrm>
            <a:off x="5837403" y="3458160"/>
            <a:ext cx="32216038" cy="95148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8" name="Shape 48"/>
          <p:cNvSpPr txBox="1">
            <a:spLocks noGrp="1"/>
          </p:cNvSpPr>
          <p:nvPr>
            <p:ph type="body" idx="22"/>
          </p:nvPr>
        </p:nvSpPr>
        <p:spPr>
          <a:xfrm>
            <a:off x="5837403" y="478800"/>
            <a:ext cx="32216038" cy="180432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9" name="Shape 49"/>
          <p:cNvSpPr txBox="1">
            <a:spLocks noGrp="1"/>
          </p:cNvSpPr>
          <p:nvPr>
            <p:ph type="body" idx="23"/>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0" name="Shape 50"/>
          <p:cNvSpPr txBox="1">
            <a:spLocks noGrp="1"/>
          </p:cNvSpPr>
          <p:nvPr>
            <p:ph type="body" idx="24"/>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1" name="Shape 51"/>
          <p:cNvSpPr txBox="1">
            <a:spLocks noGrp="1"/>
          </p:cNvSpPr>
          <p:nvPr>
            <p:ph type="body" idx="25"/>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2" name="Shape 52"/>
          <p:cNvSpPr txBox="1">
            <a:spLocks noGrp="1"/>
          </p:cNvSpPr>
          <p:nvPr>
            <p:ph type="body" idx="26"/>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3" name="Shape 53"/>
          <p:cNvSpPr txBox="1">
            <a:spLocks noGrp="1"/>
          </p:cNvSpPr>
          <p:nvPr>
            <p:ph type="body" idx="27"/>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4" name="Shape 54"/>
          <p:cNvSpPr txBox="1">
            <a:spLocks noGrp="1"/>
          </p:cNvSpPr>
          <p:nvPr>
            <p:ph type="body" idx="28"/>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5" name="Shape 55"/>
          <p:cNvSpPr txBox="1">
            <a:spLocks noGrp="1"/>
          </p:cNvSpPr>
          <p:nvPr>
            <p:ph type="body" idx="29"/>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6" name="Shape 56"/>
          <p:cNvSpPr txBox="1">
            <a:spLocks noGrp="1"/>
          </p:cNvSpPr>
          <p:nvPr>
            <p:ph type="body" idx="30"/>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7" name="Shape 57"/>
          <p:cNvSpPr txBox="1">
            <a:spLocks noGrp="1"/>
          </p:cNvSpPr>
          <p:nvPr>
            <p:ph type="body" idx="31"/>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8" name="Shape 58"/>
          <p:cNvSpPr txBox="1">
            <a:spLocks noGrp="1"/>
          </p:cNvSpPr>
          <p:nvPr>
            <p:ph type="body" idx="32"/>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9" name="Shape 59"/>
          <p:cNvSpPr txBox="1">
            <a:spLocks noGrp="1"/>
          </p:cNvSpPr>
          <p:nvPr>
            <p:ph type="body" idx="33"/>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0" name="Shape 60"/>
          <p:cNvSpPr txBox="1">
            <a:spLocks noGrp="1"/>
          </p:cNvSpPr>
          <p:nvPr>
            <p:ph type="body" idx="34"/>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1" name="Shape 61"/>
          <p:cNvSpPr txBox="1">
            <a:spLocks noGrp="1"/>
          </p:cNvSpPr>
          <p:nvPr>
            <p:ph type="body" idx="35"/>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2" name="Shape 62"/>
          <p:cNvSpPr txBox="1">
            <a:spLocks noGrp="1"/>
          </p:cNvSpPr>
          <p:nvPr>
            <p:ph type="body" idx="36"/>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3" name="Shape 63"/>
          <p:cNvSpPr txBox="1">
            <a:spLocks noGrp="1"/>
          </p:cNvSpPr>
          <p:nvPr>
            <p:ph type="body" idx="37"/>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4" name="Shape 64"/>
          <p:cNvSpPr txBox="1">
            <a:spLocks noGrp="1"/>
          </p:cNvSpPr>
          <p:nvPr>
            <p:ph type="body" idx="38"/>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5" name="Shape 65"/>
          <p:cNvSpPr txBox="1">
            <a:spLocks noGrp="1"/>
          </p:cNvSpPr>
          <p:nvPr>
            <p:ph type="body" idx="39"/>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6" name="Shape 66"/>
          <p:cNvSpPr txBox="1">
            <a:spLocks noGrp="1"/>
          </p:cNvSpPr>
          <p:nvPr>
            <p:ph type="body" idx="40"/>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7" name="Shape 67"/>
          <p:cNvSpPr txBox="1">
            <a:spLocks noGrp="1"/>
          </p:cNvSpPr>
          <p:nvPr>
            <p:ph type="body" idx="41"/>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8" name="Shape 68"/>
          <p:cNvSpPr txBox="1">
            <a:spLocks noGrp="1"/>
          </p:cNvSpPr>
          <p:nvPr>
            <p:ph type="body" idx="42"/>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9" name="Shape 69"/>
          <p:cNvSpPr txBox="1">
            <a:spLocks noGrp="1"/>
          </p:cNvSpPr>
          <p:nvPr>
            <p:ph type="body" idx="43"/>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0" name="Shape 70"/>
          <p:cNvSpPr txBox="1">
            <a:spLocks noGrp="1"/>
          </p:cNvSpPr>
          <p:nvPr>
            <p:ph type="body" idx="44"/>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1" name="Shape 71"/>
          <p:cNvSpPr txBox="1">
            <a:spLocks noGrp="1"/>
          </p:cNvSpPr>
          <p:nvPr>
            <p:ph type="body" idx="45"/>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2" name="Shape 72"/>
          <p:cNvSpPr txBox="1">
            <a:spLocks noGrp="1"/>
          </p:cNvSpPr>
          <p:nvPr>
            <p:ph type="body" idx="46"/>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3" name="Shape 73"/>
          <p:cNvSpPr txBox="1">
            <a:spLocks noGrp="1"/>
          </p:cNvSpPr>
          <p:nvPr>
            <p:ph type="body" idx="47"/>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4" name="Shape 74"/>
          <p:cNvSpPr txBox="1">
            <a:spLocks noGrp="1"/>
          </p:cNvSpPr>
          <p:nvPr>
            <p:ph type="body" idx="48"/>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5" name="Shape 75"/>
          <p:cNvSpPr txBox="1">
            <a:spLocks noGrp="1"/>
          </p:cNvSpPr>
          <p:nvPr>
            <p:ph type="body" idx="49"/>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6" name="Shape 76"/>
          <p:cNvSpPr txBox="1">
            <a:spLocks noGrp="1"/>
          </p:cNvSpPr>
          <p:nvPr>
            <p:ph type="body" idx="50"/>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7" name="Shape 77"/>
          <p:cNvSpPr txBox="1">
            <a:spLocks noGrp="1"/>
          </p:cNvSpPr>
          <p:nvPr>
            <p:ph type="body" idx="51"/>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8" name="Shape 78"/>
          <p:cNvSpPr txBox="1">
            <a:spLocks noGrp="1"/>
          </p:cNvSpPr>
          <p:nvPr>
            <p:ph type="body" idx="52"/>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9" name="Shape 79"/>
          <p:cNvSpPr txBox="1">
            <a:spLocks noGrp="1"/>
          </p:cNvSpPr>
          <p:nvPr>
            <p:ph type="body" idx="53"/>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0" name="Shape 80"/>
          <p:cNvSpPr txBox="1">
            <a:spLocks noGrp="1"/>
          </p:cNvSpPr>
          <p:nvPr>
            <p:ph type="body" idx="54"/>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1" name="Shape 81"/>
          <p:cNvSpPr txBox="1">
            <a:spLocks noGrp="1"/>
          </p:cNvSpPr>
          <p:nvPr>
            <p:ph type="body" idx="55"/>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2" name="Shape 82"/>
          <p:cNvSpPr txBox="1">
            <a:spLocks noGrp="1"/>
          </p:cNvSpPr>
          <p:nvPr>
            <p:ph type="body" idx="56"/>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3" name="Shape 83"/>
          <p:cNvSpPr txBox="1">
            <a:spLocks noGrp="1"/>
          </p:cNvSpPr>
          <p:nvPr>
            <p:ph type="body" idx="57"/>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4" name="Shape 84"/>
          <p:cNvSpPr txBox="1">
            <a:spLocks noGrp="1"/>
          </p:cNvSpPr>
          <p:nvPr>
            <p:ph type="body" idx="58"/>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5" name="Shape 85"/>
          <p:cNvSpPr txBox="1">
            <a:spLocks noGrp="1"/>
          </p:cNvSpPr>
          <p:nvPr>
            <p:ph type="body" idx="59"/>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6" name="Shape 86"/>
          <p:cNvSpPr txBox="1">
            <a:spLocks noGrp="1"/>
          </p:cNvSpPr>
          <p:nvPr>
            <p:ph type="title"/>
          </p:nvPr>
        </p:nvSpPr>
        <p:spPr>
          <a:xfrm>
            <a:off x="2194558" y="1313278"/>
            <a:ext cx="39501720" cy="549684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jpg"/><Relationship Id="rId10" Type="http://schemas.openxmlformats.org/officeDocument/2006/relationships/image" Target="../media/image8.png"/><Relationship Id="rId4" Type="http://schemas.openxmlformats.org/officeDocument/2006/relationships/image" Target="../media/image2.gif"/><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904198" y="6339832"/>
            <a:ext cx="13591198" cy="5021764"/>
          </a:xfrm>
          <a:prstGeom prst="rect">
            <a:avLst/>
          </a:prstGeom>
          <a:noFill/>
          <a:ln>
            <a:noFill/>
          </a:ln>
        </p:spPr>
        <p:txBody>
          <a:bodyPr lIns="228600" tIns="228600" rIns="228600" bIns="228600" anchor="t" anchorCtr="0">
            <a:noAutofit/>
          </a:bodyPr>
          <a:lstStyle/>
          <a:p>
            <a:pPr>
              <a:buClr>
                <a:srgbClr val="000000"/>
              </a:buClr>
              <a:buSzPct val="25000"/>
            </a:pPr>
            <a:r>
              <a:rPr lang="en-US" sz="3201" dirty="0"/>
              <a:t>Many families and individuals abandon civilization to live on small yachts and sail boats. Nearly all are reliant on large diesel motors and generators for both mobility and powering boat systems. This project will prove or disprove the effectiveness and safety of implementing a battery system to replace the diesel motors. By implementing simple simulations of a sail boat then using regression learning to optimize run-time of the boat. Hopefully the results will lead to small scale implementations that can further prove that a system like this is possible. </a:t>
            </a:r>
          </a:p>
        </p:txBody>
      </p:sp>
      <p:sp>
        <p:nvSpPr>
          <p:cNvPr id="133" name="Shape 133"/>
          <p:cNvSpPr txBox="1"/>
          <p:nvPr/>
        </p:nvSpPr>
        <p:spPr>
          <a:xfrm>
            <a:off x="1166638" y="5707677"/>
            <a:ext cx="12980291" cy="751205"/>
          </a:xfrm>
          <a:prstGeom prst="rect">
            <a:avLst/>
          </a:prstGeom>
          <a:noFill/>
          <a:ln>
            <a:noFill/>
          </a:ln>
        </p:spPr>
        <p:txBody>
          <a:bodyPr lIns="91425" tIns="91425" rIns="91425" bIns="91425" anchor="ctr" anchorCtr="0">
            <a:noAutofit/>
          </a:bodyPr>
          <a:lstStyle/>
          <a:p>
            <a:pPr>
              <a:buClr>
                <a:srgbClr val="000000"/>
              </a:buClr>
              <a:buSzPct val="25000"/>
            </a:pPr>
            <a:r>
              <a:rPr lang="en-US" sz="4800" b="1" dirty="0"/>
              <a:t>Abstract</a:t>
            </a:r>
          </a:p>
        </p:txBody>
      </p:sp>
      <p:sp>
        <p:nvSpPr>
          <p:cNvPr id="140" name="Shape 140"/>
          <p:cNvSpPr txBox="1"/>
          <p:nvPr/>
        </p:nvSpPr>
        <p:spPr>
          <a:xfrm>
            <a:off x="5471593" y="1992017"/>
            <a:ext cx="32216038" cy="951480"/>
          </a:xfrm>
          <a:prstGeom prst="rect">
            <a:avLst/>
          </a:prstGeom>
          <a:noFill/>
          <a:ln>
            <a:noFill/>
          </a:ln>
        </p:spPr>
        <p:txBody>
          <a:bodyPr lIns="128150" tIns="64075" rIns="128150" bIns="64075" anchor="t" anchorCtr="0">
            <a:noAutofit/>
          </a:bodyPr>
          <a:lstStyle/>
          <a:p>
            <a:pPr algn="ctr">
              <a:buClr>
                <a:srgbClr val="000000"/>
              </a:buClr>
              <a:buSzPct val="25000"/>
            </a:pPr>
            <a:r>
              <a:rPr lang="en-US" sz="6600" dirty="0">
                <a:solidFill>
                  <a:schemeClr val="bg1"/>
                </a:solidFill>
              </a:rPr>
              <a:t>Jacob Strong</a:t>
            </a:r>
          </a:p>
          <a:p>
            <a:pPr algn="ctr">
              <a:buClr>
                <a:srgbClr val="000000"/>
              </a:buClr>
              <a:buSzPct val="25000"/>
            </a:pPr>
            <a:r>
              <a:rPr lang="en-US" sz="6600" dirty="0">
                <a:solidFill>
                  <a:schemeClr val="bg1"/>
                </a:solidFill>
              </a:rPr>
              <a:t>Machine Intelligence in Clean Energy ----- Fall 2019</a:t>
            </a:r>
          </a:p>
        </p:txBody>
      </p:sp>
      <p:sp>
        <p:nvSpPr>
          <p:cNvPr id="141" name="Shape 141"/>
          <p:cNvSpPr txBox="1"/>
          <p:nvPr/>
        </p:nvSpPr>
        <p:spPr>
          <a:xfrm>
            <a:off x="5837403" y="478800"/>
            <a:ext cx="32216038" cy="1804320"/>
          </a:xfrm>
          <a:prstGeom prst="rect">
            <a:avLst/>
          </a:prstGeom>
          <a:noFill/>
          <a:ln>
            <a:noFill/>
          </a:ln>
        </p:spPr>
        <p:txBody>
          <a:bodyPr lIns="128150" tIns="64075" rIns="128150" bIns="64075" anchor="t" anchorCtr="0">
            <a:noAutofit/>
          </a:bodyPr>
          <a:lstStyle/>
          <a:p>
            <a:pPr algn="ctr">
              <a:buClr>
                <a:srgbClr val="000000"/>
              </a:buClr>
              <a:buSzPct val="25000"/>
            </a:pPr>
            <a:r>
              <a:rPr lang="en-US" sz="9600" dirty="0">
                <a:solidFill>
                  <a:schemeClr val="bg1"/>
                </a:solidFill>
              </a:rPr>
              <a:t>All Electric Sailboat </a:t>
            </a:r>
          </a:p>
        </p:txBody>
      </p:sp>
      <p:sp>
        <p:nvSpPr>
          <p:cNvPr id="142" name="Shape 142"/>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43" name="Shape 143"/>
          <p:cNvSpPr txBox="1"/>
          <p:nvPr/>
        </p:nvSpPr>
        <p:spPr>
          <a:xfrm>
            <a:off x="2103504" y="10515595"/>
            <a:ext cx="10056600" cy="846000"/>
          </a:xfrm>
          <a:prstGeom prst="rect">
            <a:avLst/>
          </a:prstGeom>
          <a:noFill/>
          <a:ln>
            <a:noFill/>
          </a:ln>
        </p:spPr>
        <p:txBody>
          <a:bodyPr lIns="228600" tIns="228600" rIns="228600" bIns="228600" anchor="t" anchorCtr="0">
            <a:noAutofit/>
          </a:bodyPr>
          <a:lstStyle/>
          <a:p>
            <a:endParaRPr sz="818"/>
          </a:p>
        </p:txBody>
      </p:sp>
      <p:sp>
        <p:nvSpPr>
          <p:cNvPr id="144" name="Shape 144"/>
          <p:cNvSpPr txBox="1"/>
          <p:nvPr/>
        </p:nvSpPr>
        <p:spPr>
          <a:xfrm>
            <a:off x="2103504" y="10515595"/>
            <a:ext cx="10056600" cy="846000"/>
          </a:xfrm>
          <a:prstGeom prst="rect">
            <a:avLst/>
          </a:prstGeom>
          <a:noFill/>
          <a:ln>
            <a:noFill/>
          </a:ln>
        </p:spPr>
        <p:txBody>
          <a:bodyPr lIns="228600" tIns="228600" rIns="228600" bIns="228600" anchor="t" anchorCtr="0">
            <a:noAutofit/>
          </a:bodyPr>
          <a:lstStyle/>
          <a:p>
            <a:endParaRPr sz="818"/>
          </a:p>
        </p:txBody>
      </p:sp>
      <p:sp>
        <p:nvSpPr>
          <p:cNvPr id="145" name="Shape 145"/>
          <p:cNvSpPr txBox="1"/>
          <p:nvPr/>
        </p:nvSpPr>
        <p:spPr>
          <a:xfrm>
            <a:off x="2103504" y="10515595"/>
            <a:ext cx="10056600" cy="846000"/>
          </a:xfrm>
          <a:prstGeom prst="rect">
            <a:avLst/>
          </a:prstGeom>
          <a:noFill/>
          <a:ln>
            <a:noFill/>
          </a:ln>
        </p:spPr>
        <p:txBody>
          <a:bodyPr lIns="228600" tIns="228600" rIns="228600" bIns="228600" anchor="t" anchorCtr="0">
            <a:noAutofit/>
          </a:bodyPr>
          <a:lstStyle/>
          <a:p>
            <a:endParaRPr sz="818"/>
          </a:p>
        </p:txBody>
      </p:sp>
      <p:sp>
        <p:nvSpPr>
          <p:cNvPr id="146" name="Shape 146"/>
          <p:cNvSpPr txBox="1"/>
          <p:nvPr/>
        </p:nvSpPr>
        <p:spPr>
          <a:xfrm>
            <a:off x="2103504" y="10515595"/>
            <a:ext cx="10056600" cy="846000"/>
          </a:xfrm>
          <a:prstGeom prst="rect">
            <a:avLst/>
          </a:prstGeom>
          <a:noFill/>
          <a:ln>
            <a:noFill/>
          </a:ln>
        </p:spPr>
        <p:txBody>
          <a:bodyPr lIns="228600" tIns="228600" rIns="228600" bIns="228600" anchor="t" anchorCtr="0">
            <a:noAutofit/>
          </a:bodyPr>
          <a:lstStyle/>
          <a:p>
            <a:endParaRPr sz="818"/>
          </a:p>
        </p:txBody>
      </p:sp>
      <p:sp>
        <p:nvSpPr>
          <p:cNvPr id="147" name="Shape 147"/>
          <p:cNvSpPr txBox="1"/>
          <p:nvPr/>
        </p:nvSpPr>
        <p:spPr>
          <a:xfrm>
            <a:off x="2103504" y="10515595"/>
            <a:ext cx="10056600" cy="846000"/>
          </a:xfrm>
          <a:prstGeom prst="rect">
            <a:avLst/>
          </a:prstGeom>
          <a:noFill/>
          <a:ln>
            <a:noFill/>
          </a:ln>
        </p:spPr>
        <p:txBody>
          <a:bodyPr lIns="228600" tIns="228600" rIns="228600" bIns="228600" anchor="t" anchorCtr="0">
            <a:noAutofit/>
          </a:bodyPr>
          <a:lstStyle/>
          <a:p>
            <a:endParaRPr sz="818"/>
          </a:p>
        </p:txBody>
      </p:sp>
      <p:sp>
        <p:nvSpPr>
          <p:cNvPr id="148" name="Shape 148"/>
          <p:cNvSpPr txBox="1"/>
          <p:nvPr/>
        </p:nvSpPr>
        <p:spPr>
          <a:xfrm>
            <a:off x="2103504" y="10515595"/>
            <a:ext cx="10056600" cy="846000"/>
          </a:xfrm>
          <a:prstGeom prst="rect">
            <a:avLst/>
          </a:prstGeom>
          <a:noFill/>
          <a:ln>
            <a:noFill/>
          </a:ln>
        </p:spPr>
        <p:txBody>
          <a:bodyPr lIns="228600" tIns="228600" rIns="228600" bIns="228600" anchor="t" anchorCtr="0">
            <a:noAutofit/>
          </a:bodyPr>
          <a:lstStyle/>
          <a:p>
            <a:endParaRPr sz="818"/>
          </a:p>
        </p:txBody>
      </p:sp>
      <p:sp>
        <p:nvSpPr>
          <p:cNvPr id="149" name="Shape 149"/>
          <p:cNvSpPr txBox="1"/>
          <p:nvPr/>
        </p:nvSpPr>
        <p:spPr>
          <a:xfrm>
            <a:off x="2103504" y="10515595"/>
            <a:ext cx="10056600" cy="846000"/>
          </a:xfrm>
          <a:prstGeom prst="rect">
            <a:avLst/>
          </a:prstGeom>
          <a:noFill/>
          <a:ln>
            <a:noFill/>
          </a:ln>
        </p:spPr>
        <p:txBody>
          <a:bodyPr lIns="228600" tIns="228600" rIns="228600" bIns="228600" anchor="t" anchorCtr="0">
            <a:noAutofit/>
          </a:bodyPr>
          <a:lstStyle/>
          <a:p>
            <a:endParaRPr sz="818"/>
          </a:p>
        </p:txBody>
      </p:sp>
      <p:sp>
        <p:nvSpPr>
          <p:cNvPr id="150" name="Shape 150"/>
          <p:cNvSpPr txBox="1"/>
          <p:nvPr/>
        </p:nvSpPr>
        <p:spPr>
          <a:xfrm>
            <a:off x="2103504" y="10515595"/>
            <a:ext cx="10056600" cy="846000"/>
          </a:xfrm>
          <a:prstGeom prst="rect">
            <a:avLst/>
          </a:prstGeom>
          <a:noFill/>
          <a:ln>
            <a:noFill/>
          </a:ln>
        </p:spPr>
        <p:txBody>
          <a:bodyPr lIns="228600" tIns="228600" rIns="228600" bIns="228600" anchor="t" anchorCtr="0">
            <a:noAutofit/>
          </a:bodyPr>
          <a:lstStyle/>
          <a:p>
            <a:endParaRPr sz="818"/>
          </a:p>
        </p:txBody>
      </p:sp>
      <p:sp>
        <p:nvSpPr>
          <p:cNvPr id="151" name="Shape 151"/>
          <p:cNvSpPr txBox="1"/>
          <p:nvPr/>
        </p:nvSpPr>
        <p:spPr>
          <a:xfrm>
            <a:off x="2103504" y="10515595"/>
            <a:ext cx="10056600" cy="846000"/>
          </a:xfrm>
          <a:prstGeom prst="rect">
            <a:avLst/>
          </a:prstGeom>
          <a:noFill/>
          <a:ln>
            <a:noFill/>
          </a:ln>
        </p:spPr>
        <p:txBody>
          <a:bodyPr lIns="228600" tIns="228600" rIns="228600" bIns="228600" anchor="t" anchorCtr="0">
            <a:noAutofit/>
          </a:bodyPr>
          <a:lstStyle/>
          <a:p>
            <a:endParaRPr sz="818"/>
          </a:p>
        </p:txBody>
      </p:sp>
      <p:sp>
        <p:nvSpPr>
          <p:cNvPr id="153" name="Shape 153"/>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54" name="Shape 154"/>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55" name="Shape 155"/>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56" name="Shape 156"/>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57" name="Shape 157"/>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58" name="Shape 158"/>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59" name="Shape 159"/>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60" name="Shape 160"/>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61" name="Shape 161"/>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62" name="Shape 162"/>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63" name="Shape 163"/>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64" name="Shape 164"/>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65" name="Shape 165"/>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66" name="Shape 166"/>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68" name="Shape 168"/>
          <p:cNvSpPr/>
          <p:nvPr/>
        </p:nvSpPr>
        <p:spPr>
          <a:xfrm>
            <a:off x="34564318" y="798841"/>
            <a:ext cx="6309360" cy="3544558"/>
          </a:xfrm>
          <a:prstGeom prst="rect">
            <a:avLst/>
          </a:prstGeom>
          <a:noFill/>
          <a:ln>
            <a:noFill/>
          </a:ln>
        </p:spPr>
        <p:txBody>
          <a:bodyPr lIns="91425" tIns="91425" rIns="91425" bIns="91425" anchor="ctr" anchorCtr="0">
            <a:noAutofit/>
          </a:bodyPr>
          <a:lstStyle/>
          <a:p>
            <a:endParaRPr sz="818"/>
          </a:p>
        </p:txBody>
      </p:sp>
      <p:sp>
        <p:nvSpPr>
          <p:cNvPr id="62" name="Shape 132"/>
          <p:cNvSpPr txBox="1"/>
          <p:nvPr/>
        </p:nvSpPr>
        <p:spPr>
          <a:xfrm>
            <a:off x="953362" y="12027648"/>
            <a:ext cx="13591198" cy="5059798"/>
          </a:xfrm>
          <a:prstGeom prst="rect">
            <a:avLst/>
          </a:prstGeom>
          <a:noFill/>
          <a:ln>
            <a:noFill/>
          </a:ln>
        </p:spPr>
        <p:txBody>
          <a:bodyPr lIns="228600" tIns="228600" rIns="228600" bIns="228600" anchor="t" anchorCtr="0">
            <a:noAutofit/>
          </a:bodyPr>
          <a:lstStyle/>
          <a:p>
            <a:pPr>
              <a:buClr>
                <a:srgbClr val="000000"/>
              </a:buClr>
              <a:buSzPct val="25000"/>
            </a:pPr>
            <a:r>
              <a:rPr lang="en-US" sz="3201" dirty="0"/>
              <a:t>Using a basic simulation of a modern cruising catamaran we simulate an Atlantic crossing with the use of battery energy storage instead of diesel motors/generators. A Reinforcement Learning method will be employed to manage the runtime of the sailboat.</a:t>
            </a:r>
          </a:p>
          <a:p>
            <a:pPr>
              <a:buClr>
                <a:srgbClr val="000000"/>
              </a:buClr>
              <a:buSzPct val="25000"/>
            </a:pPr>
            <a:r>
              <a:rPr lang="en-US" sz="3201" dirty="0"/>
              <a:t> </a:t>
            </a:r>
          </a:p>
        </p:txBody>
      </p:sp>
      <p:sp>
        <p:nvSpPr>
          <p:cNvPr id="63" name="Shape 133"/>
          <p:cNvSpPr txBox="1"/>
          <p:nvPr/>
        </p:nvSpPr>
        <p:spPr>
          <a:xfrm>
            <a:off x="1115866" y="11174728"/>
            <a:ext cx="13572598" cy="738298"/>
          </a:xfrm>
          <a:prstGeom prst="rect">
            <a:avLst/>
          </a:prstGeom>
          <a:noFill/>
          <a:ln>
            <a:noFill/>
          </a:ln>
        </p:spPr>
        <p:txBody>
          <a:bodyPr lIns="91425" tIns="91425" rIns="91425" bIns="91425" anchor="ctr" anchorCtr="0">
            <a:noAutofit/>
          </a:bodyPr>
          <a:lstStyle/>
          <a:p>
            <a:pPr>
              <a:buClr>
                <a:srgbClr val="000000"/>
              </a:buClr>
              <a:buSzPct val="25000"/>
            </a:pPr>
            <a:r>
              <a:rPr lang="en-US" sz="4800" b="1" dirty="0"/>
              <a:t>Problem Description</a:t>
            </a:r>
          </a:p>
        </p:txBody>
      </p:sp>
      <p:sp>
        <p:nvSpPr>
          <p:cNvPr id="64" name="Shape 132"/>
          <p:cNvSpPr txBox="1"/>
          <p:nvPr/>
        </p:nvSpPr>
        <p:spPr>
          <a:xfrm>
            <a:off x="953362" y="20152952"/>
            <a:ext cx="13591198" cy="5059798"/>
          </a:xfrm>
          <a:prstGeom prst="rect">
            <a:avLst/>
          </a:prstGeom>
          <a:noFill/>
          <a:ln>
            <a:noFill/>
          </a:ln>
        </p:spPr>
        <p:txBody>
          <a:bodyPr lIns="228600" tIns="228600" rIns="228600" bIns="228600" anchor="t" anchorCtr="0">
            <a:noAutofit/>
          </a:bodyPr>
          <a:lstStyle/>
          <a:p>
            <a:pPr>
              <a:buClr>
                <a:srgbClr val="000000"/>
              </a:buClr>
              <a:buSzPct val="25000"/>
            </a:pPr>
            <a:r>
              <a:rPr lang="en-US" sz="3600" dirty="0"/>
              <a:t>The sailboat simulation attempts to model a Leopard 45, a popular sailing catamaran. It is equipped with 4 electric 10 kWh motors capable of up to 500 Watt regeneration each. The boat is also equipped with 13 M^2 of solar with an average efficiency of 0.19</a:t>
            </a:r>
          </a:p>
          <a:p>
            <a:pPr>
              <a:buClr>
                <a:srgbClr val="000000"/>
              </a:buClr>
              <a:buSzPct val="25000"/>
            </a:pPr>
            <a:endParaRPr lang="en-US" sz="3600" dirty="0"/>
          </a:p>
          <a:p>
            <a:pPr>
              <a:buClr>
                <a:srgbClr val="000000"/>
              </a:buClr>
              <a:buSzPct val="25000"/>
            </a:pPr>
            <a:r>
              <a:rPr lang="en-US" sz="3600" dirty="0"/>
              <a:t>Data was gathered from a NASA database about weather conditions in a point along the Atlantic crossing route. Wind speed at 2 meters from the surface and the kWh of energy received per M^2 are used.</a:t>
            </a:r>
          </a:p>
          <a:p>
            <a:pPr>
              <a:buClr>
                <a:srgbClr val="000000"/>
              </a:buClr>
              <a:buSzPct val="25000"/>
            </a:pPr>
            <a:r>
              <a:rPr lang="en-US" sz="3201" dirty="0"/>
              <a:t> </a:t>
            </a:r>
          </a:p>
        </p:txBody>
      </p:sp>
      <p:sp>
        <p:nvSpPr>
          <p:cNvPr id="65" name="Shape 133"/>
          <p:cNvSpPr txBox="1"/>
          <p:nvPr/>
        </p:nvSpPr>
        <p:spPr>
          <a:xfrm>
            <a:off x="1181403" y="19277751"/>
            <a:ext cx="13572598" cy="738298"/>
          </a:xfrm>
          <a:prstGeom prst="rect">
            <a:avLst/>
          </a:prstGeom>
          <a:noFill/>
          <a:ln>
            <a:noFill/>
          </a:ln>
        </p:spPr>
        <p:txBody>
          <a:bodyPr lIns="91425" tIns="91425" rIns="91425" bIns="91425" anchor="ctr" anchorCtr="0">
            <a:noAutofit/>
          </a:bodyPr>
          <a:lstStyle/>
          <a:p>
            <a:pPr>
              <a:buClr>
                <a:srgbClr val="000000"/>
              </a:buClr>
              <a:buSzPct val="25000"/>
            </a:pPr>
            <a:r>
              <a:rPr lang="en-US" sz="4800" b="1" dirty="0"/>
              <a:t>Method</a:t>
            </a:r>
          </a:p>
        </p:txBody>
      </p:sp>
      <p:sp>
        <p:nvSpPr>
          <p:cNvPr id="67" name="Shape 132"/>
          <p:cNvSpPr txBox="1"/>
          <p:nvPr/>
        </p:nvSpPr>
        <p:spPr>
          <a:xfrm>
            <a:off x="15286547" y="10512829"/>
            <a:ext cx="13591198" cy="3659257"/>
          </a:xfrm>
          <a:prstGeom prst="rect">
            <a:avLst/>
          </a:prstGeom>
          <a:noFill/>
          <a:ln>
            <a:noFill/>
          </a:ln>
        </p:spPr>
        <p:txBody>
          <a:bodyPr lIns="228600" tIns="228600" rIns="228600" bIns="228600" anchor="t" anchorCtr="0">
            <a:noAutofit/>
          </a:bodyPr>
          <a:lstStyle/>
          <a:p>
            <a:pPr>
              <a:buClr>
                <a:srgbClr val="000000"/>
              </a:buClr>
              <a:buSzPct val="25000"/>
            </a:pPr>
            <a:r>
              <a:rPr lang="en-US" sz="3201" dirty="0"/>
              <a:t>In the tests even with variation in the testing, the learner usually developed a system where it would save up energy then in a single burst use all of it.</a:t>
            </a:r>
          </a:p>
          <a:p>
            <a:pPr>
              <a:buClr>
                <a:srgbClr val="000000"/>
              </a:buClr>
              <a:buSzPct val="25000"/>
            </a:pPr>
            <a:endParaRPr lang="en-US" sz="3201" dirty="0"/>
          </a:p>
          <a:p>
            <a:pPr>
              <a:buClr>
                <a:srgbClr val="000000"/>
              </a:buClr>
              <a:buSzPct val="25000"/>
            </a:pPr>
            <a:r>
              <a:rPr lang="en-US" sz="3201" dirty="0"/>
              <a:t>One road block that we had was determining the effectiveness of our model when its performance was so heavily tied to wind speed.</a:t>
            </a:r>
          </a:p>
        </p:txBody>
      </p:sp>
      <p:sp>
        <p:nvSpPr>
          <p:cNvPr id="68" name="Shape 133"/>
          <p:cNvSpPr txBox="1"/>
          <p:nvPr/>
        </p:nvSpPr>
        <p:spPr>
          <a:xfrm>
            <a:off x="15323495" y="9681333"/>
            <a:ext cx="13572598" cy="738298"/>
          </a:xfrm>
          <a:prstGeom prst="rect">
            <a:avLst/>
          </a:prstGeom>
          <a:noFill/>
          <a:ln>
            <a:noFill/>
          </a:ln>
        </p:spPr>
        <p:txBody>
          <a:bodyPr lIns="91425" tIns="91425" rIns="91425" bIns="91425" anchor="ctr" anchorCtr="0">
            <a:noAutofit/>
          </a:bodyPr>
          <a:lstStyle/>
          <a:p>
            <a:pPr>
              <a:buClr>
                <a:srgbClr val="000000"/>
              </a:buClr>
              <a:buSzPct val="25000"/>
            </a:pPr>
            <a:r>
              <a:rPr lang="en-US" sz="4800" b="1" dirty="0"/>
              <a:t>Results</a:t>
            </a:r>
          </a:p>
        </p:txBody>
      </p:sp>
      <p:sp>
        <p:nvSpPr>
          <p:cNvPr id="75" name="Shape 132"/>
          <p:cNvSpPr txBox="1"/>
          <p:nvPr/>
        </p:nvSpPr>
        <p:spPr>
          <a:xfrm>
            <a:off x="23715982" y="14193089"/>
            <a:ext cx="4933677" cy="4554850"/>
          </a:xfrm>
          <a:prstGeom prst="rect">
            <a:avLst/>
          </a:prstGeom>
          <a:noFill/>
          <a:ln>
            <a:noFill/>
          </a:ln>
        </p:spPr>
        <p:txBody>
          <a:bodyPr lIns="228600" tIns="228600" rIns="228600" bIns="228600" anchor="t" anchorCtr="0">
            <a:noAutofit/>
          </a:bodyPr>
          <a:lstStyle/>
          <a:p>
            <a:pPr>
              <a:buClr>
                <a:srgbClr val="000000"/>
              </a:buClr>
              <a:buSzPct val="25000"/>
            </a:pPr>
            <a:r>
              <a:rPr lang="en-US" sz="3201" dirty="0"/>
              <a:t>This graph shows how wildly the wind speed change day to day. This at times made it hard to know weather our model was performing well on its own or if it just had a lucky pull of data.</a:t>
            </a:r>
            <a:endParaRPr lang="en-US" sz="3201" b="1" dirty="0"/>
          </a:p>
        </p:txBody>
      </p:sp>
      <p:sp>
        <p:nvSpPr>
          <p:cNvPr id="76" name="Shape 132"/>
          <p:cNvSpPr txBox="1"/>
          <p:nvPr/>
        </p:nvSpPr>
        <p:spPr>
          <a:xfrm>
            <a:off x="22981120" y="22027110"/>
            <a:ext cx="5757480" cy="2268261"/>
          </a:xfrm>
          <a:prstGeom prst="rect">
            <a:avLst/>
          </a:prstGeom>
          <a:noFill/>
          <a:ln>
            <a:noFill/>
          </a:ln>
        </p:spPr>
        <p:txBody>
          <a:bodyPr lIns="228600" tIns="228600" rIns="228600" bIns="228600" anchor="t" anchorCtr="0">
            <a:noAutofit/>
          </a:bodyPr>
          <a:lstStyle/>
          <a:p>
            <a:pPr>
              <a:buClr>
                <a:srgbClr val="000000"/>
              </a:buClr>
              <a:buSzPct val="25000"/>
            </a:pPr>
            <a:r>
              <a:rPr lang="en-US" sz="3201" dirty="0"/>
              <a:t>Results using wind from data and rolling average over 2000 epochs.</a:t>
            </a:r>
          </a:p>
        </p:txBody>
      </p:sp>
      <p:sp>
        <p:nvSpPr>
          <p:cNvPr id="79" name="Shape 132"/>
          <p:cNvSpPr txBox="1"/>
          <p:nvPr/>
        </p:nvSpPr>
        <p:spPr>
          <a:xfrm>
            <a:off x="29704390" y="6369591"/>
            <a:ext cx="13020172" cy="5021764"/>
          </a:xfrm>
          <a:prstGeom prst="rect">
            <a:avLst/>
          </a:prstGeom>
          <a:noFill/>
          <a:ln>
            <a:noFill/>
          </a:ln>
        </p:spPr>
        <p:txBody>
          <a:bodyPr lIns="228600" tIns="228600" rIns="228600" bIns="228600" anchor="t" anchorCtr="0">
            <a:noAutofit/>
          </a:bodyPr>
          <a:lstStyle/>
          <a:p>
            <a:r>
              <a:rPr lang="en-US" sz="4000" dirty="0"/>
              <a:t>After completing this work we are confident that a sailboat operated solely on renewable energy sources is feasible. In the situation we tested on we feel that it would have no disadvantage compared to a diesel powered system. It may in fact have the advantage that in case of catastrophic sail damage it could continue indefinitely unlike a diesel system.</a:t>
            </a:r>
          </a:p>
        </p:txBody>
      </p:sp>
      <p:sp>
        <p:nvSpPr>
          <p:cNvPr id="80" name="Shape 133"/>
          <p:cNvSpPr txBox="1"/>
          <p:nvPr/>
        </p:nvSpPr>
        <p:spPr>
          <a:xfrm>
            <a:off x="29826209" y="5626711"/>
            <a:ext cx="13572598" cy="738298"/>
          </a:xfrm>
          <a:prstGeom prst="rect">
            <a:avLst/>
          </a:prstGeom>
          <a:noFill/>
          <a:ln>
            <a:noFill/>
          </a:ln>
        </p:spPr>
        <p:txBody>
          <a:bodyPr lIns="91425" tIns="91425" rIns="91425" bIns="91425" anchor="ctr" anchorCtr="0">
            <a:noAutofit/>
          </a:bodyPr>
          <a:lstStyle/>
          <a:p>
            <a:pPr>
              <a:buClr>
                <a:srgbClr val="000000"/>
              </a:buClr>
              <a:buSzPct val="25000"/>
            </a:pPr>
            <a:r>
              <a:rPr lang="en-US" sz="4800" b="1" dirty="0"/>
              <a:t>Summary</a:t>
            </a:r>
          </a:p>
        </p:txBody>
      </p:sp>
      <p:sp>
        <p:nvSpPr>
          <p:cNvPr id="81" name="Shape 132"/>
          <p:cNvSpPr txBox="1"/>
          <p:nvPr/>
        </p:nvSpPr>
        <p:spPr>
          <a:xfrm>
            <a:off x="29661207" y="18188097"/>
            <a:ext cx="13114127" cy="5692811"/>
          </a:xfrm>
          <a:prstGeom prst="rect">
            <a:avLst/>
          </a:prstGeom>
          <a:noFill/>
          <a:ln>
            <a:noFill/>
          </a:ln>
        </p:spPr>
        <p:txBody>
          <a:bodyPr lIns="228600" tIns="228600" rIns="228600" bIns="228600" anchor="t" anchorCtr="0">
            <a:noAutofit/>
          </a:bodyPr>
          <a:lstStyle/>
          <a:p>
            <a:pPr marL="457200" indent="-457200">
              <a:buClr>
                <a:srgbClr val="000000"/>
              </a:buClr>
              <a:buSzPct val="86000"/>
              <a:buFont typeface="Arial" panose="020B0604020202020204" pitchFamily="34" charset="0"/>
              <a:buChar char="•"/>
            </a:pPr>
            <a:r>
              <a:rPr lang="en-US" sz="4000" dirty="0"/>
              <a:t>Refine simulation</a:t>
            </a:r>
          </a:p>
          <a:p>
            <a:pPr marL="457200" indent="-457200">
              <a:buClr>
                <a:srgbClr val="000000"/>
              </a:buClr>
              <a:buSzPct val="86000"/>
              <a:buFont typeface="Arial" panose="020B0604020202020204" pitchFamily="34" charset="0"/>
              <a:buChar char="•"/>
            </a:pPr>
            <a:r>
              <a:rPr lang="en-US" sz="4000" dirty="0"/>
              <a:t>Test against a diesel system for cost performance</a:t>
            </a:r>
          </a:p>
          <a:p>
            <a:pPr marL="457200" indent="-457200">
              <a:buClr>
                <a:srgbClr val="000000"/>
              </a:buClr>
              <a:buSzPct val="86000"/>
              <a:buFont typeface="Arial" panose="020B0604020202020204" pitchFamily="34" charset="0"/>
              <a:buChar char="•"/>
            </a:pPr>
            <a:r>
              <a:rPr lang="en-US" sz="4000" dirty="0"/>
              <a:t>Shorten testing period length to increase accuracy</a:t>
            </a:r>
          </a:p>
          <a:p>
            <a:pPr marL="457200" indent="-457200">
              <a:buClr>
                <a:srgbClr val="000000"/>
              </a:buClr>
              <a:buSzPct val="86000"/>
              <a:buFont typeface="Arial" panose="020B0604020202020204" pitchFamily="34" charset="0"/>
              <a:buChar char="•"/>
            </a:pPr>
            <a:r>
              <a:rPr lang="en-US" sz="4000" dirty="0"/>
              <a:t>Run simulation on different scenarios that don’t rely so much on wind speed, such as river passages, evading weather, raising/lowering tide, or tight space maneuvering.</a:t>
            </a:r>
          </a:p>
          <a:p>
            <a:pPr>
              <a:buClr>
                <a:srgbClr val="000000"/>
              </a:buClr>
              <a:buSzPct val="25000"/>
              <a:buFont typeface="Arial"/>
              <a:buChar char=""/>
            </a:pPr>
            <a:endParaRPr lang="en-US" sz="4000" dirty="0"/>
          </a:p>
        </p:txBody>
      </p:sp>
      <p:sp>
        <p:nvSpPr>
          <p:cNvPr id="82" name="Shape 133"/>
          <p:cNvSpPr txBox="1"/>
          <p:nvPr/>
        </p:nvSpPr>
        <p:spPr>
          <a:xfrm>
            <a:off x="29800809" y="11047654"/>
            <a:ext cx="13572598" cy="738298"/>
          </a:xfrm>
          <a:prstGeom prst="rect">
            <a:avLst/>
          </a:prstGeom>
          <a:noFill/>
          <a:ln>
            <a:noFill/>
          </a:ln>
        </p:spPr>
        <p:txBody>
          <a:bodyPr lIns="91425" tIns="91425" rIns="91425" bIns="91425" anchor="ctr" anchorCtr="0">
            <a:noAutofit/>
          </a:bodyPr>
          <a:lstStyle/>
          <a:p>
            <a:pPr>
              <a:buClr>
                <a:srgbClr val="000000"/>
              </a:buClr>
              <a:buSzPct val="25000"/>
            </a:pPr>
            <a:r>
              <a:rPr lang="en-US" sz="4800" b="1" dirty="0"/>
              <a:t>Conclusion</a:t>
            </a:r>
          </a:p>
        </p:txBody>
      </p:sp>
      <p:sp>
        <p:nvSpPr>
          <p:cNvPr id="83" name="Shape 132"/>
          <p:cNvSpPr txBox="1"/>
          <p:nvPr/>
        </p:nvSpPr>
        <p:spPr>
          <a:xfrm>
            <a:off x="29588219" y="28896550"/>
            <a:ext cx="13591198" cy="3176534"/>
          </a:xfrm>
          <a:prstGeom prst="rect">
            <a:avLst/>
          </a:prstGeom>
          <a:noFill/>
          <a:ln>
            <a:noFill/>
          </a:ln>
        </p:spPr>
        <p:txBody>
          <a:bodyPr lIns="228600" tIns="228600" rIns="228600" bIns="228600" anchor="t" anchorCtr="0">
            <a:noAutofit/>
          </a:bodyPr>
          <a:lstStyle/>
          <a:p>
            <a:r>
              <a:rPr lang="en-US" sz="3200" dirty="0"/>
              <a:t>https://power.larc.nasa.gov/</a:t>
            </a:r>
          </a:p>
          <a:p>
            <a:r>
              <a:rPr lang="en-US" sz="3200" dirty="0"/>
              <a:t>https://www.leopardcatamarans.com/catamarans/leopard-45</a:t>
            </a:r>
          </a:p>
        </p:txBody>
      </p:sp>
      <p:sp>
        <p:nvSpPr>
          <p:cNvPr id="84" name="Shape 133"/>
          <p:cNvSpPr txBox="1"/>
          <p:nvPr/>
        </p:nvSpPr>
        <p:spPr>
          <a:xfrm>
            <a:off x="29588219" y="28149088"/>
            <a:ext cx="13572598" cy="738298"/>
          </a:xfrm>
          <a:prstGeom prst="rect">
            <a:avLst/>
          </a:prstGeom>
          <a:noFill/>
          <a:ln>
            <a:noFill/>
          </a:ln>
        </p:spPr>
        <p:txBody>
          <a:bodyPr lIns="91425" tIns="91425" rIns="91425" bIns="91425" anchor="ctr" anchorCtr="0">
            <a:noAutofit/>
          </a:bodyPr>
          <a:lstStyle/>
          <a:p>
            <a:pPr>
              <a:buClr>
                <a:srgbClr val="000000"/>
              </a:buClr>
              <a:buSzPct val="25000"/>
            </a:pPr>
            <a:r>
              <a:rPr lang="en-US" sz="4800" b="1" dirty="0"/>
              <a:t>References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81810" y="478801"/>
            <a:ext cx="5397607" cy="137811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302" y="505303"/>
            <a:ext cx="4368103" cy="3953503"/>
          </a:xfrm>
          <a:prstGeom prst="rect">
            <a:avLst/>
          </a:prstGeom>
        </p:spPr>
      </p:pic>
      <p:sp>
        <p:nvSpPr>
          <p:cNvPr id="58" name="Shape 132"/>
          <p:cNvSpPr txBox="1"/>
          <p:nvPr/>
        </p:nvSpPr>
        <p:spPr>
          <a:xfrm>
            <a:off x="23177973" y="28226997"/>
            <a:ext cx="5852172" cy="2268261"/>
          </a:xfrm>
          <a:prstGeom prst="rect">
            <a:avLst/>
          </a:prstGeom>
          <a:noFill/>
          <a:ln>
            <a:noFill/>
          </a:ln>
        </p:spPr>
        <p:txBody>
          <a:bodyPr lIns="228600" tIns="228600" rIns="228600" bIns="228600" anchor="t" anchorCtr="0">
            <a:noAutofit/>
          </a:bodyPr>
          <a:lstStyle/>
          <a:p>
            <a:pPr>
              <a:buClr>
                <a:srgbClr val="000000"/>
              </a:buClr>
              <a:buSzPct val="25000"/>
            </a:pPr>
            <a:r>
              <a:rPr lang="en-US" sz="3201" dirty="0"/>
              <a:t>Results with fixed wind and rolling average over 2000 epochs.</a:t>
            </a:r>
          </a:p>
        </p:txBody>
      </p:sp>
      <p:pic>
        <p:nvPicPr>
          <p:cNvPr id="5" name="Picture 4">
            <a:extLst>
              <a:ext uri="{FF2B5EF4-FFF2-40B4-BE49-F238E27FC236}">
                <a16:creationId xmlns:a16="http://schemas.microsoft.com/office/drawing/2014/main" id="{4B1517D3-7377-496B-A6E6-CB664C113CBB}"/>
              </a:ext>
            </a:extLst>
          </p:cNvPr>
          <p:cNvPicPr>
            <a:picLocks noChangeAspect="1"/>
          </p:cNvPicPr>
          <p:nvPr/>
        </p:nvPicPr>
        <p:blipFill>
          <a:blip r:embed="rId5"/>
          <a:stretch>
            <a:fillRect/>
          </a:stretch>
        </p:blipFill>
        <p:spPr>
          <a:xfrm>
            <a:off x="1319426" y="14557547"/>
            <a:ext cx="5624740" cy="3750998"/>
          </a:xfrm>
          <a:prstGeom prst="rect">
            <a:avLst/>
          </a:prstGeom>
        </p:spPr>
      </p:pic>
      <p:pic>
        <p:nvPicPr>
          <p:cNvPr id="1026" name="Picture 2" descr="data:image/jpeg;base64,/9j/4AAQSkZJRgABAQAAAQABAAD/2wCEAAkGBxMTEhUSExMWFRUXGBcYFxgXFxgXFxoYGBgXFxcYFxYYHSggHRolGxUYITEhJSkrLi4uFx8zODMtNygtLisBCgoKDg0OGhAQGi0lHyUtLS0tLS0tLS0tLS0tLS0tLS0tLS0tLS0tLS0tLS0tLS0tLS0tLS0tLS0tLS0tLS0tLf/AABEIALcBEwMBIgACEQEDEQH/xAAbAAABBQEBAAAAAAAAAAAAAAACAAEDBAYFB//EAEUQAAIBAgQDBQUFBgMGBwEAAAECAAMRBBIhMQVBUQYTImFxMoGRocFSYrHR8AcjQpKi4RVyghQzQ1NjwiQ0RKOy0vEX/8QAGQEAAwEBAQAAAAAAAAAAAAAAAAECAwQF/8QAJxEBAQACAQQCAQMFAAAAAAAAAAECEQMSITFBBFGBEyJxMkJhofD/2gAMAwEAAhEDEQA/APMWOp9ZIFhZIYnTp4+WQVSFlhII5jZ3I2WMVjmNAgQwIIX9c4cFVWxRvlXqw+Xi+klAvIjrV/yr82P5CWSYorLtJAFfONlkloJEE7HhF8Q87j4gj6yKqNZLhj4l/wAy/jGrpY/L4GJrj/TUK7b63H42jogiRDr+uckQed4ROV7GZf1+vdEDCaCXEpn5ghETBXeOTAGMIRhHMAIGNmkce3nGWiJjXjmNEZMYwhQGEDhnMDvI5EEU4mk0kzxWj5YrRpODEWjKIWWBUSNpFDpjSKI9hc6xL8IdRt5GDGgYEYmOIisaQRiIREErEqBLRK14NomawJ8ifhEvSHDPcu3VrD0XT85JvrBw1OyL6fM6n5yUjpFPC8rOrsMGPaRfOSRsrCA6SfGrZj0ufx0kIM61SvRdQtSnlJt+9RjpcAnNSOh57EekVa8XeZRyqbaH0+ojmdKtwVsrPRZa6AXJpXzKL7vSPjXbci3nOU+/w/ARxGUsSlRIdBeODCdNvSNE7Fe8QhWiCxlsJWICERHCwG0ZjwiYssBsBEbJDjGAlALx1SORFeI9msI1o1jCSBlaPHjWjIGWGIxMcGAqWmNIo9M6RRGhcaxxGYawgpgVKFGKRhGk14ojBiM9hK2OPhy/aIX4nX5SVwZVqC7oOl2PwsPmZNbcc77XCYreUSQzGzBeFeAR5R7wFgrS1UXwK3kPkcv69J3OyHY+rjgzh0REOUk3Zi1g1lUeRGpPMb6yvx/h60GagGV+7DAlTe+mfXz1ItyIPSTcpvTfi48tW3xYr0qCtT77Wla63zZQzADRHYWuQw8Nyd+UGngKZplyKqjYFf3ikjbxZEUDl7RMppjnCBFbKv3QFzX18ZAu+u2Ym3K0I8TrC1qrqLbK7Abn+EG3SVNQ5nhrvEeIplGKncGx2P4c4NT6C3wBgs173NzzJ3MGodf1yjc/8CBjkyNTJIJprxQY+aMCtHvGzTpvwDECiKxQBSAwBdc5UgEMEve1iD6axWyHjhll4jlwjGKW5g7Wsb+vpb8usaMrLDMIJEKPEDBRGJhGMReMbR5oYvaOqiFFo7ULr5xkbrJwYJXXf3Q0Jl6qamdIokQ2jwHZEY17Rn3MFjAtJM0bNIc0JTFs+lITEDAAjmA0TGVsOb1HPQKo/E/SSM0rYD2SftEn6fSL21xx1jb+F8RZZEriSM0bKynMERARBYB1OHcYalSekBo5uSGKkaWItqCDYbjl5yDCMWZ9BbS2pJ1BB3lQCXeGWu3kAT6foycp7b8PJeqY+nMJ0+P4Q7aD3j6/WFVUJTNRtvT0A99pBQx9wClN21I2spuALFr9PxhuKvFn4kWU5RmOs42J4lUBK2CkEg8yCNDrtKjYuod3b42/CHXDx+Jl7rQE21kT42mu7i/lr+Ez7MSdTf11jSetrPiT3XbfitMbZj7rfjIP8Y1B7sEdCTr6kTmKhJsBczu8L7IYuuQFpEX2zXB/l9r5RXOtMfj4T0PEdrapN6dHD0LAgGnTu2pBvmqFiTpa/nOVjOIVqzZqjs7bdNOlhYWm5wn7PaVP/wA1iaaHmuazfyLmf5CdvA4bhVE5adOvXb/p0wv/AMznkttSPOuCYGor3ZGCkW0tfkRYEi81tHgZqXK+EW07zw3PooYj9azZ9nQles2HqYRqVPKxpVHp5CzBtQ9v4gHXQNpl3Oa07fEuFUkZyalO7WIHiJzA8kX2QRoTfSxNtdDrsRlw4Z97HkfEOG1KP+8QgHZhqp9GGl/LeU7T3qhwWky5X8anemQdbjZkuTfbfax6meVduOB08LWPcOHpHkGzNTb7Dnp0J15HqdcOTqcPP8W8c3j3jMGOVgF7xB/cJpty6pXjkQGizRK0K0eCGhKIyqWmdI8ZF0iiNWzamK94D7xhErQikNIAhppAUZMa4iaBBMiDHsFRj5WHv0H4wqdCygdABAxQu1NerZj6Lc/CXHq+nwi9tbdYyflWyyRZIp+6Pn+cJbfZH9X5xotCsB3tJc33R/V+cKhVUOpZFZAwLA3F1vqL300gUk33VkBY2FyTtbW86nZqiajVGWzBEGYXF/EQFt11FoOFwVRnyUabO2aygUxmIB3IA05fGarh3YfF03auyClTQM2Vit2upFsqk8zfW20yyy1dO7h4dzq+r/1/13/DLdocq0KhCHSyXI8N2LWy9dAD5Xmc4XxcUqZQpm8WYa2sbAdD0mo7W4N2ULTFxUdDpYaKl7m2p1PP3bTn8K7C16x0VjbfKpsPPMdv9QEjbr0zGNr95Uapa2Yk23384NHDs/sqT6Cev8H/AGWhQrViqX2BBqVWPlTHPrYi3O07fCOxGISuM1Kj3Kk6s5u32b00U303Bca31Itc3D08g4X2QxVdgq0zfpYk/wAq3Pxmm/8A5+uHGfFsQdbUwQXbbUKuw13Zh03nsXaDtBQwVIhMneD2aS2AHm4X2V58r2mF4dwtsQRiKlVmdrqlMWd2KaDNnuFXewIN7bWhPuk53BOG1H0wWDAH/MI0/nNlv5EtNNg+w9eoP/E4lsp3Sj7PvJAQH/SZLQ4/jKDU6denTK1rCm1V+7WkwAApsFViQdLFtc2YX1AHfDYt/wD1FNfKhQap/wC7VbL8oGgwHYvCUhpRVvOpd/6T4fgBO4lJKYtYIvQAKs5J4NUb262JbyasKY/loKB/VCTsvQPtIpPUrnPxrF4v5NzMJxigMO7d9SDrVquAzqCfG2ljqQUJGm4aYrjvHhRxNNaINSk+oYWzENYqQzHXLexnouK4FhKfjB7lzbxBgt+gKeyR7p5b+0vh7UauFNqfgzKGRSAUFXPTFRD7NgWAFzcKYalKWyrHa/iWKqU1dK1Q0LANTzZQmmmYC2ZT965B06TDqSTNfW46gpk92rnnSJAzDZrEj7JPnM1iKaZ2NIs1O/hYgjcA5TfmL/Wacd9VyfKws/fPCImPl5wtIxI6ibPP2GCwhqYVukD2itJVYwsnOOLcoJuW01LaKFTXSKNKoV1j2jMdY2bpEvuREQiUExysAcQbQkQ+saAV6etVjyUBR6nU/SWGMg4ehYXAJLkmw1JudPkBNlwzsDi8RY5O6Sy3NS41AANlHiPX3ydyeW148sstT12ZJWnQwdB3BVULsQpUKCSTcAgW1J8R0+7PUOA/s1wi61Wauw3HsJ8FNzt1m3wOApURlpU0pjayqB8bbyLyfTow+Jf7q8g4V+zfFVbNUC0B945mPoq7e8zacH/Zzg6NjUDVm+/ovuVfqTNmZFUdgbAehtf+wmdztdOHBx4+IhwvDqVMN3VNKZb2jTVVJ6XIGvvlTH+y6XJupU39Ok6qXIGYayH/AGAFyxOhOg/G8hswvZ6vhVxCpiFp97V1RnXTRToC2i3JGnM28psKtYkXp5UojXORZbDXMi6XHMMbKND4thi+F4NamMDGpTDUrHKyk5ke4XJY+14L5uVx5TsM6Y5+6vlpU1DGn3qpnFyA7KpLBBlNr21jIGM7ZYWhm7vNWqHQna9vtVCLZegQFRymXxfabG4x+6pXXNeyUvCSPN73t11AmspcCw5FqWDSoOTksEPmHqMSRruoI89IXBuHrSP7tadHPYXQZ25G3fVM2h00CjlKlk9JsrN8H7MPT/e16aAqSbVanguD/Eijxbc3sehlxuGVqbmtQriorkGqmGFmy/8ASLZwCVJ1LLrfXpsBw1M2c0g7/aY5j8xYe6KhxJX/AN2VexZCFYGxUkEGw5EEe+FzOYs1iuDYSsr4dUWi1QMB3obv8w1zDMbkaZrgsDZr72gcA7YClhSMYzGpRc0nKqzNpopbS2ugzbG67FhfQtnrd5h62FD0wAUJYFWtyIK3V9AdL778p5z2wxQpUXetRrUVqVBRazAKaqaLWJqAsVKAC+7d1a9jeSbrY79qaE5MNh3c2vnchU121BvMlx/9oGNqKVp1hSI1K00tpzGZgdpk6lGtSqXCiopv7NmDAMV1sTlIZTvrpLlDDYqsctOkFv8AZFzr6XPylEtdmcY+IxFFajs7GqguxJOrjr5TvftOW703voL3ABJ1zai3SWOwfYDEUsTRr1UcKjZiW8AFgbeAnMdbcucu9sqSlVLNbfKLXBa40OumhJvrtbnKx8py7MPg8MlRgtQkLlbUb3ykrv1IA9873COHoUakXzoVUXAAI9sqwBvt3jj3fDP8QwbrmRlINgbEWNiAQdeViDOxhOCYnFIr06qL3f7sgnIcvhYM2oBW7Eet+secnksbfHpnOJYV6VV6T6FRmBGzLuGHkRec01ST9Zvn7JIVqJUxVPP3TPTdEazH2WUufCRqB7XO8wKJb11Hw9ZWOW3Pnx44eFqhmP8AeXFQbxhhnyBwj5CdHynKT0zWteLNNI4OTezgX3itGJizRo7rNPaKAh03jRDSqx1jxVBqfWJTBYhpCp21v009eUPAqjVaa1CQhdQ5W2YKWAYrfS9r7zf4avhMOualhEKgsrPUZqtQMpy63sqc7EDpYaycstNeHiud2y/+FK/drQzl2IuaoWmviNhlub76cx5zQ8V7AmjhKtbEVQauXLTVNL1ahWnTDMdxncX0B89I3FuNtXADrTsNrrci9h4W8OhsBqCNJx+M46pUailSq5GfOwJsLUwWFwtr+Mp1MyuVd2PDhvenpuHocOwNMU6fd02UAZrA1DYWuS2pv6ytV7ZUkv3a1KhNtTZV05WNrD0vPP8AB1lYXW1vL6i0sSWzVN23xJN1SmBY+E3bXl4ha3wM1/CeJDFUlqIbHZ0OmVufK/p1BBnlKzs8H4wcM61te7tkrL90ahx5gN7wpiN6dRpZRa99b+Q9IVRrAm14NKurgMrAqQSCDpy/OE9UDcgept58/KI3I4xjMRlthxTNQ7Z82UDqcoJPynB/xnFPnwtWiDUZTl7morhzawsDYU6YIYnMTtbfQ92vxAHw0ENZTuUsKd+jVOfoob0iweFxOYuTTpZgAQql2028RcAnXcrp0j0HPwXAkRVq1Wdar0WpKqDLVueYAOpUE72ADa+XD7P9i1w1dq+IZqtS/hzsDm6EonhCgaZTmOgtlAsd5RweUMVJNRvaqNYu3lewCjoAAB0nNqIQbHfneIOzhsSHHQ8xzlJeA4ZKrYgUUFUm5e2t+ZHIHqRYwMDh8xuTlVdSfoPOVeO8TLHKmgH6EAv4itSBuwVj6Bj7r/SUsTxsbAen6Gx9ZwM5tYn3DQfASSlhyxsBAO5wbHM7l2NlAJOwF10JPxW3lOP2rwFLHYephi3tey4GbI66qx/DzBI5zvVkGHpBf4jYt5Hn/SSf9M5GMxyU1zVHVB1ZgPxjhWsx+zjshWwYOIJV3c91UpZV9hXILI5NjqA2oFwPdPRMTcAEHTawIUevnMtQ4iXw5xGGU11u2UIwUtZiGy31NiNrXPK84XYzj5xdasKinMFJprmN7Xs+Zn1uulgBzOmkOm96OrxG7qcYFJfF4iTYZdd+RJt5zLdqeM4bDoFrUwjOtwGRqjkXtoSLDUDpylIdiq9PiP8AtlbHhKCVC1JHdnazKQyDPlVbZmAIufKd2piMFXUB6BrgC4qV0OTUC/7yoN+V1B2hPIrC9m6VDH4nuKFM00FItUqVAGYkOoORLkKTnsDyAvYGaDC8OOEOIo4h6dPDstlfQFwwYEqt8xex16WtqCJVw/GaeEQjDU8Nh2Olqeeu+n26zjxDT8Jy+KdoTWUK9NXIObNUJZgxABynTKugFugF72murb/hlc8ZGjxDYGgHNQPiXGoZUaoNwfE2lJgbAnXlba4nJ4Z2hwtOrVdKHdl8vjNOm7qVuPCo5FQo9re51MzFXEEgDkNgNBKWJrhdSQPWH6cRea+np57TYKsMleq5U7iohykba2v8rWmE7W8DpUGFXDVVq4dz4SGDFG+w/P0J3sRuLnL4jjS7ICT1OglNcWzG5Pu5RySeGXLvPH90X2aGzysKkKnVEvbkuC4jabRRkYWigSvUfUwA0crqYhBXZIvpNHTxirWYPfuqpu2p0Nz4vcb6dPdM4ryXidepoEyk2Qm/nTS/z1iq+HLVaLi2GNLwnXVQh3BBYbddP1ygvh71CyqMndpkv1Yk1BcfZZAvqkg4JiamJpJharDvKbZ0YDQooJyE3FrciL8uk6XDipVlfVqbAjLcMVqFVbdSCocrYffY6bzHJ6GFlnYFBLXvufw6Xlunh3a1lOu3n6Xtf3XlzB4lAxBpMLD2mIVQddTUuSt+l9CBprJTxdV9kqTz7tS9/Wo2Vb+fiiXvSOhwdjqxt5DT5kX+Ky0y4ahfvHW/Tdh55dTfzFpzcRxao21h6+M/CwT+mUmJOrEn1OnuXYe6BdTT9nu1KnELSpX/AHpyZ3HhX765jqxAtl5+E6kWOrw3AEBuyd7U0/e1rOSd7i+gBPJQPSeXrrodvLSx5EW5z0rslx44ikabH9/Ttm++vJh68/P1EKJftpZFiKuUX5dTsOkGijXudB0JufL0kfEOI0aIvWqpTH32Av6A6n3SV7Hhqxa/yNtD+vLyktWmraMPfzmTx/7RMImlMVKp+6uVfi9j8AZmsf8AtJxDaUqdOmOpvUb6D5Sphai8uMem4hwFyKbC2nM687Tn0+EIRckkHW997zyV+OcRxNQKKtVgQblSKSCxHtOuVQNeZmg7NnD4WoKtfHd7W1ApUS1b2vDZmQG5122vbWO4aKcm/Tfpw6mvIfr1k1HKNVF7dBfb0lGrxVFFyuXn+9ZV/Asb+6cLG9saaf8AGvqTammtiSbZmJGl7XsJMxtXcpGlxWCNRszX0DCxaym+U3IHMZbXvszdZmePcIwWMSitUmo6MAO5Ava694GIuACACcxBGnM2PAx/bUt7FIHoahNQj0DaD3WmabiVXPVfOV70hmC6a63263v75c4r7ZZc2LfYHtNTw6ph6OFelTp+DPWKK1hpmyg+MnoCPdOP2i7W1Hf9zXOTLYhUyG+oJz3zWsdr/GZFnJ1JufOQd0M2bUnlroNLaCaTjkZXmrs0+NOq2AW9752Gd72tfM17afiZxeOYrE1iLVCb3zEt6W92+3lIsVxGmntOL9Nz8BOViO0P/LT3t/8AUfnHdRMuddjBUyiBWbMddbk7m9rnWVcVxZFNr5jYk5bG1uW+/wCUzuJxtR/aYkdNh8BAw1ZqZzIcp6iLq+lTj910MVxxzogC+Z1P5D5zlsWPtEn1N4bOSbk6mDJvdc7eElOoQLXNpIldvtN8TILwhDRVdpYp9fGfjvJlrsdjKCGSBz5ypGWUrpptvHleiwyi/wCvlFGy6Rk6mKEqC/vhWjZWo8snxK6g/dT5KB9JHDqHRf8AL/3N9IDYVdhqjFWGoI0PxE1/DWBoiqjN3RGTE0/aa2XKzA73sSQR18rTIL9D+Bl7gXEzh6ubdG8NReq9fUb/AB6ycsdtuHk6e3pocRRs4DeIgsupzbfZvy8J2glifs/H+0ftDhiQgQkJUWyupB9lSFI12KZB7jzgcLoNmXPcKtrol2Lm3J2Iy666X6aTF2xIL25X+VoFRKhFlZR6oW/7p2OE8AqYjM1MoEG7O4sL6i4Gu3O1vOaPBcAwdLxV63eEHZbin19pbk+uYc4Hpj6OHZjlVSWOwAJPwGs1fZ3s5WSrTxLt3QUnS/iYbZSuwB19ogjp0nxHaPB0biiFUcwMup6hkz/1CczEdvmAy0xpy8IB9MzFgf5RH05UurGe2/4lRetRZaVQ02YCzjkNDy1FxpcaieSdoeytXxqKgq1DrZBVdsw1F2KWGoGpMkx3a+vU6AdDd/k5Kj3ATjYrtDUZhTasxPJRfT3DQCXMLPaMuTG+jNwiupysgTzd0Ue7X5QP9iA9qsv+gE/iLQC15DiaZZWUHKSLX6TTTLqi0DRvqGqkbCo3hHoo1A22PIS1/i1QIaaZaaG91QAA33B5kesz+A4YKbZs1zYjQWGtuVz0lyrWVRdmCjzNvxhILlfVT1KpO5J9TeQV6eYWzMv+U2Ppec7EcepLsS5+6NPibTm1+0NQ+woX18R+giuUEwyrSoAAANh1Nz8TKmJ4pSTdxfoPEflMpXxVR/adj5XsPgNJCFi6/pc4vuu7iO0R/wCGnvb8h+c5uI4hVf2nNug8I+W/vlaKTuqmMniEBHitHAgZhHtCEQWPRbDaOFhhIWWPRbAFhgQ0pX5S5Qwn6/vHIzy5JPKmotJaaE8vpOilC3L4SZUlac+XPPSCjRIAH0v87RS8gFoo9Mv1a57NqYrxNv7414jIx32H65mMWjq/p+ukRwIkiUGIuAbddlHqx0EYVrbADzt+cGpULakk+pvEbZ9nsTQGGyYpnq5angp0iBlBUHxVidjdhZbnfXkL1PtR3Vxh6IpgkkFmLsOgD2D20+116zFcHq2Zk+0NPVbkfLMPfOnFMZXRjyXXZYpcRcMxpnITa+QW2vYBtwNTsZWxOIJ8TEtfdiS1h1J3t+cjekDv6/D9fKNZUUXsAOZsPf6y9DezrXvsCf1+v1eypZr3boNOh1v9JTr8bor/AB3/AMuvz2lCt2j+xTJ82NvkPzi6oqYW+mggu4AuSAOp0mTrcVxDfxBR90W+e8qNTLasxY+ZJ/GT1n+n91qa/G6K/wAdz93X5jSc6t2j+xT97H6D85yAg6RynlF1VUxxTV+LV2/iyjoot895TYEm5Nz1OphERWiXLrwHLHtHiMBs1oo4j2gNhhAQgpPKH3ceitR3hAmTrhj/AG5ydcLvr8heORneTFTtJEpcrXl6nhbX/X/7LNOmBylSMcueTwpUsHfkRLdLDqOkny/r+8YAbSpHPly2nVQNhHJjwCY2Xk4MfNIxrDyCA0kRjb+8UZL2/vFFtoqONZGZKRrBYxKlRxojGBiWeKJREREBUamVgw3BBHqDeS4njb3ISifIsfy/OQhY+WHdWOcx9IKmKxDbuEHRR9d/nKr4O+rMznqTedHKIB0isXOa+nP7oDYRWlhgIMWmnVtEEj5Ido9oaLqDlj5Y8EtAd0dRZFaTsYIEFyoreUcUz0lpaBkoptzvDRXk0pCmZJ3Rl1MNJVoCPTO80UkpHofnLFHCAeZlldI4eVIxy5bfAUpSZYBjpGxu6MRExgYVxKSERxHzDpDNoFaG0BlhmBaAhCFeDaImI0yHSKBTbSKLa9K5Q3MY0zFFBYDSMcUz0jRRKH3ZMIUTFFBFLuzGNMxRQAchgmmYoolSI2oHpITSMeKJriHuzGyHpFFBZd0YSYYmKKAt7JFwslSnbYRRQZW2j7o9I4pmKKNmdUMcoY8UCsRkGEKZ6RRQPSRUMlKeUUUuM75N3ZgimYooEY0zykgQxRQFMQY1jFFAaCU8o3dmKKI0lNDaKKKJT//Z">
            <a:extLst>
              <a:ext uri="{FF2B5EF4-FFF2-40B4-BE49-F238E27FC236}">
                <a16:creationId xmlns:a16="http://schemas.microsoft.com/office/drawing/2014/main" id="{A2BF43E7-2A34-4A8C-8622-86E7DAADEC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85711" y="14557547"/>
            <a:ext cx="5624740" cy="374300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A0ADA03-97C1-478D-AEB2-AAE6FCA4555D}"/>
              </a:ext>
            </a:extLst>
          </p:cNvPr>
          <p:cNvPicPr>
            <a:picLocks noChangeAspect="1"/>
          </p:cNvPicPr>
          <p:nvPr/>
        </p:nvPicPr>
        <p:blipFill>
          <a:blip r:embed="rId7"/>
          <a:stretch>
            <a:fillRect/>
          </a:stretch>
        </p:blipFill>
        <p:spPr>
          <a:xfrm>
            <a:off x="15595370" y="13990299"/>
            <a:ext cx="7870796" cy="5059798"/>
          </a:xfrm>
          <a:prstGeom prst="rect">
            <a:avLst/>
          </a:prstGeom>
        </p:spPr>
      </p:pic>
      <p:sp>
        <p:nvSpPr>
          <p:cNvPr id="66" name="Shape 132">
            <a:extLst>
              <a:ext uri="{FF2B5EF4-FFF2-40B4-BE49-F238E27FC236}">
                <a16:creationId xmlns:a16="http://schemas.microsoft.com/office/drawing/2014/main" id="{835EBF29-44DA-4BD3-8F9A-B198C97CCCE5}"/>
              </a:ext>
            </a:extLst>
          </p:cNvPr>
          <p:cNvSpPr txBox="1"/>
          <p:nvPr/>
        </p:nvSpPr>
        <p:spPr>
          <a:xfrm>
            <a:off x="15638782" y="19820459"/>
            <a:ext cx="12413520" cy="2268262"/>
          </a:xfrm>
          <a:prstGeom prst="rect">
            <a:avLst/>
          </a:prstGeom>
          <a:noFill/>
          <a:ln>
            <a:noFill/>
          </a:ln>
        </p:spPr>
        <p:txBody>
          <a:bodyPr lIns="228600" tIns="228600" rIns="228600" bIns="228600" anchor="t" anchorCtr="0">
            <a:noAutofit/>
          </a:bodyPr>
          <a:lstStyle/>
          <a:p>
            <a:pPr>
              <a:buClr>
                <a:srgbClr val="000000"/>
              </a:buClr>
              <a:buSzPct val="25000"/>
            </a:pPr>
            <a:r>
              <a:rPr lang="en-US" sz="3200" dirty="0"/>
              <a:t>To help mitigate this we implemented a rolling average on our results to help smooth out the extremes. We also ran a second experiment that had a fixed wind speed to eliminate the variability that it causes.</a:t>
            </a:r>
          </a:p>
          <a:p>
            <a:pPr>
              <a:buClr>
                <a:srgbClr val="000000"/>
              </a:buClr>
              <a:buSzPct val="25000"/>
            </a:pPr>
            <a:endParaRPr lang="en-US" sz="3200" b="1" dirty="0"/>
          </a:p>
          <a:p>
            <a:pPr>
              <a:buClr>
                <a:srgbClr val="000000"/>
              </a:buClr>
              <a:buSzPct val="25000"/>
            </a:pPr>
            <a:endParaRPr lang="en-US" sz="3200" b="1" dirty="0"/>
          </a:p>
          <a:p>
            <a:pPr>
              <a:buClr>
                <a:srgbClr val="000000"/>
              </a:buClr>
              <a:buSzPct val="25000"/>
            </a:pPr>
            <a:endParaRPr lang="en-US" sz="3200" dirty="0"/>
          </a:p>
        </p:txBody>
      </p:sp>
      <p:sp>
        <p:nvSpPr>
          <p:cNvPr id="69" name="Shape 132">
            <a:extLst>
              <a:ext uri="{FF2B5EF4-FFF2-40B4-BE49-F238E27FC236}">
                <a16:creationId xmlns:a16="http://schemas.microsoft.com/office/drawing/2014/main" id="{CC91885D-D7A6-4BF3-AF89-86C7F082B3B8}"/>
              </a:ext>
            </a:extLst>
          </p:cNvPr>
          <p:cNvSpPr txBox="1"/>
          <p:nvPr/>
        </p:nvSpPr>
        <p:spPr>
          <a:xfrm>
            <a:off x="15438947" y="6620941"/>
            <a:ext cx="13591198" cy="2616599"/>
          </a:xfrm>
          <a:prstGeom prst="rect">
            <a:avLst/>
          </a:prstGeom>
          <a:noFill/>
          <a:ln>
            <a:noFill/>
          </a:ln>
        </p:spPr>
        <p:txBody>
          <a:bodyPr lIns="228600" tIns="228600" rIns="228600" bIns="228600" anchor="t" anchorCtr="0">
            <a:noAutofit/>
          </a:bodyPr>
          <a:lstStyle/>
          <a:p>
            <a:pPr>
              <a:buClr>
                <a:srgbClr val="000000"/>
              </a:buClr>
              <a:buSzPct val="25000"/>
            </a:pPr>
            <a:r>
              <a:rPr lang="en-US" sz="3200" dirty="0"/>
              <a:t>Each period we feed to a reinforcement learning model the current state of the sailboat and the next 5 days of weather data. It can then choose how it wants to react. The actions it can take include running hydro regeneration, running the motors and at what speed.</a:t>
            </a:r>
          </a:p>
        </p:txBody>
      </p:sp>
      <p:sp>
        <p:nvSpPr>
          <p:cNvPr id="70" name="Shape 133">
            <a:extLst>
              <a:ext uri="{FF2B5EF4-FFF2-40B4-BE49-F238E27FC236}">
                <a16:creationId xmlns:a16="http://schemas.microsoft.com/office/drawing/2014/main" id="{5E6F6C13-2ECE-420B-A4DB-314A15CABB21}"/>
              </a:ext>
            </a:extLst>
          </p:cNvPr>
          <p:cNvSpPr txBox="1"/>
          <p:nvPr/>
        </p:nvSpPr>
        <p:spPr>
          <a:xfrm>
            <a:off x="15323495" y="5871333"/>
            <a:ext cx="13572598" cy="738298"/>
          </a:xfrm>
          <a:prstGeom prst="rect">
            <a:avLst/>
          </a:prstGeom>
          <a:noFill/>
          <a:ln>
            <a:noFill/>
          </a:ln>
        </p:spPr>
        <p:txBody>
          <a:bodyPr lIns="91425" tIns="91425" rIns="91425" bIns="91425" anchor="ctr" anchorCtr="0">
            <a:noAutofit/>
          </a:bodyPr>
          <a:lstStyle/>
          <a:p>
            <a:pPr>
              <a:buClr>
                <a:srgbClr val="000000"/>
              </a:buClr>
              <a:buSzPct val="25000"/>
            </a:pPr>
            <a:r>
              <a:rPr lang="en-US" sz="4800" b="1" dirty="0"/>
              <a:t>Learning Method</a:t>
            </a:r>
          </a:p>
        </p:txBody>
      </p:sp>
      <p:sp>
        <p:nvSpPr>
          <p:cNvPr id="77" name="Shape 132">
            <a:extLst>
              <a:ext uri="{FF2B5EF4-FFF2-40B4-BE49-F238E27FC236}">
                <a16:creationId xmlns:a16="http://schemas.microsoft.com/office/drawing/2014/main" id="{AAB1707E-C156-4547-8E84-BFFB261D5254}"/>
              </a:ext>
            </a:extLst>
          </p:cNvPr>
          <p:cNvSpPr txBox="1"/>
          <p:nvPr/>
        </p:nvSpPr>
        <p:spPr>
          <a:xfrm>
            <a:off x="29567252" y="12091078"/>
            <a:ext cx="13114127" cy="4146129"/>
          </a:xfrm>
          <a:prstGeom prst="rect">
            <a:avLst/>
          </a:prstGeom>
          <a:noFill/>
          <a:ln>
            <a:noFill/>
          </a:ln>
        </p:spPr>
        <p:txBody>
          <a:bodyPr lIns="228600" tIns="228600" rIns="228600" bIns="228600" anchor="t" anchorCtr="0">
            <a:noAutofit/>
          </a:bodyPr>
          <a:lstStyle/>
          <a:p>
            <a:pPr>
              <a:buClr>
                <a:srgbClr val="000000"/>
              </a:buClr>
              <a:buSzPct val="25000"/>
            </a:pPr>
            <a:r>
              <a:rPr lang="en-US" sz="4000" dirty="0"/>
              <a:t>The results were promising however we feel that there is much more work to be done to definitively show that a system similar to this could work for everyone. Things like long term cost effectiveness, maintenance needs, and emergency situations should all be considered moving forward.</a:t>
            </a:r>
          </a:p>
          <a:p>
            <a:pPr>
              <a:buClr>
                <a:srgbClr val="000000"/>
              </a:buClr>
              <a:buSzPct val="25000"/>
            </a:pPr>
            <a:endParaRPr lang="en-US" sz="3201" dirty="0"/>
          </a:p>
        </p:txBody>
      </p:sp>
      <p:sp>
        <p:nvSpPr>
          <p:cNvPr id="86" name="Shape 133">
            <a:extLst>
              <a:ext uri="{FF2B5EF4-FFF2-40B4-BE49-F238E27FC236}">
                <a16:creationId xmlns:a16="http://schemas.microsoft.com/office/drawing/2014/main" id="{AB54F958-A8B8-483A-83D8-55FADFABDDA6}"/>
              </a:ext>
            </a:extLst>
          </p:cNvPr>
          <p:cNvSpPr txBox="1"/>
          <p:nvPr/>
        </p:nvSpPr>
        <p:spPr>
          <a:xfrm>
            <a:off x="29800809" y="17448454"/>
            <a:ext cx="13572598" cy="738298"/>
          </a:xfrm>
          <a:prstGeom prst="rect">
            <a:avLst/>
          </a:prstGeom>
          <a:noFill/>
          <a:ln>
            <a:noFill/>
          </a:ln>
        </p:spPr>
        <p:txBody>
          <a:bodyPr lIns="91425" tIns="91425" rIns="91425" bIns="91425" anchor="ctr" anchorCtr="0">
            <a:noAutofit/>
          </a:bodyPr>
          <a:lstStyle/>
          <a:p>
            <a:pPr>
              <a:buClr>
                <a:srgbClr val="000000"/>
              </a:buClr>
              <a:buSzPct val="25000"/>
            </a:pPr>
            <a:r>
              <a:rPr lang="en-US" sz="4800" b="1" dirty="0"/>
              <a:t>Future Work</a:t>
            </a:r>
          </a:p>
        </p:txBody>
      </p:sp>
      <p:pic>
        <p:nvPicPr>
          <p:cNvPr id="16" name="Picture 15">
            <a:extLst>
              <a:ext uri="{FF2B5EF4-FFF2-40B4-BE49-F238E27FC236}">
                <a16:creationId xmlns:a16="http://schemas.microsoft.com/office/drawing/2014/main" id="{53DDF40F-7C15-4A65-9594-4D5F756507D6}"/>
              </a:ext>
            </a:extLst>
          </p:cNvPr>
          <p:cNvPicPr>
            <a:picLocks noChangeAspect="1"/>
          </p:cNvPicPr>
          <p:nvPr/>
        </p:nvPicPr>
        <p:blipFill>
          <a:blip r:embed="rId8"/>
          <a:stretch>
            <a:fillRect/>
          </a:stretch>
        </p:blipFill>
        <p:spPr>
          <a:xfrm>
            <a:off x="29800809" y="23018184"/>
            <a:ext cx="6192938" cy="4040892"/>
          </a:xfrm>
          <a:prstGeom prst="rect">
            <a:avLst/>
          </a:prstGeom>
        </p:spPr>
      </p:pic>
      <p:pic>
        <p:nvPicPr>
          <p:cNvPr id="18" name="Picture 17">
            <a:extLst>
              <a:ext uri="{FF2B5EF4-FFF2-40B4-BE49-F238E27FC236}">
                <a16:creationId xmlns:a16="http://schemas.microsoft.com/office/drawing/2014/main" id="{0DE63457-E246-43E9-8699-087CED31D884}"/>
              </a:ext>
            </a:extLst>
          </p:cNvPr>
          <p:cNvPicPr>
            <a:picLocks noChangeAspect="1"/>
          </p:cNvPicPr>
          <p:nvPr/>
        </p:nvPicPr>
        <p:blipFill>
          <a:blip r:embed="rId9"/>
          <a:stretch>
            <a:fillRect/>
          </a:stretch>
        </p:blipFill>
        <p:spPr>
          <a:xfrm>
            <a:off x="36309026" y="23018184"/>
            <a:ext cx="6364406" cy="4040892"/>
          </a:xfrm>
          <a:prstGeom prst="rect">
            <a:avLst/>
          </a:prstGeom>
        </p:spPr>
      </p:pic>
      <p:sp>
        <p:nvSpPr>
          <p:cNvPr id="4" name="TextBox 3">
            <a:extLst>
              <a:ext uri="{FF2B5EF4-FFF2-40B4-BE49-F238E27FC236}">
                <a16:creationId xmlns:a16="http://schemas.microsoft.com/office/drawing/2014/main" id="{ACC19ED4-8945-43E5-9F35-FD947B658406}"/>
              </a:ext>
            </a:extLst>
          </p:cNvPr>
          <p:cNvSpPr txBox="1"/>
          <p:nvPr/>
        </p:nvSpPr>
        <p:spPr>
          <a:xfrm>
            <a:off x="15638782" y="19115175"/>
            <a:ext cx="7640318" cy="523220"/>
          </a:xfrm>
          <a:prstGeom prst="rect">
            <a:avLst/>
          </a:prstGeom>
          <a:noFill/>
        </p:spPr>
        <p:txBody>
          <a:bodyPr wrap="square" rtlCol="0">
            <a:spAutoFit/>
          </a:bodyPr>
          <a:lstStyle/>
          <a:p>
            <a:pPr algn="ctr"/>
            <a:r>
              <a:rPr lang="en-US" sz="2800" b="1" dirty="0"/>
              <a:t>Wind speed graph</a:t>
            </a:r>
          </a:p>
        </p:txBody>
      </p:sp>
      <p:pic>
        <p:nvPicPr>
          <p:cNvPr id="9" name="Picture 8">
            <a:extLst>
              <a:ext uri="{FF2B5EF4-FFF2-40B4-BE49-F238E27FC236}">
                <a16:creationId xmlns:a16="http://schemas.microsoft.com/office/drawing/2014/main" id="{A7AA75BC-664B-4236-A537-C77990A969F7}"/>
              </a:ext>
            </a:extLst>
          </p:cNvPr>
          <p:cNvPicPr>
            <a:picLocks noChangeAspect="1"/>
          </p:cNvPicPr>
          <p:nvPr/>
        </p:nvPicPr>
        <p:blipFill>
          <a:blip r:embed="rId10"/>
          <a:stretch>
            <a:fillRect/>
          </a:stretch>
        </p:blipFill>
        <p:spPr>
          <a:xfrm>
            <a:off x="15544090" y="27166564"/>
            <a:ext cx="7335128" cy="4389129"/>
          </a:xfrm>
          <a:prstGeom prst="rect">
            <a:avLst/>
          </a:prstGeom>
        </p:spPr>
      </p:pic>
      <p:pic>
        <p:nvPicPr>
          <p:cNvPr id="12" name="Picture 11">
            <a:extLst>
              <a:ext uri="{FF2B5EF4-FFF2-40B4-BE49-F238E27FC236}">
                <a16:creationId xmlns:a16="http://schemas.microsoft.com/office/drawing/2014/main" id="{2314F66B-2B1E-4B2C-87C0-0450F6F20A59}"/>
              </a:ext>
            </a:extLst>
          </p:cNvPr>
          <p:cNvPicPr>
            <a:picLocks noChangeAspect="1"/>
          </p:cNvPicPr>
          <p:nvPr/>
        </p:nvPicPr>
        <p:blipFill>
          <a:blip r:embed="rId11"/>
          <a:stretch>
            <a:fillRect/>
          </a:stretch>
        </p:blipFill>
        <p:spPr>
          <a:xfrm>
            <a:off x="15544090" y="22157900"/>
            <a:ext cx="7335128" cy="4389129"/>
          </a:xfrm>
          <a:prstGeom prst="rect">
            <a:avLst/>
          </a:prstGeom>
        </p:spPr>
      </p:pic>
      <p:sp>
        <p:nvSpPr>
          <p:cNvPr id="13" name="TextBox 12">
            <a:extLst>
              <a:ext uri="{FF2B5EF4-FFF2-40B4-BE49-F238E27FC236}">
                <a16:creationId xmlns:a16="http://schemas.microsoft.com/office/drawing/2014/main" id="{1CA0B59A-2705-44AB-8383-0EDEC44C70AC}"/>
              </a:ext>
            </a:extLst>
          </p:cNvPr>
          <p:cNvSpPr txBox="1"/>
          <p:nvPr/>
        </p:nvSpPr>
        <p:spPr>
          <a:xfrm>
            <a:off x="1319426" y="18569097"/>
            <a:ext cx="5624740" cy="461665"/>
          </a:xfrm>
          <a:prstGeom prst="rect">
            <a:avLst/>
          </a:prstGeom>
          <a:noFill/>
        </p:spPr>
        <p:txBody>
          <a:bodyPr wrap="square" rtlCol="0">
            <a:spAutoFit/>
          </a:bodyPr>
          <a:lstStyle/>
          <a:p>
            <a:r>
              <a:rPr lang="en-US" sz="2400" dirty="0"/>
              <a:t>Energy Observer – hybrid catamaran</a:t>
            </a:r>
          </a:p>
        </p:txBody>
      </p:sp>
      <p:sp>
        <p:nvSpPr>
          <p:cNvPr id="71" name="TextBox 70">
            <a:extLst>
              <a:ext uri="{FF2B5EF4-FFF2-40B4-BE49-F238E27FC236}">
                <a16:creationId xmlns:a16="http://schemas.microsoft.com/office/drawing/2014/main" id="{DEB2BAB8-A05B-4DD6-A2D2-D1C3CB330AD9}"/>
              </a:ext>
            </a:extLst>
          </p:cNvPr>
          <p:cNvSpPr txBox="1"/>
          <p:nvPr/>
        </p:nvSpPr>
        <p:spPr>
          <a:xfrm>
            <a:off x="7967876" y="18550047"/>
            <a:ext cx="5624740" cy="830997"/>
          </a:xfrm>
          <a:prstGeom prst="rect">
            <a:avLst/>
          </a:prstGeom>
          <a:noFill/>
        </p:spPr>
        <p:txBody>
          <a:bodyPr wrap="square" rtlCol="0">
            <a:spAutoFit/>
          </a:bodyPr>
          <a:lstStyle/>
          <a:p>
            <a:r>
              <a:rPr lang="en-US" sz="2400" dirty="0"/>
              <a:t>Top Secret – fully electric cruising catamaran</a:t>
            </a:r>
          </a:p>
        </p:txBody>
      </p:sp>
      <p:pic>
        <p:nvPicPr>
          <p:cNvPr id="7" name="Picture 2" descr="https://lh6.googleusercontent.com/8bXATTZtjJDWHKAE9HqPK2I5N0QPnXnhX8_F0iWUFjzTPTSHfX8MzlmuYhVaoAQnp_Dm3k4ybr1VguZkwvYjQH8AV64mZwVDBRB__fSnFUHG9GTGrUpvOgepD_NI0mhoBq1nExnSBA">
            <a:extLst>
              <a:ext uri="{FF2B5EF4-FFF2-40B4-BE49-F238E27FC236}">
                <a16:creationId xmlns:a16="http://schemas.microsoft.com/office/drawing/2014/main" id="{F11E4D9A-8D0A-4BD9-BE9A-EFF9C6233CF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23129" y="26069363"/>
            <a:ext cx="9148648" cy="56543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7790</TotalTime>
  <Words>665</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Trebuchet MS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Farzin</dc:creator>
  <cp:lastModifiedBy>Jacob Strong</cp:lastModifiedBy>
  <cp:revision>32</cp:revision>
  <dcterms:modified xsi:type="dcterms:W3CDTF">2019-12-08T21:07:13Z</dcterms:modified>
</cp:coreProperties>
</file>