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19"/>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12192000" cy="6858000"/>
  <p:notesSz cx="6858000" cy="9144000"/>
  <p:embeddedFontLst>
    <p:embeddedFont>
      <p:font typeface="Century Gothic" panose="020B0502020202020204" pitchFamily="34" charset="0"/>
      <p:regular r:id="rId20"/>
      <p:bold r:id="rId21"/>
      <p:italic r:id="rId22"/>
      <p:boldItalic r:id="rId23"/>
    </p:embeddedFont>
  </p:embeddedFontLst>
  <p:custDataLst>
    <p:tags r:id="rId24"/>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5"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font" Target="fonts/font2.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customschemas.google.com/relationships/presentationmetadata" Target="meta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Jorge Argueta</a:t>
            </a:r>
            <a:endParaRPr dirty="0"/>
          </a:p>
          <a:p>
            <a:pPr marL="0" lvl="0" indent="0" algn="l" rtl="0">
              <a:lnSpc>
                <a:spcPct val="70000"/>
              </a:lnSpc>
              <a:spcBef>
                <a:spcPts val="1000"/>
              </a:spcBef>
              <a:spcAft>
                <a:spcPts val="0"/>
              </a:spcAft>
              <a:buClr>
                <a:schemeClr val="lt1"/>
              </a:buClr>
              <a:buSzPts val="1850"/>
              <a:buNone/>
            </a:pPr>
            <a:endParaRPr sz="1850" i="1" dirty="0"/>
          </a:p>
          <a:p>
            <a:pPr marL="0" lvl="0" indent="0" algn="l" rtl="0">
              <a:lnSpc>
                <a:spcPct val="70000"/>
              </a:lnSpc>
              <a:spcBef>
                <a:spcPts val="1000"/>
              </a:spcBef>
              <a:spcAft>
                <a:spcPts val="0"/>
              </a:spcAft>
              <a:buSzPts val="1850"/>
              <a:buNone/>
            </a:pPr>
            <a:r>
              <a:rPr lang="en-US" dirty="0"/>
              <a:t>CS 405</a:t>
            </a:r>
          </a:p>
          <a:p>
            <a:pPr marL="0" lvl="0" indent="0" algn="l" rtl="0">
              <a:lnSpc>
                <a:spcPct val="70000"/>
              </a:lnSpc>
              <a:spcBef>
                <a:spcPts val="1000"/>
              </a:spcBef>
              <a:spcAft>
                <a:spcPts val="0"/>
              </a:spcAft>
              <a:buSzPts val="1850"/>
              <a:buNone/>
            </a:pPr>
            <a:r>
              <a:rPr lang="en-US" i="1" dirty="0"/>
              <a:t>Southern New Hampshire University</a:t>
            </a:r>
            <a:endParaRPr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TOOLS</a:t>
            </a:r>
            <a:endParaRPr dirty="0"/>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457200" lvl="1" indent="0" algn="l" rtl="0">
              <a:lnSpc>
                <a:spcPct val="90000"/>
              </a:lnSpc>
              <a:spcBef>
                <a:spcPts val="0"/>
              </a:spcBef>
              <a:spcAft>
                <a:spcPts val="0"/>
              </a:spcAft>
              <a:buClr>
                <a:schemeClr val="lt1"/>
              </a:buClr>
              <a:buSzPts val="2000"/>
              <a:buNone/>
            </a:pPr>
            <a:endParaRPr lang="en-US" dirty="0"/>
          </a:p>
          <a:p>
            <a:pPr marL="457200" lvl="1" indent="0" algn="l" rtl="0">
              <a:lnSpc>
                <a:spcPct val="90000"/>
              </a:lnSpc>
              <a:spcBef>
                <a:spcPts val="0"/>
              </a:spcBef>
              <a:spcAft>
                <a:spcPts val="0"/>
              </a:spcAft>
              <a:buClr>
                <a:schemeClr val="lt1"/>
              </a:buClr>
              <a:buSzPts val="2000"/>
              <a:buNone/>
            </a:pPr>
            <a:endParaRPr lang="en-US" dirty="0"/>
          </a:p>
          <a:p>
            <a:pPr marL="457200" lvl="1" indent="0" algn="l" rtl="0">
              <a:lnSpc>
                <a:spcPct val="90000"/>
              </a:lnSpc>
              <a:spcBef>
                <a:spcPts val="0"/>
              </a:spcBef>
              <a:spcAft>
                <a:spcPts val="0"/>
              </a:spcAft>
              <a:buClr>
                <a:schemeClr val="lt1"/>
              </a:buClr>
              <a:buSzPts val="2000"/>
              <a:buNone/>
            </a:pPr>
            <a:r>
              <a:rPr lang="en-US" dirty="0" err="1"/>
              <a:t>CPPCheck</a:t>
            </a:r>
            <a:r>
              <a:rPr lang="en-US" dirty="0"/>
              <a:t>: static code analysis</a:t>
            </a:r>
          </a:p>
          <a:p>
            <a:pPr marL="457200" lvl="1" indent="0" algn="l" rtl="0">
              <a:lnSpc>
                <a:spcPct val="90000"/>
              </a:lnSpc>
              <a:spcBef>
                <a:spcPts val="0"/>
              </a:spcBef>
              <a:spcAft>
                <a:spcPts val="0"/>
              </a:spcAft>
              <a:buClr>
                <a:schemeClr val="lt1"/>
              </a:buClr>
              <a:buSzPts val="2000"/>
              <a:buNone/>
            </a:pPr>
            <a:endParaRPr lang="en-US" dirty="0"/>
          </a:p>
          <a:p>
            <a:pPr marL="457200" lvl="1" indent="0">
              <a:spcBef>
                <a:spcPts val="0"/>
              </a:spcBef>
              <a:buSzPts val="2000"/>
              <a:buNone/>
            </a:pPr>
            <a:r>
              <a:rPr lang="en-US" dirty="0" err="1"/>
              <a:t>Parasoft</a:t>
            </a:r>
            <a:r>
              <a:rPr lang="en-US" dirty="0"/>
              <a:t>: automated testing suite</a:t>
            </a:r>
          </a:p>
          <a:p>
            <a:pPr marL="457200" lvl="1" indent="0" algn="l" rtl="0">
              <a:lnSpc>
                <a:spcPct val="90000"/>
              </a:lnSpc>
              <a:spcBef>
                <a:spcPts val="0"/>
              </a:spcBef>
              <a:spcAft>
                <a:spcPts val="0"/>
              </a:spcAft>
              <a:buClr>
                <a:schemeClr val="lt1"/>
              </a:buClr>
              <a:buSzPts val="2000"/>
              <a:buNone/>
            </a:pPr>
            <a:endParaRPr lang="en-US" dirty="0"/>
          </a:p>
          <a:p>
            <a:pPr marL="457200" lvl="1" indent="0" algn="l" rtl="0">
              <a:lnSpc>
                <a:spcPct val="90000"/>
              </a:lnSpc>
              <a:spcBef>
                <a:spcPts val="0"/>
              </a:spcBef>
              <a:spcAft>
                <a:spcPts val="0"/>
              </a:spcAft>
              <a:buClr>
                <a:schemeClr val="lt1"/>
              </a:buClr>
              <a:buSzPts val="2000"/>
              <a:buNone/>
            </a:pPr>
            <a:r>
              <a:rPr lang="en-US" dirty="0"/>
              <a:t>Clang: front-end compiler </a:t>
            </a:r>
          </a:p>
          <a:p>
            <a:pPr marL="457200" lvl="1" indent="0" algn="l" rtl="0">
              <a:lnSpc>
                <a:spcPct val="90000"/>
              </a:lnSpc>
              <a:spcBef>
                <a:spcPts val="0"/>
              </a:spcBef>
              <a:spcAft>
                <a:spcPts val="0"/>
              </a:spcAft>
              <a:buClr>
                <a:schemeClr val="lt1"/>
              </a:buClr>
              <a:buSzPts val="2000"/>
              <a:buNone/>
            </a:pPr>
            <a:endParaRPr lang="en-US"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3" name="TextBox 2">
            <a:extLst>
              <a:ext uri="{FF2B5EF4-FFF2-40B4-BE49-F238E27FC236}">
                <a16:creationId xmlns:a16="http://schemas.microsoft.com/office/drawing/2014/main" id="{7C66BF84-3976-2ED4-79D8-EBAF917BF4A1}"/>
              </a:ext>
            </a:extLst>
          </p:cNvPr>
          <p:cNvSpPr txBox="1"/>
          <p:nvPr/>
        </p:nvSpPr>
        <p:spPr>
          <a:xfrm>
            <a:off x="600635" y="2289203"/>
            <a:ext cx="4222377" cy="3527119"/>
          </a:xfrm>
          <a:prstGeom prst="rect">
            <a:avLst/>
          </a:prstGeom>
          <a:noFill/>
        </p:spPr>
        <p:txBody>
          <a:bodyPr wrap="square">
            <a:spAutoFit/>
          </a:bodyPr>
          <a:lstStyle/>
          <a:p>
            <a:pPr marL="0" lvl="0" indent="0" algn="l" rtl="0">
              <a:lnSpc>
                <a:spcPct val="90000"/>
              </a:lnSpc>
              <a:spcBef>
                <a:spcPts val="0"/>
              </a:spcBef>
              <a:spcAft>
                <a:spcPts val="0"/>
              </a:spcAft>
              <a:buClr>
                <a:schemeClr val="lt1"/>
              </a:buClr>
              <a:buSzPts val="2000"/>
              <a:buNone/>
            </a:pPr>
            <a:r>
              <a:rPr lang="en-US" sz="1800" i="1" dirty="0">
                <a:solidFill>
                  <a:schemeClr val="bg1"/>
                </a:solidFill>
              </a:rPr>
              <a:t>Waiting risk:</a:t>
            </a:r>
          </a:p>
          <a:p>
            <a:pPr marL="0" lvl="0" indent="0" algn="l" rtl="0">
              <a:lnSpc>
                <a:spcPct val="90000"/>
              </a:lnSpc>
              <a:spcBef>
                <a:spcPts val="0"/>
              </a:spcBef>
              <a:spcAft>
                <a:spcPts val="0"/>
              </a:spcAft>
              <a:buClr>
                <a:schemeClr val="lt1"/>
              </a:buClr>
              <a:buSzPts val="2000"/>
              <a:buNone/>
            </a:pPr>
            <a:r>
              <a:rPr lang="en-US" sz="1800" i="1" dirty="0">
                <a:solidFill>
                  <a:schemeClr val="bg1"/>
                </a:solidFill>
              </a:rPr>
              <a:t>	damage to data</a:t>
            </a:r>
          </a:p>
          <a:p>
            <a:pPr marL="0" lvl="0" indent="0" algn="l" rtl="0">
              <a:lnSpc>
                <a:spcPct val="90000"/>
              </a:lnSpc>
              <a:spcBef>
                <a:spcPts val="0"/>
              </a:spcBef>
              <a:spcAft>
                <a:spcPts val="0"/>
              </a:spcAft>
              <a:buClr>
                <a:schemeClr val="lt1"/>
              </a:buClr>
              <a:buSzPts val="2000"/>
              <a:buNone/>
            </a:pPr>
            <a:r>
              <a:rPr lang="en-US" sz="1800" i="1" dirty="0">
                <a:solidFill>
                  <a:schemeClr val="bg1"/>
                </a:solidFill>
              </a:rPr>
              <a:t>	Customer trust is harmed 	Financial cost</a:t>
            </a:r>
          </a:p>
          <a:p>
            <a:pPr marL="0" lvl="0" indent="0" algn="l" rtl="0">
              <a:lnSpc>
                <a:spcPct val="90000"/>
              </a:lnSpc>
              <a:spcBef>
                <a:spcPts val="0"/>
              </a:spcBef>
              <a:spcAft>
                <a:spcPts val="0"/>
              </a:spcAft>
              <a:buClr>
                <a:schemeClr val="lt1"/>
              </a:buClr>
              <a:buSzPts val="2000"/>
              <a:buNone/>
            </a:pPr>
            <a:r>
              <a:rPr lang="en-US" sz="1800" i="1" dirty="0">
                <a:solidFill>
                  <a:schemeClr val="bg1"/>
                </a:solidFill>
              </a:rPr>
              <a:t>	Future harm that could result 	from several attacks</a:t>
            </a:r>
            <a:endParaRPr lang="en-US" sz="1800" dirty="0">
              <a:solidFill>
                <a:schemeClr val="bg1"/>
              </a:solidFill>
            </a:endParaRPr>
          </a:p>
          <a:p>
            <a:pPr marL="0" indent="0">
              <a:spcBef>
                <a:spcPts val="0"/>
              </a:spcBef>
              <a:buSzPts val="2000"/>
              <a:buNone/>
            </a:pPr>
            <a:endParaRPr lang="en-US" sz="1800" dirty="0">
              <a:solidFill>
                <a:schemeClr val="bg1"/>
              </a:solidFill>
            </a:endParaRPr>
          </a:p>
          <a:p>
            <a:pPr marL="0" indent="0">
              <a:spcBef>
                <a:spcPts val="0"/>
              </a:spcBef>
              <a:buSzPts val="2000"/>
              <a:buNone/>
            </a:pPr>
            <a:r>
              <a:rPr lang="en-US" sz="1800" i="1" dirty="0">
                <a:solidFill>
                  <a:schemeClr val="bg1"/>
                </a:solidFill>
              </a:rPr>
              <a:t>Advantages of quick action:</a:t>
            </a:r>
          </a:p>
          <a:p>
            <a:pPr marL="0" indent="0">
              <a:spcBef>
                <a:spcPts val="0"/>
              </a:spcBef>
              <a:buSzPts val="2000"/>
              <a:buNone/>
            </a:pPr>
            <a:r>
              <a:rPr lang="en-US" sz="1800" i="1" dirty="0">
                <a:solidFill>
                  <a:schemeClr val="bg1"/>
                </a:solidFill>
              </a:rPr>
              <a:t>	Minimize potential harm avert 	dangers</a:t>
            </a:r>
          </a:p>
          <a:p>
            <a:pPr marL="0" indent="0">
              <a:spcBef>
                <a:spcPts val="0"/>
              </a:spcBef>
              <a:buSzPts val="2000"/>
              <a:buNone/>
            </a:pPr>
            <a:r>
              <a:rPr lang="en-US" sz="1800" i="1" dirty="0">
                <a:solidFill>
                  <a:schemeClr val="bg1"/>
                </a:solidFill>
              </a:rPr>
              <a:t>	Create security that is 	organized and consistent.</a:t>
            </a:r>
          </a:p>
          <a:p>
            <a:pPr marL="0" indent="0">
              <a:spcBef>
                <a:spcPts val="0"/>
              </a:spcBef>
              <a:buSzPts val="2000"/>
              <a:buNone/>
            </a:pPr>
            <a:r>
              <a:rPr lang="en-US" sz="1800" i="1" dirty="0">
                <a:solidFill>
                  <a:schemeClr val="bg1"/>
                </a:solidFill>
              </a:rPr>
              <a:t>	Reduce potential testing costs</a:t>
            </a:r>
            <a:endParaRPr lang="en-US" sz="1800" dirty="0">
              <a:solidFill>
                <a:schemeClr val="bg1"/>
              </a:solidFill>
            </a:endParaRPr>
          </a:p>
        </p:txBody>
      </p:sp>
      <p:sp>
        <p:nvSpPr>
          <p:cNvPr id="5" name="TextBox 4">
            <a:extLst>
              <a:ext uri="{FF2B5EF4-FFF2-40B4-BE49-F238E27FC236}">
                <a16:creationId xmlns:a16="http://schemas.microsoft.com/office/drawing/2014/main" id="{E044BC91-28E0-6CF9-4810-A7ED076473E7}"/>
              </a:ext>
            </a:extLst>
          </p:cNvPr>
          <p:cNvSpPr txBox="1"/>
          <p:nvPr/>
        </p:nvSpPr>
        <p:spPr>
          <a:xfrm>
            <a:off x="5067300" y="2289202"/>
            <a:ext cx="5466229" cy="2308324"/>
          </a:xfrm>
          <a:prstGeom prst="rect">
            <a:avLst/>
          </a:prstGeom>
          <a:noFill/>
        </p:spPr>
        <p:txBody>
          <a:bodyPr wrap="square">
            <a:spAutoFit/>
          </a:bodyPr>
          <a:lstStyle/>
          <a:p>
            <a:pPr marL="0" indent="0">
              <a:spcBef>
                <a:spcPts val="0"/>
              </a:spcBef>
              <a:buSzPts val="2000"/>
              <a:buFont typeface="Arial"/>
              <a:buNone/>
            </a:pPr>
            <a:r>
              <a:rPr lang="en-US" sz="1800" i="1" dirty="0">
                <a:solidFill>
                  <a:schemeClr val="bg1"/>
                </a:solidFill>
              </a:rPr>
              <a:t>Example case:</a:t>
            </a:r>
          </a:p>
          <a:p>
            <a:pPr marL="342900">
              <a:spcBef>
                <a:spcPts val="0"/>
              </a:spcBef>
              <a:buSzPts val="2000"/>
            </a:pPr>
            <a:r>
              <a:rPr lang="en-US" sz="1800" dirty="0">
                <a:solidFill>
                  <a:schemeClr val="bg1"/>
                </a:solidFill>
              </a:rPr>
              <a:t>Adobe 2013 Data Breach</a:t>
            </a:r>
          </a:p>
          <a:p>
            <a:pPr marL="0" indent="0">
              <a:spcBef>
                <a:spcPts val="0"/>
              </a:spcBef>
              <a:buSzPts val="2000"/>
              <a:buFont typeface="Arial"/>
              <a:buNone/>
            </a:pPr>
            <a:r>
              <a:rPr lang="en-US" sz="1800" i="1" dirty="0">
                <a:solidFill>
                  <a:schemeClr val="bg1"/>
                </a:solidFill>
              </a:rPr>
              <a:t>Date of case:</a:t>
            </a:r>
          </a:p>
          <a:p>
            <a:pPr marL="342900">
              <a:spcBef>
                <a:spcPts val="0"/>
              </a:spcBef>
              <a:buSzPts val="2000"/>
            </a:pPr>
            <a:r>
              <a:rPr lang="en-US" sz="1800" dirty="0">
                <a:solidFill>
                  <a:schemeClr val="bg1"/>
                </a:solidFill>
              </a:rPr>
              <a:t>October 2013</a:t>
            </a:r>
          </a:p>
          <a:p>
            <a:pPr marL="0" indent="0">
              <a:spcBef>
                <a:spcPts val="0"/>
              </a:spcBef>
              <a:buSzPts val="2000"/>
              <a:buFont typeface="Arial"/>
              <a:buNone/>
            </a:pPr>
            <a:r>
              <a:rPr lang="en-US" sz="1800" i="1" dirty="0">
                <a:solidFill>
                  <a:schemeClr val="bg1"/>
                </a:solidFill>
              </a:rPr>
              <a:t>Result:</a:t>
            </a:r>
          </a:p>
          <a:p>
            <a:pPr marL="342900">
              <a:spcBef>
                <a:spcPts val="0"/>
              </a:spcBef>
              <a:buSzPts val="2000"/>
            </a:pPr>
            <a:r>
              <a:rPr lang="en-US" sz="1800" i="1" dirty="0">
                <a:solidFill>
                  <a:schemeClr val="bg1"/>
                </a:solidFill>
              </a:rPr>
              <a:t>The data breach affected more than 150 million users, and there was cash compensation as part of a settlement.</a:t>
            </a:r>
            <a:endParaRPr lang="en-US" sz="1800" dirty="0">
              <a:solidFill>
                <a:schemeClr val="bg1"/>
              </a:solidFill>
            </a:endParaRP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RECOMMENDATIONS</a:t>
            </a:r>
            <a:endParaRPr dirty="0"/>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914400" lvl="2" indent="0" rtl="0">
              <a:lnSpc>
                <a:spcPct val="150000"/>
              </a:lnSpc>
              <a:spcBef>
                <a:spcPts val="0"/>
              </a:spcBef>
              <a:spcAft>
                <a:spcPts val="0"/>
              </a:spcAft>
              <a:buClr>
                <a:schemeClr val="lt1"/>
              </a:buClr>
              <a:buSzPts val="1800"/>
              <a:buNone/>
            </a:pPr>
            <a:r>
              <a:rPr lang="en-US" sz="2400" dirty="0">
                <a:latin typeface="+mn-lt"/>
              </a:rPr>
              <a:t>Potential Security Policy Gaps:</a:t>
            </a:r>
          </a:p>
          <a:p>
            <a:pPr marL="914400" lvl="2" indent="0" rtl="0">
              <a:lnSpc>
                <a:spcPct val="150000"/>
              </a:lnSpc>
              <a:spcBef>
                <a:spcPts val="0"/>
              </a:spcBef>
              <a:spcAft>
                <a:spcPts val="0"/>
              </a:spcAft>
              <a:buClr>
                <a:schemeClr val="lt1"/>
              </a:buClr>
              <a:buSzPts val="1800"/>
              <a:buNone/>
            </a:pPr>
            <a:endParaRPr lang="en-US" dirty="0">
              <a:latin typeface="+mn-lt"/>
            </a:endParaRPr>
          </a:p>
          <a:p>
            <a:pPr marL="1143000" lvl="2" indent="-228600" rtl="0">
              <a:lnSpc>
                <a:spcPct val="150000"/>
              </a:lnSpc>
              <a:spcBef>
                <a:spcPts val="0"/>
              </a:spcBef>
              <a:spcAft>
                <a:spcPts val="0"/>
              </a:spcAft>
              <a:buClr>
                <a:schemeClr val="lt1"/>
              </a:buClr>
              <a:buSzPts val="1800"/>
              <a:buChar char="•"/>
            </a:pPr>
            <a:r>
              <a:rPr lang="en-US" dirty="0">
                <a:latin typeface="+mn-lt"/>
              </a:rPr>
              <a:t>The foundation of policy is strong. Regular reviews and changes should be made, or if gaps are found.</a:t>
            </a:r>
          </a:p>
          <a:p>
            <a:pPr marL="1143000" lvl="2" indent="-228600" rtl="0">
              <a:lnSpc>
                <a:spcPct val="150000"/>
              </a:lnSpc>
              <a:spcBef>
                <a:spcPts val="0"/>
              </a:spcBef>
              <a:spcAft>
                <a:spcPts val="0"/>
              </a:spcAft>
              <a:buClr>
                <a:schemeClr val="lt1"/>
              </a:buClr>
              <a:buSzPts val="1800"/>
              <a:buChar char="•"/>
            </a:pPr>
            <a:r>
              <a:rPr lang="en-US" dirty="0">
                <a:latin typeface="+mn-lt"/>
              </a:rPr>
              <a:t>Annual audits from an external source, such a white hat security firm, can help to put security to the test in the real world and identify any potential vulnerabilities.</a:t>
            </a:r>
          </a:p>
          <a:p>
            <a:pPr marL="1143000" lvl="2" indent="-228600" rtl="0">
              <a:lnSpc>
                <a:spcPct val="150000"/>
              </a:lnSpc>
              <a:spcBef>
                <a:spcPts val="0"/>
              </a:spcBef>
              <a:spcAft>
                <a:spcPts val="0"/>
              </a:spcAft>
              <a:buClr>
                <a:schemeClr val="lt1"/>
              </a:buClr>
              <a:buSzPts val="1800"/>
              <a:buChar char="•"/>
            </a:pPr>
            <a:r>
              <a:rPr lang="en-US" dirty="0">
                <a:latin typeface="+mn-lt"/>
              </a:rPr>
              <a:t>Applying these policies as soon as possible will assist to guarantee that security remains constantly at the forefront of development.</a:t>
            </a:r>
            <a:endParaRPr dirty="0">
              <a:latin typeface="+mn-lt"/>
            </a:endParaRPr>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CONCLUSIONS</a:t>
            </a:r>
            <a:endParaRPr dirty="0"/>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200"/>
              <a:buNone/>
            </a:pPr>
            <a:r>
              <a:rPr lang="en-US" dirty="0"/>
              <a:t>At Green Pace, DevOps will be transformed into </a:t>
            </a:r>
            <a:r>
              <a:rPr lang="en-US" dirty="0" err="1"/>
              <a:t>DevSecOps</a:t>
            </a:r>
            <a:r>
              <a:rPr lang="en-US" dirty="0"/>
              <a:t> by implementing best practices and coding standards, defense in depth, ongoing evaluation of potential attack motives, and maintaining a "no one is safe" approach towards security and prevention throughout development.</a:t>
            </a: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REFERENCES</a:t>
            </a:r>
            <a:endParaRPr dirty="0"/>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200"/>
              <a:buNone/>
            </a:pPr>
            <a:endParaRPr dirty="0"/>
          </a:p>
        </p:txBody>
      </p:sp>
      <p:pic>
        <p:nvPicPr>
          <p:cNvPr id="239" name="Google Shape;239;p1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1703294" y="764373"/>
            <a:ext cx="9802906" cy="129302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000"/>
              <a:buFont typeface="Century Gothic"/>
              <a:buNone/>
            </a:pPr>
            <a:r>
              <a:rPr lang="en-US" dirty="0"/>
              <a:t>OVERVIEW: DEFENSE IN DEPTH</a:t>
            </a:r>
            <a:endParaRPr dirty="0"/>
          </a:p>
        </p:txBody>
      </p:sp>
      <p:sp>
        <p:nvSpPr>
          <p:cNvPr id="152" name="Google Shape;152;p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0" indent="0" algn="ctr" rtl="0">
              <a:lnSpc>
                <a:spcPct val="90000"/>
              </a:lnSpc>
              <a:spcBef>
                <a:spcPts val="0"/>
              </a:spcBef>
              <a:spcAft>
                <a:spcPts val="0"/>
              </a:spcAft>
              <a:buSzPts val="1800"/>
              <a:buNone/>
            </a:pPr>
            <a:r>
              <a:rPr lang="en-US" dirty="0"/>
              <a:t>Defense in depth is a method of information security whereby security measures are intelligently built on top of one another to strengthen protection against risk and potential system weaknesses.</a:t>
            </a: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3245223" y="3171104"/>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graphicFrame>
        <p:nvGraphicFramePr>
          <p:cNvPr id="161" name="Google Shape;161;p4" descr="Alt text required"/>
          <p:cNvGraphicFramePr/>
          <p:nvPr>
            <p:extLst>
              <p:ext uri="{D42A27DB-BD31-4B8C-83A1-F6EECF244321}">
                <p14:modId xmlns:p14="http://schemas.microsoft.com/office/powerpoint/2010/main" val="1133501987"/>
              </p:ext>
            </p:extLst>
          </p:nvPr>
        </p:nvGraphicFramePr>
        <p:xfrm>
          <a:off x="2218765" y="2194550"/>
          <a:ext cx="8287870" cy="4152465"/>
        </p:xfrm>
        <a:graphic>
          <a:graphicData uri="http://schemas.openxmlformats.org/drawingml/2006/table">
            <a:tbl>
              <a:tblPr firstRow="1" firstCol="1">
                <a:noFill/>
                <a:tableStyleId>{802198C4-3087-4945-87E3-76CBB3509B7E}</a:tableStyleId>
              </a:tblPr>
              <a:tblGrid>
                <a:gridCol w="2101176">
                  <a:extLst>
                    <a:ext uri="{9D8B030D-6E8A-4147-A177-3AD203B41FA5}">
                      <a16:colId xmlns:a16="http://schemas.microsoft.com/office/drawing/2014/main" val="20000"/>
                    </a:ext>
                  </a:extLst>
                </a:gridCol>
                <a:gridCol w="2101176">
                  <a:extLst>
                    <a:ext uri="{9D8B030D-6E8A-4147-A177-3AD203B41FA5}">
                      <a16:colId xmlns:a16="http://schemas.microsoft.com/office/drawing/2014/main" val="474735904"/>
                    </a:ext>
                  </a:extLst>
                </a:gridCol>
                <a:gridCol w="2101176">
                  <a:extLst>
                    <a:ext uri="{9D8B030D-6E8A-4147-A177-3AD203B41FA5}">
                      <a16:colId xmlns:a16="http://schemas.microsoft.com/office/drawing/2014/main" val="3745570215"/>
                    </a:ext>
                  </a:extLst>
                </a:gridCol>
                <a:gridCol w="1984342">
                  <a:extLst>
                    <a:ext uri="{9D8B030D-6E8A-4147-A177-3AD203B41FA5}">
                      <a16:colId xmlns:a16="http://schemas.microsoft.com/office/drawing/2014/main" val="20001"/>
                    </a:ext>
                  </a:extLst>
                </a:gridCol>
              </a:tblGrid>
              <a:tr h="506789">
                <a:tc rowSpan="2">
                  <a:txBody>
                    <a:bodyPr/>
                    <a:lstStyle/>
                    <a:p>
                      <a:pPr marL="0" marR="0" lvl="0" indent="0" algn="ctr" defTabSz="914400" rtl="0" eaLnBrk="1" fontAlgn="auto" latinLnBrk="0" hangingPunct="1">
                        <a:lnSpc>
                          <a:spcPct val="200000"/>
                        </a:lnSpc>
                        <a:spcBef>
                          <a:spcPts val="0"/>
                        </a:spcBef>
                        <a:spcAft>
                          <a:spcPts val="0"/>
                        </a:spcAft>
                        <a:buClr>
                          <a:srgbClr val="000000"/>
                        </a:buClr>
                        <a:buSzTx/>
                        <a:buFont typeface="Arial"/>
                        <a:buNone/>
                        <a:tabLst/>
                        <a:defRPr/>
                      </a:pPr>
                      <a:r>
                        <a:rPr lang="en-US" sz="1600" b="0" i="0" u="none" strike="noStrike" cap="none" dirty="0">
                          <a:solidFill>
                            <a:schemeClr val="tx1"/>
                          </a:solidFill>
                          <a:latin typeface="Century Gothic"/>
                          <a:sym typeface="Century Gothic"/>
                        </a:rPr>
                        <a:t>PROBABILITY</a:t>
                      </a:r>
                    </a:p>
                  </a:txBody>
                  <a:tcP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lgn="ctr">
                      <a:solidFill>
                        <a:srgbClr val="9E9E9E"/>
                      </a:solidFill>
                      <a:prstDash val="solid"/>
                      <a:round/>
                      <a:headEnd type="none" w="sm" len="sm"/>
                      <a:tailEnd type="none" w="sm" len="sm"/>
                    </a:lnB>
                    <a:solidFill>
                      <a:schemeClr val="accent2">
                        <a:lumMod val="60000"/>
                        <a:lumOff val="40000"/>
                      </a:schemeClr>
                    </a:solidFill>
                  </a:tcPr>
                </a:tc>
                <a:tc gridSpan="3">
                  <a:txBody>
                    <a:bodyPr/>
                    <a:lstStyle/>
                    <a:p>
                      <a:pPr algn="ctr">
                        <a:lnSpc>
                          <a:spcPct val="200000"/>
                        </a:lnSpc>
                      </a:pPr>
                      <a:r>
                        <a:rPr lang="en-US" sz="1600" b="0" i="0" u="none" strike="noStrike" cap="none" dirty="0">
                          <a:solidFill>
                            <a:schemeClr val="tx1"/>
                          </a:solidFill>
                          <a:latin typeface="Century Gothic"/>
                          <a:sym typeface="Century Gothic"/>
                        </a:rPr>
                        <a:t>SEVERITY</a:t>
                      </a:r>
                    </a:p>
                  </a:txBody>
                  <a:tcPr>
                    <a:lnL w="28575" cap="flat" cmpd="sng" algn="ctr">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lgn="ctr">
                      <a:solidFill>
                        <a:srgbClr val="9E9E9E"/>
                      </a:solidFill>
                      <a:prstDash val="solid"/>
                      <a:round/>
                      <a:headEnd type="none" w="sm" len="sm"/>
                      <a:tailEnd type="none" w="sm" len="sm"/>
                    </a:lnB>
                    <a:solidFill>
                      <a:schemeClr val="accent2">
                        <a:lumMod val="60000"/>
                        <a:lumOff val="40000"/>
                      </a:schemeClr>
                    </a:solidFill>
                  </a:tcPr>
                </a:tc>
                <a:tc hMerge="1">
                  <a:txBody>
                    <a:bodyPr/>
                    <a:lstStyle/>
                    <a:p>
                      <a:r>
                        <a:rPr lang="en-US" dirty="0"/>
                        <a:t>Severity</a:t>
                      </a:r>
                    </a:p>
                  </a:txBody>
                  <a:tcPr>
                    <a:lnL w="28575" cap="flat" cmpd="sng" algn="ctr">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lgn="ctr">
                      <a:solidFill>
                        <a:srgbClr val="9E9E9E"/>
                      </a:solidFill>
                      <a:prstDash val="solid"/>
                      <a:round/>
                      <a:headEnd type="none" w="sm" len="sm"/>
                      <a:tailEnd type="none" w="sm" len="sm"/>
                    </a:lnB>
                    <a:solidFill>
                      <a:srgbClr val="FFF2CC"/>
                    </a:solidFill>
                  </a:tcPr>
                </a:tc>
                <a:tc hMerge="1">
                  <a:txBody>
                    <a:bodyPr/>
                    <a:lstStyle/>
                    <a:p>
                      <a:endParaRPr lang="en-US" dirty="0"/>
                    </a:p>
                  </a:txBody>
                  <a:tcP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506789">
                <a:tc vMerge="1">
                  <a:txBody>
                    <a:bodyPr/>
                    <a:lstStyle/>
                    <a:p>
                      <a:endParaRPr lang="en-US" dirty="0"/>
                    </a:p>
                  </a:txBody>
                  <a:tcP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algn="ctr">
                        <a:lnSpc>
                          <a:spcPct val="200000"/>
                        </a:lnSpc>
                      </a:pPr>
                      <a:r>
                        <a:rPr lang="en-US" sz="1600" b="0" i="0" u="none" strike="noStrike" cap="none" dirty="0">
                          <a:solidFill>
                            <a:schemeClr val="tx1"/>
                          </a:solidFill>
                          <a:latin typeface="Century Gothic"/>
                          <a:sym typeface="Century Gothic"/>
                        </a:rPr>
                        <a:t>LOW HARM</a:t>
                      </a:r>
                    </a:p>
                  </a:txBody>
                  <a:tcPr>
                    <a:solidFill>
                      <a:schemeClr val="accent2">
                        <a:lumMod val="60000"/>
                        <a:lumOff val="40000"/>
                      </a:schemeClr>
                    </a:solidFill>
                  </a:tcPr>
                </a:tc>
                <a:tc>
                  <a:txBody>
                    <a:bodyPr/>
                    <a:lstStyle/>
                    <a:p>
                      <a:pPr algn="ctr">
                        <a:lnSpc>
                          <a:spcPct val="200000"/>
                        </a:lnSpc>
                      </a:pPr>
                      <a:r>
                        <a:rPr lang="en-US" sz="1600" b="0" i="0" u="none" strike="noStrike" cap="none" dirty="0">
                          <a:solidFill>
                            <a:schemeClr val="tx1"/>
                          </a:solidFill>
                          <a:latin typeface="Century Gothic"/>
                          <a:sym typeface="Century Gothic"/>
                        </a:rPr>
                        <a:t>MEDIUM HARM</a:t>
                      </a:r>
                    </a:p>
                  </a:txBody>
                  <a:tcPr>
                    <a:solidFill>
                      <a:schemeClr val="accent2">
                        <a:lumMod val="60000"/>
                        <a:lumOff val="40000"/>
                      </a:schemeClr>
                    </a:solidFill>
                  </a:tcPr>
                </a:tc>
                <a:tc>
                  <a:txBody>
                    <a:bodyPr/>
                    <a:lstStyle/>
                    <a:p>
                      <a:pPr algn="ctr">
                        <a:lnSpc>
                          <a:spcPct val="200000"/>
                        </a:lnSpc>
                      </a:pPr>
                      <a:r>
                        <a:rPr lang="en-US" sz="1600" b="0" i="0" u="none" strike="noStrike" cap="none" dirty="0">
                          <a:solidFill>
                            <a:schemeClr val="tx1"/>
                          </a:solidFill>
                          <a:latin typeface="Century Gothic"/>
                          <a:sym typeface="Century Gothic"/>
                        </a:rPr>
                        <a:t>HIGH HARM</a:t>
                      </a:r>
                    </a:p>
                  </a:txBody>
                  <a:tcP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lgn="ctr">
                      <a:solidFill>
                        <a:srgbClr val="9E9E9E"/>
                      </a:solidFill>
                      <a:prstDash val="solid"/>
                      <a:round/>
                      <a:headEnd type="none" w="sm" len="sm"/>
                      <a:tailEnd type="none" w="sm" len="sm"/>
                    </a:lnB>
                    <a:solidFill>
                      <a:schemeClr val="accent2">
                        <a:lumMod val="60000"/>
                        <a:lumOff val="40000"/>
                      </a:schemeClr>
                    </a:solidFill>
                  </a:tcPr>
                </a:tc>
                <a:extLst>
                  <a:ext uri="{0D108BD9-81ED-4DB2-BD59-A6C34878D82A}">
                    <a16:rowId xmlns:a16="http://schemas.microsoft.com/office/drawing/2014/main" val="10001"/>
                  </a:ext>
                </a:extLst>
              </a:tr>
              <a:tr h="885503">
                <a:tc>
                  <a:txBody>
                    <a:bodyPr/>
                    <a:lstStyle/>
                    <a:p>
                      <a:pPr algn="ctr">
                        <a:lnSpc>
                          <a:spcPct val="200000"/>
                        </a:lnSpc>
                      </a:pPr>
                      <a:r>
                        <a:rPr lang="en-US" sz="1600" b="0" i="0" u="none" strike="noStrike" cap="none" dirty="0">
                          <a:solidFill>
                            <a:schemeClr val="tx1"/>
                          </a:solidFill>
                          <a:latin typeface="Century Gothic"/>
                          <a:sym typeface="Century Gothic"/>
                        </a:rPr>
                        <a:t>LIKELY</a:t>
                      </a:r>
                    </a:p>
                  </a:txBody>
                  <a:tcPr>
                    <a:lnL w="28575" cap="flat" cmpd="sng">
                      <a:solidFill>
                        <a:srgbClr val="9E9E9E"/>
                      </a:solidFill>
                      <a:prstDash val="solid"/>
                      <a:round/>
                      <a:headEnd type="none" w="sm" len="sm"/>
                      <a:tailEnd type="none" w="sm" len="sm"/>
                    </a:lnL>
                    <a:lnR w="28575" cap="flat" cmpd="sng" algn="ctr">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lgn="ctr">
                      <a:solidFill>
                        <a:srgbClr val="9E9E9E"/>
                      </a:solidFill>
                      <a:prstDash val="solid"/>
                      <a:round/>
                      <a:headEnd type="none" w="sm" len="sm"/>
                      <a:tailEnd type="none" w="sm" len="sm"/>
                    </a:lnB>
                    <a:solidFill>
                      <a:schemeClr val="accent2">
                        <a:lumMod val="60000"/>
                        <a:lumOff val="40000"/>
                      </a:schemeClr>
                    </a:solidFill>
                  </a:tcPr>
                </a:tc>
                <a:tc>
                  <a:txBody>
                    <a:bodyPr/>
                    <a:lstStyle/>
                    <a:p>
                      <a:pPr algn="ctr">
                        <a:lnSpc>
                          <a:spcPct val="200000"/>
                        </a:lnSpc>
                      </a:pPr>
                      <a:endParaRPr lang="en-US" sz="1400" b="0" i="0" u="none" strike="noStrike" cap="none" dirty="0">
                        <a:solidFill>
                          <a:schemeClr val="tx1"/>
                        </a:solidFill>
                        <a:latin typeface="Century Gothic"/>
                        <a:sym typeface="Century Gothic"/>
                      </a:endParaRPr>
                    </a:p>
                  </a:txBody>
                  <a:tcPr>
                    <a:lnL w="28575" cap="flat" cmpd="sng" algn="ctr">
                      <a:solidFill>
                        <a:srgbClr val="9E9E9E"/>
                      </a:solidFill>
                      <a:prstDash val="solid"/>
                      <a:round/>
                      <a:headEnd type="none" w="sm" len="sm"/>
                      <a:tailEnd type="none" w="sm" len="sm"/>
                    </a:lnL>
                    <a:lnR w="28575" cap="flat" cmpd="sng" algn="ctr">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lgn="ctr">
                      <a:solidFill>
                        <a:srgbClr val="9E9E9E"/>
                      </a:solidFill>
                      <a:prstDash val="solid"/>
                      <a:round/>
                      <a:headEnd type="none" w="sm" len="sm"/>
                      <a:tailEnd type="none" w="sm" len="sm"/>
                    </a:lnB>
                    <a:solidFill>
                      <a:schemeClr val="accent3">
                        <a:lumMod val="75000"/>
                      </a:schemeClr>
                    </a:solidFill>
                  </a:tcPr>
                </a:tc>
                <a:tc>
                  <a:txBody>
                    <a:bodyPr/>
                    <a:lstStyle/>
                    <a:p>
                      <a:pPr algn="ctr">
                        <a:lnSpc>
                          <a:spcPct val="200000"/>
                        </a:lnSpc>
                      </a:pPr>
                      <a:endParaRPr lang="en-US" sz="1400" b="0" i="0" u="none" strike="noStrike" cap="none" dirty="0">
                        <a:solidFill>
                          <a:schemeClr val="tx1"/>
                        </a:solidFill>
                        <a:latin typeface="Century Gothic"/>
                        <a:sym typeface="Century Gothic"/>
                      </a:endParaRPr>
                    </a:p>
                  </a:txBody>
                  <a:tcPr>
                    <a:lnL w="28575" cap="flat" cmpd="sng" algn="ctr">
                      <a:solidFill>
                        <a:srgbClr val="9E9E9E"/>
                      </a:solidFill>
                      <a:prstDash val="solid"/>
                      <a:round/>
                      <a:headEnd type="none" w="sm" len="sm"/>
                      <a:tailEnd type="none" w="sm" len="sm"/>
                    </a:lnL>
                    <a:lnR w="28575" cap="flat" cmpd="sng" algn="ctr">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lgn="ctr">
                      <a:solidFill>
                        <a:srgbClr val="9E9E9E"/>
                      </a:solidFill>
                      <a:prstDash val="solid"/>
                      <a:round/>
                      <a:headEnd type="none" w="sm" len="sm"/>
                      <a:tailEnd type="none" w="sm" len="sm"/>
                    </a:lnB>
                    <a:solidFill>
                      <a:schemeClr val="accent2">
                        <a:lumMod val="75000"/>
                      </a:schemeClr>
                    </a:solidFill>
                  </a:tcPr>
                </a:tc>
                <a:tc>
                  <a:txBody>
                    <a:bodyPr/>
                    <a:lstStyle/>
                    <a:p>
                      <a:pPr algn="ctr">
                        <a:lnSpc>
                          <a:spcPct val="200000"/>
                        </a:lnSpc>
                      </a:pPr>
                      <a:r>
                        <a:rPr lang="en-US" sz="1400" b="0" i="0" u="none" strike="noStrike" cap="none" dirty="0">
                          <a:solidFill>
                            <a:schemeClr val="tx1"/>
                          </a:solidFill>
                          <a:latin typeface="Century Gothic"/>
                          <a:sym typeface="Century Gothic"/>
                        </a:rPr>
                        <a:t>STD-003-CPP</a:t>
                      </a:r>
                    </a:p>
                    <a:p>
                      <a:pPr algn="ctr">
                        <a:lnSpc>
                          <a:spcPct val="200000"/>
                        </a:lnSpc>
                      </a:pPr>
                      <a:r>
                        <a:rPr lang="en-US" sz="1400" b="0" i="0" u="none" strike="noStrike" cap="none" dirty="0">
                          <a:solidFill>
                            <a:schemeClr val="tx1"/>
                          </a:solidFill>
                          <a:latin typeface="Century Gothic"/>
                          <a:sym typeface="Century Gothic"/>
                        </a:rPr>
                        <a:t>STD-005-CPP</a:t>
                      </a:r>
                    </a:p>
                  </a:txBody>
                  <a:tcPr>
                    <a:lnL w="28575" cap="flat" cmpd="sng" algn="ctr">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lgn="ctr">
                      <a:solidFill>
                        <a:srgbClr val="9E9E9E"/>
                      </a:solidFill>
                      <a:prstDash val="solid"/>
                      <a:round/>
                      <a:headEnd type="none" w="sm" len="sm"/>
                      <a:tailEnd type="none" w="sm" len="sm"/>
                    </a:lnB>
                    <a:solidFill>
                      <a:schemeClr val="accent1">
                        <a:lumMod val="75000"/>
                      </a:schemeClr>
                    </a:solidFill>
                  </a:tcPr>
                </a:tc>
                <a:extLst>
                  <a:ext uri="{0D108BD9-81ED-4DB2-BD59-A6C34878D82A}">
                    <a16:rowId xmlns:a16="http://schemas.microsoft.com/office/drawing/2014/main" val="987088772"/>
                  </a:ext>
                </a:extLst>
              </a:tr>
              <a:tr h="1746595">
                <a:tc>
                  <a:txBody>
                    <a:bodyPr/>
                    <a:lstStyle/>
                    <a:p>
                      <a:pPr algn="ctr">
                        <a:lnSpc>
                          <a:spcPct val="200000"/>
                        </a:lnSpc>
                      </a:pPr>
                      <a:r>
                        <a:rPr lang="en-US" sz="1600" b="0" i="0" u="none" strike="noStrike" cap="none" dirty="0">
                          <a:solidFill>
                            <a:schemeClr val="tx1"/>
                          </a:solidFill>
                          <a:latin typeface="Century Gothic"/>
                          <a:sym typeface="Century Gothic"/>
                        </a:rPr>
                        <a:t>PROBABLE</a:t>
                      </a:r>
                    </a:p>
                  </a:txBody>
                  <a:tcPr>
                    <a:lnL w="28575" cap="flat" cmpd="sng">
                      <a:solidFill>
                        <a:srgbClr val="9E9E9E"/>
                      </a:solidFill>
                      <a:prstDash val="solid"/>
                      <a:round/>
                      <a:headEnd type="none" w="sm" len="sm"/>
                      <a:tailEnd type="none" w="sm" len="sm"/>
                    </a:lnL>
                    <a:lnR w="28575" cap="flat" cmpd="sng" algn="ctr">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lgn="ctr">
                      <a:solidFill>
                        <a:srgbClr val="9E9E9E"/>
                      </a:solidFill>
                      <a:prstDash val="solid"/>
                      <a:round/>
                      <a:headEnd type="none" w="sm" len="sm"/>
                      <a:tailEnd type="none" w="sm" len="sm"/>
                    </a:lnB>
                    <a:solidFill>
                      <a:schemeClr val="accent2">
                        <a:lumMod val="60000"/>
                        <a:lumOff val="40000"/>
                      </a:schemeClr>
                    </a:solidFill>
                  </a:tcPr>
                </a:tc>
                <a:tc>
                  <a:txBody>
                    <a:bodyPr/>
                    <a:lstStyle/>
                    <a:p>
                      <a:pPr algn="ctr">
                        <a:lnSpc>
                          <a:spcPct val="200000"/>
                        </a:lnSpc>
                      </a:pPr>
                      <a:r>
                        <a:rPr lang="en-US" sz="1400" b="0" i="0" u="none" strike="noStrike" cap="none" dirty="0">
                          <a:solidFill>
                            <a:schemeClr val="tx1"/>
                          </a:solidFill>
                          <a:latin typeface="Century Gothic"/>
                          <a:sym typeface="Century Gothic"/>
                        </a:rPr>
                        <a:t>STD-007-CPP</a:t>
                      </a:r>
                    </a:p>
                  </a:txBody>
                  <a:tcPr>
                    <a:lnL w="28575" cap="flat" cmpd="sng" algn="ctr">
                      <a:solidFill>
                        <a:srgbClr val="9E9E9E"/>
                      </a:solidFill>
                      <a:prstDash val="solid"/>
                      <a:round/>
                      <a:headEnd type="none" w="sm" len="sm"/>
                      <a:tailEnd type="none" w="sm" len="sm"/>
                    </a:lnL>
                    <a:lnR w="28575" cap="flat" cmpd="sng" algn="ctr">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lgn="ctr">
                      <a:solidFill>
                        <a:srgbClr val="9E9E9E"/>
                      </a:solidFill>
                      <a:prstDash val="solid"/>
                      <a:round/>
                      <a:headEnd type="none" w="sm" len="sm"/>
                      <a:tailEnd type="none" w="sm" len="sm"/>
                    </a:lnB>
                    <a:solidFill>
                      <a:schemeClr val="accent3">
                        <a:lumMod val="75000"/>
                      </a:schemeClr>
                    </a:solidFill>
                  </a:tcPr>
                </a:tc>
                <a:tc>
                  <a:txBody>
                    <a:bodyPr/>
                    <a:lstStyle/>
                    <a:p>
                      <a:pPr algn="ctr">
                        <a:lnSpc>
                          <a:spcPct val="200000"/>
                        </a:lnSpc>
                      </a:pPr>
                      <a:endParaRPr lang="en-US" sz="1400" b="0" i="0" u="none" strike="noStrike" cap="none" dirty="0">
                        <a:solidFill>
                          <a:schemeClr val="tx1"/>
                        </a:solidFill>
                        <a:latin typeface="Century Gothic"/>
                        <a:sym typeface="Century Gothic"/>
                      </a:endParaRPr>
                    </a:p>
                  </a:txBody>
                  <a:tcPr>
                    <a:lnL w="28575" cap="flat" cmpd="sng" algn="ctr">
                      <a:solidFill>
                        <a:srgbClr val="9E9E9E"/>
                      </a:solidFill>
                      <a:prstDash val="solid"/>
                      <a:round/>
                      <a:headEnd type="none" w="sm" len="sm"/>
                      <a:tailEnd type="none" w="sm" len="sm"/>
                    </a:lnL>
                    <a:lnR w="28575" cap="flat" cmpd="sng" algn="ctr">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lgn="ctr">
                      <a:solidFill>
                        <a:srgbClr val="9E9E9E"/>
                      </a:solidFill>
                      <a:prstDash val="solid"/>
                      <a:round/>
                      <a:headEnd type="none" w="sm" len="sm"/>
                      <a:tailEnd type="none" w="sm" len="sm"/>
                    </a:lnB>
                    <a:solidFill>
                      <a:schemeClr val="accent2">
                        <a:lumMod val="75000"/>
                      </a:schemeClr>
                    </a:solidFill>
                  </a:tcPr>
                </a:tc>
                <a:tc>
                  <a:txBody>
                    <a:bodyPr/>
                    <a:lstStyle/>
                    <a:p>
                      <a:pPr algn="ctr">
                        <a:lnSpc>
                          <a:spcPct val="200000"/>
                        </a:lnSpc>
                      </a:pPr>
                      <a:r>
                        <a:rPr lang="en-US" sz="1400" b="0" i="0" u="none" strike="noStrike" cap="none" dirty="0">
                          <a:solidFill>
                            <a:schemeClr val="tx1"/>
                          </a:solidFill>
                          <a:latin typeface="Century Gothic"/>
                          <a:sym typeface="Century Gothic"/>
                        </a:rPr>
                        <a:t>STD-002-CPP</a:t>
                      </a:r>
                    </a:p>
                    <a:p>
                      <a:pPr algn="ctr">
                        <a:lnSpc>
                          <a:spcPct val="200000"/>
                        </a:lnSpc>
                      </a:pPr>
                      <a:r>
                        <a:rPr lang="en-US" sz="1400" b="0" i="0" u="none" strike="noStrike" cap="none" dirty="0">
                          <a:solidFill>
                            <a:schemeClr val="tx1"/>
                          </a:solidFill>
                          <a:latin typeface="Century Gothic"/>
                          <a:sym typeface="Century Gothic"/>
                        </a:rPr>
                        <a:t>STD-004-CPP</a:t>
                      </a:r>
                    </a:p>
                    <a:p>
                      <a:pPr algn="ctr">
                        <a:lnSpc>
                          <a:spcPct val="200000"/>
                        </a:lnSpc>
                      </a:pPr>
                      <a:r>
                        <a:rPr lang="en-US" sz="1400" b="0" i="0" u="none" strike="noStrike" cap="none" dirty="0">
                          <a:solidFill>
                            <a:schemeClr val="tx1"/>
                          </a:solidFill>
                          <a:latin typeface="Century Gothic"/>
                          <a:sym typeface="Century Gothic"/>
                        </a:rPr>
                        <a:t>STD-009-CPP</a:t>
                      </a:r>
                    </a:p>
                    <a:p>
                      <a:pPr algn="ctr">
                        <a:lnSpc>
                          <a:spcPct val="200000"/>
                        </a:lnSpc>
                      </a:pPr>
                      <a:r>
                        <a:rPr lang="en-US" sz="1400" b="0" i="0" u="none" strike="noStrike" cap="none" dirty="0">
                          <a:solidFill>
                            <a:schemeClr val="tx1"/>
                          </a:solidFill>
                          <a:latin typeface="Century Gothic"/>
                          <a:sym typeface="Century Gothic"/>
                        </a:rPr>
                        <a:t>STD-010-CPP</a:t>
                      </a:r>
                    </a:p>
                  </a:txBody>
                  <a:tcPr>
                    <a:lnL w="28575" cap="flat" cmpd="sng" algn="ctr">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lgn="ctr">
                      <a:solidFill>
                        <a:srgbClr val="9E9E9E"/>
                      </a:solidFill>
                      <a:prstDash val="solid"/>
                      <a:round/>
                      <a:headEnd type="none" w="sm" len="sm"/>
                      <a:tailEnd type="none" w="sm" len="sm"/>
                    </a:lnB>
                    <a:solidFill>
                      <a:schemeClr val="accent1">
                        <a:lumMod val="75000"/>
                      </a:schemeClr>
                    </a:solidFill>
                  </a:tcPr>
                </a:tc>
                <a:extLst>
                  <a:ext uri="{0D108BD9-81ED-4DB2-BD59-A6C34878D82A}">
                    <a16:rowId xmlns:a16="http://schemas.microsoft.com/office/drawing/2014/main" val="3313432344"/>
                  </a:ext>
                </a:extLst>
              </a:tr>
              <a:tr h="506789">
                <a:tc>
                  <a:txBody>
                    <a:bodyPr/>
                    <a:lstStyle/>
                    <a:p>
                      <a:pPr algn="ctr">
                        <a:lnSpc>
                          <a:spcPct val="200000"/>
                        </a:lnSpc>
                      </a:pPr>
                      <a:r>
                        <a:rPr lang="en-US" sz="1600" b="0" i="0" u="none" strike="noStrike" cap="none" dirty="0">
                          <a:solidFill>
                            <a:schemeClr val="tx1"/>
                          </a:solidFill>
                          <a:latin typeface="Century Gothic"/>
                          <a:sym typeface="Century Gothic"/>
                        </a:rPr>
                        <a:t>UNLIKELY</a:t>
                      </a:r>
                    </a:p>
                  </a:txBody>
                  <a:tcPr>
                    <a:lnL w="28575" cap="flat" cmpd="sng">
                      <a:solidFill>
                        <a:srgbClr val="9E9E9E"/>
                      </a:solidFill>
                      <a:prstDash val="solid"/>
                      <a:round/>
                      <a:headEnd type="none" w="sm" len="sm"/>
                      <a:tailEnd type="none" w="sm" len="sm"/>
                    </a:lnL>
                    <a:lnR w="28575" cap="flat" cmpd="sng" algn="ctr">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chemeClr val="accent2">
                        <a:lumMod val="60000"/>
                        <a:lumOff val="40000"/>
                      </a:schemeClr>
                    </a:solidFill>
                  </a:tcPr>
                </a:tc>
                <a:tc>
                  <a:txBody>
                    <a:bodyPr/>
                    <a:lstStyle/>
                    <a:p>
                      <a:pPr algn="ctr">
                        <a:lnSpc>
                          <a:spcPct val="200000"/>
                        </a:lnSpc>
                      </a:pPr>
                      <a:r>
                        <a:rPr lang="en-US" sz="1400" b="0" i="0" u="none" strike="noStrike" cap="none" dirty="0">
                          <a:solidFill>
                            <a:schemeClr val="tx1"/>
                          </a:solidFill>
                          <a:latin typeface="Century Gothic"/>
                          <a:sym typeface="Century Gothic"/>
                        </a:rPr>
                        <a:t>STD-006-CLG</a:t>
                      </a:r>
                    </a:p>
                  </a:txBody>
                  <a:tcPr>
                    <a:lnL w="28575" cap="flat" cmpd="sng" algn="ctr">
                      <a:solidFill>
                        <a:srgbClr val="9E9E9E"/>
                      </a:solidFill>
                      <a:prstDash val="solid"/>
                      <a:round/>
                      <a:headEnd type="none" w="sm" len="sm"/>
                      <a:tailEnd type="none" w="sm" len="sm"/>
                    </a:lnL>
                    <a:lnR w="28575" cap="flat" cmpd="sng" algn="ctr">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chemeClr val="accent3">
                        <a:lumMod val="75000"/>
                      </a:schemeClr>
                    </a:solidFill>
                  </a:tcPr>
                </a:tc>
                <a:tc>
                  <a:txBody>
                    <a:bodyPr/>
                    <a:lstStyle/>
                    <a:p>
                      <a:pPr algn="ctr">
                        <a:lnSpc>
                          <a:spcPct val="200000"/>
                        </a:lnSpc>
                      </a:pPr>
                      <a:r>
                        <a:rPr lang="en-US" sz="1400" b="0" i="0" u="none" strike="noStrike" cap="none" dirty="0">
                          <a:solidFill>
                            <a:schemeClr val="tx1"/>
                          </a:solidFill>
                          <a:latin typeface="Century Gothic"/>
                          <a:sym typeface="Century Gothic"/>
                        </a:rPr>
                        <a:t>STD-008-CPP</a:t>
                      </a:r>
                    </a:p>
                  </a:txBody>
                  <a:tcPr>
                    <a:lnL w="28575" cap="flat" cmpd="sng" algn="ctr">
                      <a:solidFill>
                        <a:srgbClr val="9E9E9E"/>
                      </a:solidFill>
                      <a:prstDash val="solid"/>
                      <a:round/>
                      <a:headEnd type="none" w="sm" len="sm"/>
                      <a:tailEnd type="none" w="sm" len="sm"/>
                    </a:lnL>
                    <a:lnR w="28575" cap="flat" cmpd="sng" algn="ctr">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chemeClr val="accent2">
                        <a:lumMod val="75000"/>
                      </a:schemeClr>
                    </a:solidFill>
                  </a:tcPr>
                </a:tc>
                <a:tc>
                  <a:txBody>
                    <a:bodyPr/>
                    <a:lstStyle/>
                    <a:p>
                      <a:pPr algn="ctr">
                        <a:lnSpc>
                          <a:spcPct val="200000"/>
                        </a:lnSpc>
                      </a:pPr>
                      <a:r>
                        <a:rPr lang="en-US" sz="1400" b="0" i="0" u="none" strike="noStrike" cap="none" dirty="0">
                          <a:solidFill>
                            <a:schemeClr val="tx1"/>
                          </a:solidFill>
                          <a:latin typeface="Century Gothic"/>
                          <a:sym typeface="Century Gothic"/>
                        </a:rPr>
                        <a:t>STD-001-CPP</a:t>
                      </a:r>
                    </a:p>
                  </a:txBody>
                  <a:tcPr>
                    <a:lnL w="28575" cap="flat" cmpd="sng" algn="ctr">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chemeClr val="accent1">
                        <a:lumMod val="75000"/>
                      </a:schemeClr>
                    </a:solidFill>
                  </a:tcPr>
                </a:tc>
                <a:extLst>
                  <a:ext uri="{0D108BD9-81ED-4DB2-BD59-A6C34878D82A}">
                    <a16:rowId xmlns:a16="http://schemas.microsoft.com/office/drawing/2014/main" val="2152767384"/>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10 PRINCIPLES</a:t>
            </a:r>
            <a:endParaRPr dirty="0"/>
          </a:p>
        </p:txBody>
      </p:sp>
      <p:sp>
        <p:nvSpPr>
          <p:cNvPr id="168" name="Google Shape;168;p5"/>
          <p:cNvSpPr txBox="1">
            <a:spLocks noGrp="1"/>
          </p:cNvSpPr>
          <p:nvPr>
            <p:ph type="body" idx="1"/>
          </p:nvPr>
        </p:nvSpPr>
        <p:spPr>
          <a:xfrm>
            <a:off x="1151964" y="2194560"/>
            <a:ext cx="3240741"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800"/>
              </a:spcAft>
              <a:buClr>
                <a:schemeClr val="lt1"/>
              </a:buClr>
              <a:buSzPts val="2200"/>
              <a:buNone/>
            </a:pPr>
            <a:r>
              <a:rPr lang="en-US" sz="1200" dirty="0">
                <a:solidFill>
                  <a:srgbClr val="FFC000"/>
                </a:solidFill>
                <a:latin typeface="+mn-lt"/>
              </a:rPr>
              <a:t>Validate Input Data		</a:t>
            </a:r>
          </a:p>
          <a:p>
            <a:pPr marL="457200" lvl="1" indent="0">
              <a:spcBef>
                <a:spcPts val="0"/>
              </a:spcBef>
              <a:spcAft>
                <a:spcPts val="800"/>
              </a:spcAft>
              <a:buSzPts val="2200"/>
              <a:buNone/>
            </a:pPr>
            <a:r>
              <a:rPr lang="en-US" sz="1200" dirty="0">
                <a:solidFill>
                  <a:srgbClr val="FFC000"/>
                </a:solidFill>
                <a:latin typeface="+mn-lt"/>
              </a:rPr>
              <a:t>STD-001-CPP</a:t>
            </a:r>
          </a:p>
          <a:p>
            <a:pPr marL="457200" lvl="1" indent="0">
              <a:spcBef>
                <a:spcPts val="0"/>
              </a:spcBef>
              <a:spcAft>
                <a:spcPts val="800"/>
              </a:spcAft>
              <a:buSzPts val="2200"/>
              <a:buNone/>
            </a:pPr>
            <a:r>
              <a:rPr lang="en-US" sz="1200" dirty="0">
                <a:solidFill>
                  <a:srgbClr val="FFC000"/>
                </a:solidFill>
                <a:latin typeface="+mn-lt"/>
              </a:rPr>
              <a:t>STD-002-CPP</a:t>
            </a:r>
          </a:p>
          <a:p>
            <a:pPr marL="457200" lvl="1" indent="0">
              <a:spcBef>
                <a:spcPts val="0"/>
              </a:spcBef>
              <a:spcAft>
                <a:spcPts val="800"/>
              </a:spcAft>
              <a:buSzPts val="2200"/>
              <a:buNone/>
            </a:pPr>
            <a:r>
              <a:rPr lang="en-US" sz="1200" dirty="0">
                <a:solidFill>
                  <a:srgbClr val="FFC000"/>
                </a:solidFill>
                <a:latin typeface="+mn-lt"/>
              </a:rPr>
              <a:t>STD-004-CPP</a:t>
            </a:r>
          </a:p>
          <a:p>
            <a:pPr marL="0" lvl="0" indent="0" algn="l" rtl="0">
              <a:lnSpc>
                <a:spcPct val="90000"/>
              </a:lnSpc>
              <a:spcBef>
                <a:spcPts val="0"/>
              </a:spcBef>
              <a:spcAft>
                <a:spcPts val="800"/>
              </a:spcAft>
              <a:buClr>
                <a:schemeClr val="lt1"/>
              </a:buClr>
              <a:buSzPts val="2200"/>
              <a:buNone/>
            </a:pPr>
            <a:r>
              <a:rPr lang="en-US" sz="1200" dirty="0">
                <a:solidFill>
                  <a:srgbClr val="FFC000"/>
                </a:solidFill>
                <a:latin typeface="+mn-lt"/>
              </a:rPr>
              <a:t>Heed Compiler Warnings</a:t>
            </a:r>
          </a:p>
          <a:p>
            <a:pPr marL="457200" lvl="1" indent="0">
              <a:spcBef>
                <a:spcPts val="0"/>
              </a:spcBef>
              <a:spcAft>
                <a:spcPts val="800"/>
              </a:spcAft>
              <a:buSzPts val="2200"/>
              <a:buNone/>
            </a:pPr>
            <a:r>
              <a:rPr lang="en-US" sz="1200" dirty="0">
                <a:solidFill>
                  <a:srgbClr val="FFC000"/>
                </a:solidFill>
                <a:latin typeface="+mn-lt"/>
              </a:rPr>
              <a:t>STD-003-CPP</a:t>
            </a:r>
          </a:p>
          <a:p>
            <a:pPr marL="457200" lvl="1" indent="0">
              <a:spcBef>
                <a:spcPts val="0"/>
              </a:spcBef>
              <a:spcAft>
                <a:spcPts val="800"/>
              </a:spcAft>
              <a:buSzPts val="2200"/>
              <a:buNone/>
            </a:pPr>
            <a:r>
              <a:rPr lang="en-US" sz="1200" dirty="0">
                <a:solidFill>
                  <a:srgbClr val="FFC000"/>
                </a:solidFill>
                <a:latin typeface="+mn-lt"/>
              </a:rPr>
              <a:t>STD-010-CPP</a:t>
            </a:r>
          </a:p>
          <a:p>
            <a:pPr marL="0" indent="0">
              <a:spcBef>
                <a:spcPts val="0"/>
              </a:spcBef>
              <a:spcAft>
                <a:spcPts val="800"/>
              </a:spcAft>
              <a:buSzPts val="2200"/>
              <a:buNone/>
            </a:pPr>
            <a:r>
              <a:rPr lang="en-US" sz="1200" dirty="0">
                <a:solidFill>
                  <a:srgbClr val="FFC000"/>
                </a:solidFill>
                <a:latin typeface="+mn-lt"/>
              </a:rPr>
              <a:t>Architect and Design for Security Policies</a:t>
            </a:r>
          </a:p>
          <a:p>
            <a:pPr marL="457200" lvl="1" indent="0">
              <a:spcBef>
                <a:spcPts val="0"/>
              </a:spcBef>
              <a:spcAft>
                <a:spcPts val="800"/>
              </a:spcAft>
              <a:buSzPts val="2200"/>
              <a:buNone/>
            </a:pPr>
            <a:r>
              <a:rPr lang="en-US" sz="1200" dirty="0">
                <a:solidFill>
                  <a:srgbClr val="FFC000"/>
                </a:solidFill>
                <a:latin typeface="+mn-lt"/>
              </a:rPr>
              <a:t>STD-009-CPP</a:t>
            </a:r>
          </a:p>
          <a:p>
            <a:pPr marL="0" indent="0">
              <a:spcBef>
                <a:spcPts val="0"/>
              </a:spcBef>
              <a:spcAft>
                <a:spcPts val="800"/>
              </a:spcAft>
              <a:buSzPts val="2200"/>
              <a:buNone/>
            </a:pPr>
            <a:r>
              <a:rPr lang="en-US" sz="1200" dirty="0">
                <a:solidFill>
                  <a:srgbClr val="FFC000"/>
                </a:solidFill>
                <a:latin typeface="+mn-lt"/>
              </a:rPr>
              <a:t>Keep It Simple</a:t>
            </a:r>
          </a:p>
          <a:p>
            <a:pPr marL="457200" lvl="1" indent="0">
              <a:spcBef>
                <a:spcPts val="0"/>
              </a:spcBef>
              <a:spcAft>
                <a:spcPts val="800"/>
              </a:spcAft>
              <a:buSzPts val="2200"/>
              <a:buNone/>
            </a:pPr>
            <a:r>
              <a:rPr lang="en-US" sz="1200" dirty="0">
                <a:solidFill>
                  <a:srgbClr val="FFC000"/>
                </a:solidFill>
                <a:latin typeface="+mn-lt"/>
              </a:rPr>
              <a:t>STD-008-CPP</a:t>
            </a:r>
          </a:p>
          <a:p>
            <a:pPr marL="0" indent="0">
              <a:spcBef>
                <a:spcPts val="0"/>
              </a:spcBef>
              <a:spcAft>
                <a:spcPts val="800"/>
              </a:spcAft>
              <a:buSzPts val="2200"/>
              <a:buNone/>
            </a:pPr>
            <a:r>
              <a:rPr lang="en-US" sz="1200" dirty="0">
                <a:solidFill>
                  <a:srgbClr val="FFC000"/>
                </a:solidFill>
                <a:latin typeface="+mn-lt"/>
              </a:rPr>
              <a:t>Default Deny</a:t>
            </a:r>
          </a:p>
          <a:p>
            <a:pPr marL="457200" lvl="1" indent="0">
              <a:spcBef>
                <a:spcPts val="0"/>
              </a:spcBef>
              <a:spcAft>
                <a:spcPts val="800"/>
              </a:spcAft>
              <a:buSzPts val="2200"/>
              <a:buNone/>
            </a:pPr>
            <a:r>
              <a:rPr lang="en-US" sz="1200" dirty="0">
                <a:solidFill>
                  <a:srgbClr val="FFC000"/>
                </a:solidFill>
                <a:latin typeface="+mn-lt"/>
              </a:rPr>
              <a:t>STD-005-CPP</a:t>
            </a:r>
            <a:r>
              <a:rPr lang="en-US" sz="1200" dirty="0">
                <a:latin typeface="+mn-lt"/>
              </a:rPr>
              <a:t>	</a:t>
            </a:r>
            <a:endParaRPr sz="1200" dirty="0">
              <a:latin typeface="+mn-lt"/>
            </a:endParaRPr>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2" name="TextBox 1">
            <a:extLst>
              <a:ext uri="{FF2B5EF4-FFF2-40B4-BE49-F238E27FC236}">
                <a16:creationId xmlns:a16="http://schemas.microsoft.com/office/drawing/2014/main" id="{8450D62B-0C4C-F687-605B-26501C064F41}"/>
              </a:ext>
            </a:extLst>
          </p:cNvPr>
          <p:cNvSpPr txBox="1"/>
          <p:nvPr/>
        </p:nvSpPr>
        <p:spPr>
          <a:xfrm>
            <a:off x="4258236" y="2137250"/>
            <a:ext cx="4231341" cy="4452501"/>
          </a:xfrm>
          <a:prstGeom prst="rect">
            <a:avLst/>
          </a:prstGeom>
          <a:noFill/>
        </p:spPr>
        <p:txBody>
          <a:bodyPr wrap="square" rtlCol="0">
            <a:spAutoFit/>
          </a:bodyPr>
          <a:lstStyle/>
          <a:p>
            <a:pPr marL="285750" indent="-285750">
              <a:spcBef>
                <a:spcPts val="0"/>
              </a:spcBef>
              <a:spcAft>
                <a:spcPts val="800"/>
              </a:spcAft>
              <a:buSzPts val="2200"/>
              <a:buFont typeface="Arial" panose="020B0604020202020204" pitchFamily="34" charset="0"/>
              <a:buChar char="•"/>
            </a:pPr>
            <a:r>
              <a:rPr lang="en-US" sz="1200" dirty="0">
                <a:solidFill>
                  <a:srgbClr val="FFC000"/>
                </a:solidFill>
                <a:latin typeface="+mn-lt"/>
              </a:rPr>
              <a:t>Adhere to the Principle of Least Privilege</a:t>
            </a:r>
          </a:p>
          <a:p>
            <a:pPr marL="685800" lvl="1" indent="-228600">
              <a:spcBef>
                <a:spcPts val="0"/>
              </a:spcBef>
              <a:spcAft>
                <a:spcPts val="800"/>
              </a:spcAft>
              <a:buSzPts val="2200"/>
              <a:buFont typeface="Arial" panose="020B0604020202020204" pitchFamily="34" charset="0"/>
              <a:buChar char="•"/>
            </a:pPr>
            <a:r>
              <a:rPr lang="en-US" sz="1200" dirty="0">
                <a:solidFill>
                  <a:srgbClr val="FFC000"/>
                </a:solidFill>
                <a:latin typeface="+mn-lt"/>
              </a:rPr>
              <a:t>STD-005-CPP</a:t>
            </a:r>
          </a:p>
          <a:p>
            <a:pPr marL="285750" indent="-285750">
              <a:spcBef>
                <a:spcPts val="0"/>
              </a:spcBef>
              <a:spcAft>
                <a:spcPts val="800"/>
              </a:spcAft>
              <a:buSzPts val="2200"/>
              <a:buFont typeface="Arial" panose="020B0604020202020204" pitchFamily="34" charset="0"/>
              <a:buChar char="•"/>
            </a:pPr>
            <a:r>
              <a:rPr lang="en-US" sz="1200" dirty="0">
                <a:solidFill>
                  <a:srgbClr val="FFC000"/>
                </a:solidFill>
                <a:latin typeface="+mn-lt"/>
              </a:rPr>
              <a:t>Sanitize Data Sent to Other Systems</a:t>
            </a:r>
          </a:p>
          <a:p>
            <a:pPr marL="685800" lvl="1" indent="-228600">
              <a:spcBef>
                <a:spcPts val="0"/>
              </a:spcBef>
              <a:spcAft>
                <a:spcPts val="800"/>
              </a:spcAft>
              <a:buSzPts val="2200"/>
              <a:buFont typeface="Arial" panose="020B0604020202020204" pitchFamily="34" charset="0"/>
              <a:buChar char="•"/>
            </a:pPr>
            <a:r>
              <a:rPr lang="en-US" sz="1200" dirty="0">
                <a:solidFill>
                  <a:srgbClr val="FFC000"/>
                </a:solidFill>
                <a:latin typeface="+mn-lt"/>
              </a:rPr>
              <a:t>STD-004-CPP</a:t>
            </a:r>
          </a:p>
          <a:p>
            <a:pPr marL="685800" lvl="1" indent="-228600">
              <a:spcBef>
                <a:spcPts val="0"/>
              </a:spcBef>
              <a:spcAft>
                <a:spcPts val="800"/>
              </a:spcAft>
              <a:buSzPts val="2200"/>
              <a:buFont typeface="Arial" panose="020B0604020202020204" pitchFamily="34" charset="0"/>
              <a:buChar char="•"/>
            </a:pPr>
            <a:r>
              <a:rPr lang="en-US" sz="1200" dirty="0">
                <a:solidFill>
                  <a:srgbClr val="FFC000"/>
                </a:solidFill>
                <a:latin typeface="+mn-lt"/>
              </a:rPr>
              <a:t>STD-010-CPP</a:t>
            </a:r>
          </a:p>
          <a:p>
            <a:pPr marL="285750" indent="-285750">
              <a:spcBef>
                <a:spcPts val="0"/>
              </a:spcBef>
              <a:spcAft>
                <a:spcPts val="800"/>
              </a:spcAft>
              <a:buSzPts val="2200"/>
              <a:buFont typeface="Arial" panose="020B0604020202020204" pitchFamily="34" charset="0"/>
              <a:buChar char="•"/>
            </a:pPr>
            <a:r>
              <a:rPr lang="en-US" sz="1200" dirty="0">
                <a:solidFill>
                  <a:srgbClr val="FFC000"/>
                </a:solidFill>
                <a:latin typeface="+mn-lt"/>
              </a:rPr>
              <a:t>Practice Defense in Depth</a:t>
            </a:r>
          </a:p>
          <a:p>
            <a:pPr marL="685800" lvl="1" indent="-228600">
              <a:spcBef>
                <a:spcPts val="0"/>
              </a:spcBef>
              <a:spcAft>
                <a:spcPts val="800"/>
              </a:spcAft>
              <a:buSzPts val="2200"/>
              <a:buFont typeface="Arial" panose="020B0604020202020204" pitchFamily="34" charset="0"/>
              <a:buChar char="•"/>
            </a:pPr>
            <a:r>
              <a:rPr lang="en-US" sz="1200" dirty="0">
                <a:solidFill>
                  <a:srgbClr val="FFC000"/>
                </a:solidFill>
                <a:latin typeface="+mn-lt"/>
              </a:rPr>
              <a:t>STD-001-CPP</a:t>
            </a:r>
          </a:p>
          <a:p>
            <a:pPr marL="685800" lvl="1" indent="-228600">
              <a:spcBef>
                <a:spcPts val="0"/>
              </a:spcBef>
              <a:spcAft>
                <a:spcPts val="800"/>
              </a:spcAft>
              <a:buSzPts val="2200"/>
              <a:buFont typeface="Arial" panose="020B0604020202020204" pitchFamily="34" charset="0"/>
              <a:buChar char="•"/>
            </a:pPr>
            <a:r>
              <a:rPr lang="en-US" sz="1200" dirty="0">
                <a:solidFill>
                  <a:srgbClr val="FFC000"/>
                </a:solidFill>
                <a:latin typeface="+mn-lt"/>
              </a:rPr>
              <a:t>STD-002-CPP</a:t>
            </a:r>
          </a:p>
          <a:p>
            <a:pPr marL="685800" lvl="1" indent="-228600">
              <a:spcBef>
                <a:spcPts val="0"/>
              </a:spcBef>
              <a:spcAft>
                <a:spcPts val="800"/>
              </a:spcAft>
              <a:buSzPts val="2200"/>
              <a:buFont typeface="Arial" panose="020B0604020202020204" pitchFamily="34" charset="0"/>
              <a:buChar char="•"/>
            </a:pPr>
            <a:r>
              <a:rPr lang="en-US" sz="1200" dirty="0">
                <a:solidFill>
                  <a:srgbClr val="FFC000"/>
                </a:solidFill>
                <a:latin typeface="+mn-lt"/>
              </a:rPr>
              <a:t>STD-004-CPP</a:t>
            </a:r>
          </a:p>
          <a:p>
            <a:pPr marL="285750" indent="-285750">
              <a:spcBef>
                <a:spcPts val="0"/>
              </a:spcBef>
              <a:spcAft>
                <a:spcPts val="800"/>
              </a:spcAft>
              <a:buSzPts val="2200"/>
              <a:buFont typeface="Arial" panose="020B0604020202020204" pitchFamily="34" charset="0"/>
              <a:buChar char="•"/>
            </a:pPr>
            <a:r>
              <a:rPr lang="en-US" sz="1200" dirty="0">
                <a:solidFill>
                  <a:srgbClr val="FFC000"/>
                </a:solidFill>
                <a:latin typeface="+mn-lt"/>
              </a:rPr>
              <a:t>Use Effective Quality Assurance Techniques</a:t>
            </a:r>
          </a:p>
          <a:p>
            <a:pPr marL="685800" lvl="1" indent="-228600">
              <a:spcBef>
                <a:spcPts val="0"/>
              </a:spcBef>
              <a:spcAft>
                <a:spcPts val="800"/>
              </a:spcAft>
              <a:buSzPts val="2200"/>
              <a:buFont typeface="Arial" panose="020B0604020202020204" pitchFamily="34" charset="0"/>
              <a:buChar char="•"/>
            </a:pPr>
            <a:r>
              <a:rPr lang="en-US" sz="1200" dirty="0">
                <a:solidFill>
                  <a:srgbClr val="FFC000"/>
                </a:solidFill>
                <a:latin typeface="+mn-lt"/>
              </a:rPr>
              <a:t>STD-004-CPP</a:t>
            </a:r>
          </a:p>
          <a:p>
            <a:pPr marL="685800" lvl="1" indent="-228600">
              <a:spcBef>
                <a:spcPts val="0"/>
              </a:spcBef>
              <a:spcAft>
                <a:spcPts val="800"/>
              </a:spcAft>
              <a:buSzPts val="2200"/>
              <a:buFont typeface="Arial" panose="020B0604020202020204" pitchFamily="34" charset="0"/>
              <a:buChar char="•"/>
            </a:pPr>
            <a:r>
              <a:rPr lang="en-US" sz="1200" dirty="0">
                <a:solidFill>
                  <a:srgbClr val="FFC000"/>
                </a:solidFill>
                <a:latin typeface="+mn-lt"/>
              </a:rPr>
              <a:t>STD-010-CPP</a:t>
            </a:r>
          </a:p>
          <a:p>
            <a:pPr marL="285750" indent="-285750">
              <a:spcBef>
                <a:spcPts val="0"/>
              </a:spcBef>
              <a:spcAft>
                <a:spcPts val="800"/>
              </a:spcAft>
              <a:buSzPts val="2200"/>
              <a:buFont typeface="Arial" panose="020B0604020202020204" pitchFamily="34" charset="0"/>
              <a:buChar char="•"/>
            </a:pPr>
            <a:r>
              <a:rPr lang="en-US" sz="1200" dirty="0">
                <a:solidFill>
                  <a:srgbClr val="FFC000"/>
                </a:solidFill>
                <a:latin typeface="+mn-lt"/>
              </a:rPr>
              <a:t>Adopt a Secure Coding Standard</a:t>
            </a:r>
          </a:p>
          <a:p>
            <a:pPr marL="685800" lvl="1" indent="-228600">
              <a:spcBef>
                <a:spcPts val="0"/>
              </a:spcBef>
              <a:spcAft>
                <a:spcPts val="800"/>
              </a:spcAft>
              <a:buSzPts val="2200"/>
              <a:buFont typeface="Arial" panose="020B0604020202020204" pitchFamily="34" charset="0"/>
              <a:buChar char="•"/>
            </a:pPr>
            <a:r>
              <a:rPr lang="en-US" sz="1200" dirty="0">
                <a:solidFill>
                  <a:srgbClr val="FFC000"/>
                </a:solidFill>
                <a:latin typeface="+mn-lt"/>
              </a:rPr>
              <a:t>STD-004-CPP</a:t>
            </a:r>
          </a:p>
          <a:p>
            <a:pPr marL="685800" lvl="1" indent="-228600">
              <a:spcBef>
                <a:spcPts val="0"/>
              </a:spcBef>
              <a:spcAft>
                <a:spcPts val="800"/>
              </a:spcAft>
              <a:buSzPts val="2200"/>
              <a:buFont typeface="Arial" panose="020B0604020202020204" pitchFamily="34" charset="0"/>
              <a:buChar char="•"/>
            </a:pPr>
            <a:r>
              <a:rPr lang="en-US" sz="1200" dirty="0">
                <a:solidFill>
                  <a:srgbClr val="FFC000"/>
                </a:solidFill>
                <a:latin typeface="+mn-lt"/>
              </a:rPr>
              <a:t>STD-006-CLG</a:t>
            </a: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graphicFrame>
        <p:nvGraphicFramePr>
          <p:cNvPr id="3" name="Table 2">
            <a:extLst>
              <a:ext uri="{FF2B5EF4-FFF2-40B4-BE49-F238E27FC236}">
                <a16:creationId xmlns:a16="http://schemas.microsoft.com/office/drawing/2014/main" id="{0E7E64F0-2744-CCC9-C79F-48BF32FDE270}"/>
              </a:ext>
            </a:extLst>
          </p:cNvPr>
          <p:cNvGraphicFramePr>
            <a:graphicFrameLocks noGrp="1"/>
          </p:cNvGraphicFramePr>
          <p:nvPr>
            <p:extLst>
              <p:ext uri="{D42A27DB-BD31-4B8C-83A1-F6EECF244321}">
                <p14:modId xmlns:p14="http://schemas.microsoft.com/office/powerpoint/2010/main" val="2238662820"/>
              </p:ext>
            </p:extLst>
          </p:nvPr>
        </p:nvGraphicFramePr>
        <p:xfrm>
          <a:off x="685800" y="2193925"/>
          <a:ext cx="9940957" cy="4404614"/>
        </p:xfrm>
        <a:graphic>
          <a:graphicData uri="http://schemas.openxmlformats.org/drawingml/2006/table">
            <a:tbl>
              <a:tblPr firstRow="1" firstCol="1" bandRow="1">
                <a:tableStyleId>{69C7853C-536D-4A76-A0AE-DD22124D55A5}</a:tableStyleId>
              </a:tblPr>
              <a:tblGrid>
                <a:gridCol w="1911294">
                  <a:extLst>
                    <a:ext uri="{9D8B030D-6E8A-4147-A177-3AD203B41FA5}">
                      <a16:colId xmlns:a16="http://schemas.microsoft.com/office/drawing/2014/main" val="588611982"/>
                    </a:ext>
                  </a:extLst>
                </a:gridCol>
                <a:gridCol w="1275126">
                  <a:extLst>
                    <a:ext uri="{9D8B030D-6E8A-4147-A177-3AD203B41FA5}">
                      <a16:colId xmlns:a16="http://schemas.microsoft.com/office/drawing/2014/main" val="1764686494"/>
                    </a:ext>
                  </a:extLst>
                </a:gridCol>
                <a:gridCol w="1560353">
                  <a:extLst>
                    <a:ext uri="{9D8B030D-6E8A-4147-A177-3AD203B41FA5}">
                      <a16:colId xmlns:a16="http://schemas.microsoft.com/office/drawing/2014/main" val="342065381"/>
                    </a:ext>
                  </a:extLst>
                </a:gridCol>
                <a:gridCol w="2718033">
                  <a:extLst>
                    <a:ext uri="{9D8B030D-6E8A-4147-A177-3AD203B41FA5}">
                      <a16:colId xmlns:a16="http://schemas.microsoft.com/office/drawing/2014/main" val="3715613606"/>
                    </a:ext>
                  </a:extLst>
                </a:gridCol>
                <a:gridCol w="1671284">
                  <a:extLst>
                    <a:ext uri="{9D8B030D-6E8A-4147-A177-3AD203B41FA5}">
                      <a16:colId xmlns:a16="http://schemas.microsoft.com/office/drawing/2014/main" val="2215335426"/>
                    </a:ext>
                  </a:extLst>
                </a:gridCol>
                <a:gridCol w="804867">
                  <a:extLst>
                    <a:ext uri="{9D8B030D-6E8A-4147-A177-3AD203B41FA5}">
                      <a16:colId xmlns:a16="http://schemas.microsoft.com/office/drawing/2014/main" val="1271553112"/>
                    </a:ext>
                  </a:extLst>
                </a:gridCol>
              </a:tblGrid>
              <a:tr h="320041">
                <a:tc>
                  <a:txBody>
                    <a:bodyPr/>
                    <a:lstStyle/>
                    <a:p>
                      <a:pPr marL="0" marR="0" algn="ctr">
                        <a:lnSpc>
                          <a:spcPct val="150000"/>
                        </a:lnSpc>
                        <a:spcBef>
                          <a:spcPts val="0"/>
                        </a:spcBef>
                        <a:spcAft>
                          <a:spcPts val="0"/>
                        </a:spcAft>
                      </a:pPr>
                      <a:r>
                        <a:rPr lang="en-US" sz="2000" b="1" u="none" strike="noStrike" cap="none" dirty="0">
                          <a:solidFill>
                            <a:schemeClr val="bg1"/>
                          </a:solidFill>
                          <a:sym typeface="Century Gothic"/>
                        </a:rPr>
                        <a:t>Rule</a:t>
                      </a:r>
                      <a:endParaRPr lang="en-US" sz="2000" b="1" i="0" u="none" strike="noStrike" cap="none" dirty="0">
                        <a:solidFill>
                          <a:schemeClr val="bg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1" u="none" strike="noStrike" cap="none" dirty="0">
                          <a:solidFill>
                            <a:schemeClr val="bg1"/>
                          </a:solidFill>
                          <a:sym typeface="Century Gothic"/>
                        </a:rPr>
                        <a:t>Severity</a:t>
                      </a:r>
                      <a:endParaRPr lang="en-US" sz="2000" b="1" i="0" u="none" strike="noStrike" cap="none" dirty="0">
                        <a:solidFill>
                          <a:schemeClr val="bg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1" u="none" strike="noStrike" cap="none" dirty="0">
                          <a:solidFill>
                            <a:schemeClr val="bg1"/>
                          </a:solidFill>
                          <a:sym typeface="Century Gothic"/>
                        </a:rPr>
                        <a:t>Likelihood</a:t>
                      </a:r>
                      <a:endParaRPr lang="en-US" sz="2000" b="1" i="0" u="none" strike="noStrike" cap="none" dirty="0">
                        <a:solidFill>
                          <a:schemeClr val="bg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1" u="none" strike="noStrike" cap="none" dirty="0">
                          <a:solidFill>
                            <a:schemeClr val="bg1"/>
                          </a:solidFill>
                          <a:sym typeface="Century Gothic"/>
                        </a:rPr>
                        <a:t>Remediation Cost</a:t>
                      </a:r>
                      <a:endParaRPr lang="en-US" sz="2000" b="1" i="0" u="none" strike="noStrike" cap="none" dirty="0">
                        <a:solidFill>
                          <a:schemeClr val="bg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1" u="none" strike="noStrike" cap="none" dirty="0">
                          <a:solidFill>
                            <a:schemeClr val="bg1"/>
                          </a:solidFill>
                          <a:sym typeface="Century Gothic"/>
                        </a:rPr>
                        <a:t>Priority</a:t>
                      </a:r>
                      <a:endParaRPr lang="en-US" sz="2000" b="1" i="0" u="none" strike="noStrike" cap="none" dirty="0">
                        <a:solidFill>
                          <a:schemeClr val="bg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1" u="none" strike="noStrike" cap="none" dirty="0">
                          <a:solidFill>
                            <a:schemeClr val="bg1"/>
                          </a:solidFill>
                          <a:sym typeface="Century Gothic"/>
                        </a:rPr>
                        <a:t>Level</a:t>
                      </a:r>
                      <a:endParaRPr lang="en-US" sz="2000" b="1" i="0" u="none" strike="noStrike" cap="none" dirty="0">
                        <a:solidFill>
                          <a:schemeClr val="bg1"/>
                        </a:solidFill>
                        <a:latin typeface="Century Gothic"/>
                        <a:ea typeface="Calibri" panose="020F0502020204030204" pitchFamily="34" charset="0"/>
                        <a:sym typeface="Century Gothic"/>
                      </a:endParaRPr>
                    </a:p>
                  </a:txBody>
                  <a:tcPr marL="68580" marR="68580" marT="0" marB="0"/>
                </a:tc>
                <a:extLst>
                  <a:ext uri="{0D108BD9-81ED-4DB2-BD59-A6C34878D82A}">
                    <a16:rowId xmlns:a16="http://schemas.microsoft.com/office/drawing/2014/main" val="3480605995"/>
                  </a:ext>
                </a:extLst>
              </a:tr>
              <a:tr h="320041">
                <a:tc>
                  <a:txBody>
                    <a:bodyPr/>
                    <a:lstStyle/>
                    <a:p>
                      <a:pPr marL="0" marR="0" algn="ctr">
                        <a:lnSpc>
                          <a:spcPct val="150000"/>
                        </a:lnSpc>
                        <a:spcBef>
                          <a:spcPts val="0"/>
                        </a:spcBef>
                        <a:spcAft>
                          <a:spcPts val="0"/>
                        </a:spcAft>
                      </a:pPr>
                      <a:r>
                        <a:rPr lang="en-US" sz="2000" b="0" u="none" strike="noStrike" cap="none" dirty="0">
                          <a:solidFill>
                            <a:schemeClr val="tx1"/>
                          </a:solidFill>
                          <a:sym typeface="Century Gothic"/>
                        </a:rPr>
                        <a:t>STD-005-CPP</a:t>
                      </a:r>
                      <a:endParaRPr lang="en-US" sz="2000" b="0" i="0" u="none" strike="noStrike" cap="none" dirty="0">
                        <a:solidFill>
                          <a:schemeClr val="tx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dirty="0">
                          <a:solidFill>
                            <a:schemeClr val="tx1"/>
                          </a:solidFill>
                          <a:sym typeface="Century Gothic"/>
                        </a:rPr>
                        <a:t>High</a:t>
                      </a:r>
                      <a:endParaRPr lang="en-US" sz="2000" b="0" i="0" u="none" strike="noStrike" cap="none" dirty="0">
                        <a:solidFill>
                          <a:schemeClr val="tx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dirty="0">
                          <a:solidFill>
                            <a:schemeClr val="tx1"/>
                          </a:solidFill>
                          <a:sym typeface="Century Gothic"/>
                        </a:rPr>
                        <a:t>Likely</a:t>
                      </a:r>
                      <a:endParaRPr lang="en-US" sz="2000" b="0" i="0" u="none" strike="noStrike" cap="none" dirty="0">
                        <a:solidFill>
                          <a:schemeClr val="tx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dirty="0">
                          <a:solidFill>
                            <a:schemeClr val="tx1"/>
                          </a:solidFill>
                          <a:sym typeface="Century Gothic"/>
                        </a:rPr>
                        <a:t>Medium</a:t>
                      </a:r>
                      <a:endParaRPr lang="en-US" sz="2000" b="0" i="0" u="none" strike="noStrike" cap="none" dirty="0">
                        <a:solidFill>
                          <a:schemeClr val="tx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dirty="0">
                          <a:solidFill>
                            <a:schemeClr val="tx1"/>
                          </a:solidFill>
                          <a:sym typeface="Century Gothic"/>
                        </a:rPr>
                        <a:t>High (18)</a:t>
                      </a:r>
                      <a:endParaRPr lang="en-US" sz="2000" b="0" i="0" u="none" strike="noStrike" cap="none" dirty="0">
                        <a:solidFill>
                          <a:schemeClr val="tx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dirty="0">
                          <a:solidFill>
                            <a:schemeClr val="tx1"/>
                          </a:solidFill>
                          <a:sym typeface="Century Gothic"/>
                        </a:rPr>
                        <a:t>1</a:t>
                      </a:r>
                      <a:endParaRPr lang="en-US" sz="2000" b="0" i="0" u="none" strike="noStrike" cap="none" dirty="0">
                        <a:solidFill>
                          <a:schemeClr val="tx1"/>
                        </a:solidFill>
                        <a:latin typeface="Century Gothic"/>
                        <a:ea typeface="Calibri" panose="020F0502020204030204" pitchFamily="34" charset="0"/>
                        <a:sym typeface="Century Gothic"/>
                      </a:endParaRPr>
                    </a:p>
                  </a:txBody>
                  <a:tcPr marL="68580" marR="68580" marT="0" marB="0"/>
                </a:tc>
                <a:extLst>
                  <a:ext uri="{0D108BD9-81ED-4DB2-BD59-A6C34878D82A}">
                    <a16:rowId xmlns:a16="http://schemas.microsoft.com/office/drawing/2014/main" val="4149080318"/>
                  </a:ext>
                </a:extLst>
              </a:tr>
              <a:tr h="320041">
                <a:tc>
                  <a:txBody>
                    <a:bodyPr/>
                    <a:lstStyle/>
                    <a:p>
                      <a:pPr marL="0" marR="0" algn="ctr">
                        <a:lnSpc>
                          <a:spcPct val="150000"/>
                        </a:lnSpc>
                        <a:spcBef>
                          <a:spcPts val="0"/>
                        </a:spcBef>
                        <a:spcAft>
                          <a:spcPts val="0"/>
                        </a:spcAft>
                      </a:pPr>
                      <a:r>
                        <a:rPr lang="en-US" sz="2000" b="0" u="none" strike="noStrike" cap="none">
                          <a:solidFill>
                            <a:schemeClr val="tx1"/>
                          </a:solidFill>
                          <a:sym typeface="Century Gothic"/>
                        </a:rPr>
                        <a:t>STD-003-CPP</a:t>
                      </a:r>
                      <a:endParaRPr lang="en-US" sz="2000" b="0" i="0" u="none" strike="noStrike" cap="none">
                        <a:solidFill>
                          <a:schemeClr val="tx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a:solidFill>
                            <a:schemeClr val="tx1"/>
                          </a:solidFill>
                          <a:sym typeface="Century Gothic"/>
                        </a:rPr>
                        <a:t>High</a:t>
                      </a:r>
                      <a:endParaRPr lang="en-US" sz="2000" b="0" i="0" u="none" strike="noStrike" cap="none">
                        <a:solidFill>
                          <a:schemeClr val="tx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dirty="0">
                          <a:solidFill>
                            <a:schemeClr val="tx1"/>
                          </a:solidFill>
                          <a:sym typeface="Century Gothic"/>
                        </a:rPr>
                        <a:t>Likely</a:t>
                      </a:r>
                      <a:endParaRPr lang="en-US" sz="2000" b="0" i="0" u="none" strike="noStrike" cap="none" dirty="0">
                        <a:solidFill>
                          <a:schemeClr val="tx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dirty="0">
                          <a:solidFill>
                            <a:schemeClr val="tx1"/>
                          </a:solidFill>
                          <a:sym typeface="Century Gothic"/>
                        </a:rPr>
                        <a:t>Medium</a:t>
                      </a:r>
                      <a:endParaRPr lang="en-US" sz="2000" b="0" i="0" u="none" strike="noStrike" cap="none" dirty="0">
                        <a:solidFill>
                          <a:schemeClr val="tx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dirty="0">
                          <a:solidFill>
                            <a:schemeClr val="tx1"/>
                          </a:solidFill>
                          <a:sym typeface="Century Gothic"/>
                        </a:rPr>
                        <a:t>High (18)</a:t>
                      </a:r>
                      <a:endParaRPr lang="en-US" sz="2000" b="0" i="0" u="none" strike="noStrike" cap="none" dirty="0">
                        <a:solidFill>
                          <a:schemeClr val="tx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dirty="0">
                          <a:solidFill>
                            <a:schemeClr val="tx1"/>
                          </a:solidFill>
                          <a:sym typeface="Century Gothic"/>
                        </a:rPr>
                        <a:t>1</a:t>
                      </a:r>
                      <a:endParaRPr lang="en-US" sz="2000" b="0" i="0" u="none" strike="noStrike" cap="none" dirty="0">
                        <a:solidFill>
                          <a:schemeClr val="tx1"/>
                        </a:solidFill>
                        <a:latin typeface="Century Gothic"/>
                        <a:ea typeface="Calibri" panose="020F0502020204030204" pitchFamily="34" charset="0"/>
                        <a:sym typeface="Century Gothic"/>
                      </a:endParaRPr>
                    </a:p>
                  </a:txBody>
                  <a:tcPr marL="68580" marR="68580" marT="0" marB="0"/>
                </a:tc>
                <a:extLst>
                  <a:ext uri="{0D108BD9-81ED-4DB2-BD59-A6C34878D82A}">
                    <a16:rowId xmlns:a16="http://schemas.microsoft.com/office/drawing/2014/main" val="178250378"/>
                  </a:ext>
                </a:extLst>
              </a:tr>
              <a:tr h="320041">
                <a:tc>
                  <a:txBody>
                    <a:bodyPr/>
                    <a:lstStyle/>
                    <a:p>
                      <a:pPr marL="0" marR="0" algn="ctr">
                        <a:lnSpc>
                          <a:spcPct val="150000"/>
                        </a:lnSpc>
                        <a:spcBef>
                          <a:spcPts val="0"/>
                        </a:spcBef>
                        <a:spcAft>
                          <a:spcPts val="0"/>
                        </a:spcAft>
                      </a:pPr>
                      <a:r>
                        <a:rPr lang="en-US" sz="2000" b="0" u="none" strike="noStrike" cap="none">
                          <a:solidFill>
                            <a:schemeClr val="tx1"/>
                          </a:solidFill>
                          <a:sym typeface="Century Gothic"/>
                        </a:rPr>
                        <a:t>STD-004-CPP</a:t>
                      </a:r>
                      <a:endParaRPr lang="en-US" sz="2000" b="0" i="0" u="none" strike="noStrike" cap="none">
                        <a:solidFill>
                          <a:schemeClr val="tx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a:solidFill>
                            <a:schemeClr val="tx1"/>
                          </a:solidFill>
                          <a:sym typeface="Century Gothic"/>
                        </a:rPr>
                        <a:t>High</a:t>
                      </a:r>
                      <a:endParaRPr lang="en-US" sz="2000" b="0" i="0" u="none" strike="noStrike" cap="none">
                        <a:solidFill>
                          <a:schemeClr val="tx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dirty="0">
                          <a:solidFill>
                            <a:schemeClr val="tx1"/>
                          </a:solidFill>
                          <a:sym typeface="Century Gothic"/>
                        </a:rPr>
                        <a:t>Probable</a:t>
                      </a:r>
                      <a:endParaRPr lang="en-US" sz="2000" b="0" i="0" u="none" strike="noStrike" cap="none" dirty="0">
                        <a:solidFill>
                          <a:schemeClr val="tx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dirty="0">
                          <a:solidFill>
                            <a:schemeClr val="tx1"/>
                          </a:solidFill>
                          <a:sym typeface="Century Gothic"/>
                        </a:rPr>
                        <a:t>Medium</a:t>
                      </a:r>
                      <a:endParaRPr lang="en-US" sz="2000" b="0" i="0" u="none" strike="noStrike" cap="none" dirty="0">
                        <a:solidFill>
                          <a:schemeClr val="tx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dirty="0">
                          <a:solidFill>
                            <a:schemeClr val="tx1"/>
                          </a:solidFill>
                          <a:sym typeface="Century Gothic"/>
                        </a:rPr>
                        <a:t>High (12)</a:t>
                      </a:r>
                      <a:endParaRPr lang="en-US" sz="2000" b="0" i="0" u="none" strike="noStrike" cap="none" dirty="0">
                        <a:solidFill>
                          <a:schemeClr val="tx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dirty="0">
                          <a:solidFill>
                            <a:schemeClr val="tx1"/>
                          </a:solidFill>
                          <a:sym typeface="Century Gothic"/>
                        </a:rPr>
                        <a:t>1</a:t>
                      </a:r>
                      <a:endParaRPr lang="en-US" sz="2000" b="0" i="0" u="none" strike="noStrike" cap="none" dirty="0">
                        <a:solidFill>
                          <a:schemeClr val="tx1"/>
                        </a:solidFill>
                        <a:latin typeface="Century Gothic"/>
                        <a:ea typeface="Calibri" panose="020F0502020204030204" pitchFamily="34" charset="0"/>
                        <a:sym typeface="Century Gothic"/>
                      </a:endParaRPr>
                    </a:p>
                  </a:txBody>
                  <a:tcPr marL="68580" marR="68580" marT="0" marB="0"/>
                </a:tc>
                <a:extLst>
                  <a:ext uri="{0D108BD9-81ED-4DB2-BD59-A6C34878D82A}">
                    <a16:rowId xmlns:a16="http://schemas.microsoft.com/office/drawing/2014/main" val="3651104566"/>
                  </a:ext>
                </a:extLst>
              </a:tr>
              <a:tr h="320041">
                <a:tc>
                  <a:txBody>
                    <a:bodyPr/>
                    <a:lstStyle/>
                    <a:p>
                      <a:pPr marL="0" marR="0" algn="ctr">
                        <a:lnSpc>
                          <a:spcPct val="150000"/>
                        </a:lnSpc>
                        <a:spcBef>
                          <a:spcPts val="0"/>
                        </a:spcBef>
                        <a:spcAft>
                          <a:spcPts val="0"/>
                        </a:spcAft>
                      </a:pPr>
                      <a:r>
                        <a:rPr lang="en-US" sz="2000" b="0" u="none" strike="noStrike" cap="none" dirty="0">
                          <a:solidFill>
                            <a:schemeClr val="tx1"/>
                          </a:solidFill>
                          <a:sym typeface="Century Gothic"/>
                        </a:rPr>
                        <a:t>STD-002-CPP</a:t>
                      </a:r>
                      <a:endParaRPr lang="en-US" sz="2000" b="0" i="0" u="none" strike="noStrike" cap="none" dirty="0">
                        <a:solidFill>
                          <a:schemeClr val="tx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dirty="0">
                          <a:solidFill>
                            <a:schemeClr val="tx1"/>
                          </a:solidFill>
                          <a:sym typeface="Century Gothic"/>
                        </a:rPr>
                        <a:t>High</a:t>
                      </a:r>
                      <a:endParaRPr lang="en-US" sz="2000" b="0" i="0" u="none" strike="noStrike" cap="none" dirty="0">
                        <a:solidFill>
                          <a:schemeClr val="tx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a:solidFill>
                            <a:schemeClr val="tx1"/>
                          </a:solidFill>
                          <a:sym typeface="Century Gothic"/>
                        </a:rPr>
                        <a:t>Probable</a:t>
                      </a:r>
                      <a:endParaRPr lang="en-US" sz="2000" b="0" i="0" u="none" strike="noStrike" cap="none">
                        <a:solidFill>
                          <a:schemeClr val="tx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dirty="0">
                          <a:solidFill>
                            <a:schemeClr val="tx1"/>
                          </a:solidFill>
                          <a:sym typeface="Century Gothic"/>
                        </a:rPr>
                        <a:t>Medium</a:t>
                      </a:r>
                      <a:endParaRPr lang="en-US" sz="2000" b="0" i="0" u="none" strike="noStrike" cap="none" dirty="0">
                        <a:solidFill>
                          <a:schemeClr val="tx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dirty="0">
                          <a:solidFill>
                            <a:schemeClr val="tx1"/>
                          </a:solidFill>
                          <a:sym typeface="Century Gothic"/>
                        </a:rPr>
                        <a:t>High (12)</a:t>
                      </a:r>
                      <a:endParaRPr lang="en-US" sz="2000" b="0" i="0" u="none" strike="noStrike" cap="none" dirty="0">
                        <a:solidFill>
                          <a:schemeClr val="tx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dirty="0">
                          <a:solidFill>
                            <a:schemeClr val="tx1"/>
                          </a:solidFill>
                          <a:sym typeface="Century Gothic"/>
                        </a:rPr>
                        <a:t>1</a:t>
                      </a:r>
                      <a:endParaRPr lang="en-US" sz="2000" b="0" i="0" u="none" strike="noStrike" cap="none" dirty="0">
                        <a:solidFill>
                          <a:schemeClr val="tx1"/>
                        </a:solidFill>
                        <a:latin typeface="Century Gothic"/>
                        <a:ea typeface="Calibri" panose="020F0502020204030204" pitchFamily="34" charset="0"/>
                        <a:sym typeface="Century Gothic"/>
                      </a:endParaRPr>
                    </a:p>
                  </a:txBody>
                  <a:tcPr marL="68580" marR="68580" marT="0" marB="0"/>
                </a:tc>
                <a:extLst>
                  <a:ext uri="{0D108BD9-81ED-4DB2-BD59-A6C34878D82A}">
                    <a16:rowId xmlns:a16="http://schemas.microsoft.com/office/drawing/2014/main" val="2808436351"/>
                  </a:ext>
                </a:extLst>
              </a:tr>
              <a:tr h="320041">
                <a:tc>
                  <a:txBody>
                    <a:bodyPr/>
                    <a:lstStyle/>
                    <a:p>
                      <a:pPr marL="0" marR="0" algn="ctr">
                        <a:lnSpc>
                          <a:spcPct val="150000"/>
                        </a:lnSpc>
                        <a:spcBef>
                          <a:spcPts val="0"/>
                        </a:spcBef>
                        <a:spcAft>
                          <a:spcPts val="0"/>
                        </a:spcAft>
                      </a:pPr>
                      <a:r>
                        <a:rPr lang="en-US" sz="2000" b="0" u="none" strike="noStrike" cap="none" dirty="0">
                          <a:solidFill>
                            <a:schemeClr val="tx1"/>
                          </a:solidFill>
                          <a:sym typeface="Century Gothic"/>
                        </a:rPr>
                        <a:t>STD-009-CPP</a:t>
                      </a:r>
                      <a:endParaRPr lang="en-US" sz="2000" b="0" i="0" u="none" strike="noStrike" cap="none" dirty="0">
                        <a:solidFill>
                          <a:schemeClr val="tx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a:solidFill>
                            <a:schemeClr val="tx1"/>
                          </a:solidFill>
                          <a:sym typeface="Century Gothic"/>
                        </a:rPr>
                        <a:t>High</a:t>
                      </a:r>
                      <a:endParaRPr lang="en-US" sz="2000" b="0" i="0" u="none" strike="noStrike" cap="none">
                        <a:solidFill>
                          <a:schemeClr val="tx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dirty="0">
                          <a:solidFill>
                            <a:schemeClr val="tx1"/>
                          </a:solidFill>
                          <a:sym typeface="Century Gothic"/>
                        </a:rPr>
                        <a:t>Probable</a:t>
                      </a:r>
                      <a:endParaRPr lang="en-US" sz="2000" b="0" i="0" u="none" strike="noStrike" cap="none" dirty="0">
                        <a:solidFill>
                          <a:schemeClr val="tx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dirty="0">
                          <a:solidFill>
                            <a:schemeClr val="tx1"/>
                          </a:solidFill>
                          <a:sym typeface="Century Gothic"/>
                        </a:rPr>
                        <a:t>High</a:t>
                      </a:r>
                      <a:endParaRPr lang="en-US" sz="2000" b="0" i="0" u="none" strike="noStrike" cap="none" dirty="0">
                        <a:solidFill>
                          <a:schemeClr val="tx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dirty="0">
                          <a:solidFill>
                            <a:schemeClr val="tx1"/>
                          </a:solidFill>
                          <a:sym typeface="Century Gothic"/>
                        </a:rPr>
                        <a:t>Medium (6)</a:t>
                      </a:r>
                      <a:endParaRPr lang="en-US" sz="2000" b="0" i="0" u="none" strike="noStrike" cap="none" dirty="0">
                        <a:solidFill>
                          <a:schemeClr val="tx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dirty="0">
                          <a:solidFill>
                            <a:schemeClr val="tx1"/>
                          </a:solidFill>
                          <a:sym typeface="Century Gothic"/>
                        </a:rPr>
                        <a:t>2</a:t>
                      </a:r>
                      <a:endParaRPr lang="en-US" sz="2000" b="0" i="0" u="none" strike="noStrike" cap="none" dirty="0">
                        <a:solidFill>
                          <a:schemeClr val="tx1"/>
                        </a:solidFill>
                        <a:latin typeface="Century Gothic"/>
                        <a:ea typeface="Calibri" panose="020F0502020204030204" pitchFamily="34" charset="0"/>
                        <a:sym typeface="Century Gothic"/>
                      </a:endParaRPr>
                    </a:p>
                  </a:txBody>
                  <a:tcPr marL="68580" marR="68580" marT="0" marB="0"/>
                </a:tc>
                <a:extLst>
                  <a:ext uri="{0D108BD9-81ED-4DB2-BD59-A6C34878D82A}">
                    <a16:rowId xmlns:a16="http://schemas.microsoft.com/office/drawing/2014/main" val="3419319879"/>
                  </a:ext>
                </a:extLst>
              </a:tr>
              <a:tr h="320041">
                <a:tc>
                  <a:txBody>
                    <a:bodyPr/>
                    <a:lstStyle/>
                    <a:p>
                      <a:pPr marL="0" marR="0" algn="ctr">
                        <a:lnSpc>
                          <a:spcPct val="150000"/>
                        </a:lnSpc>
                        <a:spcBef>
                          <a:spcPts val="0"/>
                        </a:spcBef>
                        <a:spcAft>
                          <a:spcPts val="0"/>
                        </a:spcAft>
                      </a:pPr>
                      <a:r>
                        <a:rPr lang="en-US" sz="2000" b="0" u="none" strike="noStrike" cap="none">
                          <a:solidFill>
                            <a:schemeClr val="tx1"/>
                          </a:solidFill>
                          <a:sym typeface="Century Gothic"/>
                        </a:rPr>
                        <a:t>STD-010-CPP</a:t>
                      </a:r>
                      <a:endParaRPr lang="en-US" sz="2000" b="0" i="0" u="none" strike="noStrike" cap="none">
                        <a:solidFill>
                          <a:schemeClr val="tx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a:solidFill>
                            <a:schemeClr val="tx1"/>
                          </a:solidFill>
                          <a:sym typeface="Century Gothic"/>
                        </a:rPr>
                        <a:t>High</a:t>
                      </a:r>
                      <a:endParaRPr lang="en-US" sz="2000" b="0" i="0" u="none" strike="noStrike" cap="none">
                        <a:solidFill>
                          <a:schemeClr val="tx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dirty="0">
                          <a:solidFill>
                            <a:schemeClr val="tx1"/>
                          </a:solidFill>
                          <a:sym typeface="Century Gothic"/>
                        </a:rPr>
                        <a:t>Probable</a:t>
                      </a:r>
                      <a:endParaRPr lang="en-US" sz="2000" b="0" i="0" u="none" strike="noStrike" cap="none" dirty="0">
                        <a:solidFill>
                          <a:schemeClr val="tx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a:solidFill>
                            <a:schemeClr val="tx1"/>
                          </a:solidFill>
                          <a:sym typeface="Century Gothic"/>
                        </a:rPr>
                        <a:t>High</a:t>
                      </a:r>
                      <a:endParaRPr lang="en-US" sz="2000" b="0" i="0" u="none" strike="noStrike" cap="none">
                        <a:solidFill>
                          <a:schemeClr val="tx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dirty="0">
                          <a:solidFill>
                            <a:schemeClr val="tx1"/>
                          </a:solidFill>
                          <a:sym typeface="Century Gothic"/>
                        </a:rPr>
                        <a:t>Medium (6)</a:t>
                      </a:r>
                      <a:endParaRPr lang="en-US" sz="2000" b="0" i="0" u="none" strike="noStrike" cap="none" dirty="0">
                        <a:solidFill>
                          <a:schemeClr val="tx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dirty="0">
                          <a:solidFill>
                            <a:schemeClr val="tx1"/>
                          </a:solidFill>
                          <a:sym typeface="Century Gothic"/>
                        </a:rPr>
                        <a:t>2</a:t>
                      </a:r>
                      <a:endParaRPr lang="en-US" sz="2000" b="0" i="0" u="none" strike="noStrike" cap="none" dirty="0">
                        <a:solidFill>
                          <a:schemeClr val="tx1"/>
                        </a:solidFill>
                        <a:latin typeface="Century Gothic"/>
                        <a:ea typeface="Calibri" panose="020F0502020204030204" pitchFamily="34" charset="0"/>
                        <a:sym typeface="Century Gothic"/>
                      </a:endParaRPr>
                    </a:p>
                  </a:txBody>
                  <a:tcPr marL="68580" marR="68580" marT="0" marB="0"/>
                </a:tc>
                <a:extLst>
                  <a:ext uri="{0D108BD9-81ED-4DB2-BD59-A6C34878D82A}">
                    <a16:rowId xmlns:a16="http://schemas.microsoft.com/office/drawing/2014/main" val="1549155161"/>
                  </a:ext>
                </a:extLst>
              </a:tr>
              <a:tr h="320041">
                <a:tc>
                  <a:txBody>
                    <a:bodyPr/>
                    <a:lstStyle/>
                    <a:p>
                      <a:pPr marL="0" marR="0" algn="ctr">
                        <a:lnSpc>
                          <a:spcPct val="150000"/>
                        </a:lnSpc>
                        <a:spcBef>
                          <a:spcPts val="0"/>
                        </a:spcBef>
                        <a:spcAft>
                          <a:spcPts val="0"/>
                        </a:spcAft>
                      </a:pPr>
                      <a:r>
                        <a:rPr lang="en-US" sz="2000" b="0" u="none" strike="noStrike" cap="none">
                          <a:solidFill>
                            <a:schemeClr val="tx1"/>
                          </a:solidFill>
                          <a:sym typeface="Century Gothic"/>
                        </a:rPr>
                        <a:t>STD-007-CPP</a:t>
                      </a:r>
                      <a:endParaRPr lang="en-US" sz="2000" b="0" i="0" u="none" strike="noStrike" cap="none">
                        <a:solidFill>
                          <a:schemeClr val="tx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a:solidFill>
                            <a:schemeClr val="tx1"/>
                          </a:solidFill>
                          <a:sym typeface="Century Gothic"/>
                        </a:rPr>
                        <a:t>Low</a:t>
                      </a:r>
                      <a:endParaRPr lang="en-US" sz="2000" b="0" i="0" u="none" strike="noStrike" cap="none">
                        <a:solidFill>
                          <a:schemeClr val="tx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dirty="0">
                          <a:solidFill>
                            <a:schemeClr val="tx1"/>
                          </a:solidFill>
                          <a:sym typeface="Century Gothic"/>
                        </a:rPr>
                        <a:t>Probable</a:t>
                      </a:r>
                      <a:endParaRPr lang="en-US" sz="2000" b="0" i="0" u="none" strike="noStrike" cap="none" dirty="0">
                        <a:solidFill>
                          <a:schemeClr val="tx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dirty="0">
                          <a:solidFill>
                            <a:schemeClr val="tx1"/>
                          </a:solidFill>
                          <a:sym typeface="Century Gothic"/>
                        </a:rPr>
                        <a:t>Medium</a:t>
                      </a:r>
                      <a:endParaRPr lang="en-US" sz="2000" b="0" i="0" u="none" strike="noStrike" cap="none" dirty="0">
                        <a:solidFill>
                          <a:schemeClr val="tx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dirty="0">
                          <a:solidFill>
                            <a:schemeClr val="tx1"/>
                          </a:solidFill>
                          <a:sym typeface="Century Gothic"/>
                        </a:rPr>
                        <a:t>Low (4)</a:t>
                      </a:r>
                      <a:endParaRPr lang="en-US" sz="2000" b="0" i="0" u="none" strike="noStrike" cap="none" dirty="0">
                        <a:solidFill>
                          <a:schemeClr val="tx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dirty="0">
                          <a:solidFill>
                            <a:schemeClr val="tx1"/>
                          </a:solidFill>
                          <a:sym typeface="Century Gothic"/>
                        </a:rPr>
                        <a:t>3</a:t>
                      </a:r>
                      <a:endParaRPr lang="en-US" sz="2000" b="0" i="0" u="none" strike="noStrike" cap="none" dirty="0">
                        <a:solidFill>
                          <a:schemeClr val="tx1"/>
                        </a:solidFill>
                        <a:latin typeface="Century Gothic"/>
                        <a:ea typeface="Calibri" panose="020F0502020204030204" pitchFamily="34" charset="0"/>
                        <a:sym typeface="Century Gothic"/>
                      </a:endParaRPr>
                    </a:p>
                  </a:txBody>
                  <a:tcPr marL="68580" marR="68580" marT="0" marB="0"/>
                </a:tc>
                <a:extLst>
                  <a:ext uri="{0D108BD9-81ED-4DB2-BD59-A6C34878D82A}">
                    <a16:rowId xmlns:a16="http://schemas.microsoft.com/office/drawing/2014/main" val="1526801741"/>
                  </a:ext>
                </a:extLst>
              </a:tr>
              <a:tr h="320041">
                <a:tc>
                  <a:txBody>
                    <a:bodyPr/>
                    <a:lstStyle/>
                    <a:p>
                      <a:pPr marL="0" marR="0" algn="ctr">
                        <a:lnSpc>
                          <a:spcPct val="150000"/>
                        </a:lnSpc>
                        <a:spcBef>
                          <a:spcPts val="0"/>
                        </a:spcBef>
                        <a:spcAft>
                          <a:spcPts val="0"/>
                        </a:spcAft>
                      </a:pPr>
                      <a:r>
                        <a:rPr lang="en-US" sz="2000" b="0" u="none" strike="noStrike" cap="none" dirty="0">
                          <a:solidFill>
                            <a:schemeClr val="tx1"/>
                          </a:solidFill>
                          <a:sym typeface="Century Gothic"/>
                        </a:rPr>
                        <a:t>STD-001-CPP</a:t>
                      </a:r>
                      <a:endParaRPr lang="en-US" sz="2000" b="0" i="0" u="none" strike="noStrike" cap="none" dirty="0">
                        <a:solidFill>
                          <a:schemeClr val="tx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a:solidFill>
                            <a:schemeClr val="tx1"/>
                          </a:solidFill>
                          <a:sym typeface="Century Gothic"/>
                        </a:rPr>
                        <a:t>High</a:t>
                      </a:r>
                      <a:endParaRPr lang="en-US" sz="2000" b="0" i="0" u="none" strike="noStrike" cap="none">
                        <a:solidFill>
                          <a:schemeClr val="tx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a:solidFill>
                            <a:schemeClr val="tx1"/>
                          </a:solidFill>
                          <a:sym typeface="Century Gothic"/>
                        </a:rPr>
                        <a:t>Unlikely</a:t>
                      </a:r>
                      <a:endParaRPr lang="en-US" sz="2000" b="0" i="0" u="none" strike="noStrike" cap="none">
                        <a:solidFill>
                          <a:schemeClr val="tx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dirty="0">
                          <a:solidFill>
                            <a:schemeClr val="tx1"/>
                          </a:solidFill>
                          <a:sym typeface="Century Gothic"/>
                        </a:rPr>
                        <a:t>High</a:t>
                      </a:r>
                      <a:endParaRPr lang="en-US" sz="2000" b="0" i="0" u="none" strike="noStrike" cap="none" dirty="0">
                        <a:solidFill>
                          <a:schemeClr val="tx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dirty="0">
                          <a:solidFill>
                            <a:schemeClr val="tx1"/>
                          </a:solidFill>
                          <a:sym typeface="Century Gothic"/>
                        </a:rPr>
                        <a:t>Low (3)</a:t>
                      </a:r>
                      <a:endParaRPr lang="en-US" sz="2000" b="0" i="0" u="none" strike="noStrike" cap="none" dirty="0">
                        <a:solidFill>
                          <a:schemeClr val="tx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dirty="0">
                          <a:solidFill>
                            <a:schemeClr val="tx1"/>
                          </a:solidFill>
                          <a:sym typeface="Century Gothic"/>
                        </a:rPr>
                        <a:t>3</a:t>
                      </a:r>
                      <a:endParaRPr lang="en-US" sz="2000" b="0" i="0" u="none" strike="noStrike" cap="none" dirty="0">
                        <a:solidFill>
                          <a:schemeClr val="tx1"/>
                        </a:solidFill>
                        <a:latin typeface="Century Gothic"/>
                        <a:ea typeface="Calibri" panose="020F0502020204030204" pitchFamily="34" charset="0"/>
                        <a:sym typeface="Century Gothic"/>
                      </a:endParaRPr>
                    </a:p>
                  </a:txBody>
                  <a:tcPr marL="68580" marR="68580" marT="0" marB="0"/>
                </a:tc>
                <a:extLst>
                  <a:ext uri="{0D108BD9-81ED-4DB2-BD59-A6C34878D82A}">
                    <a16:rowId xmlns:a16="http://schemas.microsoft.com/office/drawing/2014/main" val="2884425310"/>
                  </a:ext>
                </a:extLst>
              </a:tr>
              <a:tr h="320041">
                <a:tc>
                  <a:txBody>
                    <a:bodyPr/>
                    <a:lstStyle/>
                    <a:p>
                      <a:pPr marL="0" marR="0" algn="ctr">
                        <a:lnSpc>
                          <a:spcPct val="150000"/>
                        </a:lnSpc>
                        <a:spcBef>
                          <a:spcPts val="0"/>
                        </a:spcBef>
                        <a:spcAft>
                          <a:spcPts val="0"/>
                        </a:spcAft>
                      </a:pPr>
                      <a:r>
                        <a:rPr lang="en-US" sz="2000" b="0" u="none" strike="noStrike" cap="none" dirty="0">
                          <a:solidFill>
                            <a:schemeClr val="tx1"/>
                          </a:solidFill>
                          <a:sym typeface="Century Gothic"/>
                        </a:rPr>
                        <a:t>STD-008-CPP</a:t>
                      </a:r>
                      <a:endParaRPr lang="en-US" sz="2000" b="0" i="0" u="none" strike="noStrike" cap="none" dirty="0">
                        <a:solidFill>
                          <a:schemeClr val="tx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a:solidFill>
                            <a:schemeClr val="tx1"/>
                          </a:solidFill>
                          <a:sym typeface="Century Gothic"/>
                        </a:rPr>
                        <a:t>Medium</a:t>
                      </a:r>
                      <a:endParaRPr lang="en-US" sz="2000" b="0" i="0" u="none" strike="noStrike" cap="none">
                        <a:solidFill>
                          <a:schemeClr val="tx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a:solidFill>
                            <a:schemeClr val="tx1"/>
                          </a:solidFill>
                          <a:sym typeface="Century Gothic"/>
                        </a:rPr>
                        <a:t>Unlikely</a:t>
                      </a:r>
                      <a:endParaRPr lang="en-US" sz="2000" b="0" i="0" u="none" strike="noStrike" cap="none">
                        <a:solidFill>
                          <a:schemeClr val="tx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dirty="0">
                          <a:solidFill>
                            <a:schemeClr val="tx1"/>
                          </a:solidFill>
                          <a:sym typeface="Century Gothic"/>
                        </a:rPr>
                        <a:t>Medium</a:t>
                      </a:r>
                      <a:endParaRPr lang="en-US" sz="2000" b="0" i="0" u="none" strike="noStrike" cap="none" dirty="0">
                        <a:solidFill>
                          <a:schemeClr val="tx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dirty="0">
                          <a:solidFill>
                            <a:schemeClr val="tx1"/>
                          </a:solidFill>
                          <a:sym typeface="Century Gothic"/>
                        </a:rPr>
                        <a:t>Low (4)</a:t>
                      </a:r>
                      <a:endParaRPr lang="en-US" sz="2000" b="0" i="0" u="none" strike="noStrike" cap="none" dirty="0">
                        <a:solidFill>
                          <a:schemeClr val="tx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dirty="0">
                          <a:solidFill>
                            <a:schemeClr val="tx1"/>
                          </a:solidFill>
                          <a:sym typeface="Century Gothic"/>
                        </a:rPr>
                        <a:t>3</a:t>
                      </a:r>
                      <a:endParaRPr lang="en-US" sz="2000" b="0" i="0" u="none" strike="noStrike" cap="none" dirty="0">
                        <a:solidFill>
                          <a:schemeClr val="tx1"/>
                        </a:solidFill>
                        <a:latin typeface="Century Gothic"/>
                        <a:ea typeface="Calibri" panose="020F0502020204030204" pitchFamily="34" charset="0"/>
                        <a:sym typeface="Century Gothic"/>
                      </a:endParaRPr>
                    </a:p>
                  </a:txBody>
                  <a:tcPr marL="68580" marR="68580" marT="0" marB="0"/>
                </a:tc>
                <a:extLst>
                  <a:ext uri="{0D108BD9-81ED-4DB2-BD59-A6C34878D82A}">
                    <a16:rowId xmlns:a16="http://schemas.microsoft.com/office/drawing/2014/main" val="2367508215"/>
                  </a:ext>
                </a:extLst>
              </a:tr>
              <a:tr h="320041">
                <a:tc>
                  <a:txBody>
                    <a:bodyPr/>
                    <a:lstStyle/>
                    <a:p>
                      <a:pPr marL="0" marR="0" algn="ctr">
                        <a:lnSpc>
                          <a:spcPct val="150000"/>
                        </a:lnSpc>
                        <a:spcBef>
                          <a:spcPts val="0"/>
                        </a:spcBef>
                        <a:spcAft>
                          <a:spcPts val="0"/>
                        </a:spcAft>
                      </a:pPr>
                      <a:r>
                        <a:rPr lang="en-US" sz="2000" b="0" u="none" strike="noStrike" cap="none" dirty="0">
                          <a:solidFill>
                            <a:schemeClr val="tx1"/>
                          </a:solidFill>
                          <a:sym typeface="Century Gothic"/>
                        </a:rPr>
                        <a:t>STD-006-CLG</a:t>
                      </a:r>
                      <a:endParaRPr lang="en-US" sz="2000" b="0" i="0" u="none" strike="noStrike" cap="none" dirty="0">
                        <a:solidFill>
                          <a:schemeClr val="tx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a:solidFill>
                            <a:schemeClr val="tx1"/>
                          </a:solidFill>
                          <a:sym typeface="Century Gothic"/>
                        </a:rPr>
                        <a:t>Low</a:t>
                      </a:r>
                      <a:endParaRPr lang="en-US" sz="2000" b="0" i="0" u="none" strike="noStrike" cap="none">
                        <a:solidFill>
                          <a:schemeClr val="tx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a:solidFill>
                            <a:schemeClr val="tx1"/>
                          </a:solidFill>
                          <a:sym typeface="Century Gothic"/>
                        </a:rPr>
                        <a:t>Unlikely</a:t>
                      </a:r>
                      <a:endParaRPr lang="en-US" sz="2000" b="0" i="0" u="none" strike="noStrike" cap="none">
                        <a:solidFill>
                          <a:schemeClr val="tx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a:solidFill>
                            <a:schemeClr val="tx1"/>
                          </a:solidFill>
                          <a:sym typeface="Century Gothic"/>
                        </a:rPr>
                        <a:t>High</a:t>
                      </a:r>
                      <a:endParaRPr lang="en-US" sz="2000" b="0" i="0" u="none" strike="noStrike" cap="none">
                        <a:solidFill>
                          <a:schemeClr val="tx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dirty="0">
                          <a:solidFill>
                            <a:schemeClr val="tx1"/>
                          </a:solidFill>
                          <a:sym typeface="Century Gothic"/>
                        </a:rPr>
                        <a:t>Low (1)</a:t>
                      </a:r>
                      <a:endParaRPr lang="en-US" sz="2000" b="0" i="0" u="none" strike="noStrike" cap="none" dirty="0">
                        <a:solidFill>
                          <a:schemeClr val="tx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dirty="0">
                          <a:solidFill>
                            <a:schemeClr val="tx1"/>
                          </a:solidFill>
                          <a:sym typeface="Century Gothic"/>
                        </a:rPr>
                        <a:t>3</a:t>
                      </a:r>
                      <a:endParaRPr lang="en-US" sz="2000" b="0" i="0" u="none" strike="noStrike" cap="none" dirty="0">
                        <a:solidFill>
                          <a:schemeClr val="tx1"/>
                        </a:solidFill>
                        <a:latin typeface="Century Gothic"/>
                        <a:ea typeface="Calibri" panose="020F0502020204030204" pitchFamily="34" charset="0"/>
                        <a:sym typeface="Century Gothic"/>
                      </a:endParaRPr>
                    </a:p>
                  </a:txBody>
                  <a:tcPr marL="68580" marR="68580" marT="0" marB="0"/>
                </a:tc>
                <a:extLst>
                  <a:ext uri="{0D108BD9-81ED-4DB2-BD59-A6C34878D82A}">
                    <a16:rowId xmlns:a16="http://schemas.microsoft.com/office/drawing/2014/main" val="3937883721"/>
                  </a:ext>
                </a:extLst>
              </a:tr>
            </a:tbl>
          </a:graphicData>
        </a:graphic>
      </p:graphicFrame>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9955306" cy="4024125"/>
          </a:xfrm>
          <a:prstGeom prst="rect">
            <a:avLst/>
          </a:prstGeom>
          <a:noFill/>
          <a:ln>
            <a:noFill/>
          </a:ln>
        </p:spPr>
        <p:txBody>
          <a:bodyPr spcFirstLastPara="1" wrap="square" lIns="91425" tIns="45700" rIns="91425" bIns="45700" numCol="2" anchor="t" anchorCtr="0">
            <a:normAutofit/>
          </a:bodyPr>
          <a:lstStyle/>
          <a:p>
            <a:pPr marL="228600" lvl="0" indent="-228600" rtl="0">
              <a:lnSpc>
                <a:spcPct val="150000"/>
              </a:lnSpc>
              <a:spcBef>
                <a:spcPts val="0"/>
              </a:spcBef>
              <a:spcAft>
                <a:spcPts val="600"/>
              </a:spcAft>
              <a:buClr>
                <a:schemeClr val="lt1"/>
              </a:buClr>
              <a:buSzPts val="2000"/>
              <a:buChar char="•"/>
            </a:pPr>
            <a:r>
              <a:rPr lang="en-US" sz="1800" dirty="0">
                <a:latin typeface="+mn-lt"/>
              </a:rPr>
              <a:t>Data storage is protected by encryption in rest. </a:t>
            </a:r>
          </a:p>
          <a:p>
            <a:pPr marL="685800" lvl="1" indent="-228600">
              <a:lnSpc>
                <a:spcPct val="150000"/>
              </a:lnSpc>
              <a:spcBef>
                <a:spcPts val="0"/>
              </a:spcBef>
              <a:spcAft>
                <a:spcPts val="600"/>
              </a:spcAft>
              <a:buSzPts val="2000"/>
            </a:pPr>
            <a:r>
              <a:rPr lang="en-US" sz="1800" dirty="0">
                <a:latin typeface="+mn-lt"/>
              </a:rPr>
              <a:t>Phones, PCs, hard drives, cloud assets, etc.</a:t>
            </a:r>
          </a:p>
          <a:p>
            <a:pPr marL="228600" lvl="0" indent="-228600" rtl="0">
              <a:lnSpc>
                <a:spcPct val="150000"/>
              </a:lnSpc>
              <a:spcBef>
                <a:spcPts val="0"/>
              </a:spcBef>
              <a:spcAft>
                <a:spcPts val="600"/>
              </a:spcAft>
              <a:buClr>
                <a:schemeClr val="lt1"/>
              </a:buClr>
              <a:buSzPts val="2000"/>
              <a:buChar char="•"/>
            </a:pPr>
            <a:r>
              <a:rPr lang="en-US" sz="1800" dirty="0">
                <a:latin typeface="+mn-lt"/>
              </a:rPr>
              <a:t>Protecting data in flight through encryption. </a:t>
            </a:r>
          </a:p>
          <a:p>
            <a:pPr marL="685800" lvl="1" indent="-228600">
              <a:lnSpc>
                <a:spcPct val="150000"/>
              </a:lnSpc>
              <a:spcBef>
                <a:spcPts val="0"/>
              </a:spcBef>
              <a:spcAft>
                <a:spcPts val="600"/>
              </a:spcAft>
              <a:buSzPts val="2000"/>
            </a:pPr>
            <a:r>
              <a:rPr lang="en-US" sz="1800" dirty="0">
                <a:latin typeface="+mn-lt"/>
              </a:rPr>
              <a:t>devices travelling inside or outside of a network.</a:t>
            </a:r>
          </a:p>
          <a:p>
            <a:pPr marL="228600" lvl="0" indent="-228600" rtl="0">
              <a:lnSpc>
                <a:spcPct val="150000"/>
              </a:lnSpc>
              <a:spcBef>
                <a:spcPts val="0"/>
              </a:spcBef>
              <a:spcAft>
                <a:spcPts val="600"/>
              </a:spcAft>
              <a:buClr>
                <a:schemeClr val="lt1"/>
              </a:buClr>
              <a:buSzPts val="2000"/>
              <a:buChar char="•"/>
            </a:pPr>
            <a:r>
              <a:rPr lang="en-US" sz="1800" dirty="0">
                <a:latin typeface="+mn-lt"/>
              </a:rPr>
              <a:t>Data that has been created, updated, or is otherwise considered to be in use is protected by encryption in use.</a:t>
            </a:r>
          </a:p>
          <a:p>
            <a:pPr marL="685800" lvl="1" indent="-228600">
              <a:lnSpc>
                <a:spcPct val="150000"/>
              </a:lnSpc>
              <a:spcBef>
                <a:spcPts val="0"/>
              </a:spcBef>
              <a:spcAft>
                <a:spcPts val="600"/>
              </a:spcAft>
              <a:buSzPts val="2000"/>
            </a:pPr>
            <a:r>
              <a:rPr lang="en-US" sz="1800" dirty="0">
                <a:latin typeface="+mn-lt"/>
              </a:rPr>
              <a:t>putting safety measures in place before use.</a:t>
            </a:r>
            <a:endParaRPr sz="1800" dirty="0">
              <a:latin typeface="+mn-lt"/>
            </a:endParaRPr>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TRIPLE-A POLICIES</a:t>
            </a:r>
            <a:endParaRPr dirty="0"/>
          </a:p>
        </p:txBody>
      </p:sp>
      <p:sp>
        <p:nvSpPr>
          <p:cNvPr id="6" name="TextBox 5">
            <a:extLst>
              <a:ext uri="{FF2B5EF4-FFF2-40B4-BE49-F238E27FC236}">
                <a16:creationId xmlns:a16="http://schemas.microsoft.com/office/drawing/2014/main" id="{B61537CA-29C5-16BC-C77D-6D809BD310BA}"/>
              </a:ext>
            </a:extLst>
          </p:cNvPr>
          <p:cNvSpPr txBox="1"/>
          <p:nvPr/>
        </p:nvSpPr>
        <p:spPr>
          <a:xfrm>
            <a:off x="1317812" y="2241176"/>
            <a:ext cx="10188388" cy="3728649"/>
          </a:xfrm>
          <a:prstGeom prst="rect">
            <a:avLst/>
          </a:prstGeom>
          <a:noFill/>
        </p:spPr>
        <p:txBody>
          <a:bodyPr wrap="square" rtlCol="0" anchor="ctr">
            <a:spAutoFit/>
          </a:bodyPr>
          <a:lstStyle/>
          <a:p>
            <a:pPr>
              <a:lnSpc>
                <a:spcPct val="150000"/>
              </a:lnSpc>
            </a:pPr>
            <a:r>
              <a:rPr lang="en-US" sz="2000" dirty="0">
                <a:solidFill>
                  <a:schemeClr val="bg1"/>
                </a:solidFill>
              </a:rPr>
              <a:t>The process of confirming one's identification is called authentication. </a:t>
            </a:r>
          </a:p>
          <a:p>
            <a:pPr>
              <a:lnSpc>
                <a:spcPct val="150000"/>
              </a:lnSpc>
              <a:buClr>
                <a:schemeClr val="bg1"/>
              </a:buClr>
            </a:pPr>
            <a:r>
              <a:rPr lang="en-US" sz="2000" dirty="0">
                <a:solidFill>
                  <a:schemeClr val="bg1"/>
                </a:solidFill>
              </a:rPr>
              <a:t>	Verify if a person is who they say they are.</a:t>
            </a:r>
          </a:p>
          <a:p>
            <a:pPr>
              <a:lnSpc>
                <a:spcPct val="150000"/>
              </a:lnSpc>
            </a:pPr>
            <a:r>
              <a:rPr lang="en-US" sz="2000" dirty="0">
                <a:solidFill>
                  <a:schemeClr val="bg1"/>
                </a:solidFill>
              </a:rPr>
              <a:t>Authorization is a crucial component of data and computer security since it specifies a user's access rights and privileges. </a:t>
            </a:r>
          </a:p>
          <a:p>
            <a:pPr>
              <a:lnSpc>
                <a:spcPct val="150000"/>
              </a:lnSpc>
            </a:pPr>
            <a:r>
              <a:rPr lang="en-US" sz="2000" dirty="0">
                <a:solidFill>
                  <a:schemeClr val="bg1"/>
                </a:solidFill>
              </a:rPr>
              <a:t>	What may and cannot be accessed by a user</a:t>
            </a:r>
          </a:p>
          <a:p>
            <a:pPr>
              <a:lnSpc>
                <a:spcPct val="150000"/>
              </a:lnSpc>
            </a:pPr>
            <a:r>
              <a:rPr lang="en-US" sz="2000" dirty="0">
                <a:solidFill>
                  <a:schemeClr val="bg1"/>
                </a:solidFill>
              </a:rPr>
              <a:t>Accounting is the process of monitoring user activity by recording timestamps, resources that were used, and data transfers.</a:t>
            </a:r>
          </a:p>
          <a:p>
            <a:pPr>
              <a:lnSpc>
                <a:spcPct val="150000"/>
              </a:lnSpc>
            </a:pPr>
            <a:r>
              <a:rPr lang="en-US" sz="2000" dirty="0">
                <a:solidFill>
                  <a:schemeClr val="bg1"/>
                </a:solidFill>
              </a:rPr>
              <a:t>	Activity breadcrumb trail.</a:t>
            </a: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endParaRPr dirty="0"/>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Verify and validate individual parts of a software or application using unit testing to make sure it behaves and responds as planned.</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3.xml><?xml version="1.0" encoding="utf-8"?>
<ds:datastoreItem xmlns:ds="http://schemas.openxmlformats.org/officeDocument/2006/customXml" ds:itemID="{F398236C-7FA9-40C9-B456-AA158A506A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65</TotalTime>
  <Words>650</Words>
  <Application>Microsoft Office PowerPoint</Application>
  <PresentationFormat>Widescreen</PresentationFormat>
  <Paragraphs>173</Paragraphs>
  <Slides>14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Century Gothic</vt:lpstr>
      <vt:lpstr>Arial</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Jorge Argueta</cp:lastModifiedBy>
  <cp:revision>5</cp:revision>
  <dcterms:created xsi:type="dcterms:W3CDTF">2020-08-19T17:59:24Z</dcterms:created>
  <dcterms:modified xsi:type="dcterms:W3CDTF">2023-08-14T02:14:46Z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