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6F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60"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D896D-516B-4350-A7B7-782FB9EBCE7F}" type="datetimeFigureOut">
              <a:rPr lang="en-US" smtClean="0"/>
              <a:t>5/12/2021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DDB8B-A14A-40D9-9B41-070BE4F3C238}" type="slidenum">
              <a:rPr lang="en-US" smtClean="0"/>
              <a:t>‹#›</a:t>
            </a:fld>
            <a:endParaRPr lang="en-US" dirty="0"/>
          </a:p>
        </p:txBody>
      </p:sp>
    </p:spTree>
    <p:extLst>
      <p:ext uri="{BB962C8B-B14F-4D97-AF65-F5344CB8AC3E}">
        <p14:creationId xmlns:p14="http://schemas.microsoft.com/office/powerpoint/2010/main" val="3018260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9FF0B6-6180-47BA-B8AC-EB418C68D56B}" type="datetime2">
              <a:rPr lang="en-US" smtClean="0"/>
              <a:t>Wednesday, May 12, 2021</a:t>
            </a:fld>
            <a:endParaRPr lang="en-US" dirty="0"/>
          </a:p>
        </p:txBody>
      </p:sp>
      <p:sp>
        <p:nvSpPr>
          <p:cNvPr id="5"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402954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113E97-7266-4E6E-9FD9-797C12291DDE}" type="datetime2">
              <a:rPr lang="en-US" smtClean="0"/>
              <a:t>Wednesday, May 12, 2021</a:t>
            </a:fld>
            <a:endParaRPr lang="en-US" dirty="0"/>
          </a:p>
        </p:txBody>
      </p:sp>
      <p:sp>
        <p:nvSpPr>
          <p:cNvPr id="6" name="Footer Placeholder 5"/>
          <p:cNvSpPr>
            <a:spLocks noGrp="1"/>
          </p:cNvSpPr>
          <p:nvPr>
            <p:ph type="ftr" sz="quarter" idx="11"/>
          </p:nvPr>
        </p:nvSpPr>
        <p:spPr/>
        <p:txBody>
          <a:bodyPr/>
          <a:lstStyle/>
          <a:p>
            <a:r>
              <a:rPr lang="en-US" smtClean="0"/>
              <a:t>2021 Miniproject</a:t>
            </a:r>
            <a:endParaRPr lang="en-US" dirty="0"/>
          </a:p>
        </p:txBody>
      </p:sp>
      <p:sp>
        <p:nvSpPr>
          <p:cNvPr id="7" name="Slide Number Placeholder 6"/>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303536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E761907-E111-4BB1-8998-297FCB66C935}" type="datetime2">
              <a:rPr lang="en-US" smtClean="0"/>
              <a:t>Wednesday, May 12, 2021</a:t>
            </a:fld>
            <a:endParaRPr lang="en-US" dirty="0"/>
          </a:p>
        </p:txBody>
      </p:sp>
      <p:sp>
        <p:nvSpPr>
          <p:cNvPr id="5"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1444215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572A34B-BE52-4129-99FD-3E5999CCEBFD}" type="datetime2">
              <a:rPr lang="en-US" smtClean="0"/>
              <a:t>Wednesday, May 12, 2021</a:t>
            </a:fld>
            <a:endParaRPr lang="en-US" dirty="0"/>
          </a:p>
        </p:txBody>
      </p:sp>
      <p:sp>
        <p:nvSpPr>
          <p:cNvPr id="5"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8520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D6E4E-C98D-41A9-8FEF-93AEC5853008}" type="datetime2">
              <a:rPr lang="en-US" smtClean="0"/>
              <a:t>Wednesday, May 12, 2021</a:t>
            </a:fld>
            <a:endParaRPr lang="en-US" dirty="0"/>
          </a:p>
        </p:txBody>
      </p:sp>
      <p:sp>
        <p:nvSpPr>
          <p:cNvPr id="5"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2861215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2CBDA3-3465-4518-A839-B92130C1DD82}" type="datetime2">
              <a:rPr lang="en-US" smtClean="0"/>
              <a:t>Wednesday, May 12, 2021</a:t>
            </a:fld>
            <a:endParaRPr lang="en-US" dirty="0"/>
          </a:p>
        </p:txBody>
      </p:sp>
      <p:sp>
        <p:nvSpPr>
          <p:cNvPr id="4"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1814365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5D700F-BC02-400F-A213-8A2EC94C0CEF}" type="datetime2">
              <a:rPr lang="en-US" smtClean="0"/>
              <a:t>Wednesday, May 12, 2021</a:t>
            </a:fld>
            <a:endParaRPr lang="en-US" dirty="0"/>
          </a:p>
        </p:txBody>
      </p:sp>
      <p:sp>
        <p:nvSpPr>
          <p:cNvPr id="4"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2833796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00F05-387A-493A-B3D7-9A34105C91F6}" type="datetime2">
              <a:rPr lang="en-US" smtClean="0"/>
              <a:t>Wednesday, May 12, 2021</a:t>
            </a:fld>
            <a:endParaRPr lang="en-US" dirty="0"/>
          </a:p>
        </p:txBody>
      </p:sp>
      <p:sp>
        <p:nvSpPr>
          <p:cNvPr id="5"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252887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1A7F17-6C89-40EE-A2BB-F2893F5605C9}" type="datetime2">
              <a:rPr lang="en-US" smtClean="0"/>
              <a:t>Wednesday, May 12, 2021</a:t>
            </a:fld>
            <a:endParaRPr lang="en-US" dirty="0"/>
          </a:p>
        </p:txBody>
      </p:sp>
      <p:sp>
        <p:nvSpPr>
          <p:cNvPr id="5"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113299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9C4CF9C-54F4-47A9-AB49-B2BA855AAE69}" type="datetime2">
              <a:rPr lang="en-US" smtClean="0"/>
              <a:t>Wednesday, May 12, 2021</a:t>
            </a:fld>
            <a:endParaRPr lang="en-US" dirty="0"/>
          </a:p>
        </p:txBody>
      </p:sp>
      <p:sp>
        <p:nvSpPr>
          <p:cNvPr id="5"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405473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2A622E-FDB4-4410-9FEF-50E3C3A9A878}" type="datetime2">
              <a:rPr lang="en-US" smtClean="0"/>
              <a:t>Wednesday, May 12, 2021</a:t>
            </a:fld>
            <a:endParaRPr lang="en-US" dirty="0"/>
          </a:p>
        </p:txBody>
      </p:sp>
      <p:sp>
        <p:nvSpPr>
          <p:cNvPr id="5"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226884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15A274-F923-43B5-9350-9E7F2469B304}" type="datetime2">
              <a:rPr lang="en-US" smtClean="0"/>
              <a:t>Wednesday, May 12, 2021</a:t>
            </a:fld>
            <a:endParaRPr lang="en-US" dirty="0"/>
          </a:p>
        </p:txBody>
      </p:sp>
      <p:sp>
        <p:nvSpPr>
          <p:cNvPr id="6" name="Footer Placeholder 5"/>
          <p:cNvSpPr>
            <a:spLocks noGrp="1"/>
          </p:cNvSpPr>
          <p:nvPr>
            <p:ph type="ftr" sz="quarter" idx="11"/>
          </p:nvPr>
        </p:nvSpPr>
        <p:spPr/>
        <p:txBody>
          <a:bodyPr/>
          <a:lstStyle/>
          <a:p>
            <a:r>
              <a:rPr lang="en-US" smtClean="0"/>
              <a:t>2021 Miniproject</a:t>
            </a:r>
            <a:endParaRPr lang="en-US" dirty="0"/>
          </a:p>
        </p:txBody>
      </p:sp>
      <p:sp>
        <p:nvSpPr>
          <p:cNvPr id="7" name="Slide Number Placeholder 6"/>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3117396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B83216-ECE1-48BA-BB02-971034A42197}" type="datetime2">
              <a:rPr lang="en-US" smtClean="0"/>
              <a:t>Wednesday, May 12, 2021</a:t>
            </a:fld>
            <a:endParaRPr lang="en-US" dirty="0"/>
          </a:p>
        </p:txBody>
      </p:sp>
      <p:sp>
        <p:nvSpPr>
          <p:cNvPr id="8" name="Footer Placeholder 7"/>
          <p:cNvSpPr>
            <a:spLocks noGrp="1"/>
          </p:cNvSpPr>
          <p:nvPr>
            <p:ph type="ftr" sz="quarter" idx="11"/>
          </p:nvPr>
        </p:nvSpPr>
        <p:spPr/>
        <p:txBody>
          <a:bodyPr/>
          <a:lstStyle/>
          <a:p>
            <a:r>
              <a:rPr lang="en-US" smtClean="0"/>
              <a:t>2021 Miniproject</a:t>
            </a:r>
            <a:endParaRPr lang="en-US" dirty="0"/>
          </a:p>
        </p:txBody>
      </p:sp>
      <p:sp>
        <p:nvSpPr>
          <p:cNvPr id="9" name="Slide Number Placeholder 8"/>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84457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F8642B1-EB29-400B-A413-322BC529CE67}" type="datetime2">
              <a:rPr lang="en-US" smtClean="0"/>
              <a:t>Wednesday, May 12, 2021</a:t>
            </a:fld>
            <a:endParaRPr lang="en-US" dirty="0"/>
          </a:p>
        </p:txBody>
      </p:sp>
      <p:sp>
        <p:nvSpPr>
          <p:cNvPr id="5" name="Footer Placeholder 3"/>
          <p:cNvSpPr>
            <a:spLocks noGrp="1"/>
          </p:cNvSpPr>
          <p:nvPr>
            <p:ph type="ftr" sz="quarter" idx="11"/>
          </p:nvPr>
        </p:nvSpPr>
        <p:spPr/>
        <p:txBody>
          <a:bodyPr/>
          <a:lstStyle/>
          <a:p>
            <a:r>
              <a:rPr lang="en-US" smtClean="0"/>
              <a:t>2021 Miniproject</a:t>
            </a:r>
            <a:endParaRPr lang="en-US" dirty="0"/>
          </a:p>
        </p:txBody>
      </p:sp>
      <p:sp>
        <p:nvSpPr>
          <p:cNvPr id="6" name="Slide Number Placeholder 4"/>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411168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2F22EB-2AE1-43E4-B1AC-609B8AB58D59}" type="datetime2">
              <a:rPr lang="en-US" smtClean="0"/>
              <a:t>Wednesday, May 12, 2021</a:t>
            </a:fld>
            <a:endParaRPr lang="en-US" dirty="0"/>
          </a:p>
        </p:txBody>
      </p:sp>
      <p:sp>
        <p:nvSpPr>
          <p:cNvPr id="5" name="Footer Placeholder 2"/>
          <p:cNvSpPr>
            <a:spLocks noGrp="1"/>
          </p:cNvSpPr>
          <p:nvPr>
            <p:ph type="ftr" sz="quarter" idx="11"/>
          </p:nvPr>
        </p:nvSpPr>
        <p:spPr/>
        <p:txBody>
          <a:bodyPr/>
          <a:lstStyle/>
          <a:p>
            <a:r>
              <a:rPr lang="en-US" smtClean="0"/>
              <a:t>2021 Miniproject</a:t>
            </a:r>
            <a:endParaRPr lang="en-US" dirty="0"/>
          </a:p>
        </p:txBody>
      </p:sp>
      <p:sp>
        <p:nvSpPr>
          <p:cNvPr id="6" name="Slide Number Placeholder 3"/>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384105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6949D4C-DCBC-4579-84A0-CF27033F2CC9}" type="datetime2">
              <a:rPr lang="en-US" smtClean="0"/>
              <a:t>Wednesday, May 12, 2021</a:t>
            </a:fld>
            <a:endParaRPr lang="en-US" dirty="0"/>
          </a:p>
        </p:txBody>
      </p:sp>
      <p:sp>
        <p:nvSpPr>
          <p:cNvPr id="5" name="Footer Placeholder 5"/>
          <p:cNvSpPr>
            <a:spLocks noGrp="1"/>
          </p:cNvSpPr>
          <p:nvPr>
            <p:ph type="ftr" sz="quarter" idx="11"/>
          </p:nvPr>
        </p:nvSpPr>
        <p:spPr/>
        <p:txBody>
          <a:bodyPr/>
          <a:lstStyle/>
          <a:p>
            <a:r>
              <a:rPr lang="en-US" smtClean="0"/>
              <a:t>2021 Miniproject</a:t>
            </a:r>
            <a:endParaRPr lang="en-US" dirty="0"/>
          </a:p>
        </p:txBody>
      </p:sp>
      <p:sp>
        <p:nvSpPr>
          <p:cNvPr id="6" name="Slide Number Placeholder 6"/>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358441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588D7AA-59EB-4B91-A191-B8AADE1A195D}" type="datetime2">
              <a:rPr lang="en-US" smtClean="0"/>
              <a:t>Wednesday, May 12, 2021</a:t>
            </a:fld>
            <a:endParaRPr lang="en-US" dirty="0"/>
          </a:p>
        </p:txBody>
      </p:sp>
      <p:sp>
        <p:nvSpPr>
          <p:cNvPr id="6" name="Footer Placeholder 5"/>
          <p:cNvSpPr>
            <a:spLocks noGrp="1"/>
          </p:cNvSpPr>
          <p:nvPr>
            <p:ph type="ftr" sz="quarter" idx="11"/>
          </p:nvPr>
        </p:nvSpPr>
        <p:spPr/>
        <p:txBody>
          <a:bodyPr/>
          <a:lstStyle/>
          <a:p>
            <a:r>
              <a:rPr lang="en-US" smtClean="0"/>
              <a:t>2021 Miniproject</a:t>
            </a:r>
            <a:endParaRPr lang="en-US" dirty="0"/>
          </a:p>
        </p:txBody>
      </p:sp>
      <p:sp>
        <p:nvSpPr>
          <p:cNvPr id="7" name="Slide Number Placeholder 6"/>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189097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5282E3-7FEC-40BC-8A6D-8404402BA75C}" type="datetime2">
              <a:rPr lang="en-US" smtClean="0"/>
              <a:t>Wednesday, May 12, 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2021 Miniproject</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032749-2B7F-4700-A41F-EF50C10F022A}" type="slidenum">
              <a:rPr lang="en-US" smtClean="0"/>
              <a:t>‹#›</a:t>
            </a:fld>
            <a:endParaRPr lang="en-US" dirty="0"/>
          </a:p>
        </p:txBody>
      </p:sp>
    </p:spTree>
    <p:extLst>
      <p:ext uri="{BB962C8B-B14F-4D97-AF65-F5344CB8AC3E}">
        <p14:creationId xmlns:p14="http://schemas.microsoft.com/office/powerpoint/2010/main" val="3435465069"/>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oneyweb.co.za/author/ciaran-ryan" TargetMode="External"/><Relationship Id="rId2" Type="http://schemas.openxmlformats.org/officeDocument/2006/relationships/hyperlink" Target="https://cryptocurrencyhub.io/implementing-a-simple-proof-of-work-algorithm-for-the-blockchain-bdcd50faac1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7178" y="65903"/>
            <a:ext cx="9593435" cy="2035271"/>
          </a:xfrm>
          <a:solidFill>
            <a:srgbClr val="366F69"/>
          </a:solidFill>
        </p:spPr>
        <p:txBody>
          <a:bodyPr/>
          <a:lstStyle/>
          <a:p>
            <a:r>
              <a:rPr lang="en-US" sz="4000" dirty="0" smtClean="0"/>
              <a:t>Computer Science 3A </a:t>
            </a:r>
            <a:br>
              <a:rPr lang="en-US" sz="4000" dirty="0" smtClean="0"/>
            </a:br>
            <a:r>
              <a:rPr lang="en-US" sz="4000" dirty="0" smtClean="0"/>
              <a:t>MINI</a:t>
            </a:r>
            <a:r>
              <a:rPr lang="en-US" sz="4000" dirty="0" smtClean="0"/>
              <a:t> PROJECT(Network based block- chains) -2021</a:t>
            </a:r>
            <a:endParaRPr lang="en-US" sz="4000" dirty="0"/>
          </a:p>
        </p:txBody>
      </p:sp>
      <p:sp>
        <p:nvSpPr>
          <p:cNvPr id="3" name="Subtitle 2"/>
          <p:cNvSpPr>
            <a:spLocks noGrp="1"/>
          </p:cNvSpPr>
          <p:nvPr>
            <p:ph type="subTitle" idx="1"/>
          </p:nvPr>
        </p:nvSpPr>
        <p:spPr>
          <a:xfrm>
            <a:off x="262647" y="2331308"/>
            <a:ext cx="11357296" cy="4526692"/>
          </a:xfrm>
        </p:spPr>
        <p:txBody>
          <a:bodyPr>
            <a:normAutofit/>
          </a:bodyPr>
          <a:lstStyle/>
          <a:p>
            <a:r>
              <a:rPr lang="en-US" sz="2800" dirty="0" smtClean="0"/>
              <a:t>Utopian smart contract</a:t>
            </a:r>
            <a:r>
              <a:rPr lang="en-US" sz="2800" dirty="0" smtClean="0"/>
              <a:t> </a:t>
            </a:r>
            <a:endParaRPr lang="en-US" sz="2800" dirty="0" smtClean="0"/>
          </a:p>
          <a:p>
            <a:endParaRPr lang="en-US" sz="2800" dirty="0"/>
          </a:p>
          <a:p>
            <a:endParaRPr lang="en-US" sz="2800" dirty="0" smtClean="0"/>
          </a:p>
          <a:p>
            <a:endParaRPr lang="en-US" sz="2800" dirty="0"/>
          </a:p>
          <a:p>
            <a:endParaRPr lang="en-US" sz="2800" dirty="0" smtClean="0"/>
          </a:p>
          <a:p>
            <a:endParaRPr lang="en-US" sz="2800" dirty="0"/>
          </a:p>
          <a:p>
            <a:r>
              <a:rPr lang="en-US" sz="1800" dirty="0" smtClean="0"/>
              <a:t>Compiled by MR JC Chambuara </a:t>
            </a:r>
          </a:p>
          <a:p>
            <a:r>
              <a:rPr lang="en-US" sz="1800" dirty="0" smtClean="0"/>
              <a:t>Student number:217066011</a:t>
            </a:r>
          </a:p>
          <a:p>
            <a:endParaRPr lang="en-US" sz="2800" dirty="0" smtClean="0"/>
          </a:p>
        </p:txBody>
      </p:sp>
      <p:sp>
        <p:nvSpPr>
          <p:cNvPr id="5" name="Date Placeholder 4"/>
          <p:cNvSpPr>
            <a:spLocks noGrp="1"/>
          </p:cNvSpPr>
          <p:nvPr>
            <p:ph type="dt" sz="half" idx="10"/>
          </p:nvPr>
        </p:nvSpPr>
        <p:spPr/>
        <p:txBody>
          <a:bodyPr/>
          <a:lstStyle/>
          <a:p>
            <a:fld id="{9116F364-1A17-4081-9D5E-D3EBDAEB8C0D}" type="datetime2">
              <a:rPr lang="en-US" smtClean="0"/>
              <a:t>Wednesday, May 12, 2021</a:t>
            </a:fld>
            <a:endParaRPr lang="en-US" dirty="0"/>
          </a:p>
        </p:txBody>
      </p:sp>
      <p:sp>
        <p:nvSpPr>
          <p:cNvPr id="6" name="Footer Placeholder 5"/>
          <p:cNvSpPr>
            <a:spLocks noGrp="1"/>
          </p:cNvSpPr>
          <p:nvPr>
            <p:ph type="ftr" sz="quarter" idx="11"/>
          </p:nvPr>
        </p:nvSpPr>
        <p:spPr/>
        <p:txBody>
          <a:bodyPr/>
          <a:lstStyle/>
          <a:p>
            <a:r>
              <a:rPr lang="en-US" smtClean="0"/>
              <a:t>2021 Miniproject</a:t>
            </a:r>
            <a:endParaRPr lang="en-US" dirty="0"/>
          </a:p>
        </p:txBody>
      </p:sp>
      <p:sp>
        <p:nvSpPr>
          <p:cNvPr id="7" name="Slide Number Placeholder 6"/>
          <p:cNvSpPr>
            <a:spLocks noGrp="1"/>
          </p:cNvSpPr>
          <p:nvPr>
            <p:ph type="sldNum" sz="quarter" idx="12"/>
          </p:nvPr>
        </p:nvSpPr>
        <p:spPr/>
        <p:txBody>
          <a:bodyPr/>
          <a:lstStyle/>
          <a:p>
            <a:fld id="{E9032749-2B7F-4700-A41F-EF50C10F022A}" type="slidenum">
              <a:rPr lang="en-US" smtClean="0"/>
              <a:t>1</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917832"/>
            <a:ext cx="12192000" cy="2389763"/>
          </a:xfrm>
          <a:prstGeom prst="rect">
            <a:avLst/>
          </a:prstGeom>
        </p:spPr>
      </p:pic>
    </p:spTree>
    <p:extLst>
      <p:ext uri="{BB962C8B-B14F-4D97-AF65-F5344CB8AC3E}">
        <p14:creationId xmlns:p14="http://schemas.microsoft.com/office/powerpoint/2010/main" val="276800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circle(in)">
                                      <p:cBhvr>
                                        <p:cTn id="12" dur="2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circle(in)">
                                      <p:cBhvr>
                                        <p:cTn id="1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395" y="0"/>
            <a:ext cx="8825657" cy="1915647"/>
          </a:xfrm>
        </p:spPr>
        <p:txBody>
          <a:bodyPr/>
          <a:lstStyle/>
          <a:p>
            <a:r>
              <a:rPr lang="en-US" sz="6600" b="1" i="1" u="sng" dirty="0" smtClean="0">
                <a:effectLst>
                  <a:outerShdw blurRad="38100" dist="38100" dir="2700000" algn="tl">
                    <a:srgbClr val="000000">
                      <a:alpha val="43137"/>
                    </a:srgbClr>
                  </a:outerShdw>
                </a:effectLst>
              </a:rPr>
              <a:t>CONTENT</a:t>
            </a:r>
            <a:r>
              <a:rPr lang="en-US" dirty="0" smtClean="0"/>
              <a:t/>
            </a:r>
            <a:br>
              <a:rPr lang="en-US" dirty="0" smtClean="0"/>
            </a:br>
            <a:endParaRPr lang="en-US" dirty="0"/>
          </a:p>
        </p:txBody>
      </p:sp>
      <p:sp>
        <p:nvSpPr>
          <p:cNvPr id="3" name="Text Placeholder 2"/>
          <p:cNvSpPr>
            <a:spLocks noGrp="1"/>
          </p:cNvSpPr>
          <p:nvPr>
            <p:ph type="body" idx="1"/>
          </p:nvPr>
        </p:nvSpPr>
        <p:spPr>
          <a:xfrm>
            <a:off x="1011677" y="2024453"/>
            <a:ext cx="8832749" cy="3500858"/>
          </a:xfrm>
        </p:spPr>
        <p:txBody>
          <a:bodyPr>
            <a:normAutofit/>
          </a:bodyPr>
          <a:lstStyle/>
          <a:p>
            <a:pPr marL="342900" indent="-342900">
              <a:buFont typeface="Arial" panose="020B0604020202020204" pitchFamily="34" charset="0"/>
              <a:buChar char="•"/>
            </a:pPr>
            <a:r>
              <a:rPr lang="en-US" sz="2400" b="1" dirty="0" smtClean="0">
                <a:latin typeface="Bauhaus 93" panose="04030905020B02020C02" pitchFamily="82" charset="0"/>
              </a:rPr>
              <a:t> PROBLEM STATEMENT</a:t>
            </a:r>
          </a:p>
          <a:p>
            <a:pPr marL="342900" indent="-342900">
              <a:buFont typeface="Arial" panose="020B0604020202020204" pitchFamily="34" charset="0"/>
              <a:buChar char="•"/>
            </a:pPr>
            <a:r>
              <a:rPr lang="en-US" sz="2400" b="1" dirty="0" smtClean="0">
                <a:latin typeface="Bauhaus 93" panose="04030905020B02020C02" pitchFamily="82" charset="0"/>
              </a:rPr>
              <a:t> Solution</a:t>
            </a:r>
          </a:p>
          <a:p>
            <a:pPr marL="342900" indent="-342900">
              <a:buFont typeface="Arial" panose="020B0604020202020204" pitchFamily="34" charset="0"/>
              <a:buChar char="•"/>
            </a:pPr>
            <a:r>
              <a:rPr lang="en-US" sz="2400" b="1" u="sng" dirty="0" smtClean="0">
                <a:latin typeface="Arial Black" panose="020B0A04020102020204" pitchFamily="34" charset="0"/>
              </a:rPr>
              <a:t>RECORD STRUCTURE(Utopian Smart Contract)</a:t>
            </a:r>
            <a:endParaRPr lang="en-US" sz="2400" b="1" dirty="0" smtClean="0">
              <a:latin typeface="Arial Black" panose="020B0A04020102020204" pitchFamily="34" charset="0"/>
            </a:endParaRPr>
          </a:p>
          <a:p>
            <a:pPr marL="342900" indent="-342900">
              <a:buFont typeface="Arial" panose="020B0604020202020204" pitchFamily="34" charset="0"/>
              <a:buChar char="•"/>
            </a:pPr>
            <a:r>
              <a:rPr lang="en-US" sz="2400" b="1" dirty="0" smtClean="0">
                <a:latin typeface="Bauhaus 93" panose="04030905020B02020C02" pitchFamily="82" charset="0"/>
              </a:rPr>
              <a:t>Command structure</a:t>
            </a:r>
            <a:endParaRPr lang="en-US" sz="2400" b="1" dirty="0" smtClean="0">
              <a:latin typeface="Bauhaus 93" panose="04030905020B02020C02" pitchFamily="82" charset="0"/>
            </a:endParaRPr>
          </a:p>
        </p:txBody>
      </p:sp>
      <p:sp>
        <p:nvSpPr>
          <p:cNvPr id="4" name="Date Placeholder 3"/>
          <p:cNvSpPr>
            <a:spLocks noGrp="1"/>
          </p:cNvSpPr>
          <p:nvPr>
            <p:ph type="dt" sz="half" idx="10"/>
          </p:nvPr>
        </p:nvSpPr>
        <p:spPr/>
        <p:txBody>
          <a:bodyPr/>
          <a:lstStyle/>
          <a:p>
            <a:fld id="{71673823-32A6-49C9-9B1D-0DDDE409A8DA}" type="datetime2">
              <a:rPr lang="en-US" smtClean="0"/>
              <a:t>Wednesday, May 12, 2021</a:t>
            </a:fld>
            <a:endParaRPr lang="en-US" dirty="0"/>
          </a:p>
        </p:txBody>
      </p:sp>
      <p:sp>
        <p:nvSpPr>
          <p:cNvPr id="5" name="Footer Placeholder 4"/>
          <p:cNvSpPr>
            <a:spLocks noGrp="1"/>
          </p:cNvSpPr>
          <p:nvPr>
            <p:ph type="ftr" sz="quarter" idx="11"/>
          </p:nvPr>
        </p:nvSpPr>
        <p:spPr>
          <a:xfrm rot="5561710">
            <a:off x="10756947" y="1492175"/>
            <a:ext cx="937483" cy="843612"/>
          </a:xfrm>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2</a:t>
            </a:fld>
            <a:endParaRPr lang="en-US" dirty="0"/>
          </a:p>
        </p:txBody>
      </p:sp>
    </p:spTree>
    <p:extLst>
      <p:ext uri="{BB962C8B-B14F-4D97-AF65-F5344CB8AC3E}">
        <p14:creationId xmlns:p14="http://schemas.microsoft.com/office/powerpoint/2010/main" val="1043002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0391" y="487381"/>
            <a:ext cx="8618740" cy="1273326"/>
          </a:xfrm>
        </p:spPr>
        <p:txBody>
          <a:bodyPr/>
          <a:lstStyle/>
          <a:p>
            <a:r>
              <a:rPr lang="en-US" sz="4400" b="1" u="sng" dirty="0" smtClean="0"/>
              <a:t>PROBLEM STATEMENT</a:t>
            </a:r>
            <a:endParaRPr lang="en-US" sz="4400" b="1" u="sng" dirty="0"/>
          </a:p>
        </p:txBody>
      </p:sp>
      <p:sp>
        <p:nvSpPr>
          <p:cNvPr id="3" name="Subtitle 2"/>
          <p:cNvSpPr>
            <a:spLocks noGrp="1"/>
          </p:cNvSpPr>
          <p:nvPr>
            <p:ph type="subTitle" idx="1"/>
          </p:nvPr>
        </p:nvSpPr>
        <p:spPr>
          <a:xfrm>
            <a:off x="200795" y="2324910"/>
            <a:ext cx="10450143" cy="4727642"/>
          </a:xfrm>
        </p:spPr>
        <p:txBody>
          <a:bodyPr>
            <a:normAutofit/>
          </a:bodyPr>
          <a:lstStyle/>
          <a:p>
            <a:r>
              <a:rPr lang="en-US" sz="2400" cap="none" dirty="0">
                <a:solidFill>
                  <a:schemeClr val="accent3">
                    <a:lumMod val="60000"/>
                    <a:lumOff val="40000"/>
                  </a:schemeClr>
                </a:solidFill>
                <a:latin typeface="Arial" panose="020B0604020202020204" pitchFamily="34" charset="0"/>
                <a:cs typeface="Arial" panose="020B0604020202020204" pitchFamily="34" charset="0"/>
              </a:rPr>
              <a:t>I find it readily exhaustive to decentralize the pawning of good/assets during the pandemic because there it constitutes a lot of exposure to the external domain, whereas some processes can be automated by the facilitation of </a:t>
            </a:r>
            <a:r>
              <a:rPr lang="en-US" sz="2400" cap="none" dirty="0" smtClean="0">
                <a:solidFill>
                  <a:schemeClr val="accent3">
                    <a:lumMod val="60000"/>
                    <a:lumOff val="40000"/>
                  </a:schemeClr>
                </a:solidFill>
                <a:latin typeface="Arial" panose="020B0604020202020204" pitchFamily="34" charset="0"/>
                <a:cs typeface="Arial" panose="020B0604020202020204" pitchFamily="34" charset="0"/>
              </a:rPr>
              <a:t>network based </a:t>
            </a:r>
            <a:r>
              <a:rPr lang="en-US" sz="2400" cap="none" dirty="0" smtClean="0">
                <a:solidFill>
                  <a:schemeClr val="accent3">
                    <a:lumMod val="60000"/>
                    <a:lumOff val="40000"/>
                  </a:schemeClr>
                </a:solidFill>
                <a:latin typeface="Arial" panose="020B0604020202020204" pitchFamily="34" charset="0"/>
                <a:cs typeface="Arial" panose="020B0604020202020204" pitchFamily="34" charset="0"/>
              </a:rPr>
              <a:t>blockchains</a:t>
            </a:r>
            <a:r>
              <a:rPr lang="en-US" sz="2400" cap="none" dirty="0" smtClean="0">
                <a:solidFill>
                  <a:schemeClr val="accent3">
                    <a:lumMod val="60000"/>
                    <a:lumOff val="40000"/>
                  </a:schemeClr>
                </a:solidFill>
                <a:latin typeface="Arial" panose="020B0604020202020204" pitchFamily="34" charset="0"/>
                <a:cs typeface="Arial" panose="020B0604020202020204" pitchFamily="34" charset="0"/>
              </a:rPr>
              <a:t> </a:t>
            </a:r>
            <a:r>
              <a:rPr lang="en-US" sz="2400" cap="none" dirty="0">
                <a:solidFill>
                  <a:schemeClr val="accent3">
                    <a:lumMod val="60000"/>
                    <a:lumOff val="40000"/>
                  </a:schemeClr>
                </a:solidFill>
                <a:latin typeface="Arial" panose="020B0604020202020204" pitchFamily="34" charset="0"/>
                <a:cs typeface="Arial" panose="020B0604020202020204" pitchFamily="34" charset="0"/>
              </a:rPr>
              <a:t>. The signing of physical contracts between consumers and pawn brokers can be time consuming and contagious in this current era ,even if all covid-19 safety measures are adhered </a:t>
            </a:r>
            <a:r>
              <a:rPr lang="en-US" sz="2400" cap="none" dirty="0" smtClean="0">
                <a:solidFill>
                  <a:schemeClr val="accent3">
                    <a:lumMod val="60000"/>
                    <a:lumOff val="40000"/>
                  </a:schemeClr>
                </a:solidFill>
                <a:latin typeface="Arial" panose="020B0604020202020204" pitchFamily="34" charset="0"/>
                <a:cs typeface="Arial" panose="020B0604020202020204" pitchFamily="34" charset="0"/>
              </a:rPr>
              <a:t>to.</a:t>
            </a:r>
            <a:endParaRPr lang="en-US" sz="2400" cap="none"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C50D4756-7F28-43A4-ACBC-4C7C13D0BDFC}" type="datetime2">
              <a:rPr lang="en-US" smtClean="0"/>
              <a:t>Wednesday, May 12, 2021</a:t>
            </a:fld>
            <a:endParaRPr lang="en-US" dirty="0"/>
          </a:p>
        </p:txBody>
      </p:sp>
      <p:sp>
        <p:nvSpPr>
          <p:cNvPr id="5"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3</a:t>
            </a:fld>
            <a:endParaRPr lang="en-US" dirty="0"/>
          </a:p>
        </p:txBody>
      </p:sp>
    </p:spTree>
    <p:extLst>
      <p:ext uri="{BB962C8B-B14F-4D97-AF65-F5344CB8AC3E}">
        <p14:creationId xmlns:p14="http://schemas.microsoft.com/office/powerpoint/2010/main" val="3540953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42570"/>
            <a:ext cx="9404723" cy="1400530"/>
          </a:xfrm>
        </p:spPr>
        <p:txBody>
          <a:bodyPr/>
          <a:lstStyle/>
          <a:p>
            <a:r>
              <a:rPr lang="en-US" dirty="0"/>
              <a:t> </a:t>
            </a:r>
            <a:r>
              <a:rPr lang="en-US" dirty="0" smtClean="0"/>
              <a:t>  </a:t>
            </a:r>
            <a:r>
              <a:rPr lang="en-US" sz="4400" b="1" i="1" u="sng" dirty="0" smtClean="0"/>
              <a:t>SOLUTION</a:t>
            </a:r>
            <a:r>
              <a:rPr lang="en-US" b="1" i="1" u="sng" dirty="0" smtClean="0"/>
              <a:t/>
            </a:r>
            <a:br>
              <a:rPr lang="en-US" b="1" i="1" u="sng" dirty="0" smtClean="0"/>
            </a:br>
            <a:endParaRPr lang="en-US" b="1" i="1" u="sng"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accent4">
                    <a:lumMod val="20000"/>
                    <a:lumOff val="80000"/>
                  </a:schemeClr>
                </a:solidFill>
              </a:rPr>
              <a:t>After drawing closely </a:t>
            </a:r>
            <a:r>
              <a:rPr lang="en-US" dirty="0" smtClean="0">
                <a:solidFill>
                  <a:schemeClr val="accent4">
                    <a:lumMod val="20000"/>
                    <a:lumOff val="80000"/>
                  </a:schemeClr>
                </a:solidFill>
              </a:rPr>
              <a:t>closely</a:t>
            </a:r>
            <a:r>
              <a:rPr lang="en-US" dirty="0" smtClean="0">
                <a:solidFill>
                  <a:schemeClr val="accent4">
                    <a:lumMod val="20000"/>
                    <a:lumOff val="80000"/>
                  </a:schemeClr>
                </a:solidFill>
              </a:rPr>
              <a:t> to problems that can resolve this complication and improve on the current  existing system amongst pawn brokers and consumers, the Utopian Smart Contract happens to be an </a:t>
            </a:r>
            <a:r>
              <a:rPr lang="en-US" dirty="0">
                <a:solidFill>
                  <a:schemeClr val="accent4">
                    <a:lumMod val="20000"/>
                    <a:lumOff val="80000"/>
                  </a:schemeClr>
                </a:solidFill>
              </a:rPr>
              <a:t>optimal solution. The deployment of smart contracts in collaboration with courier services can effectively minimize the </a:t>
            </a:r>
            <a:r>
              <a:rPr lang="en-US" dirty="0" smtClean="0">
                <a:solidFill>
                  <a:schemeClr val="accent4">
                    <a:lumMod val="20000"/>
                    <a:lumOff val="80000"/>
                  </a:schemeClr>
                </a:solidFill>
              </a:rPr>
              <a:t>timeously  </a:t>
            </a:r>
            <a:r>
              <a:rPr lang="en-US" dirty="0">
                <a:solidFill>
                  <a:schemeClr val="accent4">
                    <a:lumMod val="20000"/>
                    <a:lumOff val="80000"/>
                  </a:schemeClr>
                </a:solidFill>
              </a:rPr>
              <a:t>, and long queues at pawn stores, remarkably when the resources and services are temporarily out of reach .Through the block chain model usage, the collateral can be contractually bridged successful </a:t>
            </a:r>
            <a:r>
              <a:rPr lang="en-US" dirty="0" smtClean="0">
                <a:solidFill>
                  <a:schemeClr val="accent4">
                    <a:lumMod val="20000"/>
                    <a:lumOff val="80000"/>
                  </a:schemeClr>
                </a:solidFill>
              </a:rPr>
              <a:t>,while </a:t>
            </a:r>
            <a:r>
              <a:rPr lang="en-US" dirty="0">
                <a:solidFill>
                  <a:schemeClr val="accent4">
                    <a:lumMod val="20000"/>
                    <a:lumOff val="80000"/>
                  </a:schemeClr>
                </a:solidFill>
              </a:rPr>
              <a:t>maintaining social distancing and curb the viral </a:t>
            </a:r>
            <a:r>
              <a:rPr lang="en-US" dirty="0" smtClean="0">
                <a:solidFill>
                  <a:schemeClr val="accent4">
                    <a:lumMod val="20000"/>
                    <a:lumOff val="80000"/>
                  </a:schemeClr>
                </a:solidFill>
              </a:rPr>
              <a:t>spread. This course of action will not only flatten the coronavirus curb but also shape South Africa to grown rapidly, in the AI 4IR advancements.</a:t>
            </a:r>
            <a:endParaRPr lang="en-US" dirty="0">
              <a:solidFill>
                <a:schemeClr val="accent4">
                  <a:lumMod val="20000"/>
                  <a:lumOff val="80000"/>
                </a:schemeClr>
              </a:solidFill>
            </a:endParaRPr>
          </a:p>
        </p:txBody>
      </p:sp>
      <p:sp>
        <p:nvSpPr>
          <p:cNvPr id="4" name="Date Placeholder 3"/>
          <p:cNvSpPr>
            <a:spLocks noGrp="1"/>
          </p:cNvSpPr>
          <p:nvPr>
            <p:ph type="dt" sz="half" idx="10"/>
          </p:nvPr>
        </p:nvSpPr>
        <p:spPr/>
        <p:txBody>
          <a:bodyPr/>
          <a:lstStyle/>
          <a:p>
            <a:fld id="{6FAA105B-AED3-43CE-BADB-BEA4F3B6ED34}" type="datetime2">
              <a:rPr lang="en-US" smtClean="0"/>
              <a:t>Wednesday, May 12, 2021</a:t>
            </a:fld>
            <a:endParaRPr lang="en-US" dirty="0"/>
          </a:p>
        </p:txBody>
      </p:sp>
      <p:sp>
        <p:nvSpPr>
          <p:cNvPr id="5"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4</a:t>
            </a:fld>
            <a:endParaRPr lang="en-US" dirty="0"/>
          </a:p>
        </p:txBody>
      </p:sp>
    </p:spTree>
    <p:extLst>
      <p:ext uri="{BB962C8B-B14F-4D97-AF65-F5344CB8AC3E}">
        <p14:creationId xmlns:p14="http://schemas.microsoft.com/office/powerpoint/2010/main" val="1488790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941" y="295729"/>
            <a:ext cx="8482360" cy="2312397"/>
          </a:xfrm>
        </p:spPr>
        <p:txBody>
          <a:bodyPr/>
          <a:lstStyle/>
          <a:p>
            <a:r>
              <a:rPr lang="en-US" sz="4400" b="1" i="1" u="sng" dirty="0" smtClean="0"/>
              <a:t>RECORD STRUCTURE(Utopian Smart Contract)</a:t>
            </a:r>
            <a:r>
              <a:rPr lang="en-US" dirty="0" smtClean="0"/>
              <a:t/>
            </a:r>
            <a:br>
              <a:rPr lang="en-US" dirty="0" smtClean="0"/>
            </a:br>
            <a:endParaRPr lang="en-US" dirty="0"/>
          </a:p>
        </p:txBody>
      </p:sp>
      <p:sp>
        <p:nvSpPr>
          <p:cNvPr id="3" name="Subtitle 2"/>
          <p:cNvSpPr>
            <a:spLocks noGrp="1"/>
          </p:cNvSpPr>
          <p:nvPr>
            <p:ph type="subTitle" idx="1"/>
          </p:nvPr>
        </p:nvSpPr>
        <p:spPr>
          <a:xfrm>
            <a:off x="313596" y="1726830"/>
            <a:ext cx="10038944" cy="5294456"/>
          </a:xfrm>
        </p:spPr>
        <p:txBody>
          <a:bodyPr>
            <a:normAutofit/>
          </a:bodyPr>
          <a:lstStyle/>
          <a:p>
            <a:r>
              <a:rPr lang="en-US" b="1" cap="none" dirty="0" smtClean="0">
                <a:latin typeface="Arial" panose="020B0604020202020204" pitchFamily="34" charset="0"/>
                <a:cs typeface="Arial" panose="020B0604020202020204" pitchFamily="34" charset="0"/>
              </a:rPr>
              <a:t>The Utopian Smart Contract is a cryptographic record stored in the </a:t>
            </a:r>
            <a:r>
              <a:rPr lang="en-US" b="1" cap="none" dirty="0" smtClean="0">
                <a:latin typeface="Arial" panose="020B0604020202020204" pitchFamily="34" charset="0"/>
                <a:cs typeface="Arial" panose="020B0604020202020204" pitchFamily="34" charset="0"/>
              </a:rPr>
              <a:t>blockchain</a:t>
            </a:r>
            <a:r>
              <a:rPr lang="en-US" b="1" cap="none" dirty="0" smtClean="0">
                <a:latin typeface="Arial" panose="020B0604020202020204" pitchFamily="34" charset="0"/>
                <a:cs typeface="Arial" panose="020B0604020202020204" pitchFamily="34" charset="0"/>
              </a:rPr>
              <a:t> , which contains data and behavior which allows it the flexibility of being self executable in pawning/buying of goods in a without the involvement of the third </a:t>
            </a:r>
            <a:r>
              <a:rPr lang="en-US" b="1" cap="none" dirty="0">
                <a:latin typeface="Arial" panose="020B0604020202020204" pitchFamily="34" charset="0"/>
                <a:cs typeface="Arial" panose="020B0604020202020204" pitchFamily="34" charset="0"/>
              </a:rPr>
              <a:t>party. </a:t>
            </a:r>
            <a:r>
              <a:rPr lang="en-US" b="1" cap="none" dirty="0" smtClean="0">
                <a:latin typeface="Arial" panose="020B0604020202020204" pitchFamily="34" charset="0"/>
                <a:cs typeface="Arial" panose="020B0604020202020204" pitchFamily="34" charset="0"/>
              </a:rPr>
              <a:t>It is a feasible application because it is structured in a way that all parties involve are equal in an pledge ,and no party sway further ,or alter a historic pledge .This type of contract follows a protocol that disperse the funds deposited into the contract to either the business or consumer once the rules and actions governing the contact have been adhered to , and is invoked genuinely without any discrepancies  to either party . The contract is endowed with the functionality to return funds to the depositor if the underlying pledge is invoked ,in events of cancellation of the ordered goods or failed deliveries by the courier company aligned with the pawn store.</a:t>
            </a:r>
            <a:endParaRPr lang="en-US" b="1" u="sng" dirty="0">
              <a:latin typeface="Arial" panose="020B0604020202020204" pitchFamily="34" charset="0"/>
              <a:cs typeface="Arial" panose="020B0604020202020204" pitchFamily="34" charset="0"/>
            </a:endParaRPr>
          </a:p>
          <a:p>
            <a:endParaRPr lang="en-US" cap="none" dirty="0" smtClean="0">
              <a:solidFill>
                <a:srgbClr val="FFFF00"/>
              </a:solidFill>
            </a:endParaRPr>
          </a:p>
          <a:p>
            <a:endParaRPr lang="en-US" cap="none" dirty="0" smtClean="0">
              <a:solidFill>
                <a:srgbClr val="FFFF00"/>
              </a:solidFill>
            </a:endParaRPr>
          </a:p>
          <a:p>
            <a:endParaRPr lang="en-US" cap="none" dirty="0" smtClean="0">
              <a:solidFill>
                <a:srgbClr val="FFFF00"/>
              </a:solidFill>
            </a:endParaRPr>
          </a:p>
          <a:p>
            <a:endParaRPr lang="en-US" b="1" u="sng" dirty="0">
              <a:solidFill>
                <a:srgbClr val="FFFF00"/>
              </a:solidFill>
            </a:endParaRPr>
          </a:p>
          <a:p>
            <a:endParaRPr lang="en-US" b="1" u="sng" dirty="0" smtClean="0">
              <a:solidFill>
                <a:srgbClr val="FFFF00"/>
              </a:solidFill>
            </a:endParaRPr>
          </a:p>
          <a:p>
            <a:endParaRPr lang="en-US" b="1" u="sng" dirty="0">
              <a:solidFill>
                <a:srgbClr val="FFFF00"/>
              </a:solidFill>
            </a:endParaRPr>
          </a:p>
          <a:p>
            <a:endParaRPr lang="en-US" b="1" u="sng" dirty="0" smtClean="0">
              <a:solidFill>
                <a:srgbClr val="FFFF00"/>
              </a:solidFill>
            </a:endParaRPr>
          </a:p>
          <a:p>
            <a:endParaRPr lang="en-US" dirty="0"/>
          </a:p>
        </p:txBody>
      </p:sp>
      <p:sp>
        <p:nvSpPr>
          <p:cNvPr id="4" name="Date Placeholder 3"/>
          <p:cNvSpPr>
            <a:spLocks noGrp="1"/>
          </p:cNvSpPr>
          <p:nvPr>
            <p:ph type="dt" sz="half" idx="10"/>
          </p:nvPr>
        </p:nvSpPr>
        <p:spPr/>
        <p:txBody>
          <a:bodyPr/>
          <a:lstStyle/>
          <a:p>
            <a:fld id="{FE230A0C-8590-4506-9F24-480242BE397C}" type="datetime2">
              <a:rPr lang="en-US" smtClean="0"/>
              <a:t>Wednesday, May 12, 2021</a:t>
            </a:fld>
            <a:endParaRPr lang="en-US" dirty="0"/>
          </a:p>
        </p:txBody>
      </p:sp>
      <p:sp>
        <p:nvSpPr>
          <p:cNvPr id="5"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5</a:t>
            </a:fld>
            <a:endParaRPr lang="en-US" dirty="0"/>
          </a:p>
        </p:txBody>
      </p:sp>
    </p:spTree>
    <p:extLst>
      <p:ext uri="{BB962C8B-B14F-4D97-AF65-F5344CB8AC3E}">
        <p14:creationId xmlns:p14="http://schemas.microsoft.com/office/powerpoint/2010/main" val="3100608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67" y="223694"/>
            <a:ext cx="9817370" cy="6308005"/>
          </a:xfrm>
        </p:spPr>
        <p:txBody>
          <a:bodyPr/>
          <a:lstStyle/>
          <a:p>
            <a:r>
              <a:rPr lang="en-US" sz="2400" b="1" dirty="0" smtClean="0">
                <a:solidFill>
                  <a:srgbClr val="FFFF00"/>
                </a:solidFill>
                <a:latin typeface="Arial" panose="020B0604020202020204" pitchFamily="34" charset="0"/>
                <a:cs typeface="Arial" panose="020B0604020202020204" pitchFamily="34" charset="0"/>
              </a:rPr>
              <a:t>Command Structure</a:t>
            </a:r>
            <a:r>
              <a:rPr lang="en-US" sz="1800" b="1" dirty="0" smtClean="0">
                <a:solidFill>
                  <a:srgbClr val="FFFF00"/>
                </a:solidFill>
                <a:latin typeface="Arial" panose="020B0604020202020204" pitchFamily="34" charset="0"/>
                <a:cs typeface="Arial" panose="020B0604020202020204" pitchFamily="34" charset="0"/>
              </a:rPr>
              <a:t/>
            </a:r>
            <a:br>
              <a:rPr lang="en-US" sz="1800" b="1" dirty="0" smtClean="0">
                <a:solidFill>
                  <a:srgbClr val="FFFF00"/>
                </a:solidFill>
                <a:latin typeface="Arial" panose="020B0604020202020204" pitchFamily="34" charset="0"/>
                <a:cs typeface="Arial" panose="020B0604020202020204" pitchFamily="34" charset="0"/>
              </a:rPr>
            </a:br>
            <a:r>
              <a:rPr lang="en-US" sz="1800" b="1" dirty="0" smtClean="0">
                <a:solidFill>
                  <a:srgbClr val="FFFF00"/>
                </a:solidFill>
                <a:latin typeface="Arial" panose="020B0604020202020204" pitchFamily="34" charset="0"/>
                <a:cs typeface="Arial" panose="020B0604020202020204" pitchFamily="34" charset="0"/>
              </a:rPr>
              <a:t>The Peer to Peer (</a:t>
            </a:r>
            <a:r>
              <a:rPr lang="en-US" sz="1800" b="1" dirty="0" smtClean="0">
                <a:solidFill>
                  <a:srgbClr val="FFFF00"/>
                </a:solidFill>
                <a:latin typeface="Arial" panose="020B0604020202020204" pitchFamily="34" charset="0"/>
                <a:cs typeface="Arial" panose="020B0604020202020204" pitchFamily="34" charset="0"/>
              </a:rPr>
              <a:t>P2P) </a:t>
            </a:r>
            <a:r>
              <a:rPr lang="en-US" sz="1800" b="1" dirty="0">
                <a:solidFill>
                  <a:srgbClr val="FFFF00"/>
                </a:solidFill>
                <a:latin typeface="Arial" panose="020B0604020202020204" pitchFamily="34" charset="0"/>
                <a:cs typeface="Arial" panose="020B0604020202020204" pitchFamily="34" charset="0"/>
              </a:rPr>
              <a:t>Network architecture </a:t>
            </a:r>
            <a:r>
              <a:rPr lang="en-US" sz="1800" b="1" dirty="0" smtClean="0">
                <a:solidFill>
                  <a:srgbClr val="FFFF00"/>
                </a:solidFill>
                <a:latin typeface="Arial" panose="020B0604020202020204" pitchFamily="34" charset="0"/>
                <a:cs typeface="Arial" panose="020B0604020202020204" pitchFamily="34" charset="0"/>
              </a:rPr>
              <a:t>that uses a graph ADT is used to facilitate data communications for the application.</a:t>
            </a:r>
            <a:br>
              <a:rPr lang="en-US" sz="1800" b="1" dirty="0" smtClean="0">
                <a:solidFill>
                  <a:srgbClr val="FFFF00"/>
                </a:solidFill>
                <a:latin typeface="Arial" panose="020B0604020202020204" pitchFamily="34" charset="0"/>
                <a:cs typeface="Arial" panose="020B0604020202020204" pitchFamily="34" charset="0"/>
              </a:rPr>
            </a:br>
            <a:r>
              <a:rPr lang="en-US" sz="1800" b="1" dirty="0" smtClean="0">
                <a:solidFill>
                  <a:srgbClr val="FFFF00"/>
                </a:solidFill>
                <a:latin typeface="Arial" panose="020B0604020202020204" pitchFamily="34" charset="0"/>
                <a:cs typeface="Arial" panose="020B0604020202020204" pitchFamily="34" charset="0"/>
              </a:rPr>
              <a:t>This is made possible by storing data needed for data communications in an undirected graph data structure. In the network the block generated through encryption is persisted and at least 2 other clients in the network need to validate the block using the Proof of Work Algorithm before it can be vetted.</a:t>
            </a:r>
            <a:br>
              <a:rPr lang="en-US" sz="1800" b="1" dirty="0" smtClean="0">
                <a:solidFill>
                  <a:srgbClr val="FFFF00"/>
                </a:solidFill>
                <a:latin typeface="Arial" panose="020B0604020202020204" pitchFamily="34" charset="0"/>
                <a:cs typeface="Arial" panose="020B0604020202020204" pitchFamily="34" charset="0"/>
              </a:rPr>
            </a:br>
            <a:r>
              <a:rPr lang="en-US" sz="1800" b="1" dirty="0" smtClean="0">
                <a:solidFill>
                  <a:srgbClr val="FFFF00"/>
                </a:solidFill>
                <a:latin typeface="Arial" panose="020B0604020202020204" pitchFamily="34" charset="0"/>
                <a:cs typeface="Arial" panose="020B0604020202020204" pitchFamily="34" charset="0"/>
              </a:rPr>
              <a:t>The following  commands are used to facilitate the entire communication to the end between clients on the network.</a:t>
            </a:r>
            <a:br>
              <a:rPr lang="en-US" sz="1800" b="1" dirty="0" smtClean="0">
                <a:solidFill>
                  <a:srgbClr val="FFFF00"/>
                </a:solidFill>
                <a:latin typeface="Arial" panose="020B0604020202020204" pitchFamily="34" charset="0"/>
                <a:cs typeface="Arial" panose="020B0604020202020204" pitchFamily="34" charset="0"/>
              </a:rPr>
            </a:br>
            <a:r>
              <a:rPr lang="en-US" sz="1800" b="1" dirty="0" smtClean="0">
                <a:solidFill>
                  <a:srgbClr val="FFFF00"/>
                </a:solidFill>
                <a:latin typeface="Arial" panose="020B0604020202020204" pitchFamily="34" charset="0"/>
                <a:cs typeface="Arial" panose="020B0604020202020204" pitchFamily="34" charset="0"/>
              </a:rPr>
              <a:t/>
            </a:r>
            <a:br>
              <a:rPr lang="en-US" sz="1800" b="1" dirty="0" smtClean="0">
                <a:solidFill>
                  <a:srgbClr val="FFFF00"/>
                </a:solidFill>
                <a:latin typeface="Arial" panose="020B0604020202020204" pitchFamily="34" charset="0"/>
                <a:cs typeface="Arial" panose="020B0604020202020204" pitchFamily="34" charset="0"/>
              </a:rPr>
            </a:br>
            <a:r>
              <a:rPr lang="en-US" sz="1800" b="1" dirty="0" smtClean="0">
                <a:solidFill>
                  <a:srgbClr val="FFFF00"/>
                </a:solidFill>
                <a:latin typeface="Arial" panose="020B0604020202020204" pitchFamily="34" charset="0"/>
                <a:cs typeface="Arial" panose="020B0604020202020204" pitchFamily="34" charset="0"/>
              </a:rPr>
              <a:t>CONNECT-Peer request to connect to other peers who are on the network stored as vertices of the graph instance ,and are connect to other peers though edges of the graph .</a:t>
            </a:r>
            <a:br>
              <a:rPr lang="en-US" sz="1800" b="1" dirty="0" smtClean="0">
                <a:solidFill>
                  <a:srgbClr val="FFFF00"/>
                </a:solidFill>
                <a:latin typeface="Arial" panose="020B0604020202020204" pitchFamily="34" charset="0"/>
                <a:cs typeface="Arial" panose="020B0604020202020204" pitchFamily="34" charset="0"/>
              </a:rPr>
            </a:br>
            <a:r>
              <a:rPr lang="en-US" sz="1800" b="1" dirty="0" smtClean="0">
                <a:solidFill>
                  <a:srgbClr val="FFFF00"/>
                </a:solidFill>
              </a:rPr>
              <a:t>FILLRECORD-Utopian Smart contract record information is filled and once agreement is concluded by all </a:t>
            </a:r>
            <a:r>
              <a:rPr lang="en-US" sz="1800" b="1" dirty="0" err="1" smtClean="0">
                <a:solidFill>
                  <a:srgbClr val="FFFF00"/>
                </a:solidFill>
              </a:rPr>
              <a:t>parties,the</a:t>
            </a:r>
            <a:r>
              <a:rPr lang="en-US" sz="1800" b="1" dirty="0" smtClean="0">
                <a:solidFill>
                  <a:srgbClr val="FFFF00"/>
                </a:solidFill>
              </a:rPr>
              <a:t> next command can follow and record can be encrypted permanently allowing no backtracking or cyber security.</a:t>
            </a:r>
            <a:br>
              <a:rPr lang="en-US" sz="1800" b="1" dirty="0" smtClean="0">
                <a:solidFill>
                  <a:srgbClr val="FFFF00"/>
                </a:solidFill>
              </a:rPr>
            </a:br>
            <a:r>
              <a:rPr lang="en-US" sz="1800" b="1" dirty="0" smtClean="0">
                <a:solidFill>
                  <a:srgbClr val="FFFF00"/>
                </a:solidFill>
              </a:rPr>
              <a:t/>
            </a:r>
            <a:br>
              <a:rPr lang="en-US" sz="1800" b="1" dirty="0" smtClean="0">
                <a:solidFill>
                  <a:srgbClr val="FFFF00"/>
                </a:solidFill>
              </a:rPr>
            </a:br>
            <a:r>
              <a:rPr lang="en-US" sz="1800" b="1" dirty="0" smtClean="0">
                <a:solidFill>
                  <a:srgbClr val="FFFF00"/>
                </a:solidFill>
              </a:rPr>
              <a:t>VETANDUPDATE</a:t>
            </a:r>
            <a:r>
              <a:rPr lang="en-US" sz="1800" dirty="0" smtClean="0">
                <a:solidFill>
                  <a:srgbClr val="FFFF00"/>
                </a:solidFill>
              </a:rPr>
              <a:t>-Record gets persisted on the </a:t>
            </a:r>
            <a:r>
              <a:rPr lang="en-US" sz="1800" dirty="0" err="1" smtClean="0">
                <a:solidFill>
                  <a:srgbClr val="FFFF00"/>
                </a:solidFill>
              </a:rPr>
              <a:t>blockchain</a:t>
            </a:r>
            <a:r>
              <a:rPr lang="en-US" sz="1800" dirty="0" smtClean="0">
                <a:solidFill>
                  <a:srgbClr val="FFFF00"/>
                </a:solidFill>
              </a:rPr>
              <a:t> and block gets validated added to </a:t>
            </a:r>
            <a:r>
              <a:rPr lang="en-US" sz="1800" dirty="0" err="1" smtClean="0">
                <a:solidFill>
                  <a:srgbClr val="FFFF00"/>
                </a:solidFill>
              </a:rPr>
              <a:t>blockchain</a:t>
            </a:r>
            <a:r>
              <a:rPr lang="en-US" sz="1800" dirty="0" smtClean="0">
                <a:solidFill>
                  <a:srgbClr val="FFFF00"/>
                </a:solidFill>
              </a:rPr>
              <a:t> if the minor successfully mines with the level of difficulty being four and </a:t>
            </a:r>
            <a:r>
              <a:rPr lang="en-US" sz="1800" dirty="0" err="1" smtClean="0">
                <a:solidFill>
                  <a:srgbClr val="FFFF00"/>
                </a:solidFill>
              </a:rPr>
              <a:t>decryptes</a:t>
            </a:r>
            <a:r>
              <a:rPr lang="en-US" sz="1800" dirty="0" smtClean="0">
                <a:solidFill>
                  <a:srgbClr val="FFFF00"/>
                </a:solidFill>
              </a:rPr>
              <a:t> the block using a valid private key .</a:t>
            </a:r>
            <a:r>
              <a:rPr lang="en-US" sz="1800" dirty="0" err="1" smtClean="0">
                <a:solidFill>
                  <a:srgbClr val="FFFF00"/>
                </a:solidFill>
              </a:rPr>
              <a:t>Blockchain</a:t>
            </a:r>
            <a:r>
              <a:rPr lang="en-US" sz="1800" dirty="0" smtClean="0">
                <a:solidFill>
                  <a:srgbClr val="FFFF00"/>
                </a:solidFill>
              </a:rPr>
              <a:t> and copy of the graph that each client has are equally updated and accordingly update for all peers in the network..</a:t>
            </a:r>
            <a:endParaRPr lang="en-US" sz="1800" b="1" dirty="0">
              <a:solidFill>
                <a:srgbClr val="FFFF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flipH="1">
            <a:off x="10049853" y="6202680"/>
            <a:ext cx="45719" cy="45719"/>
          </a:xfrm>
        </p:spPr>
        <p:txBody>
          <a:bodyPr>
            <a:normAutofit fontScale="25000" lnSpcReduction="20000"/>
          </a:bodyPr>
          <a:lstStyle/>
          <a:p>
            <a:r>
              <a:rPr lang="en-US" b="1" u="sng" dirty="0">
                <a:latin typeface="Arial" panose="020B0604020202020204" pitchFamily="34" charset="0"/>
                <a:cs typeface="Arial" panose="020B0604020202020204" pitchFamily="34" charset="0"/>
              </a:rPr>
              <a:t>GrayScale</a:t>
            </a:r>
          </a:p>
          <a:p>
            <a:endParaRPr lang="en-US" dirty="0"/>
          </a:p>
        </p:txBody>
      </p:sp>
      <p:sp>
        <p:nvSpPr>
          <p:cNvPr id="4" name="Date Placeholder 3"/>
          <p:cNvSpPr>
            <a:spLocks noGrp="1"/>
          </p:cNvSpPr>
          <p:nvPr>
            <p:ph type="dt" sz="half" idx="10"/>
          </p:nvPr>
        </p:nvSpPr>
        <p:spPr/>
        <p:txBody>
          <a:bodyPr/>
          <a:lstStyle/>
          <a:p>
            <a:fld id="{3384FA20-1D14-45A1-93D8-E0782ABBF12E}" type="datetime2">
              <a:rPr lang="en-US" smtClean="0"/>
              <a:t>Wednesday, May 12, 2021</a:t>
            </a:fld>
            <a:endParaRPr lang="en-US" dirty="0"/>
          </a:p>
        </p:txBody>
      </p:sp>
      <p:sp>
        <p:nvSpPr>
          <p:cNvPr id="5"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6</a:t>
            </a:fld>
            <a:endParaRPr lang="en-US" dirty="0"/>
          </a:p>
        </p:txBody>
      </p:sp>
    </p:spTree>
    <p:extLst>
      <p:ext uri="{BB962C8B-B14F-4D97-AF65-F5344CB8AC3E}">
        <p14:creationId xmlns:p14="http://schemas.microsoft.com/office/powerpoint/2010/main" val="2659347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REFERENCES</a:t>
            </a:r>
            <a:endParaRPr lang="en-US" b="1" i="1" u="sng" dirty="0"/>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1)Kore,(2018).</a:t>
            </a:r>
            <a:r>
              <a:rPr lang="en-US" dirty="0"/>
              <a:t> Implementing a simple ‘proof of work’ algorithm for the </a:t>
            </a:r>
            <a:r>
              <a:rPr lang="en-US" dirty="0" err="1" smtClean="0"/>
              <a:t>Blockchain.Available</a:t>
            </a:r>
            <a:r>
              <a:rPr lang="en-US" dirty="0" smtClean="0"/>
              <a:t> </a:t>
            </a:r>
            <a:r>
              <a:rPr lang="en-US" dirty="0"/>
              <a:t>from: </a:t>
            </a:r>
            <a:r>
              <a:rPr lang="en-US" dirty="0">
                <a:hlinkClick r:id="rId2"/>
              </a:rPr>
              <a:t>https://</a:t>
            </a:r>
            <a:r>
              <a:rPr lang="en-US" dirty="0" smtClean="0">
                <a:hlinkClick r:id="rId2"/>
              </a:rPr>
              <a:t>cryptocurrencyhub.io/implementing-a-simple-proof-of-work-algorithm-for-the-blockchain-bdcd50faac18</a:t>
            </a:r>
            <a:endParaRPr lang="en-US" dirty="0" smtClean="0"/>
          </a:p>
          <a:p>
            <a:r>
              <a:rPr lang="en-US" dirty="0" smtClean="0">
                <a:latin typeface="Arial" panose="020B0604020202020204" pitchFamily="34" charset="0"/>
                <a:cs typeface="Arial" panose="020B0604020202020204" pitchFamily="34" charset="0"/>
              </a:rPr>
              <a:t>2)</a:t>
            </a:r>
            <a:r>
              <a:rPr lang="en-US" dirty="0">
                <a:hlinkClick r:id="rId3" tooltip="Stories by Ciaran Ryan"/>
              </a:rPr>
              <a:t> Ciaran, </a:t>
            </a:r>
            <a:r>
              <a:rPr lang="en-US" dirty="0" smtClean="0">
                <a:hlinkClick r:id="rId3" tooltip="Stories by Ciaran Ryan"/>
              </a:rPr>
              <a:t>Ryan</a:t>
            </a:r>
            <a:r>
              <a:rPr lang="en-US" dirty="0" smtClean="0"/>
              <a:t>.(2020).</a:t>
            </a:r>
            <a:r>
              <a:rPr lang="en-US" b="1" dirty="0"/>
              <a:t> Why invest in smart </a:t>
            </a:r>
            <a:r>
              <a:rPr lang="en-US" b="1" dirty="0" err="1"/>
              <a:t>contracts</a:t>
            </a:r>
            <a:r>
              <a:rPr lang="en-US" b="1" dirty="0" err="1" smtClean="0"/>
              <a:t>?.Available</a:t>
            </a:r>
            <a:r>
              <a:rPr lang="en-US" b="1" dirty="0"/>
              <a:t> from: https://www.moneyweb.co.za/in-depth/revix/why-invest-in-smart-contracts/</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3)</a:t>
            </a:r>
            <a:r>
              <a:rPr lang="en-US" dirty="0" smtClean="0"/>
              <a:t> </a:t>
            </a:r>
            <a:r>
              <a:rPr lang="en-US" dirty="0" err="1"/>
              <a:t>Khyoon</a:t>
            </a:r>
            <a:r>
              <a:rPr lang="en-US" dirty="0"/>
              <a:t>, A. I. (2005) “Modification on the Algorithm of RSA Cryptography System,” Al-</a:t>
            </a:r>
            <a:r>
              <a:rPr lang="en-US" dirty="0" err="1"/>
              <a:t>Fatih</a:t>
            </a:r>
            <a:r>
              <a:rPr lang="en-US" dirty="0"/>
              <a:t> Journal, ISSN: 87521996, Volume: 1 Issue: 24 Pages: 80-89.</a:t>
            </a:r>
            <a:endParaRPr lang="en-US" dirty="0" smtClean="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829FB23F-58DD-4844-8025-31B8FFA0F752}" type="datetime2">
              <a:rPr lang="en-US" smtClean="0"/>
              <a:t>Wednesday, May 12, 2021</a:t>
            </a:fld>
            <a:endParaRPr lang="en-US" dirty="0"/>
          </a:p>
        </p:txBody>
      </p:sp>
      <p:sp>
        <p:nvSpPr>
          <p:cNvPr id="5" name="Footer Placeholder 4"/>
          <p:cNvSpPr>
            <a:spLocks noGrp="1"/>
          </p:cNvSpPr>
          <p:nvPr>
            <p:ph type="ftr" sz="quarter" idx="11"/>
          </p:nvPr>
        </p:nvSpPr>
        <p:spPr/>
        <p:txBody>
          <a:bodyPr/>
          <a:lstStyle/>
          <a:p>
            <a:r>
              <a:rPr lang="en-US" smtClean="0"/>
              <a:t>2021 Miniproject</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7</a:t>
            </a:fld>
            <a:endParaRPr lang="en-US" dirty="0"/>
          </a:p>
        </p:txBody>
      </p:sp>
    </p:spTree>
    <p:extLst>
      <p:ext uri="{BB962C8B-B14F-4D97-AF65-F5344CB8AC3E}">
        <p14:creationId xmlns:p14="http://schemas.microsoft.com/office/powerpoint/2010/main" val="13001610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531</TotalTime>
  <Words>501</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Bauhaus 93</vt:lpstr>
      <vt:lpstr>Calibri</vt:lpstr>
      <vt:lpstr>Century Gothic</vt:lpstr>
      <vt:lpstr>Wingdings 3</vt:lpstr>
      <vt:lpstr>Ion</vt:lpstr>
      <vt:lpstr>Computer Science 3A  MINI PROJECT(Network based block- chains) -2021</vt:lpstr>
      <vt:lpstr>CONTENT </vt:lpstr>
      <vt:lpstr>PROBLEM STATEMENT</vt:lpstr>
      <vt:lpstr>   SOLUTION </vt:lpstr>
      <vt:lpstr>RECORD STRUCTURE(Utopian Smart Contract) </vt:lpstr>
      <vt:lpstr>Command Structure The Peer to Peer (P2P) Network architecture that uses a graph ADT is used to facilitate data communications for the application. This is made possible by storing data needed for data communications in an undirected graph data structure. In the network the block generated through encryption is persisted and at least 2 other clients in the network need to validate the block using the Proof of Work Algorithm before it can be vetted. The following  commands are used to facilitate the entire communication to the end between clients on the network.  CONNECT-Peer request to connect to other peers who are on the network stored as vertices of the graph instance ,and are connect to other peers though edges of the graph . FILLRECORD-Utopian Smart contract record information is filled and once agreement is concluded by all parties,the next command can follow and record can be encrypted permanently allowing no backtracking or cyber security.  VETANDUPDATE-Record gets persisted on the blockchain and block gets validated added to blockchain if the minor successfully mines with the level of difficulty being four and decryptes the block using a valid private key .Blockchain and copy of the graph that each client has are equally updated and accordingly update for all peers in the network..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PROJECT(PRACTICAL X)</dc:title>
  <dc:creator>ME</dc:creator>
  <cp:lastModifiedBy>ME</cp:lastModifiedBy>
  <cp:revision>47</cp:revision>
  <dcterms:created xsi:type="dcterms:W3CDTF">2020-10-16T06:13:06Z</dcterms:created>
  <dcterms:modified xsi:type="dcterms:W3CDTF">2021-05-12T21:23:52Z</dcterms:modified>
</cp:coreProperties>
</file>