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10"/>
  </p:notesMasterIdLst>
  <p:sldIdLst>
    <p:sldId id="256" r:id="rId2"/>
    <p:sldId id="257" r:id="rId3"/>
    <p:sldId id="258" r:id="rId4"/>
    <p:sldId id="259" r:id="rId5"/>
    <p:sldId id="260" r:id="rId6"/>
    <p:sldId id="262" r:id="rId7"/>
    <p:sldId id="263"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6F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73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0D896D-516B-4350-A7B7-782FB9EBCE7F}" type="datetimeFigureOut">
              <a:rPr lang="en-US" smtClean="0"/>
              <a:t>10/20/2020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3DDB8B-A14A-40D9-9B41-070BE4F3C238}" type="slidenum">
              <a:rPr lang="en-US" smtClean="0"/>
              <a:t>‹#›</a:t>
            </a:fld>
            <a:endParaRPr lang="en-US" dirty="0"/>
          </a:p>
        </p:txBody>
      </p:sp>
    </p:spTree>
    <p:extLst>
      <p:ext uri="{BB962C8B-B14F-4D97-AF65-F5344CB8AC3E}">
        <p14:creationId xmlns:p14="http://schemas.microsoft.com/office/powerpoint/2010/main" val="3018260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E03D91E-487C-4BD3-B298-D8378CFE4786}" type="datetime2">
              <a:rPr lang="en-US" smtClean="0"/>
              <a:t>Tuesday, October 20, 2020</a:t>
            </a:fld>
            <a:endParaRPr lang="en-US" dirty="0"/>
          </a:p>
        </p:txBody>
      </p:sp>
      <p:sp>
        <p:nvSpPr>
          <p:cNvPr id="5" name="Footer Placeholder 4"/>
          <p:cNvSpPr>
            <a:spLocks noGrp="1"/>
          </p:cNvSpPr>
          <p:nvPr>
            <p:ph type="ftr" sz="quarter" idx="11"/>
          </p:nvPr>
        </p:nvSpPr>
        <p:spPr/>
        <p:txBody>
          <a:bodyPr/>
          <a:lstStyle/>
          <a:p>
            <a:r>
              <a:rPr lang="en-US" dirty="0" smtClean="0"/>
              <a:t>Practical X</a:t>
            </a:r>
            <a:endParaRPr lang="en-US" dirty="0"/>
          </a:p>
        </p:txBody>
      </p:sp>
      <p:sp>
        <p:nvSpPr>
          <p:cNvPr id="6" name="Slide Number Placeholder 5"/>
          <p:cNvSpPr>
            <a:spLocks noGrp="1"/>
          </p:cNvSpPr>
          <p:nvPr>
            <p:ph type="sldNum" sz="quarter" idx="12"/>
          </p:nvPr>
        </p:nvSpPr>
        <p:spPr/>
        <p:txBody>
          <a:bodyPr/>
          <a:lstStyle/>
          <a:p>
            <a:fld id="{E9032749-2B7F-4700-A41F-EF50C10F022A}" type="slidenum">
              <a:rPr lang="en-US" smtClean="0"/>
              <a:t>‹#›</a:t>
            </a:fld>
            <a:endParaRPr lang="en-US" dirty="0"/>
          </a:p>
        </p:txBody>
      </p:sp>
    </p:spTree>
    <p:extLst>
      <p:ext uri="{BB962C8B-B14F-4D97-AF65-F5344CB8AC3E}">
        <p14:creationId xmlns:p14="http://schemas.microsoft.com/office/powerpoint/2010/main" val="2852906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FFF8DA5-64E9-4A8A-975D-F3F0EE84AAF7}" type="datetime2">
              <a:rPr lang="en-US" smtClean="0"/>
              <a:t>Tuesday, October 20, 2020</a:t>
            </a:fld>
            <a:endParaRPr lang="en-US" dirty="0"/>
          </a:p>
        </p:txBody>
      </p:sp>
      <p:sp>
        <p:nvSpPr>
          <p:cNvPr id="6" name="Footer Placeholder 5"/>
          <p:cNvSpPr>
            <a:spLocks noGrp="1"/>
          </p:cNvSpPr>
          <p:nvPr>
            <p:ph type="ftr" sz="quarter" idx="11"/>
          </p:nvPr>
        </p:nvSpPr>
        <p:spPr/>
        <p:txBody>
          <a:bodyPr/>
          <a:lstStyle/>
          <a:p>
            <a:r>
              <a:rPr lang="en-US" dirty="0" smtClean="0"/>
              <a:t>Practical X</a:t>
            </a:r>
            <a:endParaRPr lang="en-US" dirty="0"/>
          </a:p>
        </p:txBody>
      </p:sp>
      <p:sp>
        <p:nvSpPr>
          <p:cNvPr id="7" name="Slide Number Placeholder 6"/>
          <p:cNvSpPr>
            <a:spLocks noGrp="1"/>
          </p:cNvSpPr>
          <p:nvPr>
            <p:ph type="sldNum" sz="quarter" idx="12"/>
          </p:nvPr>
        </p:nvSpPr>
        <p:spPr/>
        <p:txBody>
          <a:bodyPr/>
          <a:lstStyle/>
          <a:p>
            <a:fld id="{E9032749-2B7F-4700-A41F-EF50C10F022A}" type="slidenum">
              <a:rPr lang="en-US" smtClean="0"/>
              <a:t>‹#›</a:t>
            </a:fld>
            <a:endParaRPr lang="en-US" dirty="0"/>
          </a:p>
        </p:txBody>
      </p:sp>
    </p:spTree>
    <p:extLst>
      <p:ext uri="{BB962C8B-B14F-4D97-AF65-F5344CB8AC3E}">
        <p14:creationId xmlns:p14="http://schemas.microsoft.com/office/powerpoint/2010/main" val="2949806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EA5DEE9-DF71-4263-9641-B0C57C9DC509}" type="datetime2">
              <a:rPr lang="en-US" smtClean="0"/>
              <a:t>Tuesday, October 20, 2020</a:t>
            </a:fld>
            <a:endParaRPr lang="en-US" dirty="0"/>
          </a:p>
        </p:txBody>
      </p:sp>
      <p:sp>
        <p:nvSpPr>
          <p:cNvPr id="5" name="Footer Placeholder 4"/>
          <p:cNvSpPr>
            <a:spLocks noGrp="1"/>
          </p:cNvSpPr>
          <p:nvPr>
            <p:ph type="ftr" sz="quarter" idx="11"/>
          </p:nvPr>
        </p:nvSpPr>
        <p:spPr/>
        <p:txBody>
          <a:bodyPr/>
          <a:lstStyle/>
          <a:p>
            <a:r>
              <a:rPr lang="en-US" dirty="0" smtClean="0"/>
              <a:t>Practical X</a:t>
            </a:r>
            <a:endParaRPr lang="en-US" dirty="0"/>
          </a:p>
        </p:txBody>
      </p:sp>
      <p:sp>
        <p:nvSpPr>
          <p:cNvPr id="6" name="Slide Number Placeholder 5"/>
          <p:cNvSpPr>
            <a:spLocks noGrp="1"/>
          </p:cNvSpPr>
          <p:nvPr>
            <p:ph type="sldNum" sz="quarter" idx="12"/>
          </p:nvPr>
        </p:nvSpPr>
        <p:spPr/>
        <p:txBody>
          <a:bodyPr/>
          <a:lstStyle/>
          <a:p>
            <a:fld id="{E9032749-2B7F-4700-A41F-EF50C10F022A}" type="slidenum">
              <a:rPr lang="en-US" smtClean="0"/>
              <a:t>‹#›</a:t>
            </a:fld>
            <a:endParaRPr lang="en-US" dirty="0"/>
          </a:p>
        </p:txBody>
      </p:sp>
    </p:spTree>
    <p:extLst>
      <p:ext uri="{BB962C8B-B14F-4D97-AF65-F5344CB8AC3E}">
        <p14:creationId xmlns:p14="http://schemas.microsoft.com/office/powerpoint/2010/main" val="970211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0BFFD2C-4ADF-4A6E-8A4F-546F9E465935}" type="datetime2">
              <a:rPr lang="en-US" smtClean="0"/>
              <a:t>Tuesday, October 20, 2020</a:t>
            </a:fld>
            <a:endParaRPr lang="en-US" dirty="0"/>
          </a:p>
        </p:txBody>
      </p:sp>
      <p:sp>
        <p:nvSpPr>
          <p:cNvPr id="5" name="Footer Placeholder 4"/>
          <p:cNvSpPr>
            <a:spLocks noGrp="1"/>
          </p:cNvSpPr>
          <p:nvPr>
            <p:ph type="ftr" sz="quarter" idx="11"/>
          </p:nvPr>
        </p:nvSpPr>
        <p:spPr/>
        <p:txBody>
          <a:bodyPr/>
          <a:lstStyle/>
          <a:p>
            <a:r>
              <a:rPr lang="en-US" dirty="0" smtClean="0"/>
              <a:t>Practical X</a:t>
            </a:r>
            <a:endParaRPr lang="en-US" dirty="0"/>
          </a:p>
        </p:txBody>
      </p:sp>
      <p:sp>
        <p:nvSpPr>
          <p:cNvPr id="6" name="Slide Number Placeholder 5"/>
          <p:cNvSpPr>
            <a:spLocks noGrp="1"/>
          </p:cNvSpPr>
          <p:nvPr>
            <p:ph type="sldNum" sz="quarter" idx="12"/>
          </p:nvPr>
        </p:nvSpPr>
        <p:spPr/>
        <p:txBody>
          <a:bodyPr/>
          <a:lstStyle/>
          <a:p>
            <a:fld id="{E9032749-2B7F-4700-A41F-EF50C10F022A}" type="slidenum">
              <a:rPr lang="en-US" smtClean="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788198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83725EB-7EBA-423F-B0E1-81E34BB35E7D}" type="datetime2">
              <a:rPr lang="en-US" smtClean="0"/>
              <a:t>Tuesday, October 20, 2020</a:t>
            </a:fld>
            <a:endParaRPr lang="en-US" dirty="0"/>
          </a:p>
        </p:txBody>
      </p:sp>
      <p:sp>
        <p:nvSpPr>
          <p:cNvPr id="5" name="Footer Placeholder 4"/>
          <p:cNvSpPr>
            <a:spLocks noGrp="1"/>
          </p:cNvSpPr>
          <p:nvPr>
            <p:ph type="ftr" sz="quarter" idx="11"/>
          </p:nvPr>
        </p:nvSpPr>
        <p:spPr/>
        <p:txBody>
          <a:bodyPr/>
          <a:lstStyle/>
          <a:p>
            <a:r>
              <a:rPr lang="en-US" dirty="0" smtClean="0"/>
              <a:t>Practical X</a:t>
            </a:r>
            <a:endParaRPr lang="en-US" dirty="0"/>
          </a:p>
        </p:txBody>
      </p:sp>
      <p:sp>
        <p:nvSpPr>
          <p:cNvPr id="6" name="Slide Number Placeholder 5"/>
          <p:cNvSpPr>
            <a:spLocks noGrp="1"/>
          </p:cNvSpPr>
          <p:nvPr>
            <p:ph type="sldNum" sz="quarter" idx="12"/>
          </p:nvPr>
        </p:nvSpPr>
        <p:spPr/>
        <p:txBody>
          <a:bodyPr/>
          <a:lstStyle/>
          <a:p>
            <a:fld id="{E9032749-2B7F-4700-A41F-EF50C10F022A}" type="slidenum">
              <a:rPr lang="en-US" smtClean="0"/>
              <a:t>‹#›</a:t>
            </a:fld>
            <a:endParaRPr lang="en-US" dirty="0"/>
          </a:p>
        </p:txBody>
      </p:sp>
    </p:spTree>
    <p:extLst>
      <p:ext uri="{BB962C8B-B14F-4D97-AF65-F5344CB8AC3E}">
        <p14:creationId xmlns:p14="http://schemas.microsoft.com/office/powerpoint/2010/main" val="1055343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0679755-49F6-4871-8A82-A5B7D1CCFB68}" type="datetime2">
              <a:rPr lang="en-US" smtClean="0"/>
              <a:t>Tuesday, October 20, 2020</a:t>
            </a:fld>
            <a:endParaRPr lang="en-US" dirty="0"/>
          </a:p>
        </p:txBody>
      </p:sp>
      <p:sp>
        <p:nvSpPr>
          <p:cNvPr id="4" name="Footer Placeholder 4"/>
          <p:cNvSpPr>
            <a:spLocks noGrp="1"/>
          </p:cNvSpPr>
          <p:nvPr>
            <p:ph type="ftr" sz="quarter" idx="11"/>
          </p:nvPr>
        </p:nvSpPr>
        <p:spPr/>
        <p:txBody>
          <a:bodyPr/>
          <a:lstStyle/>
          <a:p>
            <a:r>
              <a:rPr lang="en-US" dirty="0" smtClean="0"/>
              <a:t>Practical X</a:t>
            </a:r>
            <a:endParaRPr lang="en-US" dirty="0"/>
          </a:p>
        </p:txBody>
      </p:sp>
      <p:sp>
        <p:nvSpPr>
          <p:cNvPr id="6" name="Slide Number Placeholder 5"/>
          <p:cNvSpPr>
            <a:spLocks noGrp="1"/>
          </p:cNvSpPr>
          <p:nvPr>
            <p:ph type="sldNum" sz="quarter" idx="12"/>
          </p:nvPr>
        </p:nvSpPr>
        <p:spPr/>
        <p:txBody>
          <a:bodyPr/>
          <a:lstStyle/>
          <a:p>
            <a:fld id="{E9032749-2B7F-4700-A41F-EF50C10F022A}" type="slidenum">
              <a:rPr lang="en-US" smtClean="0"/>
              <a:t>‹#›</a:t>
            </a:fld>
            <a:endParaRPr lang="en-US" dirty="0"/>
          </a:p>
        </p:txBody>
      </p:sp>
    </p:spTree>
    <p:extLst>
      <p:ext uri="{BB962C8B-B14F-4D97-AF65-F5344CB8AC3E}">
        <p14:creationId xmlns:p14="http://schemas.microsoft.com/office/powerpoint/2010/main" val="3071830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21DC40B-D07B-46C7-A7B2-4ABA4DA7C4BA}" type="datetime2">
              <a:rPr lang="en-US" smtClean="0"/>
              <a:t>Tuesday, October 20, 2020</a:t>
            </a:fld>
            <a:endParaRPr lang="en-US" dirty="0"/>
          </a:p>
        </p:txBody>
      </p:sp>
      <p:sp>
        <p:nvSpPr>
          <p:cNvPr id="4" name="Footer Placeholder 4"/>
          <p:cNvSpPr>
            <a:spLocks noGrp="1"/>
          </p:cNvSpPr>
          <p:nvPr>
            <p:ph type="ftr" sz="quarter" idx="11"/>
          </p:nvPr>
        </p:nvSpPr>
        <p:spPr/>
        <p:txBody>
          <a:bodyPr/>
          <a:lstStyle/>
          <a:p>
            <a:r>
              <a:rPr lang="en-US" dirty="0" smtClean="0"/>
              <a:t>Practical X</a:t>
            </a:r>
            <a:endParaRPr lang="en-US" dirty="0"/>
          </a:p>
        </p:txBody>
      </p:sp>
      <p:sp>
        <p:nvSpPr>
          <p:cNvPr id="6" name="Slide Number Placeholder 5"/>
          <p:cNvSpPr>
            <a:spLocks noGrp="1"/>
          </p:cNvSpPr>
          <p:nvPr>
            <p:ph type="sldNum" sz="quarter" idx="12"/>
          </p:nvPr>
        </p:nvSpPr>
        <p:spPr/>
        <p:txBody>
          <a:bodyPr/>
          <a:lstStyle/>
          <a:p>
            <a:fld id="{E9032749-2B7F-4700-A41F-EF50C10F022A}" type="slidenum">
              <a:rPr lang="en-US" smtClean="0"/>
              <a:t>‹#›</a:t>
            </a:fld>
            <a:endParaRPr lang="en-US" dirty="0"/>
          </a:p>
        </p:txBody>
      </p:sp>
    </p:spTree>
    <p:extLst>
      <p:ext uri="{BB962C8B-B14F-4D97-AF65-F5344CB8AC3E}">
        <p14:creationId xmlns:p14="http://schemas.microsoft.com/office/powerpoint/2010/main" val="12081653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3D2B09-1A33-4308-B652-C0B82CCBF40E}" type="datetime2">
              <a:rPr lang="en-US" smtClean="0"/>
              <a:t>Tuesday, October 20, 2020</a:t>
            </a:fld>
            <a:endParaRPr lang="en-US" dirty="0"/>
          </a:p>
        </p:txBody>
      </p:sp>
      <p:sp>
        <p:nvSpPr>
          <p:cNvPr id="5" name="Footer Placeholder 4"/>
          <p:cNvSpPr>
            <a:spLocks noGrp="1"/>
          </p:cNvSpPr>
          <p:nvPr>
            <p:ph type="ftr" sz="quarter" idx="11"/>
          </p:nvPr>
        </p:nvSpPr>
        <p:spPr/>
        <p:txBody>
          <a:bodyPr/>
          <a:lstStyle/>
          <a:p>
            <a:r>
              <a:rPr lang="en-US" dirty="0" smtClean="0"/>
              <a:t>Practical X</a:t>
            </a:r>
            <a:endParaRPr lang="en-US" dirty="0"/>
          </a:p>
        </p:txBody>
      </p:sp>
      <p:sp>
        <p:nvSpPr>
          <p:cNvPr id="6" name="Slide Number Placeholder 5"/>
          <p:cNvSpPr>
            <a:spLocks noGrp="1"/>
          </p:cNvSpPr>
          <p:nvPr>
            <p:ph type="sldNum" sz="quarter" idx="12"/>
          </p:nvPr>
        </p:nvSpPr>
        <p:spPr/>
        <p:txBody>
          <a:bodyPr/>
          <a:lstStyle/>
          <a:p>
            <a:fld id="{E9032749-2B7F-4700-A41F-EF50C10F022A}" type="slidenum">
              <a:rPr lang="en-US" smtClean="0"/>
              <a:t>‹#›</a:t>
            </a:fld>
            <a:endParaRPr lang="en-US" dirty="0"/>
          </a:p>
        </p:txBody>
      </p:sp>
    </p:spTree>
    <p:extLst>
      <p:ext uri="{BB962C8B-B14F-4D97-AF65-F5344CB8AC3E}">
        <p14:creationId xmlns:p14="http://schemas.microsoft.com/office/powerpoint/2010/main" val="1872625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5C2D64-A2CC-47AB-9A0E-39DF3BFFDCF3}" type="datetime2">
              <a:rPr lang="en-US" smtClean="0"/>
              <a:t>Tuesday, October 20, 2020</a:t>
            </a:fld>
            <a:endParaRPr lang="en-US" dirty="0"/>
          </a:p>
        </p:txBody>
      </p:sp>
      <p:sp>
        <p:nvSpPr>
          <p:cNvPr id="5" name="Footer Placeholder 4"/>
          <p:cNvSpPr>
            <a:spLocks noGrp="1"/>
          </p:cNvSpPr>
          <p:nvPr>
            <p:ph type="ftr" sz="quarter" idx="11"/>
          </p:nvPr>
        </p:nvSpPr>
        <p:spPr/>
        <p:txBody>
          <a:bodyPr/>
          <a:lstStyle/>
          <a:p>
            <a:r>
              <a:rPr lang="en-US" dirty="0" smtClean="0"/>
              <a:t>Practical X</a:t>
            </a:r>
            <a:endParaRPr lang="en-US" dirty="0"/>
          </a:p>
        </p:txBody>
      </p:sp>
      <p:sp>
        <p:nvSpPr>
          <p:cNvPr id="6" name="Slide Number Placeholder 5"/>
          <p:cNvSpPr>
            <a:spLocks noGrp="1"/>
          </p:cNvSpPr>
          <p:nvPr>
            <p:ph type="sldNum" sz="quarter" idx="12"/>
          </p:nvPr>
        </p:nvSpPr>
        <p:spPr/>
        <p:txBody>
          <a:bodyPr/>
          <a:lstStyle/>
          <a:p>
            <a:fld id="{E9032749-2B7F-4700-A41F-EF50C10F022A}" type="slidenum">
              <a:rPr lang="en-US" smtClean="0"/>
              <a:t>‹#›</a:t>
            </a:fld>
            <a:endParaRPr lang="en-US" dirty="0"/>
          </a:p>
        </p:txBody>
      </p:sp>
    </p:spTree>
    <p:extLst>
      <p:ext uri="{BB962C8B-B14F-4D97-AF65-F5344CB8AC3E}">
        <p14:creationId xmlns:p14="http://schemas.microsoft.com/office/powerpoint/2010/main" val="3461887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E067D8-D635-4E60-8620-2F793B3BBC79}" type="datetime2">
              <a:rPr lang="en-US" smtClean="0"/>
              <a:t>Tuesday, October 20, 2020</a:t>
            </a:fld>
            <a:endParaRPr lang="en-US" dirty="0"/>
          </a:p>
        </p:txBody>
      </p:sp>
      <p:sp>
        <p:nvSpPr>
          <p:cNvPr id="5" name="Footer Placeholder 4"/>
          <p:cNvSpPr>
            <a:spLocks noGrp="1"/>
          </p:cNvSpPr>
          <p:nvPr>
            <p:ph type="ftr" sz="quarter" idx="11"/>
          </p:nvPr>
        </p:nvSpPr>
        <p:spPr/>
        <p:txBody>
          <a:bodyPr/>
          <a:lstStyle/>
          <a:p>
            <a:r>
              <a:rPr lang="en-US" dirty="0" smtClean="0"/>
              <a:t>Practical X</a:t>
            </a:r>
            <a:endParaRPr lang="en-US" dirty="0"/>
          </a:p>
        </p:txBody>
      </p:sp>
      <p:sp>
        <p:nvSpPr>
          <p:cNvPr id="6" name="Slide Number Placeholder 5"/>
          <p:cNvSpPr>
            <a:spLocks noGrp="1"/>
          </p:cNvSpPr>
          <p:nvPr>
            <p:ph type="sldNum" sz="quarter" idx="12"/>
          </p:nvPr>
        </p:nvSpPr>
        <p:spPr/>
        <p:txBody>
          <a:bodyPr/>
          <a:lstStyle/>
          <a:p>
            <a:fld id="{E9032749-2B7F-4700-A41F-EF50C10F022A}" type="slidenum">
              <a:rPr lang="en-US" smtClean="0"/>
              <a:t>‹#›</a:t>
            </a:fld>
            <a:endParaRPr lang="en-US" dirty="0"/>
          </a:p>
        </p:txBody>
      </p:sp>
    </p:spTree>
    <p:extLst>
      <p:ext uri="{BB962C8B-B14F-4D97-AF65-F5344CB8AC3E}">
        <p14:creationId xmlns:p14="http://schemas.microsoft.com/office/powerpoint/2010/main" val="2046869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A0402B-3684-4EA5-B22E-70C6C2197674}" type="datetime2">
              <a:rPr lang="en-US" smtClean="0"/>
              <a:t>Tuesday, October 20, 2020</a:t>
            </a:fld>
            <a:endParaRPr lang="en-US" dirty="0"/>
          </a:p>
        </p:txBody>
      </p:sp>
      <p:sp>
        <p:nvSpPr>
          <p:cNvPr id="5" name="Footer Placeholder 4"/>
          <p:cNvSpPr>
            <a:spLocks noGrp="1"/>
          </p:cNvSpPr>
          <p:nvPr>
            <p:ph type="ftr" sz="quarter" idx="11"/>
          </p:nvPr>
        </p:nvSpPr>
        <p:spPr/>
        <p:txBody>
          <a:bodyPr/>
          <a:lstStyle/>
          <a:p>
            <a:r>
              <a:rPr lang="en-US" dirty="0" smtClean="0"/>
              <a:t>Practical X</a:t>
            </a:r>
            <a:endParaRPr lang="en-US" dirty="0"/>
          </a:p>
        </p:txBody>
      </p:sp>
      <p:sp>
        <p:nvSpPr>
          <p:cNvPr id="6" name="Slide Number Placeholder 5"/>
          <p:cNvSpPr>
            <a:spLocks noGrp="1"/>
          </p:cNvSpPr>
          <p:nvPr>
            <p:ph type="sldNum" sz="quarter" idx="12"/>
          </p:nvPr>
        </p:nvSpPr>
        <p:spPr/>
        <p:txBody>
          <a:bodyPr/>
          <a:lstStyle/>
          <a:p>
            <a:fld id="{E9032749-2B7F-4700-A41F-EF50C10F022A}" type="slidenum">
              <a:rPr lang="en-US" smtClean="0"/>
              <a:t>‹#›</a:t>
            </a:fld>
            <a:endParaRPr lang="en-US" dirty="0"/>
          </a:p>
        </p:txBody>
      </p:sp>
    </p:spTree>
    <p:extLst>
      <p:ext uri="{BB962C8B-B14F-4D97-AF65-F5344CB8AC3E}">
        <p14:creationId xmlns:p14="http://schemas.microsoft.com/office/powerpoint/2010/main" val="2318484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0707BB3-9D8C-4B46-B098-4B78B4C11682}" type="datetime2">
              <a:rPr lang="en-US" smtClean="0"/>
              <a:t>Tuesday, October 20, 2020</a:t>
            </a:fld>
            <a:endParaRPr lang="en-US" dirty="0"/>
          </a:p>
        </p:txBody>
      </p:sp>
      <p:sp>
        <p:nvSpPr>
          <p:cNvPr id="6" name="Footer Placeholder 5"/>
          <p:cNvSpPr>
            <a:spLocks noGrp="1"/>
          </p:cNvSpPr>
          <p:nvPr>
            <p:ph type="ftr" sz="quarter" idx="11"/>
          </p:nvPr>
        </p:nvSpPr>
        <p:spPr/>
        <p:txBody>
          <a:bodyPr/>
          <a:lstStyle/>
          <a:p>
            <a:r>
              <a:rPr lang="en-US" dirty="0" smtClean="0"/>
              <a:t>Practical X</a:t>
            </a:r>
            <a:endParaRPr lang="en-US" dirty="0"/>
          </a:p>
        </p:txBody>
      </p:sp>
      <p:sp>
        <p:nvSpPr>
          <p:cNvPr id="7" name="Slide Number Placeholder 6"/>
          <p:cNvSpPr>
            <a:spLocks noGrp="1"/>
          </p:cNvSpPr>
          <p:nvPr>
            <p:ph type="sldNum" sz="quarter" idx="12"/>
          </p:nvPr>
        </p:nvSpPr>
        <p:spPr/>
        <p:txBody>
          <a:bodyPr/>
          <a:lstStyle/>
          <a:p>
            <a:fld id="{E9032749-2B7F-4700-A41F-EF50C10F022A}" type="slidenum">
              <a:rPr lang="en-US" smtClean="0"/>
              <a:t>‹#›</a:t>
            </a:fld>
            <a:endParaRPr lang="en-US" dirty="0"/>
          </a:p>
        </p:txBody>
      </p:sp>
    </p:spTree>
    <p:extLst>
      <p:ext uri="{BB962C8B-B14F-4D97-AF65-F5344CB8AC3E}">
        <p14:creationId xmlns:p14="http://schemas.microsoft.com/office/powerpoint/2010/main" val="343537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584D95-3E67-475C-83EA-E028278C0BAD}" type="datetime2">
              <a:rPr lang="en-US" smtClean="0"/>
              <a:t>Tuesday, October 20, 2020</a:t>
            </a:fld>
            <a:endParaRPr lang="en-US" dirty="0"/>
          </a:p>
        </p:txBody>
      </p:sp>
      <p:sp>
        <p:nvSpPr>
          <p:cNvPr id="8" name="Footer Placeholder 7"/>
          <p:cNvSpPr>
            <a:spLocks noGrp="1"/>
          </p:cNvSpPr>
          <p:nvPr>
            <p:ph type="ftr" sz="quarter" idx="11"/>
          </p:nvPr>
        </p:nvSpPr>
        <p:spPr/>
        <p:txBody>
          <a:bodyPr/>
          <a:lstStyle/>
          <a:p>
            <a:r>
              <a:rPr lang="en-US" dirty="0" smtClean="0"/>
              <a:t>Practical X</a:t>
            </a:r>
            <a:endParaRPr lang="en-US" dirty="0"/>
          </a:p>
        </p:txBody>
      </p:sp>
      <p:sp>
        <p:nvSpPr>
          <p:cNvPr id="9" name="Slide Number Placeholder 8"/>
          <p:cNvSpPr>
            <a:spLocks noGrp="1"/>
          </p:cNvSpPr>
          <p:nvPr>
            <p:ph type="sldNum" sz="quarter" idx="12"/>
          </p:nvPr>
        </p:nvSpPr>
        <p:spPr/>
        <p:txBody>
          <a:bodyPr/>
          <a:lstStyle/>
          <a:p>
            <a:fld id="{E9032749-2B7F-4700-A41F-EF50C10F022A}" type="slidenum">
              <a:rPr lang="en-US" smtClean="0"/>
              <a:t>‹#›</a:t>
            </a:fld>
            <a:endParaRPr lang="en-US" dirty="0"/>
          </a:p>
        </p:txBody>
      </p:sp>
    </p:spTree>
    <p:extLst>
      <p:ext uri="{BB962C8B-B14F-4D97-AF65-F5344CB8AC3E}">
        <p14:creationId xmlns:p14="http://schemas.microsoft.com/office/powerpoint/2010/main" val="3630683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F4120510-678F-4AD0-9EF1-0F42C10F51DA}" type="datetime2">
              <a:rPr lang="en-US" smtClean="0"/>
              <a:t>Tuesday, October 20, 2020</a:t>
            </a:fld>
            <a:endParaRPr lang="en-US" dirty="0"/>
          </a:p>
        </p:txBody>
      </p:sp>
      <p:sp>
        <p:nvSpPr>
          <p:cNvPr id="5" name="Footer Placeholder 3"/>
          <p:cNvSpPr>
            <a:spLocks noGrp="1"/>
          </p:cNvSpPr>
          <p:nvPr>
            <p:ph type="ftr" sz="quarter" idx="11"/>
          </p:nvPr>
        </p:nvSpPr>
        <p:spPr/>
        <p:txBody>
          <a:bodyPr/>
          <a:lstStyle/>
          <a:p>
            <a:r>
              <a:rPr lang="en-US" dirty="0" smtClean="0"/>
              <a:t>Practical X</a:t>
            </a:r>
            <a:endParaRPr lang="en-US" dirty="0"/>
          </a:p>
        </p:txBody>
      </p:sp>
      <p:sp>
        <p:nvSpPr>
          <p:cNvPr id="6" name="Slide Number Placeholder 4"/>
          <p:cNvSpPr>
            <a:spLocks noGrp="1"/>
          </p:cNvSpPr>
          <p:nvPr>
            <p:ph type="sldNum" sz="quarter" idx="12"/>
          </p:nvPr>
        </p:nvSpPr>
        <p:spPr/>
        <p:txBody>
          <a:bodyPr/>
          <a:lstStyle/>
          <a:p>
            <a:fld id="{E9032749-2B7F-4700-A41F-EF50C10F022A}" type="slidenum">
              <a:rPr lang="en-US" smtClean="0"/>
              <a:t>‹#›</a:t>
            </a:fld>
            <a:endParaRPr lang="en-US" dirty="0"/>
          </a:p>
        </p:txBody>
      </p:sp>
    </p:spTree>
    <p:extLst>
      <p:ext uri="{BB962C8B-B14F-4D97-AF65-F5344CB8AC3E}">
        <p14:creationId xmlns:p14="http://schemas.microsoft.com/office/powerpoint/2010/main" val="3095282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A6C7D12-8933-4EB1-9F00-714C52EB1F70}" type="datetime2">
              <a:rPr lang="en-US" smtClean="0"/>
              <a:t>Tuesday, October 20, 2020</a:t>
            </a:fld>
            <a:endParaRPr lang="en-US" dirty="0"/>
          </a:p>
        </p:txBody>
      </p:sp>
      <p:sp>
        <p:nvSpPr>
          <p:cNvPr id="5" name="Footer Placeholder 2"/>
          <p:cNvSpPr>
            <a:spLocks noGrp="1"/>
          </p:cNvSpPr>
          <p:nvPr>
            <p:ph type="ftr" sz="quarter" idx="11"/>
          </p:nvPr>
        </p:nvSpPr>
        <p:spPr/>
        <p:txBody>
          <a:bodyPr/>
          <a:lstStyle/>
          <a:p>
            <a:r>
              <a:rPr lang="en-US" dirty="0" smtClean="0"/>
              <a:t>Practical X</a:t>
            </a:r>
            <a:endParaRPr lang="en-US" dirty="0"/>
          </a:p>
        </p:txBody>
      </p:sp>
      <p:sp>
        <p:nvSpPr>
          <p:cNvPr id="6" name="Slide Number Placeholder 3"/>
          <p:cNvSpPr>
            <a:spLocks noGrp="1"/>
          </p:cNvSpPr>
          <p:nvPr>
            <p:ph type="sldNum" sz="quarter" idx="12"/>
          </p:nvPr>
        </p:nvSpPr>
        <p:spPr/>
        <p:txBody>
          <a:bodyPr/>
          <a:lstStyle/>
          <a:p>
            <a:fld id="{E9032749-2B7F-4700-A41F-EF50C10F022A}" type="slidenum">
              <a:rPr lang="en-US" smtClean="0"/>
              <a:t>‹#›</a:t>
            </a:fld>
            <a:endParaRPr lang="en-US" dirty="0"/>
          </a:p>
        </p:txBody>
      </p:sp>
    </p:spTree>
    <p:extLst>
      <p:ext uri="{BB962C8B-B14F-4D97-AF65-F5344CB8AC3E}">
        <p14:creationId xmlns:p14="http://schemas.microsoft.com/office/powerpoint/2010/main" val="1955797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E167191A-F5BB-45B7-AA2E-D1447251CE48}" type="datetime2">
              <a:rPr lang="en-US" smtClean="0"/>
              <a:t>Tuesday, October 20, 2020</a:t>
            </a:fld>
            <a:endParaRPr lang="en-US" dirty="0"/>
          </a:p>
        </p:txBody>
      </p:sp>
      <p:sp>
        <p:nvSpPr>
          <p:cNvPr id="5" name="Footer Placeholder 5"/>
          <p:cNvSpPr>
            <a:spLocks noGrp="1"/>
          </p:cNvSpPr>
          <p:nvPr>
            <p:ph type="ftr" sz="quarter" idx="11"/>
          </p:nvPr>
        </p:nvSpPr>
        <p:spPr/>
        <p:txBody>
          <a:bodyPr/>
          <a:lstStyle/>
          <a:p>
            <a:r>
              <a:rPr lang="en-US" dirty="0" smtClean="0"/>
              <a:t>Practical X</a:t>
            </a:r>
            <a:endParaRPr lang="en-US" dirty="0"/>
          </a:p>
        </p:txBody>
      </p:sp>
      <p:sp>
        <p:nvSpPr>
          <p:cNvPr id="6" name="Slide Number Placeholder 6"/>
          <p:cNvSpPr>
            <a:spLocks noGrp="1"/>
          </p:cNvSpPr>
          <p:nvPr>
            <p:ph type="sldNum" sz="quarter" idx="12"/>
          </p:nvPr>
        </p:nvSpPr>
        <p:spPr/>
        <p:txBody>
          <a:bodyPr/>
          <a:lstStyle/>
          <a:p>
            <a:fld id="{E9032749-2B7F-4700-A41F-EF50C10F022A}" type="slidenum">
              <a:rPr lang="en-US" smtClean="0"/>
              <a:t>‹#›</a:t>
            </a:fld>
            <a:endParaRPr lang="en-US" dirty="0"/>
          </a:p>
        </p:txBody>
      </p:sp>
    </p:spTree>
    <p:extLst>
      <p:ext uri="{BB962C8B-B14F-4D97-AF65-F5344CB8AC3E}">
        <p14:creationId xmlns:p14="http://schemas.microsoft.com/office/powerpoint/2010/main" val="126163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0BFA2DB-CDAF-4EF5-B560-467DEA3DACE8}" type="datetime2">
              <a:rPr lang="en-US" smtClean="0"/>
              <a:t>Tuesday, October 20, 2020</a:t>
            </a:fld>
            <a:endParaRPr lang="en-US" dirty="0"/>
          </a:p>
        </p:txBody>
      </p:sp>
      <p:sp>
        <p:nvSpPr>
          <p:cNvPr id="6" name="Footer Placeholder 5"/>
          <p:cNvSpPr>
            <a:spLocks noGrp="1"/>
          </p:cNvSpPr>
          <p:nvPr>
            <p:ph type="ftr" sz="quarter" idx="11"/>
          </p:nvPr>
        </p:nvSpPr>
        <p:spPr/>
        <p:txBody>
          <a:bodyPr/>
          <a:lstStyle/>
          <a:p>
            <a:r>
              <a:rPr lang="en-US" dirty="0" smtClean="0"/>
              <a:t>Practical X</a:t>
            </a:r>
            <a:endParaRPr lang="en-US" dirty="0"/>
          </a:p>
        </p:txBody>
      </p:sp>
      <p:sp>
        <p:nvSpPr>
          <p:cNvPr id="7" name="Slide Number Placeholder 6"/>
          <p:cNvSpPr>
            <a:spLocks noGrp="1"/>
          </p:cNvSpPr>
          <p:nvPr>
            <p:ph type="sldNum" sz="quarter" idx="12"/>
          </p:nvPr>
        </p:nvSpPr>
        <p:spPr/>
        <p:txBody>
          <a:bodyPr/>
          <a:lstStyle/>
          <a:p>
            <a:fld id="{E9032749-2B7F-4700-A41F-EF50C10F022A}" type="slidenum">
              <a:rPr lang="en-US" smtClean="0"/>
              <a:t>‹#›</a:t>
            </a:fld>
            <a:endParaRPr lang="en-US" dirty="0"/>
          </a:p>
        </p:txBody>
      </p:sp>
    </p:spTree>
    <p:extLst>
      <p:ext uri="{BB962C8B-B14F-4D97-AF65-F5344CB8AC3E}">
        <p14:creationId xmlns:p14="http://schemas.microsoft.com/office/powerpoint/2010/main" val="2644899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E06DC09-F657-4E03-8C49-8BB8B5F147E3}" type="datetime2">
              <a:rPr lang="en-US" smtClean="0"/>
              <a:t>Tuesday, October 20, 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dirty="0" smtClean="0"/>
              <a:t>Practical X</a:t>
            </a:r>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9032749-2B7F-4700-A41F-EF50C10F022A}" type="slidenum">
              <a:rPr lang="en-US" smtClean="0"/>
              <a:t>‹#›</a:t>
            </a:fld>
            <a:endParaRPr lang="en-US" dirty="0"/>
          </a:p>
        </p:txBody>
      </p:sp>
    </p:spTree>
    <p:extLst>
      <p:ext uri="{BB962C8B-B14F-4D97-AF65-F5344CB8AC3E}">
        <p14:creationId xmlns:p14="http://schemas.microsoft.com/office/powerpoint/2010/main" val="4144580430"/>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hf hd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medium.com/data-breach/introduction-to-fast-features-from-accelerated-segment-test-4ed33dde6d6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7178" y="65903"/>
            <a:ext cx="9593435" cy="2035271"/>
          </a:xfrm>
          <a:solidFill>
            <a:srgbClr val="366F69"/>
          </a:solidFill>
        </p:spPr>
        <p:txBody>
          <a:bodyPr/>
          <a:lstStyle/>
          <a:p>
            <a:r>
              <a:rPr lang="en-US" sz="4000" dirty="0" smtClean="0"/>
              <a:t>NETWORK PROJECT(PRACTICAL X) 2020</a:t>
            </a:r>
            <a:endParaRPr lang="en-US" sz="4000" dirty="0"/>
          </a:p>
        </p:txBody>
      </p:sp>
      <p:sp>
        <p:nvSpPr>
          <p:cNvPr id="3" name="Subtitle 2"/>
          <p:cNvSpPr>
            <a:spLocks noGrp="1"/>
          </p:cNvSpPr>
          <p:nvPr>
            <p:ph type="subTitle" idx="1"/>
          </p:nvPr>
        </p:nvSpPr>
        <p:spPr>
          <a:xfrm>
            <a:off x="262647" y="2331308"/>
            <a:ext cx="11357296" cy="4526692"/>
          </a:xfrm>
        </p:spPr>
        <p:txBody>
          <a:bodyPr>
            <a:normAutofit/>
          </a:bodyPr>
          <a:lstStyle/>
          <a:p>
            <a:r>
              <a:rPr lang="en-US" sz="2800" dirty="0" smtClean="0"/>
              <a:t>UJ covid-19 FACIAL RECOGNITION </a:t>
            </a:r>
          </a:p>
          <a:p>
            <a:endParaRPr lang="en-US" sz="2800" dirty="0"/>
          </a:p>
          <a:p>
            <a:endParaRPr lang="en-US" sz="2800" dirty="0" smtClean="0"/>
          </a:p>
          <a:p>
            <a:endParaRPr lang="en-US" sz="2800" dirty="0"/>
          </a:p>
          <a:p>
            <a:endParaRPr lang="en-US" sz="2800" dirty="0" smtClean="0"/>
          </a:p>
          <a:p>
            <a:endParaRPr lang="en-US" sz="2800" dirty="0"/>
          </a:p>
          <a:p>
            <a:r>
              <a:rPr lang="en-US" sz="1800" dirty="0" smtClean="0"/>
              <a:t>Compiled by MR JC Chambuara </a:t>
            </a:r>
          </a:p>
          <a:p>
            <a:r>
              <a:rPr lang="en-US" sz="1800" dirty="0" smtClean="0"/>
              <a:t>Student number:217066011</a:t>
            </a:r>
          </a:p>
          <a:p>
            <a:endParaRPr lang="en-US" sz="28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50204"/>
            <a:ext cx="4435813" cy="2821021"/>
          </a:xfrm>
          <a:prstGeom prst="rect">
            <a:avLst/>
          </a:prstGeom>
        </p:spPr>
      </p:pic>
      <p:sp>
        <p:nvSpPr>
          <p:cNvPr id="5" name="Date Placeholder 4"/>
          <p:cNvSpPr>
            <a:spLocks noGrp="1"/>
          </p:cNvSpPr>
          <p:nvPr>
            <p:ph type="dt" sz="half" idx="10"/>
          </p:nvPr>
        </p:nvSpPr>
        <p:spPr/>
        <p:txBody>
          <a:bodyPr/>
          <a:lstStyle/>
          <a:p>
            <a:fld id="{93A41A54-0A5B-4787-9BED-4A69AF2F82E6}" type="datetime2">
              <a:rPr lang="en-US" smtClean="0"/>
              <a:t>Tuesday, October 20, 2020</a:t>
            </a:fld>
            <a:endParaRPr lang="en-US" dirty="0"/>
          </a:p>
        </p:txBody>
      </p:sp>
      <p:sp>
        <p:nvSpPr>
          <p:cNvPr id="6" name="Footer Placeholder 5"/>
          <p:cNvSpPr>
            <a:spLocks noGrp="1"/>
          </p:cNvSpPr>
          <p:nvPr>
            <p:ph type="ftr" sz="quarter" idx="11"/>
          </p:nvPr>
        </p:nvSpPr>
        <p:spPr/>
        <p:txBody>
          <a:bodyPr/>
          <a:lstStyle/>
          <a:p>
            <a:r>
              <a:rPr lang="en-US" dirty="0" smtClean="0"/>
              <a:t>Practical X</a:t>
            </a:r>
            <a:endParaRPr lang="en-US" dirty="0"/>
          </a:p>
        </p:txBody>
      </p:sp>
      <p:sp>
        <p:nvSpPr>
          <p:cNvPr id="7" name="Slide Number Placeholder 6"/>
          <p:cNvSpPr>
            <a:spLocks noGrp="1"/>
          </p:cNvSpPr>
          <p:nvPr>
            <p:ph type="sldNum" sz="quarter" idx="12"/>
          </p:nvPr>
        </p:nvSpPr>
        <p:spPr/>
        <p:txBody>
          <a:bodyPr/>
          <a:lstStyle/>
          <a:p>
            <a:fld id="{E9032749-2B7F-4700-A41F-EF50C10F022A}" type="slidenum">
              <a:rPr lang="en-US" smtClean="0"/>
              <a:t>1</a:t>
            </a:fld>
            <a:endParaRPr lang="en-US" dirty="0"/>
          </a:p>
        </p:txBody>
      </p:sp>
    </p:spTree>
    <p:extLst>
      <p:ext uri="{BB962C8B-B14F-4D97-AF65-F5344CB8AC3E}">
        <p14:creationId xmlns:p14="http://schemas.microsoft.com/office/powerpoint/2010/main" val="276800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circle(in)">
                                      <p:cBhvr>
                                        <p:cTn id="12" dur="20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circle(in)">
                                      <p:cBhvr>
                                        <p:cTn id="1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395" y="0"/>
            <a:ext cx="8825657" cy="1915647"/>
          </a:xfrm>
        </p:spPr>
        <p:txBody>
          <a:bodyPr/>
          <a:lstStyle/>
          <a:p>
            <a:r>
              <a:rPr lang="en-US" sz="6600" b="1" i="1" u="sng" dirty="0" smtClean="0">
                <a:effectLst>
                  <a:outerShdw blurRad="38100" dist="38100" dir="2700000" algn="tl">
                    <a:srgbClr val="000000">
                      <a:alpha val="43137"/>
                    </a:srgbClr>
                  </a:outerShdw>
                </a:effectLst>
              </a:rPr>
              <a:t>CONTENT</a:t>
            </a:r>
            <a:r>
              <a:rPr lang="en-US" dirty="0" smtClean="0"/>
              <a:t/>
            </a:r>
            <a:br>
              <a:rPr lang="en-US" dirty="0" smtClean="0"/>
            </a:br>
            <a:endParaRPr lang="en-US" dirty="0"/>
          </a:p>
        </p:txBody>
      </p:sp>
      <p:sp>
        <p:nvSpPr>
          <p:cNvPr id="3" name="Text Placeholder 2"/>
          <p:cNvSpPr>
            <a:spLocks noGrp="1"/>
          </p:cNvSpPr>
          <p:nvPr>
            <p:ph type="body" idx="1"/>
          </p:nvPr>
        </p:nvSpPr>
        <p:spPr>
          <a:xfrm>
            <a:off x="1011677" y="2024453"/>
            <a:ext cx="8832749" cy="3500858"/>
          </a:xfrm>
        </p:spPr>
        <p:txBody>
          <a:bodyPr>
            <a:normAutofit/>
          </a:bodyPr>
          <a:lstStyle/>
          <a:p>
            <a:pPr marL="342900" indent="-342900">
              <a:buFont typeface="Arial" panose="020B0604020202020204" pitchFamily="34" charset="0"/>
              <a:buChar char="•"/>
            </a:pPr>
            <a:r>
              <a:rPr lang="en-US" dirty="0" smtClean="0">
                <a:latin typeface="Bauhaus 93" panose="04030905020B02020C02" pitchFamily="82" charset="0"/>
              </a:rPr>
              <a:t> PROBLEM STATEMENT</a:t>
            </a:r>
          </a:p>
          <a:p>
            <a:pPr marL="342900" indent="-342900">
              <a:buFont typeface="Arial" panose="020B0604020202020204" pitchFamily="34" charset="0"/>
              <a:buChar char="•"/>
            </a:pPr>
            <a:r>
              <a:rPr lang="en-US" dirty="0" smtClean="0">
                <a:latin typeface="Bauhaus 93" panose="04030905020B02020C02" pitchFamily="82" charset="0"/>
              </a:rPr>
              <a:t> Solution</a:t>
            </a:r>
          </a:p>
          <a:p>
            <a:pPr marL="342900" indent="-342900">
              <a:buFont typeface="Arial" panose="020B0604020202020204" pitchFamily="34" charset="0"/>
              <a:buChar char="•"/>
            </a:pPr>
            <a:r>
              <a:rPr lang="en-US" dirty="0" smtClean="0">
                <a:latin typeface="Bauhaus 93" panose="04030905020B02020C02" pitchFamily="82" charset="0"/>
              </a:rPr>
              <a:t>Methodology</a:t>
            </a:r>
          </a:p>
          <a:p>
            <a:pPr marL="342900" indent="-342900">
              <a:buFont typeface="Arial" panose="020B0604020202020204" pitchFamily="34" charset="0"/>
              <a:buChar char="•"/>
            </a:pPr>
            <a:r>
              <a:rPr lang="en-US" dirty="0" smtClean="0">
                <a:latin typeface="Bauhaus 93" panose="04030905020B02020C02" pitchFamily="82" charset="0"/>
              </a:rPr>
              <a:t>references</a:t>
            </a:r>
            <a:endParaRPr lang="en-US" dirty="0">
              <a:latin typeface="Bauhaus 93" panose="04030905020B02020C02" pitchFamily="82" charset="0"/>
            </a:endParaRPr>
          </a:p>
        </p:txBody>
      </p:sp>
      <p:sp>
        <p:nvSpPr>
          <p:cNvPr id="4" name="Date Placeholder 3"/>
          <p:cNvSpPr>
            <a:spLocks noGrp="1"/>
          </p:cNvSpPr>
          <p:nvPr>
            <p:ph type="dt" sz="half" idx="10"/>
          </p:nvPr>
        </p:nvSpPr>
        <p:spPr/>
        <p:txBody>
          <a:bodyPr/>
          <a:lstStyle/>
          <a:p>
            <a:fld id="{04E25E8D-24BE-47F5-AB65-765CA2CAC679}" type="datetime2">
              <a:rPr lang="en-US" smtClean="0"/>
              <a:t>Tuesday, October 20, 2020</a:t>
            </a:fld>
            <a:endParaRPr lang="en-US" dirty="0"/>
          </a:p>
        </p:txBody>
      </p:sp>
      <p:sp>
        <p:nvSpPr>
          <p:cNvPr id="5" name="Footer Placeholder 4"/>
          <p:cNvSpPr>
            <a:spLocks noGrp="1"/>
          </p:cNvSpPr>
          <p:nvPr>
            <p:ph type="ftr" sz="quarter" idx="11"/>
          </p:nvPr>
        </p:nvSpPr>
        <p:spPr>
          <a:xfrm rot="5561710">
            <a:off x="10756947" y="1492175"/>
            <a:ext cx="937483" cy="843612"/>
          </a:xfrm>
        </p:spPr>
        <p:txBody>
          <a:bodyPr/>
          <a:lstStyle/>
          <a:p>
            <a:r>
              <a:rPr lang="en-US" dirty="0" smtClean="0"/>
              <a:t>Practical X</a:t>
            </a:r>
            <a:endParaRPr lang="en-US" dirty="0"/>
          </a:p>
        </p:txBody>
      </p:sp>
      <p:sp>
        <p:nvSpPr>
          <p:cNvPr id="6" name="Slide Number Placeholder 5"/>
          <p:cNvSpPr>
            <a:spLocks noGrp="1"/>
          </p:cNvSpPr>
          <p:nvPr>
            <p:ph type="sldNum" sz="quarter" idx="12"/>
          </p:nvPr>
        </p:nvSpPr>
        <p:spPr/>
        <p:txBody>
          <a:bodyPr/>
          <a:lstStyle/>
          <a:p>
            <a:fld id="{E9032749-2B7F-4700-A41F-EF50C10F022A}" type="slidenum">
              <a:rPr lang="en-US" smtClean="0"/>
              <a:t>2</a:t>
            </a:fld>
            <a:endParaRPr lang="en-US" dirty="0"/>
          </a:p>
        </p:txBody>
      </p:sp>
    </p:spTree>
    <p:extLst>
      <p:ext uri="{BB962C8B-B14F-4D97-AF65-F5344CB8AC3E}">
        <p14:creationId xmlns:p14="http://schemas.microsoft.com/office/powerpoint/2010/main" val="10430027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0391" y="487381"/>
            <a:ext cx="8618740" cy="1273326"/>
          </a:xfrm>
        </p:spPr>
        <p:txBody>
          <a:bodyPr/>
          <a:lstStyle/>
          <a:p>
            <a:r>
              <a:rPr lang="en-US" sz="4400" b="1" i="1" u="sng" dirty="0" smtClean="0"/>
              <a:t>PROBLEM STATEMENT</a:t>
            </a:r>
            <a:endParaRPr lang="en-US" sz="4400" b="1" i="1" u="sng" dirty="0"/>
          </a:p>
        </p:txBody>
      </p:sp>
      <p:sp>
        <p:nvSpPr>
          <p:cNvPr id="3" name="Subtitle 2"/>
          <p:cNvSpPr>
            <a:spLocks noGrp="1"/>
          </p:cNvSpPr>
          <p:nvPr>
            <p:ph type="subTitle" idx="1"/>
          </p:nvPr>
        </p:nvSpPr>
        <p:spPr>
          <a:xfrm>
            <a:off x="200795" y="2324910"/>
            <a:ext cx="10450143" cy="4727642"/>
          </a:xfrm>
        </p:spPr>
        <p:txBody>
          <a:bodyPr>
            <a:normAutofit/>
          </a:bodyPr>
          <a:lstStyle/>
          <a:p>
            <a:r>
              <a:rPr lang="en-US" sz="2400" cap="none" dirty="0" smtClean="0">
                <a:solidFill>
                  <a:schemeClr val="accent3">
                    <a:lumMod val="60000"/>
                    <a:lumOff val="40000"/>
                  </a:schemeClr>
                </a:solidFill>
                <a:latin typeface="Arial" panose="020B0604020202020204" pitchFamily="34" charset="0"/>
                <a:cs typeface="Arial" panose="020B0604020202020204" pitchFamily="34" charset="0"/>
              </a:rPr>
              <a:t>The Country has  recently moved to lockdown alert level 1 as a result of the decline in the newly reported covid-19 cases .The University of Johannesburg  can now phase-in 100% of their community under these new circumstances . The University’s Executive Committee has </a:t>
            </a:r>
          </a:p>
          <a:p>
            <a:r>
              <a:rPr lang="en-US" sz="2400" cap="none" dirty="0" smtClean="0">
                <a:solidFill>
                  <a:schemeClr val="accent3">
                    <a:lumMod val="60000"/>
                    <a:lumOff val="40000"/>
                  </a:schemeClr>
                </a:solidFill>
                <a:latin typeface="Arial" panose="020B0604020202020204" pitchFamily="34" charset="0"/>
                <a:cs typeface="Arial" panose="020B0604020202020204" pitchFamily="34" charset="0"/>
              </a:rPr>
              <a:t>raised concerns  about the viciousness of the staff and students entering the premises by tapping their  access cards on the biometric scanner devices</a:t>
            </a:r>
          </a:p>
          <a:p>
            <a:r>
              <a:rPr lang="en-US" sz="2400" cap="none" dirty="0" smtClean="0">
                <a:solidFill>
                  <a:schemeClr val="accent3">
                    <a:lumMod val="60000"/>
                    <a:lumOff val="40000"/>
                  </a:schemeClr>
                </a:solidFill>
                <a:latin typeface="Arial" panose="020B0604020202020204" pitchFamily="34" charset="0"/>
                <a:cs typeface="Arial" panose="020B0604020202020204" pitchFamily="34" charset="0"/>
              </a:rPr>
              <a:t>as this might pose a threat to the increase in the number of recorded cases for the novel coronavirus which is easily transmitted through contact.</a:t>
            </a:r>
            <a:endParaRPr lang="en-US" sz="2400" cap="none" dirty="0" smtClean="0">
              <a:solidFill>
                <a:schemeClr val="accent3">
                  <a:lumMod val="60000"/>
                  <a:lumOff val="40000"/>
                </a:schemeClr>
              </a:solidFill>
              <a:latin typeface="Arial" panose="020B0604020202020204" pitchFamily="34" charset="0"/>
              <a:cs typeface="Arial" panose="020B0604020202020204" pitchFamily="34" charset="0"/>
            </a:endParaRPr>
          </a:p>
          <a:p>
            <a:endParaRPr lang="en-US" sz="2400" cap="none" dirty="0">
              <a:solidFill>
                <a:schemeClr val="accent3">
                  <a:lumMod val="60000"/>
                  <a:lumOff val="40000"/>
                </a:schemeClr>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9E03D91E-487C-4BD3-B298-D8378CFE4786}" type="datetime2">
              <a:rPr lang="en-US" smtClean="0"/>
              <a:t>Tuesday, October 20, 2020</a:t>
            </a:fld>
            <a:endParaRPr lang="en-US" dirty="0"/>
          </a:p>
        </p:txBody>
      </p:sp>
      <p:sp>
        <p:nvSpPr>
          <p:cNvPr id="5" name="Footer Placeholder 4"/>
          <p:cNvSpPr>
            <a:spLocks noGrp="1"/>
          </p:cNvSpPr>
          <p:nvPr>
            <p:ph type="ftr" sz="quarter" idx="11"/>
          </p:nvPr>
        </p:nvSpPr>
        <p:spPr/>
        <p:txBody>
          <a:bodyPr/>
          <a:lstStyle/>
          <a:p>
            <a:r>
              <a:rPr lang="en-US" dirty="0" smtClean="0"/>
              <a:t>Practical X</a:t>
            </a:r>
            <a:endParaRPr lang="en-US" dirty="0"/>
          </a:p>
        </p:txBody>
      </p:sp>
      <p:sp>
        <p:nvSpPr>
          <p:cNvPr id="6" name="Slide Number Placeholder 5"/>
          <p:cNvSpPr>
            <a:spLocks noGrp="1"/>
          </p:cNvSpPr>
          <p:nvPr>
            <p:ph type="sldNum" sz="quarter" idx="12"/>
          </p:nvPr>
        </p:nvSpPr>
        <p:spPr/>
        <p:txBody>
          <a:bodyPr/>
          <a:lstStyle/>
          <a:p>
            <a:fld id="{E9032749-2B7F-4700-A41F-EF50C10F022A}" type="slidenum">
              <a:rPr lang="en-US" smtClean="0"/>
              <a:t>3</a:t>
            </a:fld>
            <a:endParaRPr lang="en-US" dirty="0"/>
          </a:p>
        </p:txBody>
      </p:sp>
    </p:spTree>
    <p:extLst>
      <p:ext uri="{BB962C8B-B14F-4D97-AF65-F5344CB8AC3E}">
        <p14:creationId xmlns:p14="http://schemas.microsoft.com/office/powerpoint/2010/main" val="3540953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542570"/>
            <a:ext cx="9404723" cy="1400530"/>
          </a:xfrm>
        </p:spPr>
        <p:txBody>
          <a:bodyPr/>
          <a:lstStyle/>
          <a:p>
            <a:r>
              <a:rPr lang="en-US" dirty="0"/>
              <a:t> </a:t>
            </a:r>
            <a:r>
              <a:rPr lang="en-US" dirty="0" smtClean="0"/>
              <a:t>  </a:t>
            </a:r>
            <a:r>
              <a:rPr lang="en-US" sz="4400" b="1" i="1" u="sng" dirty="0" smtClean="0"/>
              <a:t>SOLUTION</a:t>
            </a:r>
            <a:r>
              <a:rPr lang="en-US" b="1" i="1" u="sng" dirty="0" smtClean="0"/>
              <a:t/>
            </a:r>
            <a:br>
              <a:rPr lang="en-US" b="1" i="1" u="sng" dirty="0" smtClean="0"/>
            </a:br>
            <a:endParaRPr lang="en-US" b="1" i="1" u="sng" dirty="0"/>
          </a:p>
        </p:txBody>
      </p:sp>
      <p:sp>
        <p:nvSpPr>
          <p:cNvPr id="3" name="Content Placeholder 2"/>
          <p:cNvSpPr>
            <a:spLocks noGrp="1"/>
          </p:cNvSpPr>
          <p:nvPr>
            <p:ph idx="1"/>
          </p:nvPr>
        </p:nvSpPr>
        <p:spPr/>
        <p:txBody>
          <a:bodyPr>
            <a:normAutofit fontScale="92500" lnSpcReduction="10000"/>
          </a:bodyPr>
          <a:lstStyle/>
          <a:p>
            <a:r>
              <a:rPr lang="en-US" dirty="0" smtClean="0"/>
              <a:t>As a Computer Science 2B student from the University that’s leading </a:t>
            </a:r>
          </a:p>
          <a:p>
            <a:r>
              <a:rPr lang="en-US" dirty="0" smtClean="0"/>
              <a:t>In the 4IR Conversation in South Africa ,I have been   facial recognizer called on to intervene and is tasked with the development of the first phase of their first ever facial recognizer for its stakeholders ,named the “UJ Covid-19 Facial Recognizer” a computer vision application that will combat and mitigate the threat. This  intelligent system is designed to automate the entrance of registered students and staff members of the University. The System functions by capturing the face of an individual and apply image processing techniques to compare the image with the one stored on the University’s database and make a robust prediction on whether the face it captured is of a particular who is registered with university , with a  level of accuracy. The development of this computer vision application will ensure a safety return of the UJ Community to near to its former glory in their working stations.</a:t>
            </a:r>
            <a:endParaRPr lang="en-US" dirty="0"/>
          </a:p>
        </p:txBody>
      </p:sp>
      <p:sp>
        <p:nvSpPr>
          <p:cNvPr id="4" name="Date Placeholder 3"/>
          <p:cNvSpPr>
            <a:spLocks noGrp="1"/>
          </p:cNvSpPr>
          <p:nvPr>
            <p:ph type="dt" sz="half" idx="10"/>
          </p:nvPr>
        </p:nvSpPr>
        <p:spPr/>
        <p:txBody>
          <a:bodyPr/>
          <a:lstStyle/>
          <a:p>
            <a:fld id="{19E067D8-D635-4E60-8620-2F793B3BBC79}" type="datetime2">
              <a:rPr lang="en-US" smtClean="0"/>
              <a:t>Tuesday, October 20, 2020</a:t>
            </a:fld>
            <a:endParaRPr lang="en-US" dirty="0"/>
          </a:p>
        </p:txBody>
      </p:sp>
      <p:sp>
        <p:nvSpPr>
          <p:cNvPr id="5" name="Footer Placeholder 4"/>
          <p:cNvSpPr>
            <a:spLocks noGrp="1"/>
          </p:cNvSpPr>
          <p:nvPr>
            <p:ph type="ftr" sz="quarter" idx="11"/>
          </p:nvPr>
        </p:nvSpPr>
        <p:spPr/>
        <p:txBody>
          <a:bodyPr/>
          <a:lstStyle/>
          <a:p>
            <a:r>
              <a:rPr lang="en-US" dirty="0" smtClean="0"/>
              <a:t>Practical X</a:t>
            </a:r>
            <a:endParaRPr lang="en-US" dirty="0"/>
          </a:p>
        </p:txBody>
      </p:sp>
      <p:sp>
        <p:nvSpPr>
          <p:cNvPr id="6" name="Slide Number Placeholder 5"/>
          <p:cNvSpPr>
            <a:spLocks noGrp="1"/>
          </p:cNvSpPr>
          <p:nvPr>
            <p:ph type="sldNum" sz="quarter" idx="12"/>
          </p:nvPr>
        </p:nvSpPr>
        <p:spPr/>
        <p:txBody>
          <a:bodyPr/>
          <a:lstStyle/>
          <a:p>
            <a:fld id="{E9032749-2B7F-4700-A41F-EF50C10F022A}" type="slidenum">
              <a:rPr lang="en-US" smtClean="0"/>
              <a:t>4</a:t>
            </a:fld>
            <a:endParaRPr lang="en-US" dirty="0"/>
          </a:p>
        </p:txBody>
      </p:sp>
    </p:spTree>
    <p:extLst>
      <p:ext uri="{BB962C8B-B14F-4D97-AF65-F5344CB8AC3E}">
        <p14:creationId xmlns:p14="http://schemas.microsoft.com/office/powerpoint/2010/main" val="14887902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4941" y="295729"/>
            <a:ext cx="8482360" cy="2312397"/>
          </a:xfrm>
        </p:spPr>
        <p:txBody>
          <a:bodyPr/>
          <a:lstStyle/>
          <a:p>
            <a:r>
              <a:rPr lang="en-US" sz="4400" b="1" i="1" u="sng" dirty="0" smtClean="0"/>
              <a:t>METHODOLOGY</a:t>
            </a:r>
            <a:r>
              <a:rPr lang="en-US" dirty="0" smtClean="0"/>
              <a:t/>
            </a:r>
            <a:br>
              <a:rPr lang="en-US" dirty="0" smtClean="0"/>
            </a:br>
            <a:endParaRPr lang="en-US" dirty="0"/>
          </a:p>
        </p:txBody>
      </p:sp>
      <p:sp>
        <p:nvSpPr>
          <p:cNvPr id="3" name="Subtitle 2"/>
          <p:cNvSpPr>
            <a:spLocks noGrp="1"/>
          </p:cNvSpPr>
          <p:nvPr>
            <p:ph type="subTitle" idx="1"/>
          </p:nvPr>
        </p:nvSpPr>
        <p:spPr>
          <a:xfrm>
            <a:off x="126461" y="1563544"/>
            <a:ext cx="10038944" cy="5294456"/>
          </a:xfrm>
        </p:spPr>
        <p:txBody>
          <a:bodyPr>
            <a:normAutofit fontScale="92500"/>
          </a:bodyPr>
          <a:lstStyle/>
          <a:p>
            <a:r>
              <a:rPr lang="en-US" sz="3600" b="1" u="sng" dirty="0" smtClean="0">
                <a:solidFill>
                  <a:srgbClr val="FFFF00"/>
                </a:solidFill>
              </a:rPr>
              <a:t>Pre-PROCESSING FUNCTIONS</a:t>
            </a:r>
          </a:p>
          <a:p>
            <a:r>
              <a:rPr lang="en-US" sz="2400" b="1" u="sng" dirty="0" smtClean="0"/>
              <a:t>Crop</a:t>
            </a:r>
          </a:p>
          <a:p>
            <a:r>
              <a:rPr lang="en-US" sz="2400" cap="none" dirty="0" smtClean="0">
                <a:latin typeface="Arial" panose="020B0604020202020204" pitchFamily="34" charset="0"/>
                <a:cs typeface="Arial" panose="020B0604020202020204" pitchFamily="34" charset="0"/>
              </a:rPr>
              <a:t>Image cropping prior to feature extraction in the computer </a:t>
            </a:r>
          </a:p>
          <a:p>
            <a:r>
              <a:rPr lang="en-US" sz="2400" cap="none" dirty="0" smtClean="0">
                <a:latin typeface="Arial" panose="020B0604020202020204" pitchFamily="34" charset="0"/>
                <a:cs typeface="Arial" panose="020B0604020202020204" pitchFamily="34" charset="0"/>
              </a:rPr>
              <a:t>vision pipeline is crucial in shifting the attention span to the Region-of-Interest of a particular observable in an image input . A string of different</a:t>
            </a:r>
          </a:p>
          <a:p>
            <a:r>
              <a:rPr lang="en-US" sz="2400" cap="none" dirty="0" smtClean="0">
                <a:latin typeface="Arial" panose="020B0604020202020204" pitchFamily="34" charset="0"/>
                <a:cs typeface="Arial" panose="020B0604020202020204" pitchFamily="34" charset="0"/>
              </a:rPr>
              <a:t>Attention objects carry different amount of information(Kollcaku,2017:4) , as  a result a significant attention value per attention object in the minimal perceptible size version of the image(quality compression , color reduction and size reduction in bytes) allows important aspects of the image to be easily sampled for further analysis . Cropping an image in a face recognition application increases the trustworthiness of an optical inspection as outlined by Barnouti(2016:1) , it trims the image into the frame of area of interest and normalize it to the standard size of 64x64 pixels.</a:t>
            </a:r>
          </a:p>
          <a:p>
            <a:endParaRPr lang="en-US" sz="2400" b="1" u="sng" cap="none" dirty="0" smtClean="0">
              <a:latin typeface="Arial" panose="020B0604020202020204" pitchFamily="34" charset="0"/>
              <a:cs typeface="Arial" panose="020B0604020202020204" pitchFamily="34" charset="0"/>
            </a:endParaRPr>
          </a:p>
          <a:p>
            <a:endParaRPr lang="en-US" b="1" u="sng" cap="none" dirty="0" smtClean="0">
              <a:latin typeface="Arial" panose="020B0604020202020204" pitchFamily="34" charset="0"/>
              <a:cs typeface="Arial" panose="020B0604020202020204" pitchFamily="34" charset="0"/>
            </a:endParaRPr>
          </a:p>
          <a:p>
            <a:endParaRPr lang="en-US" b="1" u="sng" dirty="0">
              <a:latin typeface="Arial" panose="020B0604020202020204" pitchFamily="34" charset="0"/>
              <a:cs typeface="Arial" panose="020B0604020202020204" pitchFamily="34" charset="0"/>
            </a:endParaRPr>
          </a:p>
          <a:p>
            <a:endParaRPr lang="en-US" cap="none" dirty="0" smtClean="0">
              <a:solidFill>
                <a:srgbClr val="FFFF00"/>
              </a:solidFill>
            </a:endParaRPr>
          </a:p>
          <a:p>
            <a:endParaRPr lang="en-US" cap="none" dirty="0" smtClean="0">
              <a:solidFill>
                <a:srgbClr val="FFFF00"/>
              </a:solidFill>
            </a:endParaRPr>
          </a:p>
          <a:p>
            <a:endParaRPr lang="en-US" cap="none" dirty="0" smtClean="0">
              <a:solidFill>
                <a:srgbClr val="FFFF00"/>
              </a:solidFill>
            </a:endParaRPr>
          </a:p>
          <a:p>
            <a:endParaRPr lang="en-US" b="1" u="sng" dirty="0">
              <a:solidFill>
                <a:srgbClr val="FFFF00"/>
              </a:solidFill>
            </a:endParaRPr>
          </a:p>
          <a:p>
            <a:endParaRPr lang="en-US" b="1" u="sng" dirty="0" smtClean="0">
              <a:solidFill>
                <a:srgbClr val="FFFF00"/>
              </a:solidFill>
            </a:endParaRPr>
          </a:p>
          <a:p>
            <a:endParaRPr lang="en-US" b="1" u="sng" dirty="0">
              <a:solidFill>
                <a:srgbClr val="FFFF00"/>
              </a:solidFill>
            </a:endParaRPr>
          </a:p>
          <a:p>
            <a:endParaRPr lang="en-US" b="1" u="sng" dirty="0" smtClean="0">
              <a:solidFill>
                <a:srgbClr val="FFFF00"/>
              </a:solidFill>
            </a:endParaRPr>
          </a:p>
          <a:p>
            <a:endParaRPr lang="en-US" dirty="0"/>
          </a:p>
        </p:txBody>
      </p:sp>
      <p:sp>
        <p:nvSpPr>
          <p:cNvPr id="4" name="Date Placeholder 3"/>
          <p:cNvSpPr>
            <a:spLocks noGrp="1"/>
          </p:cNvSpPr>
          <p:nvPr>
            <p:ph type="dt" sz="half" idx="10"/>
          </p:nvPr>
        </p:nvSpPr>
        <p:spPr/>
        <p:txBody>
          <a:bodyPr/>
          <a:lstStyle/>
          <a:p>
            <a:fld id="{9E03D91E-487C-4BD3-B298-D8378CFE4786}" type="datetime2">
              <a:rPr lang="en-US" smtClean="0"/>
              <a:t>Tuesday, October 20, 2020</a:t>
            </a:fld>
            <a:endParaRPr lang="en-US" dirty="0"/>
          </a:p>
        </p:txBody>
      </p:sp>
      <p:sp>
        <p:nvSpPr>
          <p:cNvPr id="5" name="Footer Placeholder 4"/>
          <p:cNvSpPr>
            <a:spLocks noGrp="1"/>
          </p:cNvSpPr>
          <p:nvPr>
            <p:ph type="ftr" sz="quarter" idx="11"/>
          </p:nvPr>
        </p:nvSpPr>
        <p:spPr/>
        <p:txBody>
          <a:bodyPr/>
          <a:lstStyle/>
          <a:p>
            <a:r>
              <a:rPr lang="en-US" dirty="0" smtClean="0"/>
              <a:t>Practical X</a:t>
            </a:r>
            <a:endParaRPr lang="en-US" dirty="0"/>
          </a:p>
        </p:txBody>
      </p:sp>
      <p:sp>
        <p:nvSpPr>
          <p:cNvPr id="6" name="Slide Number Placeholder 5"/>
          <p:cNvSpPr>
            <a:spLocks noGrp="1"/>
          </p:cNvSpPr>
          <p:nvPr>
            <p:ph type="sldNum" sz="quarter" idx="12"/>
          </p:nvPr>
        </p:nvSpPr>
        <p:spPr/>
        <p:txBody>
          <a:bodyPr/>
          <a:lstStyle/>
          <a:p>
            <a:fld id="{E9032749-2B7F-4700-A41F-EF50C10F022A}" type="slidenum">
              <a:rPr lang="en-US" smtClean="0"/>
              <a:t>5</a:t>
            </a:fld>
            <a:endParaRPr lang="en-US" dirty="0"/>
          </a:p>
        </p:txBody>
      </p:sp>
    </p:spTree>
    <p:extLst>
      <p:ext uri="{BB962C8B-B14F-4D97-AF65-F5344CB8AC3E}">
        <p14:creationId xmlns:p14="http://schemas.microsoft.com/office/powerpoint/2010/main" val="3100608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465" y="452717"/>
            <a:ext cx="9817370" cy="6308005"/>
          </a:xfrm>
        </p:spPr>
        <p:txBody>
          <a:bodyPr/>
          <a:lstStyle/>
          <a:p>
            <a:r>
              <a:rPr lang="en-US" sz="2400" b="1" u="sng" dirty="0" smtClean="0">
                <a:solidFill>
                  <a:srgbClr val="FFFF00"/>
                </a:solidFill>
                <a:latin typeface="Arial" panose="020B0604020202020204" pitchFamily="34" charset="0"/>
                <a:cs typeface="Arial" panose="020B0604020202020204" pitchFamily="34" charset="0"/>
              </a:rPr>
              <a:t>GrayScale</a:t>
            </a:r>
            <a:br>
              <a:rPr lang="en-US" sz="2400" b="1" u="sng" dirty="0" smtClean="0">
                <a:solidFill>
                  <a:srgbClr val="FFFF00"/>
                </a:solidFill>
                <a:latin typeface="Arial" panose="020B0604020202020204" pitchFamily="34" charset="0"/>
                <a:cs typeface="Arial" panose="020B0604020202020204" pitchFamily="34" charset="0"/>
              </a:rPr>
            </a:br>
            <a:r>
              <a:rPr lang="en-US" sz="2400" dirty="0" smtClean="0">
                <a:solidFill>
                  <a:srgbClr val="FFFF00"/>
                </a:solidFill>
                <a:latin typeface="Arial" panose="020B0604020202020204" pitchFamily="34" charset="0"/>
                <a:cs typeface="Arial" panose="020B0604020202020204" pitchFamily="34" charset="0"/>
              </a:rPr>
              <a:t>Image GrayScaling reduces complexity of an RGB pixel image to a simpler black and white image color space channel . Single channel images reduces computational requirements such as training data for the Machine learning algorithm as referred to by (Kanan,2010:1) In order to acquire accurate performance . Gray Scale images are more preferable in feature extraction and classification phases of the image recognition framework since classification algorithms  are more sensible to image quality that’s in vast of which grayscale images are more feasible for the training and development dataset to feed into classification algorithms.</a:t>
            </a:r>
            <a:br>
              <a:rPr lang="en-US" sz="2400" dirty="0" smtClean="0">
                <a:solidFill>
                  <a:srgbClr val="FFFF00"/>
                </a:solidFill>
                <a:latin typeface="Arial" panose="020B0604020202020204" pitchFamily="34" charset="0"/>
                <a:cs typeface="Arial" panose="020B0604020202020204" pitchFamily="34" charset="0"/>
              </a:rPr>
            </a:br>
            <a:r>
              <a:rPr lang="en-US" sz="2400" dirty="0" smtClean="0">
                <a:solidFill>
                  <a:srgbClr val="FFFF00"/>
                </a:solidFill>
                <a:latin typeface="Arial" panose="020B0604020202020204" pitchFamily="34" charset="0"/>
                <a:cs typeface="Arial" panose="020B0604020202020204" pitchFamily="34" charset="0"/>
              </a:rPr>
              <a:t/>
            </a:r>
            <a:br>
              <a:rPr lang="en-US" sz="2400" dirty="0" smtClean="0">
                <a:solidFill>
                  <a:srgbClr val="FFFF00"/>
                </a:solidFill>
                <a:latin typeface="Arial" panose="020B0604020202020204" pitchFamily="34" charset="0"/>
                <a:cs typeface="Arial" panose="020B0604020202020204" pitchFamily="34" charset="0"/>
              </a:rPr>
            </a:br>
            <a:r>
              <a:rPr lang="en-US" sz="2400" b="1" u="sng" dirty="0" smtClean="0">
                <a:solidFill>
                  <a:srgbClr val="FFFF00"/>
                </a:solidFill>
                <a:latin typeface="Arial" panose="020B0604020202020204" pitchFamily="34" charset="0"/>
                <a:cs typeface="Arial" panose="020B0604020202020204" pitchFamily="34" charset="0"/>
              </a:rPr>
              <a:t>Canny</a:t>
            </a:r>
            <a:br>
              <a:rPr lang="en-US" sz="2400" b="1" u="sng" dirty="0" smtClean="0">
                <a:solidFill>
                  <a:srgbClr val="FFFF00"/>
                </a:solidFill>
                <a:latin typeface="Arial" panose="020B0604020202020204" pitchFamily="34" charset="0"/>
                <a:cs typeface="Arial" panose="020B0604020202020204" pitchFamily="34" charset="0"/>
              </a:rPr>
            </a:br>
            <a:r>
              <a:rPr lang="en-US" sz="2400" dirty="0" smtClean="0">
                <a:solidFill>
                  <a:srgbClr val="FFFF00"/>
                </a:solidFill>
                <a:latin typeface="Arial" panose="020B0604020202020204" pitchFamily="34" charset="0"/>
                <a:cs typeface="Arial" panose="020B0604020202020204" pitchFamily="34" charset="0"/>
              </a:rPr>
              <a:t>Canny</a:t>
            </a:r>
            <a:r>
              <a:rPr lang="en-US" sz="2400" dirty="0" smtClean="0">
                <a:solidFill>
                  <a:srgbClr val="FFFF00"/>
                </a:solidFill>
                <a:latin typeface="Arial" panose="020B0604020202020204" pitchFamily="34" charset="0"/>
                <a:cs typeface="Arial" panose="020B0604020202020204" pitchFamily="34" charset="0"/>
              </a:rPr>
              <a:t> edges yielded from a feature extracted channel image boosts image recognition patterns . Canny edge detection identifies ,detects the human face and picks up the edges of eyes and mouth’s features as detailed in “Facial Recognition based on edge detection” . </a:t>
            </a:r>
            <a:r>
              <a:rPr lang="en-US" sz="3200" b="1" u="sng" dirty="0">
                <a:solidFill>
                  <a:srgbClr val="FFFF00"/>
                </a:solidFill>
                <a:latin typeface="Arial" panose="020B0604020202020204" pitchFamily="34" charset="0"/>
                <a:cs typeface="Arial" panose="020B0604020202020204" pitchFamily="34" charset="0"/>
              </a:rPr>
              <a:t/>
            </a:r>
            <a:br>
              <a:rPr lang="en-US" sz="3200" b="1" u="sng" dirty="0">
                <a:solidFill>
                  <a:srgbClr val="FFFF00"/>
                </a:solidFill>
                <a:latin typeface="Arial" panose="020B0604020202020204" pitchFamily="34" charset="0"/>
                <a:cs typeface="Arial" panose="020B0604020202020204" pitchFamily="34" charset="0"/>
              </a:rPr>
            </a:br>
            <a:endParaRPr lang="en-US" sz="3200" dirty="0">
              <a:solidFill>
                <a:srgbClr val="FFFF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flipH="1">
            <a:off x="10049853" y="6202680"/>
            <a:ext cx="45719" cy="45719"/>
          </a:xfrm>
        </p:spPr>
        <p:txBody>
          <a:bodyPr>
            <a:normAutofit fontScale="25000" lnSpcReduction="20000"/>
          </a:bodyPr>
          <a:lstStyle/>
          <a:p>
            <a:r>
              <a:rPr lang="en-US" b="1" u="sng" dirty="0">
                <a:latin typeface="Arial" panose="020B0604020202020204" pitchFamily="34" charset="0"/>
                <a:cs typeface="Arial" panose="020B0604020202020204" pitchFamily="34" charset="0"/>
              </a:rPr>
              <a:t>GrayScale</a:t>
            </a:r>
          </a:p>
          <a:p>
            <a:endParaRPr lang="en-US" dirty="0"/>
          </a:p>
        </p:txBody>
      </p:sp>
      <p:sp>
        <p:nvSpPr>
          <p:cNvPr id="4" name="Date Placeholder 3"/>
          <p:cNvSpPr>
            <a:spLocks noGrp="1"/>
          </p:cNvSpPr>
          <p:nvPr>
            <p:ph type="dt" sz="half" idx="10"/>
          </p:nvPr>
        </p:nvSpPr>
        <p:spPr/>
        <p:txBody>
          <a:bodyPr/>
          <a:lstStyle/>
          <a:p>
            <a:fld id="{19E067D8-D635-4E60-8620-2F793B3BBC79}" type="datetime2">
              <a:rPr lang="en-US" smtClean="0"/>
              <a:t>Tuesday, October 20, 2020</a:t>
            </a:fld>
            <a:endParaRPr lang="en-US" dirty="0"/>
          </a:p>
        </p:txBody>
      </p:sp>
      <p:sp>
        <p:nvSpPr>
          <p:cNvPr id="5" name="Footer Placeholder 4"/>
          <p:cNvSpPr>
            <a:spLocks noGrp="1"/>
          </p:cNvSpPr>
          <p:nvPr>
            <p:ph type="ftr" sz="quarter" idx="11"/>
          </p:nvPr>
        </p:nvSpPr>
        <p:spPr/>
        <p:txBody>
          <a:bodyPr/>
          <a:lstStyle/>
          <a:p>
            <a:r>
              <a:rPr lang="en-US" dirty="0" smtClean="0"/>
              <a:t>Practical X</a:t>
            </a:r>
            <a:endParaRPr lang="en-US" dirty="0"/>
          </a:p>
        </p:txBody>
      </p:sp>
      <p:sp>
        <p:nvSpPr>
          <p:cNvPr id="6" name="Slide Number Placeholder 5"/>
          <p:cNvSpPr>
            <a:spLocks noGrp="1"/>
          </p:cNvSpPr>
          <p:nvPr>
            <p:ph type="sldNum" sz="quarter" idx="12"/>
          </p:nvPr>
        </p:nvSpPr>
        <p:spPr/>
        <p:txBody>
          <a:bodyPr/>
          <a:lstStyle/>
          <a:p>
            <a:fld id="{E9032749-2B7F-4700-A41F-EF50C10F022A}" type="slidenum">
              <a:rPr lang="en-US" smtClean="0"/>
              <a:t>6</a:t>
            </a:fld>
            <a:endParaRPr lang="en-US" dirty="0"/>
          </a:p>
        </p:txBody>
      </p:sp>
    </p:spTree>
    <p:extLst>
      <p:ext uri="{BB962C8B-B14F-4D97-AF65-F5344CB8AC3E}">
        <p14:creationId xmlns:p14="http://schemas.microsoft.com/office/powerpoint/2010/main" val="2659347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173209" cy="6317733"/>
          </a:xfrm>
        </p:spPr>
        <p:txBody>
          <a:bodyPr/>
          <a:lstStyle/>
          <a:p>
            <a:r>
              <a:rPr lang="en-US" sz="2000" dirty="0" smtClean="0">
                <a:solidFill>
                  <a:srgbClr val="FFFF00"/>
                </a:solidFill>
                <a:latin typeface="Arial" panose="020B0604020202020204" pitchFamily="34" charset="0"/>
                <a:cs typeface="Arial" panose="020B0604020202020204" pitchFamily="34" charset="0"/>
              </a:rPr>
              <a:t>The canny edge extracted images are easily comparable to the labelled images stored in the database because of the robust canny edge detection algorithms </a:t>
            </a:r>
            <a:br>
              <a:rPr lang="en-US" sz="2000" dirty="0" smtClean="0">
                <a:solidFill>
                  <a:srgbClr val="FFFF00"/>
                </a:solidFill>
                <a:latin typeface="Arial" panose="020B0604020202020204" pitchFamily="34" charset="0"/>
                <a:cs typeface="Arial" panose="020B0604020202020204" pitchFamily="34" charset="0"/>
              </a:rPr>
            </a:br>
            <a:r>
              <a:rPr lang="en-US" sz="2000" dirty="0" smtClean="0">
                <a:solidFill>
                  <a:srgbClr val="FFFF00"/>
                </a:solidFill>
                <a:latin typeface="Arial" panose="020B0604020202020204" pitchFamily="34" charset="0"/>
                <a:cs typeface="Arial" panose="020B0604020202020204" pitchFamily="34" charset="0"/>
              </a:rPr>
              <a:t>for further classification.</a:t>
            </a:r>
            <a:br>
              <a:rPr lang="en-US" sz="2000" dirty="0" smtClean="0">
                <a:solidFill>
                  <a:srgbClr val="FFFF00"/>
                </a:solidFill>
                <a:latin typeface="Arial" panose="020B0604020202020204" pitchFamily="34" charset="0"/>
                <a:cs typeface="Arial" panose="020B0604020202020204" pitchFamily="34" charset="0"/>
              </a:rPr>
            </a:br>
            <a:r>
              <a:rPr lang="en-US" sz="2000" dirty="0">
                <a:solidFill>
                  <a:srgbClr val="FFFF00"/>
                </a:solidFill>
                <a:latin typeface="Arial" panose="020B0604020202020204" pitchFamily="34" charset="0"/>
                <a:cs typeface="Arial" panose="020B0604020202020204" pitchFamily="34" charset="0"/>
              </a:rPr>
              <a:t/>
            </a:r>
            <a:br>
              <a:rPr lang="en-US" sz="2000" dirty="0">
                <a:solidFill>
                  <a:srgbClr val="FFFF00"/>
                </a:solidFill>
                <a:latin typeface="Arial" panose="020B0604020202020204" pitchFamily="34" charset="0"/>
                <a:cs typeface="Arial" panose="020B0604020202020204" pitchFamily="34" charset="0"/>
              </a:rPr>
            </a:br>
            <a:r>
              <a:rPr lang="en-US" sz="2800" u="sng" dirty="0" smtClean="0">
                <a:solidFill>
                  <a:srgbClr val="FFFF00"/>
                </a:solidFill>
                <a:latin typeface="Arial" panose="020B0604020202020204" pitchFamily="34" charset="0"/>
                <a:cs typeface="Arial" panose="020B0604020202020204" pitchFamily="34" charset="0"/>
              </a:rPr>
              <a:t>Fast</a:t>
            </a:r>
            <a:br>
              <a:rPr lang="en-US" sz="2800" u="sng" dirty="0" smtClean="0">
                <a:solidFill>
                  <a:srgbClr val="FFFF00"/>
                </a:solidFill>
                <a:latin typeface="Arial" panose="020B0604020202020204" pitchFamily="34" charset="0"/>
                <a:cs typeface="Arial" panose="020B0604020202020204" pitchFamily="34" charset="0"/>
              </a:rPr>
            </a:br>
            <a:r>
              <a:rPr lang="en-US" sz="2000" dirty="0" smtClean="0">
                <a:solidFill>
                  <a:srgbClr val="FFFF00"/>
                </a:solidFill>
                <a:latin typeface="Arial" panose="020B0604020202020204" pitchFamily="34" charset="0"/>
                <a:cs typeface="Arial" panose="020B0604020202020204" pitchFamily="34" charset="0"/>
              </a:rPr>
              <a:t>Features from accelerated segment test (FAST) is an imperative corner detection function  as it locates and map objects and features of interest</a:t>
            </a:r>
            <a:br>
              <a:rPr lang="en-US" sz="2000" dirty="0" smtClean="0">
                <a:solidFill>
                  <a:srgbClr val="FFFF00"/>
                </a:solidFill>
                <a:latin typeface="Arial" panose="020B0604020202020204" pitchFamily="34" charset="0"/>
                <a:cs typeface="Arial" panose="020B0604020202020204" pitchFamily="34" charset="0"/>
              </a:rPr>
            </a:br>
            <a:r>
              <a:rPr lang="en-US" sz="2000" dirty="0" smtClean="0">
                <a:solidFill>
                  <a:srgbClr val="FFFF00"/>
                </a:solidFill>
                <a:latin typeface="Arial" panose="020B0604020202020204" pitchFamily="34" charset="0"/>
                <a:cs typeface="Arial" panose="020B0604020202020204" pitchFamily="34" charset="0"/>
              </a:rPr>
              <a:t>with added advantage of its computational efficiency as researched by(Tyagi:2019:1).It is known to have superior performance in computation time and resources which is favored by Machine learning approaches since it speedily finds feature points by circles on an image.</a:t>
            </a:r>
            <a:endParaRPr lang="en-US" sz="2800" u="sng" dirty="0">
              <a:solidFill>
                <a:srgbClr val="FFFF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flipH="1" flipV="1">
            <a:off x="10049853" y="6248399"/>
            <a:ext cx="45719" cy="45719"/>
          </a:xfrm>
        </p:spPr>
        <p:txBody>
          <a:bodyPr>
            <a:normAutofit fontScale="25000" lnSpcReduction="20000"/>
          </a:bodyPr>
          <a:lstStyle/>
          <a:p>
            <a:endParaRPr lang="en-US" dirty="0"/>
          </a:p>
        </p:txBody>
      </p:sp>
      <p:sp>
        <p:nvSpPr>
          <p:cNvPr id="4" name="Date Placeholder 3"/>
          <p:cNvSpPr>
            <a:spLocks noGrp="1"/>
          </p:cNvSpPr>
          <p:nvPr>
            <p:ph type="dt" sz="half" idx="10"/>
          </p:nvPr>
        </p:nvSpPr>
        <p:spPr/>
        <p:txBody>
          <a:bodyPr/>
          <a:lstStyle/>
          <a:p>
            <a:fld id="{19E067D8-D635-4E60-8620-2F793B3BBC79}" type="datetime2">
              <a:rPr lang="en-US" smtClean="0"/>
              <a:t>Tuesday, October 20, 2020</a:t>
            </a:fld>
            <a:endParaRPr lang="en-US" dirty="0"/>
          </a:p>
        </p:txBody>
      </p:sp>
      <p:sp>
        <p:nvSpPr>
          <p:cNvPr id="5" name="Footer Placeholder 4"/>
          <p:cNvSpPr>
            <a:spLocks noGrp="1"/>
          </p:cNvSpPr>
          <p:nvPr>
            <p:ph type="ftr" sz="quarter" idx="11"/>
          </p:nvPr>
        </p:nvSpPr>
        <p:spPr/>
        <p:txBody>
          <a:bodyPr/>
          <a:lstStyle/>
          <a:p>
            <a:r>
              <a:rPr lang="en-US" dirty="0" smtClean="0"/>
              <a:t>Practical X</a:t>
            </a:r>
            <a:endParaRPr lang="en-US" dirty="0"/>
          </a:p>
        </p:txBody>
      </p:sp>
      <p:sp>
        <p:nvSpPr>
          <p:cNvPr id="6" name="Slide Number Placeholder 5"/>
          <p:cNvSpPr>
            <a:spLocks noGrp="1"/>
          </p:cNvSpPr>
          <p:nvPr>
            <p:ph type="sldNum" sz="quarter" idx="12"/>
          </p:nvPr>
        </p:nvSpPr>
        <p:spPr/>
        <p:txBody>
          <a:bodyPr/>
          <a:lstStyle/>
          <a:p>
            <a:fld id="{E9032749-2B7F-4700-A41F-EF50C10F022A}" type="slidenum">
              <a:rPr lang="en-US" smtClean="0"/>
              <a:t>7</a:t>
            </a:fld>
            <a:endParaRPr lang="en-US" dirty="0"/>
          </a:p>
        </p:txBody>
      </p:sp>
    </p:spTree>
    <p:extLst>
      <p:ext uri="{BB962C8B-B14F-4D97-AF65-F5344CB8AC3E}">
        <p14:creationId xmlns:p14="http://schemas.microsoft.com/office/powerpoint/2010/main" val="3390027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t>REFERENCES</a:t>
            </a:r>
            <a:endParaRPr lang="en-US" b="1" i="1" u="sng" dirty="0"/>
          </a:p>
        </p:txBody>
      </p:sp>
      <p:sp>
        <p:nvSpPr>
          <p:cNvPr id="3" name="Content Placeholder 2"/>
          <p:cNvSpPr>
            <a:spLocks noGrp="1"/>
          </p:cNvSpPr>
          <p:nvPr>
            <p:ph idx="1"/>
          </p:nvPr>
        </p:nvSpPr>
        <p:spPr/>
        <p:txBody>
          <a:bodyPr>
            <a:normAutofit fontScale="85000" lnSpcReduction="20000"/>
          </a:bodyPr>
          <a:lstStyle/>
          <a:p>
            <a:r>
              <a:rPr lang="en-US" dirty="0" smtClean="0">
                <a:latin typeface="Arial" panose="020B0604020202020204" pitchFamily="34" charset="0"/>
                <a:cs typeface="Arial" panose="020B0604020202020204" pitchFamily="34" charset="0"/>
              </a:rPr>
              <a:t>1)</a:t>
            </a:r>
            <a:r>
              <a:rPr lang="en-US" dirty="0"/>
              <a:t> </a:t>
            </a:r>
            <a:r>
              <a:rPr lang="en-US" dirty="0" smtClean="0"/>
              <a:t>Kollcaku, S. (2017). </a:t>
            </a:r>
            <a:r>
              <a:rPr lang="en-US" dirty="0"/>
              <a:t>The promise of mobile technologies for education. </a:t>
            </a:r>
            <a:r>
              <a:rPr lang="en-US" dirty="0"/>
              <a:t>From automatic image cropping to face recognition and smart object detection Cloud </a:t>
            </a:r>
            <a:r>
              <a:rPr lang="en-US" dirty="0" smtClean="0"/>
              <a:t>services. Available </a:t>
            </a:r>
            <a:r>
              <a:rPr lang="en-US" dirty="0"/>
              <a:t>from: https://medium.com/@skender.kollcaku/from-automatic-image-cropping-to-face-recognition-and-smart-object-detection-cloud-services-fe53b8</a:t>
            </a:r>
            <a:r>
              <a:rPr lang="en-US" dirty="0" smtClean="0">
                <a:latin typeface="Arial" panose="020B0604020202020204" pitchFamily="34" charset="0"/>
                <a:cs typeface="Arial" panose="020B0604020202020204" pitchFamily="34" charset="0"/>
              </a:rPr>
              <a:t>2)</a:t>
            </a:r>
          </a:p>
          <a:p>
            <a:r>
              <a:rPr lang="en-US" dirty="0" smtClean="0">
                <a:latin typeface="Arial" panose="020B0604020202020204" pitchFamily="34" charset="0"/>
                <a:cs typeface="Arial" panose="020B0604020202020204" pitchFamily="34" charset="0"/>
              </a:rPr>
              <a:t>2)</a:t>
            </a:r>
            <a:r>
              <a:rPr lang="en-US" dirty="0"/>
              <a:t> </a:t>
            </a:r>
            <a:r>
              <a:rPr lang="en-US" dirty="0" smtClean="0"/>
              <a:t>Kanan, C. </a:t>
            </a:r>
            <a:r>
              <a:rPr lang="en-US" dirty="0"/>
              <a:t>(</a:t>
            </a:r>
            <a:r>
              <a:rPr lang="en-US" dirty="0" smtClean="0"/>
              <a:t>2012). </a:t>
            </a:r>
            <a:r>
              <a:rPr lang="en-US" dirty="0"/>
              <a:t>Color-to-Grayscale: Does the Method Matter in Image Recognition</a:t>
            </a:r>
            <a:r>
              <a:rPr lang="en-US" dirty="0" smtClean="0"/>
              <a:t>?.Available </a:t>
            </a:r>
            <a:r>
              <a:rPr lang="en-US" dirty="0"/>
              <a:t>from: https://journals.plos.org/plosone/article?id=10.1371/journal.pone.0029740</a:t>
            </a:r>
            <a:endParaRPr lang="en-US"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3</a:t>
            </a:r>
            <a:r>
              <a:rPr lang="en-US" dirty="0" smtClean="0">
                <a:latin typeface="Arial" panose="020B0604020202020204" pitchFamily="34" charset="0"/>
                <a:cs typeface="Arial" panose="020B0604020202020204" pitchFamily="34" charset="0"/>
              </a:rPr>
              <a:t>)</a:t>
            </a:r>
            <a:r>
              <a:rPr lang="en-US" dirty="0"/>
              <a:t> </a:t>
            </a:r>
            <a:r>
              <a:rPr lang="en-US" dirty="0" smtClean="0"/>
              <a:t>Tyagi, D. </a:t>
            </a:r>
            <a:r>
              <a:rPr lang="en-US" dirty="0"/>
              <a:t>(</a:t>
            </a:r>
            <a:r>
              <a:rPr lang="en-US" dirty="0" smtClean="0"/>
              <a:t>2019</a:t>
            </a:r>
            <a:r>
              <a:rPr lang="en-US" dirty="0"/>
              <a:t> Introduction to FAST (Features from Accelerated Segment Test</a:t>
            </a:r>
            <a:r>
              <a:rPr lang="en-US" dirty="0" smtClean="0"/>
              <a:t>).</a:t>
            </a:r>
            <a:r>
              <a:rPr lang="en-US" dirty="0"/>
              <a:t>Available from: </a:t>
            </a:r>
            <a:r>
              <a:rPr lang="en-US" dirty="0">
                <a:hlinkClick r:id="rId2"/>
              </a:rPr>
              <a:t>https://</a:t>
            </a:r>
            <a:r>
              <a:rPr lang="en-US" dirty="0" smtClean="0">
                <a:hlinkClick r:id="rId2"/>
              </a:rPr>
              <a:t>medium.com/data-breach/introduction-to-fast-features-from-accelerated-segment-test-4ed33dde6d65</a:t>
            </a:r>
            <a:endParaRPr lang="en-US" dirty="0" smtClean="0"/>
          </a:p>
          <a:p>
            <a:r>
              <a:rPr lang="en-US" dirty="0" smtClean="0">
                <a:latin typeface="Arial" panose="020B0604020202020204" pitchFamily="34" charset="0"/>
                <a:cs typeface="Arial" panose="020B0604020202020204" pitchFamily="34" charset="0"/>
              </a:rPr>
              <a:t>4)</a:t>
            </a:r>
            <a:r>
              <a:rPr lang="en-US" dirty="0"/>
              <a:t> T. Ahonen, A. Hadid, and M.Pietikainen, “Face Recognition with Local Binary </a:t>
            </a:r>
            <a:r>
              <a:rPr lang="en-US" dirty="0" err="1"/>
              <a:t>Patterns”,Proc</a:t>
            </a:r>
            <a:r>
              <a:rPr lang="en-US" dirty="0"/>
              <a:t>. 8th European Conference on Computer Vision(ECCV 2004), Springer Press, May 2004, pp. 469-481</a:t>
            </a:r>
            <a:r>
              <a:rPr lang="en-US" dirty="0" smtClean="0"/>
              <a:t>.</a:t>
            </a:r>
          </a:p>
          <a:p>
            <a:r>
              <a:rPr lang="en-US" dirty="0" smtClean="0"/>
              <a:t>5)X . Chen,W.Cheng. (2015). </a:t>
            </a:r>
            <a:r>
              <a:rPr lang="en-US" dirty="0"/>
              <a:t>FACIAL EXPRESSION RECOGNITION BASED ON EDGE DETECTION . International Journal of Computer Science &amp; Engineering Survey (IJCSES) Vol.6, </a:t>
            </a:r>
            <a:r>
              <a:rPr lang="en-US" dirty="0" smtClean="0"/>
              <a:t>No.2.</a:t>
            </a:r>
            <a:endParaRPr lang="en-US"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19E067D8-D635-4E60-8620-2F793B3BBC79}" type="datetime2">
              <a:rPr lang="en-US" smtClean="0"/>
              <a:t>Tuesday, October 20, 2020</a:t>
            </a:fld>
            <a:endParaRPr lang="en-US" dirty="0"/>
          </a:p>
        </p:txBody>
      </p:sp>
      <p:sp>
        <p:nvSpPr>
          <p:cNvPr id="5" name="Footer Placeholder 4"/>
          <p:cNvSpPr>
            <a:spLocks noGrp="1"/>
          </p:cNvSpPr>
          <p:nvPr>
            <p:ph type="ftr" sz="quarter" idx="11"/>
          </p:nvPr>
        </p:nvSpPr>
        <p:spPr/>
        <p:txBody>
          <a:bodyPr/>
          <a:lstStyle/>
          <a:p>
            <a:r>
              <a:rPr lang="en-US" dirty="0" smtClean="0"/>
              <a:t>Practical X</a:t>
            </a:r>
            <a:endParaRPr lang="en-US" dirty="0"/>
          </a:p>
        </p:txBody>
      </p:sp>
      <p:sp>
        <p:nvSpPr>
          <p:cNvPr id="6" name="Slide Number Placeholder 5"/>
          <p:cNvSpPr>
            <a:spLocks noGrp="1"/>
          </p:cNvSpPr>
          <p:nvPr>
            <p:ph type="sldNum" sz="quarter" idx="12"/>
          </p:nvPr>
        </p:nvSpPr>
        <p:spPr/>
        <p:txBody>
          <a:bodyPr/>
          <a:lstStyle/>
          <a:p>
            <a:fld id="{E9032749-2B7F-4700-A41F-EF50C10F022A}" type="slidenum">
              <a:rPr lang="en-US" smtClean="0"/>
              <a:t>8</a:t>
            </a:fld>
            <a:endParaRPr lang="en-US" dirty="0"/>
          </a:p>
        </p:txBody>
      </p:sp>
    </p:spTree>
    <p:extLst>
      <p:ext uri="{BB962C8B-B14F-4D97-AF65-F5344CB8AC3E}">
        <p14:creationId xmlns:p14="http://schemas.microsoft.com/office/powerpoint/2010/main" val="13001610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389</TotalTime>
  <Words>642</Words>
  <Application>Microsoft Office PowerPoint</Application>
  <PresentationFormat>Widescreen</PresentationFormat>
  <Paragraphs>69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Bauhaus 93</vt:lpstr>
      <vt:lpstr>Calibri</vt:lpstr>
      <vt:lpstr>Century Gothic</vt:lpstr>
      <vt:lpstr>Wingdings 3</vt:lpstr>
      <vt:lpstr>Ion</vt:lpstr>
      <vt:lpstr>NETWORK PROJECT(PRACTICAL X) 2020</vt:lpstr>
      <vt:lpstr>CONTENT </vt:lpstr>
      <vt:lpstr>PROBLEM STATEMENT</vt:lpstr>
      <vt:lpstr>   SOLUTION </vt:lpstr>
      <vt:lpstr>METHODOLOGY </vt:lpstr>
      <vt:lpstr>GrayScale Image GrayScaling reduces complexity of an RGB pixel image to a simpler black and white image color space channel . Single channel images reduces computational requirements such as training data for the Machine learning algorithm as referred to by (Kanan,2010:1) In order to acquire accurate performance . Gray Scale images are more preferable in feature extraction and classification phases of the image recognition framework since classification algorithms  are more sensible to image quality that’s in vast of which grayscale images are more feasible for the training and development dataset to feed into classification algorithms.  Canny Canny edges yielded from a feature extracted channel image boosts image recognition patterns . Canny edge detection identifies ,detects the human face and picks up the edges of eyes and mouth’s features as detailed in “Facial Recognition based on edge detection” .  </vt:lpstr>
      <vt:lpstr>The canny edge extracted images are easily comparable to the labelled images stored in the database because of the robust canny edge detection algorithms  for further classification.  Fast Features from accelerated segment test (FAST) is an imperative corner detection function  as it locates and map objects and features of interest with added advantage of its computational efficiency as researched by(Tyagi:2019:1).It is known to have superior performance in computation time and resources which is favored by Machine learning approaches since it speedily finds feature points by circles on an image.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PROJECT(PRACTICAL X)</dc:title>
  <dc:creator>ME</dc:creator>
  <cp:lastModifiedBy>ME</cp:lastModifiedBy>
  <cp:revision>24</cp:revision>
  <dcterms:created xsi:type="dcterms:W3CDTF">2020-10-16T06:13:06Z</dcterms:created>
  <dcterms:modified xsi:type="dcterms:W3CDTF">2020-10-20T09:41:35Z</dcterms:modified>
</cp:coreProperties>
</file>