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AE6"/>
    <a:srgbClr val="023047"/>
    <a:srgbClr val="FB8501"/>
    <a:srgbClr val="219EBC"/>
    <a:srgbClr val="FFB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01D1A-5C34-5C09-D5D8-8CB8BF9FDDD1}" v="748" dt="2022-11-13T15:09:11.140"/>
    <p1510:client id="{949E0FEE-69F8-4C10-A7A4-ACBCE621C3E5}" v="329" dt="2022-11-14T17:55:19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6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516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82D5-3C25-3D6F-0514-AD39E7A79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19D6-B8FF-ECD3-A501-1CA9A0726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47CC-9377-240A-C1B4-0FBF46A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E150-53E0-49F7-C70A-150C21F1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35F3-5F5C-584B-D417-DBBB205F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32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624F-3EF6-A8C1-79F7-ED3E6F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7799A-B00D-A378-7A98-80B22B3F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9742-08B8-A79C-AB18-A563E09F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F5DF-32F7-9C48-A221-AD8B4D35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26CC-6636-A4B4-D767-840F0A9D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5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DD852-7CC0-7864-12B2-CC812E4E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9FBF9-7007-A233-596A-5F0F1181F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B759-8DCE-D454-311A-F3E2DB13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C27D-A53B-C512-AEE5-C8D8D96D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FA4A-32EE-99D1-7B12-A2CACD2C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87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BAB4-C3E4-9F69-5AAC-5E0B8B2F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3004-77C1-B8C3-D357-EA202DDC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9F15-5D71-E82C-669E-8C1AD0F9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C861-B4AC-AD2F-82D6-67FFF642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468E-5220-F6B8-5EE1-DBE42338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38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C11B-5D21-8A9F-5E80-CC117F2B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D682-318A-35A8-AF91-E448546D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72EF-96DF-A9D9-2E30-8A38F3C1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2F7F-66BB-BA89-609B-D6EC1AD7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7C78-045F-C3EE-CF23-2EC27649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936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BA94-B085-DCF1-34EB-E6CD2116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D738-322F-F215-C503-8DFDAB65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2333D-ECE5-19BC-10DF-F956ACB7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32EE6-23A5-B8DA-9F86-98DFB088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AEA4-B3FE-0E73-5FB0-BF94626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E18A-B911-8101-3B36-3945167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1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8CE5-F2CF-91A7-3F51-BA197900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2DD8A-4812-5AA4-CB15-B3395B99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3551C-B490-9097-7966-053A0718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E8D83-5BEF-75EF-FC64-3B753BFD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D6F5B-7848-9F33-136C-F89391F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B3981-071B-54B0-47DF-8AC5F07C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F7E33-9112-E601-8E2F-79741C4B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CFD01-4E1F-2567-7B71-17888519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09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AAEA-31C9-E9ED-CA3D-E8C3ACFD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23CE3-1CCD-AAC3-9CDA-746C8D35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3C00-9E54-C205-1093-9863FC61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05643-CDA2-3A68-838F-F5E283B8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39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86D0-6DCA-C04E-9E2F-0ADEC5CE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38EA6-0517-ADDB-E340-3591E8DA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2E3F-937B-6301-2861-1D2B41B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45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4E26-EE7D-6015-55BA-5EA6EBFE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C8EF-E0B8-B506-2AAC-9E327AA4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EF5CC-BF8F-55AB-7AF1-9066A38A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317B-82BD-C9C8-12DF-95C46928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0FC2-9905-52F6-8604-9DDD04D0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E21E7-4A64-113E-2A65-D1686498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38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4DCF-A735-43C8-ED96-62533D60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53AC5-69C4-4372-4D0D-D1822CA4F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455E-8727-7796-2A0B-44B69D4C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E46F-7001-6F10-364D-AE646E74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EF2B1-ECC4-EE18-3465-52C5824F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8B88A-7C71-C642-DF97-B7B87A3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04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3B4CF-1EDF-FEE3-7DC3-48E9C7C4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DB98-7D6C-FCE0-A476-326CDE10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BA66-17D6-E660-5FCE-5E4B15BE8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9780-AEBE-4D86-A20A-13CE442AB315}" type="datetimeFigureOut">
              <a:rPr lang="en-PH" smtClean="0"/>
              <a:t>14/11/2022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40B9-DD39-BC0E-FBBB-5EDBE835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4DFE-3DF0-872C-2864-AA9B9E88E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4DB7-D98D-4FC6-9CF4-647CAC8E86C1}" type="slidenum">
              <a:rPr lang="en-PH" smtClean="0"/>
              <a:t>‹nr.›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66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393045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-353963" y="516194"/>
            <a:ext cx="12899923" cy="575187"/>
          </a:xfrm>
          <a:prstGeom prst="parallelogram">
            <a:avLst/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1312361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-353962" y="1319981"/>
            <a:ext cx="12899923" cy="575187"/>
          </a:xfrm>
          <a:prstGeom prst="parallelogram">
            <a:avLst/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MT">
            <a:extLst>
              <a:ext uri="{FF2B5EF4-FFF2-40B4-BE49-F238E27FC236}">
                <a16:creationId xmlns:a16="http://schemas.microsoft.com/office/drawing/2014/main" id="{492759F6-4BE7-8898-C070-9FC270AFD5F5}"/>
              </a:ext>
            </a:extLst>
          </p:cNvPr>
          <p:cNvSpPr txBox="1"/>
          <p:nvPr/>
        </p:nvSpPr>
        <p:spPr>
          <a:xfrm>
            <a:off x="2585884" y="2665361"/>
            <a:ext cx="8832867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7200" dirty="0">
                <a:latin typeface="Fredoka One"/>
              </a:rPr>
              <a:t>Project Zero Waste</a:t>
            </a:r>
          </a:p>
          <a:p>
            <a:pPr algn="ctr"/>
            <a:r>
              <a:rPr lang="en-US" sz="7200" dirty="0">
                <a:latin typeface="Fredoka One" panose="02000000000000000000" pitchFamily="2" charset="0"/>
              </a:rPr>
              <a:t>Jord</a:t>
            </a:r>
          </a:p>
        </p:txBody>
      </p:sp>
      <p:sp>
        <p:nvSpPr>
          <p:cNvPr id="10" name="!!GN">
            <a:extLst>
              <a:ext uri="{FF2B5EF4-FFF2-40B4-BE49-F238E27FC236}">
                <a16:creationId xmlns:a16="http://schemas.microsoft.com/office/drawing/2014/main" id="{2F98F014-84E7-FA0D-4F09-E8BCDC19469F}"/>
              </a:ext>
            </a:extLst>
          </p:cNvPr>
          <p:cNvSpPr/>
          <p:nvPr/>
        </p:nvSpPr>
        <p:spPr>
          <a:xfrm>
            <a:off x="5937779" y="5262299"/>
            <a:ext cx="2551472" cy="596087"/>
          </a:xfrm>
          <a:prstGeom prst="roundRect">
            <a:avLst>
              <a:gd name="adj" fmla="val 50000"/>
            </a:avLst>
          </a:prstGeom>
          <a:solidFill>
            <a:srgbClr val="8E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23047"/>
                </a:solidFill>
                <a:latin typeface="Glacial Indifference"/>
              </a:rPr>
              <a:t>1TINB</a:t>
            </a:r>
            <a:endParaRPr lang="en-US" sz="2400" b="1" dirty="0">
              <a:solidFill>
                <a:srgbClr val="023047"/>
              </a:solidFill>
              <a:latin typeface="Glacial Indifference" pitchFamily="50" charset="0"/>
            </a:endParaRPr>
          </a:p>
        </p:txBody>
      </p:sp>
      <p:sp>
        <p:nvSpPr>
          <p:cNvPr id="12" name="!!GN">
            <a:extLst>
              <a:ext uri="{FF2B5EF4-FFF2-40B4-BE49-F238E27FC236}">
                <a16:creationId xmlns:a16="http://schemas.microsoft.com/office/drawing/2014/main" id="{92B0B1EE-D1E8-A117-41D4-71D62EA364BC}"/>
              </a:ext>
            </a:extLst>
          </p:cNvPr>
          <p:cNvSpPr/>
          <p:nvPr/>
        </p:nvSpPr>
        <p:spPr>
          <a:xfrm>
            <a:off x="2583226" y="6006781"/>
            <a:ext cx="9356920" cy="596087"/>
          </a:xfrm>
          <a:prstGeom prst="roundRect">
            <a:avLst>
              <a:gd name="adj" fmla="val 50000"/>
            </a:avLst>
          </a:prstGeom>
          <a:solidFill>
            <a:srgbClr val="8E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23047"/>
                </a:solidFill>
                <a:latin typeface="Glacial Indifference"/>
              </a:rPr>
              <a:t>Jacy, Fenne, Iben, Remco </a:t>
            </a:r>
            <a:endParaRPr lang="en-US" sz="2400" b="1" dirty="0">
              <a:solidFill>
                <a:srgbClr val="023047"/>
              </a:solidFill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1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MEMBERS">
            <a:extLst>
              <a:ext uri="{FF2B5EF4-FFF2-40B4-BE49-F238E27FC236}">
                <a16:creationId xmlns:a16="http://schemas.microsoft.com/office/drawing/2014/main" id="{E04595BB-6D5D-93A3-C2A3-46195641F44D}"/>
              </a:ext>
            </a:extLst>
          </p:cNvPr>
          <p:cNvSpPr txBox="1"/>
          <p:nvPr/>
        </p:nvSpPr>
        <p:spPr>
          <a:xfrm>
            <a:off x="4127352" y="8016861"/>
            <a:ext cx="18473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6000" dirty="0">
              <a:latin typeface="Fredoka One" panose="02000000000000000000" pitchFamily="2" charset="0"/>
            </a:endParaRPr>
          </a:p>
        </p:txBody>
      </p:sp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9818399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-353962" y="5135086"/>
            <a:ext cx="12899923" cy="575187"/>
          </a:xfrm>
          <a:prstGeom prst="parallelogram">
            <a:avLst/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10737715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-353962" y="5938873"/>
            <a:ext cx="12899923" cy="575187"/>
          </a:xfrm>
          <a:prstGeom prst="parallelogram">
            <a:avLst/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!!WHAT">
            <a:extLst>
              <a:ext uri="{FF2B5EF4-FFF2-40B4-BE49-F238E27FC236}">
                <a16:creationId xmlns:a16="http://schemas.microsoft.com/office/drawing/2014/main" id="{4585DF26-9DBB-D8A9-5767-2DCC9A82ABF6}"/>
              </a:ext>
            </a:extLst>
          </p:cNvPr>
          <p:cNvSpPr txBox="1"/>
          <p:nvPr/>
        </p:nvSpPr>
        <p:spPr>
          <a:xfrm>
            <a:off x="2722926" y="639895"/>
            <a:ext cx="713183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23047"/>
                </a:solidFill>
                <a:latin typeface="Fredoka One"/>
              </a:rPr>
              <a:t> Doel </a:t>
            </a:r>
            <a:endParaRPr lang="en-US" sz="6000" dirty="0">
              <a:solidFill>
                <a:srgbClr val="023047"/>
              </a:solidFill>
              <a:latin typeface="Fredoka One" panose="02000000000000000000" pitchFamily="2" charset="0"/>
            </a:endParaRPr>
          </a:p>
        </p:txBody>
      </p:sp>
      <p:sp>
        <p:nvSpPr>
          <p:cNvPr id="3" name="!!LOREM1">
            <a:extLst>
              <a:ext uri="{FF2B5EF4-FFF2-40B4-BE49-F238E27FC236}">
                <a16:creationId xmlns:a16="http://schemas.microsoft.com/office/drawing/2014/main" id="{C37CA80D-73BF-32EA-A3BE-E64F89C3BABD}"/>
              </a:ext>
            </a:extLst>
          </p:cNvPr>
          <p:cNvSpPr txBox="1"/>
          <p:nvPr/>
        </p:nvSpPr>
        <p:spPr>
          <a:xfrm>
            <a:off x="2910348" y="2112298"/>
            <a:ext cx="667945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>
                <a:latin typeface="Calibri"/>
                <a:cs typeface="Calibri"/>
              </a:rPr>
              <a:t>zero waste festival </a:t>
            </a:r>
            <a:endParaRPr lang="en-US" dirty="0"/>
          </a:p>
          <a:p>
            <a:pPr algn="just"/>
            <a:r>
              <a:rPr lang="en-US" sz="2400" dirty="0">
                <a:latin typeface="Calibri"/>
                <a:cs typeface="Calibri"/>
              </a:rPr>
              <a:t>milieu </a:t>
            </a:r>
            <a:r>
              <a:rPr lang="en-US" sz="2400" dirty="0" err="1">
                <a:latin typeface="Calibri"/>
                <a:cs typeface="Calibri"/>
              </a:rPr>
              <a:t>vriendelijk</a:t>
            </a:r>
            <a:endParaRPr lang="en-US" sz="2400" dirty="0">
              <a:latin typeface="Calibri"/>
              <a:cs typeface="Calibri"/>
            </a:endParaRPr>
          </a:p>
          <a:p>
            <a:pPr algn="just"/>
            <a:endParaRPr lang="en-US" sz="2400" dirty="0">
              <a:cs typeface="Calibri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DB69456-2882-DECE-D37D-913DBF04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38345" y="383549"/>
            <a:ext cx="2078458" cy="4438865"/>
          </a:xfrm>
          <a:prstGeom prst="rect">
            <a:avLst/>
          </a:prstGeom>
        </p:spPr>
      </p:pic>
      <p:sp>
        <p:nvSpPr>
          <p:cNvPr id="9" name="!!MT">
            <a:extLst>
              <a:ext uri="{FF2B5EF4-FFF2-40B4-BE49-F238E27FC236}">
                <a16:creationId xmlns:a16="http://schemas.microsoft.com/office/drawing/2014/main" id="{5887FB24-A515-040C-526D-6E69B66B27C2}"/>
              </a:ext>
            </a:extLst>
          </p:cNvPr>
          <p:cNvSpPr txBox="1"/>
          <p:nvPr/>
        </p:nvSpPr>
        <p:spPr>
          <a:xfrm>
            <a:off x="13336503" y="2814258"/>
            <a:ext cx="184731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7200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1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OB">
            <a:extLst>
              <a:ext uri="{FF2B5EF4-FFF2-40B4-BE49-F238E27FC236}">
                <a16:creationId xmlns:a16="http://schemas.microsoft.com/office/drawing/2014/main" id="{97B46E05-F3CB-8777-6A64-C154858A8078}"/>
              </a:ext>
            </a:extLst>
          </p:cNvPr>
          <p:cNvSpPr txBox="1"/>
          <p:nvPr/>
        </p:nvSpPr>
        <p:spPr>
          <a:xfrm>
            <a:off x="4905610" y="903149"/>
            <a:ext cx="2380780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6000" dirty="0">
                <a:latin typeface="Fredoka One"/>
              </a:rPr>
              <a:t>Scope</a:t>
            </a:r>
            <a:endParaRPr lang="en-US" sz="6000" dirty="0">
              <a:latin typeface="Fredoka One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2A655F-E520-49B1-F783-DC01B21BB556}"/>
              </a:ext>
            </a:extLst>
          </p:cNvPr>
          <p:cNvGrpSpPr/>
          <p:nvPr/>
        </p:nvGrpSpPr>
        <p:grpSpPr>
          <a:xfrm>
            <a:off x="2006849" y="1990001"/>
            <a:ext cx="8178302" cy="1328483"/>
            <a:chOff x="2066410" y="2096619"/>
            <a:chExt cx="8178302" cy="1328483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112B060-5D17-4156-C268-6ECA0822B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66410" y="2096619"/>
              <a:ext cx="1087305" cy="10873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E02DFC-562D-CE85-ED04-B621EA90982D}"/>
                </a:ext>
              </a:extLst>
            </p:cNvPr>
            <p:cNvSpPr txBox="1"/>
            <p:nvPr/>
          </p:nvSpPr>
          <p:spPr>
            <a:xfrm>
              <a:off x="3460453" y="2224773"/>
              <a:ext cx="6784259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sz="2400" dirty="0" err="1">
                  <a:latin typeface="Calibri"/>
                  <a:cs typeface="Calibri Light"/>
                </a:rPr>
                <a:t>Voeding</a:t>
              </a:r>
              <a:endParaRPr lang="en-US" sz="2400" dirty="0">
                <a:latin typeface="Calibri"/>
                <a:cs typeface="Calibri Light"/>
              </a:endParaRPr>
            </a:p>
            <a:p>
              <a:pPr algn="just"/>
              <a:r>
                <a:rPr lang="en-US" sz="2400" dirty="0" err="1">
                  <a:latin typeface="Calibri"/>
                  <a:cs typeface="Calibri Light"/>
                </a:rPr>
                <a:t>Lokale</a:t>
              </a:r>
              <a:r>
                <a:rPr lang="en-US" sz="2400" dirty="0">
                  <a:latin typeface="Calibri"/>
                  <a:cs typeface="Calibri Light"/>
                </a:rPr>
                <a:t> </a:t>
              </a:r>
              <a:r>
                <a:rPr lang="en-US" sz="2400" dirty="0" err="1">
                  <a:latin typeface="Calibri"/>
                  <a:cs typeface="Calibri Light"/>
                </a:rPr>
                <a:t>boeren</a:t>
              </a:r>
              <a:endParaRPr lang="en-US" sz="2400" dirty="0">
                <a:latin typeface="Calibri"/>
                <a:cs typeface="Calibri Light"/>
              </a:endParaRPr>
            </a:p>
            <a:p>
              <a:pPr algn="just"/>
              <a:r>
                <a:rPr lang="en-US" sz="2400" dirty="0" err="1">
                  <a:latin typeface="Calibri"/>
                  <a:ea typeface="+mn-lt"/>
                  <a:cs typeface="+mn-lt"/>
                </a:rPr>
                <a:t>vegetarische</a:t>
              </a:r>
              <a:r>
                <a:rPr lang="en-US" sz="2400" dirty="0">
                  <a:latin typeface="Calibri"/>
                  <a:ea typeface="+mn-lt"/>
                  <a:cs typeface="+mn-lt"/>
                </a:rPr>
                <a:t> </a:t>
              </a:r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2913A-8F1E-842F-667A-FDCEFB1307B9}"/>
              </a:ext>
            </a:extLst>
          </p:cNvPr>
          <p:cNvGrpSpPr/>
          <p:nvPr/>
        </p:nvGrpSpPr>
        <p:grpSpPr>
          <a:xfrm>
            <a:off x="2006849" y="3345536"/>
            <a:ext cx="8178302" cy="1087305"/>
            <a:chOff x="2066410" y="2096619"/>
            <a:chExt cx="8178302" cy="1087305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8C3B1626-1D60-01E3-3D1F-C3F19AC2F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66410" y="2096619"/>
              <a:ext cx="1087305" cy="10873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7F0F35-8F93-F73C-AB4C-C364F63A377F}"/>
                </a:ext>
              </a:extLst>
            </p:cNvPr>
            <p:cNvSpPr txBox="1"/>
            <p:nvPr/>
          </p:nvSpPr>
          <p:spPr>
            <a:xfrm>
              <a:off x="3460453" y="2224773"/>
              <a:ext cx="6784259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sz="2400" dirty="0">
                  <a:ea typeface="+mn-lt"/>
                  <a:cs typeface="+mn-lt"/>
                </a:rPr>
                <a:t>Green camping awareness</a:t>
              </a:r>
            </a:p>
            <a:p>
              <a:pPr algn="just"/>
              <a:r>
                <a:rPr lang="en-US" sz="2400" dirty="0" err="1">
                  <a:cs typeface="Calibri"/>
                </a:rPr>
                <a:t>Duurzame</a:t>
              </a:r>
              <a:r>
                <a:rPr lang="en-US" sz="2400" dirty="0">
                  <a:cs typeface="Calibri"/>
                </a:rPr>
                <a:t> / </a:t>
              </a:r>
              <a:r>
                <a:rPr lang="en-US" sz="2400" dirty="0" err="1">
                  <a:cs typeface="Calibri"/>
                </a:rPr>
                <a:t>herbruikbare</a:t>
              </a:r>
              <a:r>
                <a:rPr lang="en-US" sz="2400" dirty="0">
                  <a:cs typeface="Calibri"/>
                </a:rPr>
                <a:t> </a:t>
              </a:r>
              <a:r>
                <a:rPr lang="en-US" sz="2400" dirty="0" err="1">
                  <a:cs typeface="Calibri"/>
                </a:rPr>
                <a:t>producten</a:t>
              </a:r>
              <a:endParaRPr lang="en-US" sz="2400" dirty="0">
                <a:cs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956F9D-DF4E-8B2B-9D74-C4CAB40B8588}"/>
              </a:ext>
            </a:extLst>
          </p:cNvPr>
          <p:cNvGrpSpPr/>
          <p:nvPr/>
        </p:nvGrpSpPr>
        <p:grpSpPr>
          <a:xfrm>
            <a:off x="2006847" y="4701071"/>
            <a:ext cx="8178302" cy="1087305"/>
            <a:chOff x="2066410" y="2096619"/>
            <a:chExt cx="8178302" cy="1087305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2B898DCD-0B2F-4696-C804-91D1EC548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66410" y="2096619"/>
              <a:ext cx="1087305" cy="108730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07E8AF-DD36-7D70-20F2-09B723279651}"/>
                </a:ext>
              </a:extLst>
            </p:cNvPr>
            <p:cNvSpPr txBox="1"/>
            <p:nvPr/>
          </p:nvSpPr>
          <p:spPr>
            <a:xfrm>
              <a:off x="3460453" y="2224773"/>
              <a:ext cx="678425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sz="2400" dirty="0">
                  <a:latin typeface="Glacial Indifference"/>
                </a:rPr>
                <a:t>Energie</a:t>
              </a:r>
              <a:endParaRPr lang="en-US" sz="2400" dirty="0">
                <a:latin typeface="Glacial Indifference" pitchFamily="50" charset="0"/>
              </a:endParaRPr>
            </a:p>
          </p:txBody>
        </p:sp>
      </p:grpSp>
      <p:sp>
        <p:nvSpPr>
          <p:cNvPr id="16" name="!!MEMBERS">
            <a:extLst>
              <a:ext uri="{FF2B5EF4-FFF2-40B4-BE49-F238E27FC236}">
                <a16:creationId xmlns:a16="http://schemas.microsoft.com/office/drawing/2014/main" id="{2DFF06CA-04E9-8A7C-56AA-830821E7F492}"/>
              </a:ext>
            </a:extLst>
          </p:cNvPr>
          <p:cNvSpPr txBox="1"/>
          <p:nvPr/>
        </p:nvSpPr>
        <p:spPr>
          <a:xfrm>
            <a:off x="4127352" y="-15854766"/>
            <a:ext cx="18473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6000" dirty="0">
              <a:latin typeface="Fredoka One" panose="02000000000000000000" pitchFamily="2" charset="0"/>
            </a:endParaRPr>
          </a:p>
        </p:txBody>
      </p:sp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10711244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-353962" y="6026040"/>
            <a:ext cx="12899923" cy="575187"/>
          </a:xfrm>
          <a:prstGeom prst="parallelogram">
            <a:avLst/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326355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-353962" y="256773"/>
            <a:ext cx="12899923" cy="575187"/>
          </a:xfrm>
          <a:prstGeom prst="parallelogram">
            <a:avLst/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45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23AE7AFB-C7D2-822A-B799-355BB3D226A4}"/>
              </a:ext>
            </a:extLst>
          </p:cNvPr>
          <p:cNvSpPr txBox="1"/>
          <p:nvPr/>
        </p:nvSpPr>
        <p:spPr>
          <a:xfrm>
            <a:off x="1124125" y="1008881"/>
            <a:ext cx="1034764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dirty="0">
                <a:ea typeface="+mn-lt"/>
                <a:cs typeface="+mn-lt"/>
              </a:rPr>
              <a:t>Team &amp; Stakeholders</a:t>
            </a:r>
            <a:endParaRPr lang="nl-NL" dirty="0">
              <a:cs typeface="Calibri" panose="020F0502020204030204"/>
            </a:endParaRPr>
          </a:p>
        </p:txBody>
      </p:sp>
      <p:pic>
        <p:nvPicPr>
          <p:cNvPr id="1026" name="!!P" descr="Free People in Couch Stock Photo">
            <a:extLst>
              <a:ext uri="{FF2B5EF4-FFF2-40B4-BE49-F238E27FC236}">
                <a16:creationId xmlns:a16="http://schemas.microsoft.com/office/drawing/2014/main" id="{ED631505-A097-1070-84F4-AA1886D0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5" y="2372942"/>
            <a:ext cx="4718036" cy="31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!!TBB">
            <a:extLst>
              <a:ext uri="{FF2B5EF4-FFF2-40B4-BE49-F238E27FC236}">
                <a16:creationId xmlns:a16="http://schemas.microsoft.com/office/drawing/2014/main" id="{D3015A06-7189-8F09-CDEB-CBD34AB97D77}"/>
              </a:ext>
            </a:extLst>
          </p:cNvPr>
          <p:cNvSpPr txBox="1"/>
          <p:nvPr/>
        </p:nvSpPr>
        <p:spPr>
          <a:xfrm>
            <a:off x="5808210" y="2199603"/>
            <a:ext cx="325222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 err="1">
                <a:latin typeface="Glacial Indifference"/>
              </a:rPr>
              <a:t>Werknemers</a:t>
            </a:r>
            <a:endParaRPr lang="en-US" sz="2400">
              <a:latin typeface="Glacial Indifference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 err="1">
                <a:latin typeface="Glacial Indifference"/>
              </a:rPr>
              <a:t>Studenten</a:t>
            </a:r>
            <a:r>
              <a:rPr lang="en-US" sz="2400" dirty="0">
                <a:latin typeface="Glacial Indifference"/>
              </a:rPr>
              <a:t> / flexi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err="1">
                <a:latin typeface="Glacial Indifference"/>
              </a:rPr>
              <a:t>personeel</a:t>
            </a:r>
            <a:r>
              <a:rPr lang="en-US" sz="2400" dirty="0">
                <a:latin typeface="Glacial Indifference"/>
              </a:rPr>
              <a:t> </a:t>
            </a:r>
            <a:r>
              <a:rPr lang="en-US" sz="2400" dirty="0" err="1">
                <a:latin typeface="Glacial Indifference"/>
              </a:rPr>
              <a:t>opbouw</a:t>
            </a:r>
            <a:endParaRPr lang="en-US" sz="2400" dirty="0">
              <a:latin typeface="Glacial Indifference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 err="1">
                <a:latin typeface="Glacial Indifference"/>
              </a:rPr>
              <a:t>Keuken</a:t>
            </a:r>
            <a:r>
              <a:rPr lang="en-US" sz="2400" dirty="0">
                <a:latin typeface="Glacial Indifference"/>
              </a:rPr>
              <a:t> </a:t>
            </a:r>
            <a:r>
              <a:rPr lang="en-US" sz="2400" dirty="0" err="1">
                <a:latin typeface="Glacial Indifference"/>
              </a:rPr>
              <a:t>personeel</a:t>
            </a:r>
            <a:r>
              <a:rPr lang="en-US" sz="2400" dirty="0">
                <a:latin typeface="Glacial Indifference"/>
              </a:rPr>
              <a:t>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err="1">
                <a:latin typeface="Glacial Indifference"/>
              </a:rPr>
              <a:t>beveiliging</a:t>
            </a:r>
          </a:p>
        </p:txBody>
      </p:sp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11555238" y="-264904"/>
            <a:ext cx="1273523" cy="7197969"/>
          </a:xfrm>
          <a:prstGeom prst="parallelogram">
            <a:avLst>
              <a:gd name="adj" fmla="val 0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-353962" y="258286"/>
            <a:ext cx="12899923" cy="575187"/>
          </a:xfrm>
          <a:prstGeom prst="parallelogram">
            <a:avLst/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-636762" y="-264904"/>
            <a:ext cx="1273523" cy="7197969"/>
          </a:xfrm>
          <a:prstGeom prst="parallelogram">
            <a:avLst>
              <a:gd name="adj" fmla="val 0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-353962" y="6024527"/>
            <a:ext cx="12899923" cy="575187"/>
          </a:xfrm>
          <a:prstGeom prst="parallelogram">
            <a:avLst/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!!TBB">
            <a:extLst>
              <a:ext uri="{FF2B5EF4-FFF2-40B4-BE49-F238E27FC236}">
                <a16:creationId xmlns:a16="http://schemas.microsoft.com/office/drawing/2014/main" id="{EBFC4C37-F198-5343-9A4E-8D736086711D}"/>
              </a:ext>
            </a:extLst>
          </p:cNvPr>
          <p:cNvSpPr txBox="1"/>
          <p:nvPr/>
        </p:nvSpPr>
        <p:spPr>
          <a:xfrm>
            <a:off x="5808209" y="4144016"/>
            <a:ext cx="330478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>
                <a:latin typeface="Glacial Indifference"/>
              </a:rPr>
              <a:t>Stakeholders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err="1">
                <a:latin typeface="Glacial Indifference"/>
              </a:rPr>
              <a:t>Lokale</a:t>
            </a:r>
            <a:r>
              <a:rPr lang="en-US" sz="2400" dirty="0">
                <a:latin typeface="Glacial Indifference"/>
              </a:rPr>
              <a:t> </a:t>
            </a:r>
            <a:r>
              <a:rPr lang="en-US" sz="2400" dirty="0" err="1">
                <a:latin typeface="Glacial Indifference"/>
              </a:rPr>
              <a:t>boeren</a:t>
            </a:r>
            <a:endParaRPr lang="en-US" sz="2400">
              <a:latin typeface="Glacial Indifference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 err="1">
                <a:latin typeface="Glacial Indifference"/>
              </a:rPr>
              <a:t>Gemeente</a:t>
            </a:r>
            <a:endParaRPr lang="en-US" sz="2400">
              <a:latin typeface="Glacial Indifference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Glacial Indifference"/>
              </a:rPr>
              <a:t>Winkels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Glacial Indifference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334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cud">
            <a:extLst>
              <a:ext uri="{FF2B5EF4-FFF2-40B4-BE49-F238E27FC236}">
                <a16:creationId xmlns:a16="http://schemas.microsoft.com/office/drawing/2014/main" id="{2798E855-09EC-12DD-228D-41AEA447CEA6}"/>
              </a:ext>
            </a:extLst>
          </p:cNvPr>
          <p:cNvSpPr/>
          <p:nvPr/>
        </p:nvSpPr>
        <p:spPr>
          <a:xfrm>
            <a:off x="19847994" y="-2145561"/>
            <a:ext cx="10959281" cy="1095928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!!cu">
            <a:extLst>
              <a:ext uri="{FF2B5EF4-FFF2-40B4-BE49-F238E27FC236}">
                <a16:creationId xmlns:a16="http://schemas.microsoft.com/office/drawing/2014/main" id="{368B9352-29A1-AF5D-678A-FA01AB93EF6F}"/>
              </a:ext>
            </a:extLst>
          </p:cNvPr>
          <p:cNvSpPr/>
          <p:nvPr/>
        </p:nvSpPr>
        <p:spPr>
          <a:xfrm>
            <a:off x="-15344694" y="-2287843"/>
            <a:ext cx="10959281" cy="1095928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!!PD">
            <a:extLst>
              <a:ext uri="{FF2B5EF4-FFF2-40B4-BE49-F238E27FC236}">
                <a16:creationId xmlns:a16="http://schemas.microsoft.com/office/drawing/2014/main" id="{9C38A5E2-4CD9-DD46-B4BB-DD121A84D54B}"/>
              </a:ext>
            </a:extLst>
          </p:cNvPr>
          <p:cNvSpPr txBox="1"/>
          <p:nvPr/>
        </p:nvSpPr>
        <p:spPr>
          <a:xfrm>
            <a:off x="957818" y="1014641"/>
            <a:ext cx="1026382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dirty="0">
                <a:latin typeface="Fredoka One"/>
              </a:rPr>
              <a:t>Timing &amp; </a:t>
            </a:r>
            <a:r>
              <a:rPr lang="en-US" sz="6000" dirty="0" err="1">
                <a:latin typeface="Fredoka One"/>
              </a:rPr>
              <a:t>locatie</a:t>
            </a:r>
            <a:endParaRPr lang="en-US" sz="6000" dirty="0" err="1">
              <a:latin typeface="Fredoka One" panose="02000000000000000000" pitchFamily="2" charset="0"/>
            </a:endParaRPr>
          </a:p>
        </p:txBody>
      </p:sp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-990724" y="-264904"/>
            <a:ext cx="1273523" cy="7197969"/>
          </a:xfrm>
          <a:prstGeom prst="parallelogram">
            <a:avLst>
              <a:gd name="adj" fmla="val 0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-353962" y="6313633"/>
            <a:ext cx="12899923" cy="575187"/>
          </a:xfrm>
          <a:prstGeom prst="parallelogram">
            <a:avLst>
              <a:gd name="adj" fmla="val 0"/>
            </a:avLst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11909200" y="-264904"/>
            <a:ext cx="1273523" cy="7197969"/>
          </a:xfrm>
          <a:prstGeom prst="parallelogram">
            <a:avLst>
              <a:gd name="adj" fmla="val 0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-353962" y="0"/>
            <a:ext cx="12899923" cy="575187"/>
          </a:xfrm>
          <a:prstGeom prst="parallelogram">
            <a:avLst>
              <a:gd name="adj" fmla="val 0"/>
            </a:avLst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Afbeelding 12" descr="Afbeelding met betegeld&#10;&#10;Automatisch gegenereerde beschrijving">
            <a:extLst>
              <a:ext uri="{FF2B5EF4-FFF2-40B4-BE49-F238E27FC236}">
                <a16:creationId xmlns:a16="http://schemas.microsoft.com/office/drawing/2014/main" id="{8201B7CC-6A85-1317-573B-8F40EEB3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37" y="2286341"/>
            <a:ext cx="4924096" cy="3231247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A55E9D08-6452-A77A-A3C7-825FEDD10ACE}"/>
              </a:ext>
            </a:extLst>
          </p:cNvPr>
          <p:cNvSpPr txBox="1"/>
          <p:nvPr/>
        </p:nvSpPr>
        <p:spPr>
          <a:xfrm>
            <a:off x="6393793" y="2286000"/>
            <a:ext cx="34654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ea typeface="+mn-lt"/>
                <a:cs typeface="+mn-lt"/>
              </a:rPr>
              <a:t>• Begin 1 december</a:t>
            </a:r>
          </a:p>
          <a:p>
            <a:r>
              <a:rPr lang="nl-NL" dirty="0">
                <a:ea typeface="+mn-lt"/>
                <a:cs typeface="+mn-lt"/>
              </a:rPr>
              <a:t>• Begin opbouw 3 juni</a:t>
            </a:r>
          </a:p>
          <a:p>
            <a:r>
              <a:rPr lang="nl-NL" dirty="0">
                <a:ea typeface="+mn-lt"/>
                <a:cs typeface="+mn-lt"/>
              </a:rPr>
              <a:t>• Begin festival 7 juli </a:t>
            </a:r>
          </a:p>
          <a:p>
            <a:r>
              <a:rPr lang="nl-NL" dirty="0">
                <a:ea typeface="+mn-lt"/>
                <a:cs typeface="+mn-lt"/>
              </a:rPr>
              <a:t>• Eind festival 9 juli 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86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1">
            <a:extLst>
              <a:ext uri="{FF2B5EF4-FFF2-40B4-BE49-F238E27FC236}">
                <a16:creationId xmlns:a16="http://schemas.microsoft.com/office/drawing/2014/main" id="{2F448F55-06D6-4FC6-2CF9-05E9CFF0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73" y="1217487"/>
            <a:ext cx="4406590" cy="3990252"/>
          </a:xfrm>
          <a:prstGeom prst="rect">
            <a:avLst/>
          </a:prstGeom>
        </p:spPr>
      </p:pic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10100953" y="-6337458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10918477" y="-5239839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10713643" y="5135086"/>
            <a:ext cx="12899923" cy="575187"/>
          </a:xfrm>
          <a:prstGeom prst="parallelogram">
            <a:avLst/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9635744" y="5938873"/>
            <a:ext cx="12899923" cy="575187"/>
          </a:xfrm>
          <a:prstGeom prst="parallelogram">
            <a:avLst/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!!TTTT">
            <a:extLst>
              <a:ext uri="{FF2B5EF4-FFF2-40B4-BE49-F238E27FC236}">
                <a16:creationId xmlns:a16="http://schemas.microsoft.com/office/drawing/2014/main" id="{D1C939A4-3432-811D-FC2B-3B8F00670508}"/>
              </a:ext>
            </a:extLst>
          </p:cNvPr>
          <p:cNvSpPr txBox="1"/>
          <p:nvPr/>
        </p:nvSpPr>
        <p:spPr>
          <a:xfrm>
            <a:off x="416833" y="499408"/>
            <a:ext cx="62772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dirty="0">
                <a:latin typeface="Fredoka One"/>
              </a:rPr>
              <a:t>Budget &amp; Winst</a:t>
            </a: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ACCB8D3-9A0F-9BF5-D637-60F0FEB06B9A}"/>
              </a:ext>
            </a:extLst>
          </p:cNvPr>
          <p:cNvSpPr txBox="1"/>
          <p:nvPr/>
        </p:nvSpPr>
        <p:spPr>
          <a:xfrm>
            <a:off x="585438" y="1719145"/>
            <a:ext cx="559419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dirty="0">
                <a:cs typeface="Calibri" panose="020F0502020204030204"/>
              </a:rPr>
              <a:t>Budget: 55.000 </a:t>
            </a:r>
          </a:p>
          <a:p>
            <a:pPr marL="285750" indent="-285750">
              <a:buFont typeface="Arial"/>
              <a:buChar char="•"/>
            </a:pPr>
            <a:endParaRPr lang="nl-NL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nl-NL" dirty="0">
                <a:cs typeface="Calibri" panose="020F0502020204030204"/>
              </a:rPr>
              <a:t>Winst: 122.000</a:t>
            </a:r>
          </a:p>
          <a:p>
            <a:pPr marL="285750" indent="-285750">
              <a:buFont typeface="Arial"/>
              <a:buChar char="•"/>
            </a:pPr>
            <a:r>
              <a:rPr lang="nl-NL" dirty="0">
                <a:cs typeface="Calibri" panose="020F0502020204030204"/>
              </a:rPr>
              <a:t>Kaarten: 30.000</a:t>
            </a:r>
          </a:p>
          <a:p>
            <a:pPr marL="285750" indent="-285750">
              <a:buFont typeface="Arial"/>
              <a:buChar char="•"/>
            </a:pPr>
            <a:r>
              <a:rPr lang="nl-NL" dirty="0">
                <a:cs typeface="Calibri" panose="020F0502020204030204"/>
              </a:rPr>
              <a:t>Drank en eten: </a:t>
            </a:r>
            <a:r>
              <a:rPr lang="nl-NL" dirty="0">
                <a:ea typeface="+mn-lt"/>
                <a:cs typeface="+mn-lt"/>
              </a:rPr>
              <a:t>±</a:t>
            </a:r>
            <a:r>
              <a:rPr lang="nl-NL" dirty="0">
                <a:cs typeface="Calibri" panose="020F0502020204030204"/>
              </a:rPr>
              <a:t>90.000, 40-50 euro per persoon </a:t>
            </a:r>
          </a:p>
          <a:p>
            <a:pPr marL="285750" indent="-285750">
              <a:buFont typeface="Arial"/>
              <a:buChar char="•"/>
            </a:pPr>
            <a:r>
              <a:rPr lang="nl-NL" dirty="0">
                <a:cs typeface="Calibri" panose="020F0502020204030204"/>
              </a:rPr>
              <a:t>Verhuur plots: 2000, 4 foodtrucks</a:t>
            </a:r>
          </a:p>
          <a:p>
            <a:pPr marL="285750" indent="-285750">
              <a:buFont typeface="Arial"/>
              <a:buChar char="•"/>
            </a:pPr>
            <a:endParaRPr lang="nl-N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24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9818399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-353962" y="5135086"/>
            <a:ext cx="12899923" cy="575187"/>
          </a:xfrm>
          <a:prstGeom prst="parallelogram">
            <a:avLst/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10737715" y="-264904"/>
            <a:ext cx="1273523" cy="7197969"/>
          </a:xfrm>
          <a:prstGeom prst="parallelogram">
            <a:avLst>
              <a:gd name="adj" fmla="val 46505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-353962" y="5938873"/>
            <a:ext cx="12899923" cy="575187"/>
          </a:xfrm>
          <a:prstGeom prst="parallelogram">
            <a:avLst/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Afbeelding 11">
            <a:extLst>
              <a:ext uri="{FF2B5EF4-FFF2-40B4-BE49-F238E27FC236}">
                <a16:creationId xmlns:a16="http://schemas.microsoft.com/office/drawing/2014/main" id="{4F757BD8-40A7-BA40-9A26-266F510C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31" y="523191"/>
            <a:ext cx="4824760" cy="43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9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L">
            <a:extLst>
              <a:ext uri="{FF2B5EF4-FFF2-40B4-BE49-F238E27FC236}">
                <a16:creationId xmlns:a16="http://schemas.microsoft.com/office/drawing/2014/main" id="{B023EF0B-28D2-116B-B760-C555957B15EE}"/>
              </a:ext>
            </a:extLst>
          </p:cNvPr>
          <p:cNvSpPr/>
          <p:nvPr/>
        </p:nvSpPr>
        <p:spPr>
          <a:xfrm>
            <a:off x="-990724" y="-264904"/>
            <a:ext cx="1273523" cy="7197969"/>
          </a:xfrm>
          <a:prstGeom prst="parallelogram">
            <a:avLst>
              <a:gd name="adj" fmla="val 0"/>
            </a:avLst>
          </a:prstGeom>
          <a:solidFill>
            <a:srgbClr val="0230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!!UU">
            <a:extLst>
              <a:ext uri="{FF2B5EF4-FFF2-40B4-BE49-F238E27FC236}">
                <a16:creationId xmlns:a16="http://schemas.microsoft.com/office/drawing/2014/main" id="{2C89E105-D438-6A40-C300-A3B4B9D0CECA}"/>
              </a:ext>
            </a:extLst>
          </p:cNvPr>
          <p:cNvSpPr/>
          <p:nvPr/>
        </p:nvSpPr>
        <p:spPr>
          <a:xfrm>
            <a:off x="-353962" y="6313633"/>
            <a:ext cx="12899923" cy="575187"/>
          </a:xfrm>
          <a:prstGeom prst="parallelogram">
            <a:avLst>
              <a:gd name="adj" fmla="val 0"/>
            </a:avLst>
          </a:prstGeom>
          <a:solidFill>
            <a:srgbClr val="219E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!!R">
            <a:extLst>
              <a:ext uri="{FF2B5EF4-FFF2-40B4-BE49-F238E27FC236}">
                <a16:creationId xmlns:a16="http://schemas.microsoft.com/office/drawing/2014/main" id="{C63DA3B0-85D9-E1C3-527E-5E0D6B5B6926}"/>
              </a:ext>
            </a:extLst>
          </p:cNvPr>
          <p:cNvSpPr/>
          <p:nvPr/>
        </p:nvSpPr>
        <p:spPr>
          <a:xfrm>
            <a:off x="11909200" y="-264904"/>
            <a:ext cx="1273523" cy="7197969"/>
          </a:xfrm>
          <a:prstGeom prst="parallelogram">
            <a:avLst>
              <a:gd name="adj" fmla="val 0"/>
            </a:avLst>
          </a:prstGeom>
          <a:solidFill>
            <a:srgbClr val="FB85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UD">
            <a:extLst>
              <a:ext uri="{FF2B5EF4-FFF2-40B4-BE49-F238E27FC236}">
                <a16:creationId xmlns:a16="http://schemas.microsoft.com/office/drawing/2014/main" id="{6B7844AE-8B76-B9B6-FE12-03E1AF7D35D2}"/>
              </a:ext>
            </a:extLst>
          </p:cNvPr>
          <p:cNvSpPr/>
          <p:nvPr/>
        </p:nvSpPr>
        <p:spPr>
          <a:xfrm>
            <a:off x="-353962" y="0"/>
            <a:ext cx="12899923" cy="575187"/>
          </a:xfrm>
          <a:prstGeom prst="parallelogram">
            <a:avLst>
              <a:gd name="adj" fmla="val 0"/>
            </a:avLst>
          </a:prstGeom>
          <a:solidFill>
            <a:srgbClr val="FFB7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3DB95-1550-86AC-0366-6E26D9A205DC}"/>
              </a:ext>
            </a:extLst>
          </p:cNvPr>
          <p:cNvSpPr txBox="1"/>
          <p:nvPr/>
        </p:nvSpPr>
        <p:spPr>
          <a:xfrm>
            <a:off x="3236081" y="2863295"/>
            <a:ext cx="5719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Fredoka One" panose="02000000000000000000" pitchFamily="2" charset="0"/>
              </a:rPr>
              <a:t>THANK YOU</a:t>
            </a:r>
            <a:endParaRPr lang="en-PH" sz="7200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6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631</Words>
  <Application>Microsoft Office PowerPoint</Application>
  <PresentationFormat>Breedbeeld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Uy</dc:creator>
  <cp:lastModifiedBy>Ismael Uy</cp:lastModifiedBy>
  <cp:revision>209</cp:revision>
  <dcterms:created xsi:type="dcterms:W3CDTF">2022-11-05T12:17:08Z</dcterms:created>
  <dcterms:modified xsi:type="dcterms:W3CDTF">2022-11-14T17:55:20Z</dcterms:modified>
</cp:coreProperties>
</file>