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7" r:id="rId5"/>
    <p:sldId id="257" r:id="rId6"/>
    <p:sldId id="269" r:id="rId7"/>
    <p:sldId id="263" r:id="rId8"/>
    <p:sldId id="259" r:id="rId9"/>
    <p:sldId id="264" r:id="rId10"/>
    <p:sldId id="278" r:id="rId11"/>
    <p:sldId id="276" r:id="rId12"/>
    <p:sldId id="279" r:id="rId13"/>
    <p:sldId id="27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220" autoAdjust="0"/>
  </p:normalViewPr>
  <p:slideViewPr>
    <p:cSldViewPr snapToGrid="0">
      <p:cViewPr varScale="1">
        <p:scale>
          <a:sx n="80" d="100"/>
          <a:sy n="80" d="100"/>
        </p:scale>
        <p:origin x="114" y="1866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8045" y="2689230"/>
            <a:ext cx="5513000" cy="344415"/>
            <a:chOff x="2750737" y="2675138"/>
            <a:chExt cx="5513000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26247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55272" y="2218074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2" name="Oval 238">
            <a:extLst>
              <a:ext uri="{FF2B5EF4-FFF2-40B4-BE49-F238E27FC236}">
                <a16:creationId xmlns:a16="http://schemas.microsoft.com/office/drawing/2014/main" id="{AE84E691-02AF-4C42-B3B7-EE46E825C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3282" y="2936331"/>
            <a:ext cx="174171" cy="174171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5358" y="2926613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3695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3456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sv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noProof="0" dirty="0"/>
              <a:t>Festival </a:t>
            </a:r>
            <a:r>
              <a:rPr lang="en-US" noProof="0" dirty="0" err="1"/>
              <a:t>jord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Remco, </a:t>
            </a:r>
            <a:r>
              <a:rPr lang="en-US" dirty="0" err="1"/>
              <a:t>Fenne</a:t>
            </a:r>
            <a:r>
              <a:rPr lang="en-US" dirty="0"/>
              <a:t>, </a:t>
            </a:r>
            <a:r>
              <a:rPr lang="en-US" dirty="0" err="1"/>
              <a:t>Jäcy</a:t>
            </a:r>
            <a:r>
              <a:rPr lang="en-US" dirty="0"/>
              <a:t> &amp; </a:t>
            </a:r>
            <a:r>
              <a:rPr lang="en-US" dirty="0" err="1"/>
              <a:t>Iben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75F1FCDA-B020-4B89-81B7-9FDDDA7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44286"/>
            <a:ext cx="4114800" cy="747929"/>
          </a:xfrm>
        </p:spPr>
        <p:txBody>
          <a:bodyPr/>
          <a:lstStyle/>
          <a:p>
            <a:r>
              <a:rPr lang="en-US" noProof="0" dirty="0" err="1"/>
              <a:t>Reflectie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01E960A-7E3D-4F8D-9D62-A555536F8E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729" y="4731112"/>
            <a:ext cx="2487705" cy="531393"/>
          </a:xfrm>
        </p:spPr>
        <p:txBody>
          <a:bodyPr/>
          <a:lstStyle/>
          <a:p>
            <a:r>
              <a:rPr lang="en-US" dirty="0" err="1"/>
              <a:t>Jäcy</a:t>
            </a:r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003C108A-A3A2-4E65-A46C-D9DB58BC1A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73826" y="4731112"/>
            <a:ext cx="2487705" cy="531393"/>
          </a:xfrm>
        </p:spPr>
        <p:txBody>
          <a:bodyPr/>
          <a:lstStyle/>
          <a:p>
            <a:r>
              <a:rPr lang="en-US" dirty="0" err="1"/>
              <a:t>Fenne</a:t>
            </a:r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6A6CACEE-8BA3-47C7-ADC6-38D445EC18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43921" y="4731112"/>
            <a:ext cx="2487705" cy="531393"/>
          </a:xfrm>
        </p:spPr>
        <p:txBody>
          <a:bodyPr/>
          <a:lstStyle/>
          <a:p>
            <a:r>
              <a:rPr lang="en-US" dirty="0"/>
              <a:t>Remco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2E75F4E0-B4BA-4612-9927-C5D1F40375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14015" y="4731112"/>
            <a:ext cx="2487705" cy="531393"/>
          </a:xfrm>
        </p:spPr>
        <p:txBody>
          <a:bodyPr/>
          <a:lstStyle/>
          <a:p>
            <a:r>
              <a:rPr lang="en-US" dirty="0" err="1"/>
              <a:t>Iben</a:t>
            </a:r>
            <a:r>
              <a:rPr lang="en-US" dirty="0"/>
              <a:t>​​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EF5BD-0EB0-42A2-8523-F389FB1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69C9E-F651-4E5E-BB4B-08239BEE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A7CE4-AC3D-BA1C-7235-9ED993030093}"/>
              </a:ext>
            </a:extLst>
          </p:cNvPr>
          <p:cNvSpPr txBox="1"/>
          <p:nvPr/>
        </p:nvSpPr>
        <p:spPr>
          <a:xfrm>
            <a:off x="703728" y="2261937"/>
            <a:ext cx="2474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Content, verbetering mogelijk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Goeie groepssfeer &amp; samenwerking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Communicatie, goed documenteren</a:t>
            </a:r>
            <a:endParaRPr lang="nl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DA0E0-D114-2F4A-16FD-766976BD05BD}"/>
              </a:ext>
            </a:extLst>
          </p:cNvPr>
          <p:cNvSpPr txBox="1"/>
          <p:nvPr/>
        </p:nvSpPr>
        <p:spPr>
          <a:xfrm>
            <a:off x="9014013" y="2266129"/>
            <a:ext cx="2474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Tevreden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Goeie samenwerking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Communicatie &amp; planning</a:t>
            </a:r>
            <a:endParaRPr lang="nl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7D864-EC83-49F6-4DF3-C98F2419E651}"/>
              </a:ext>
            </a:extLst>
          </p:cNvPr>
          <p:cNvSpPr txBox="1"/>
          <p:nvPr/>
        </p:nvSpPr>
        <p:spPr>
          <a:xfrm>
            <a:off x="6243919" y="2261937"/>
            <a:ext cx="247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Goed, meer tijd project charter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Samenwerking vlotjes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Goed afspreken wanneer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4DAD9C-250B-6757-FE1C-6E1ADCF665FC}"/>
              </a:ext>
            </a:extLst>
          </p:cNvPr>
          <p:cNvSpPr txBox="1"/>
          <p:nvPr/>
        </p:nvSpPr>
        <p:spPr>
          <a:xfrm>
            <a:off x="3473822" y="2261937"/>
            <a:ext cx="247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Tevreden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Goeie communicatie &amp; hulp wanneer nodig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Communicatie &amp; inplannen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3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0CE37-04F9-4227-B00E-A878A90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  <a:p>
            <a:endParaRPr lang="en-US" dirty="0"/>
          </a:p>
        </p:txBody>
      </p:sp>
      <p:pic>
        <p:nvPicPr>
          <p:cNvPr id="18" name="Picture Placeholder 15" descr="A picture of a field of grass sprouting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waste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duurzame</a:t>
            </a:r>
            <a:r>
              <a:rPr lang="en-US" dirty="0"/>
              <a:t> </a:t>
            </a:r>
            <a:r>
              <a:rPr lang="en-US" dirty="0" err="1"/>
              <a:t>winkels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sourced catering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 &amp; </a:t>
            </a:r>
            <a:r>
              <a:rPr lang="en-US" dirty="0" err="1"/>
              <a:t>vegetarische</a:t>
            </a:r>
            <a:r>
              <a:rPr lang="en-US" dirty="0"/>
              <a:t> </a:t>
            </a:r>
            <a:r>
              <a:rPr lang="en-US" dirty="0" err="1"/>
              <a:t>foodtrucks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camping awareness</a:t>
            </a:r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08558695-BE35-4EE0-BB6E-13295A1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693738"/>
            <a:ext cx="3606800" cy="633412"/>
          </a:xfrm>
        </p:spPr>
        <p:txBody>
          <a:bodyPr/>
          <a:lstStyle/>
          <a:p>
            <a:r>
              <a:rPr lang="en-US" noProof="0" dirty="0"/>
              <a:t>Timing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53C72A-647D-4F5E-A586-3DC1C8259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200550"/>
            <a:ext cx="1440088" cy="469597"/>
          </a:xfrm>
        </p:spPr>
        <p:txBody>
          <a:bodyPr/>
          <a:lstStyle/>
          <a:p>
            <a:r>
              <a:rPr lang="en-ZA" dirty="0"/>
              <a:t>Start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A6B1C4D-B409-4AE3-88DC-D6338DE965F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555272" y="2200550"/>
            <a:ext cx="1440088" cy="469597"/>
          </a:xfrm>
        </p:spPr>
        <p:txBody>
          <a:bodyPr/>
          <a:lstStyle/>
          <a:p>
            <a:r>
              <a:rPr lang="en-ZA" dirty="0" err="1"/>
              <a:t>Einde</a:t>
            </a:r>
            <a:endParaRPr lang="en-ZA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48FDA6F-3429-4031-8FFE-6F210904C2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39533"/>
            <a:ext cx="1021001" cy="501726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A0CC0882-5516-4483-B475-5B6F1E8C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EF15278C-ABAD-426D-B35B-69B713F81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796AF702-9970-40C9-8EE9-94B414AA63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06869098-68A6-480F-ADF8-A7E3E7E4F7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78" name="Text Placeholder 177">
            <a:extLst>
              <a:ext uri="{FF2B5EF4-FFF2-40B4-BE49-F238E27FC236}">
                <a16:creationId xmlns:a16="http://schemas.microsoft.com/office/drawing/2014/main" id="{AD021D45-FAF7-4D66-B9C2-A81E1B5E86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79" name="Text Placeholder 178">
            <a:extLst>
              <a:ext uri="{FF2B5EF4-FFF2-40B4-BE49-F238E27FC236}">
                <a16:creationId xmlns:a16="http://schemas.microsoft.com/office/drawing/2014/main" id="{71A5A1BE-92CF-4557-94F8-E986C68277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80" name="Text Placeholder 179">
            <a:extLst>
              <a:ext uri="{FF2B5EF4-FFF2-40B4-BE49-F238E27FC236}">
                <a16:creationId xmlns:a16="http://schemas.microsoft.com/office/drawing/2014/main" id="{5C5DF15A-133A-468A-AC39-E25A57532A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/>
          <a:lstStyle/>
          <a:p>
            <a:r>
              <a:rPr lang="en-US" dirty="0"/>
              <a:t>Mei</a:t>
            </a:r>
          </a:p>
        </p:txBody>
      </p:sp>
      <p:sp>
        <p:nvSpPr>
          <p:cNvPr id="181" name="Text Placeholder 180">
            <a:extLst>
              <a:ext uri="{FF2B5EF4-FFF2-40B4-BE49-F238E27FC236}">
                <a16:creationId xmlns:a16="http://schemas.microsoft.com/office/drawing/2014/main" id="{FE61BD45-DE02-4EB3-BAEF-2EDF1746E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82" name="Text Placeholder 181">
            <a:extLst>
              <a:ext uri="{FF2B5EF4-FFF2-40B4-BE49-F238E27FC236}">
                <a16:creationId xmlns:a16="http://schemas.microsoft.com/office/drawing/2014/main" id="{C36E6F40-B4B8-41ED-B6CE-8C2174836BD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83" name="Text Placeholder 182">
            <a:extLst>
              <a:ext uri="{FF2B5EF4-FFF2-40B4-BE49-F238E27FC236}">
                <a16:creationId xmlns:a16="http://schemas.microsoft.com/office/drawing/2014/main" id="{0DCB6313-C2E3-48EF-9C72-0C51FAF7B3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84" name="Text Placeholder 183">
            <a:extLst>
              <a:ext uri="{FF2B5EF4-FFF2-40B4-BE49-F238E27FC236}">
                <a16:creationId xmlns:a16="http://schemas.microsoft.com/office/drawing/2014/main" id="{CD7D8B11-19D6-4D60-A8D8-D13FAEE6D5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85" name="Text Placeholder 184">
            <a:extLst>
              <a:ext uri="{FF2B5EF4-FFF2-40B4-BE49-F238E27FC236}">
                <a16:creationId xmlns:a16="http://schemas.microsoft.com/office/drawing/2014/main" id="{53B80567-58CE-47E3-9593-B9031A7C3D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/>
          <a:lstStyle/>
          <a:p>
            <a:r>
              <a:rPr lang="en-US" dirty="0" err="1"/>
              <a:t>Okt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00DFF-6831-44EB-A148-4F18A57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DB61-395F-4E72-B3B9-A6C9C08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F6207-53A0-1074-6C93-04FEB76CE5B3}"/>
              </a:ext>
            </a:extLst>
          </p:cNvPr>
          <p:cNvSpPr txBox="1"/>
          <p:nvPr/>
        </p:nvSpPr>
        <p:spPr>
          <a:xfrm>
            <a:off x="10889400" y="2770060"/>
            <a:ext cx="790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D6810"/>
                </a:solidFill>
                <a:latin typeface="Tenorite Bold (Headings)"/>
              </a:rPr>
              <a:t>2023</a:t>
            </a:r>
            <a:endParaRPr lang="en-US" dirty="0">
              <a:solidFill>
                <a:srgbClr val="4D6810"/>
              </a:solidFill>
              <a:latin typeface="Tenorite Bol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495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/>
          <a:lstStyle/>
          <a:p>
            <a:r>
              <a:rPr lang="en-US" noProof="0" dirty="0"/>
              <a:t>Scope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3442" y="602591"/>
            <a:ext cx="3433138" cy="13706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boeren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ingrediënten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Verhuren</a:t>
            </a:r>
            <a:r>
              <a:rPr lang="en-US" dirty="0"/>
              <a:t> plots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winkels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camping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Recyclebaar</a:t>
            </a:r>
            <a:r>
              <a:rPr lang="en-US" dirty="0"/>
              <a:t> </a:t>
            </a:r>
            <a:r>
              <a:rPr lang="en-US" dirty="0" err="1"/>
              <a:t>papieren</a:t>
            </a:r>
            <a:r>
              <a:rPr lang="en-US" dirty="0"/>
              <a:t> </a:t>
            </a:r>
            <a:r>
              <a:rPr lang="en-US" dirty="0" err="1"/>
              <a:t>bordjes</a:t>
            </a:r>
            <a:r>
              <a:rPr lang="en-US" dirty="0"/>
              <a:t>/</a:t>
            </a:r>
            <a:r>
              <a:rPr lang="en-US" dirty="0" err="1"/>
              <a:t>bekers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Fiets</a:t>
            </a:r>
            <a:r>
              <a:rPr lang="en-US" dirty="0"/>
              <a:t> </a:t>
            </a:r>
            <a:r>
              <a:rPr lang="en-US" dirty="0" err="1"/>
              <a:t>oplaadstationnen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electronica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Artiesten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Co2 </a:t>
            </a:r>
            <a:r>
              <a:rPr lang="en-US" dirty="0" err="1"/>
              <a:t>calculaties</a:t>
            </a:r>
            <a:r>
              <a:rPr lang="en-US" dirty="0"/>
              <a:t> Gerecht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Duurzame</a:t>
            </a:r>
            <a:r>
              <a:rPr lang="en-US" dirty="0"/>
              <a:t> </a:t>
            </a:r>
            <a:r>
              <a:rPr lang="en-US" dirty="0" err="1"/>
              <a:t>toiletten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Meten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gehalte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afbreekbaar</a:t>
            </a:r>
            <a:r>
              <a:rPr lang="en-US" dirty="0"/>
              <a:t> </a:t>
            </a:r>
            <a:r>
              <a:rPr lang="en-US" dirty="0" err="1"/>
              <a:t>afval</a:t>
            </a:r>
            <a:r>
              <a:rPr lang="en-US" dirty="0"/>
              <a:t> </a:t>
            </a:r>
            <a:r>
              <a:rPr lang="en-US" dirty="0" err="1"/>
              <a:t>gerecyleert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&amp; </a:t>
            </a:r>
            <a:r>
              <a:rPr lang="en-US" dirty="0" err="1"/>
              <a:t>begroting</a:t>
            </a:r>
            <a:r>
              <a:rPr lang="en-US" dirty="0"/>
              <a:t> </a:t>
            </a:r>
            <a:r>
              <a:rPr lang="en-US" dirty="0" err="1"/>
              <a:t>balans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&amp;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Corona </a:t>
            </a:r>
            <a:r>
              <a:rPr lang="en-US" dirty="0" err="1"/>
              <a:t>maatregelen</a:t>
            </a:r>
            <a:endParaRPr lang="en-US" dirty="0"/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29943"/>
            <a:ext cx="4114800" cy="640698"/>
          </a:xfrm>
        </p:spPr>
        <p:txBody>
          <a:bodyPr/>
          <a:lstStyle/>
          <a:p>
            <a:r>
              <a:rPr lang="en-US" noProof="0" dirty="0"/>
              <a:t>Budget &amp; </a:t>
            </a:r>
            <a:r>
              <a:rPr lang="en-US" noProof="0" dirty="0" err="1"/>
              <a:t>Begrotingsbalans</a:t>
            </a:r>
            <a:endParaRPr lang="en-US" dirty="0"/>
          </a:p>
        </p:txBody>
      </p:sp>
      <p:pic>
        <p:nvPicPr>
          <p:cNvPr id="2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256" name="Date Placeholder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258" name="Slide Number Placeholder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EEE58-DD88-7532-8B4C-1E5912A8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81" y="1233825"/>
            <a:ext cx="4211638" cy="4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/>
          <a:lstStyle/>
          <a:p>
            <a:r>
              <a:rPr lang="en-US" noProof="0" dirty="0"/>
              <a:t>Milestone planning</a:t>
            </a:r>
            <a:endParaRPr lang="en-US" dirty="0"/>
          </a:p>
        </p:txBody>
      </p:sp>
      <p:pic>
        <p:nvPicPr>
          <p:cNvPr id="46" name="Picture Placeholder 45" descr="Unique box icon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Picture Placeholder 65" descr="Market icon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Picture Placeholder 86" descr="Clipboard Icon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Picture Placeholder 104" descr="Question icon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/>
          <a:lstStyle/>
          <a:p>
            <a:r>
              <a:rPr lang="en-ZA" dirty="0"/>
              <a:t>Unique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/>
          <a:lstStyle/>
          <a:p>
            <a:r>
              <a:rPr lang="en-ZA" dirty="0"/>
              <a:t>Only product specifically dedicated to the agricultural market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608439"/>
            <a:ext cx="2351446" cy="491509"/>
          </a:xfrm>
        </p:spPr>
        <p:txBody>
          <a:bodyPr/>
          <a:lstStyle/>
          <a:p>
            <a:r>
              <a:rPr lang="en-ZA" dirty="0"/>
              <a:t>First to market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036041"/>
            <a:ext cx="2351446" cy="1704547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/>
          <a:lstStyle/>
          <a:p>
            <a:r>
              <a:rPr lang="en-ZA" dirty="0"/>
              <a:t>Tested</a:t>
            </a:r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/>
          <a:lstStyle/>
          <a:p>
            <a:r>
              <a:rPr lang="en-ZA" dirty="0"/>
              <a:t>Conducted testing with young farmers in the area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/>
          <a:lstStyle/>
          <a:p>
            <a:r>
              <a:rPr lang="en-ZA" dirty="0"/>
              <a:t>Authentic</a:t>
            </a:r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/>
          <a:lstStyle/>
          <a:p>
            <a:r>
              <a:rPr lang="en-ZA" dirty="0"/>
              <a:t>Designed with the help and input of agricultural experts in the field </a:t>
            </a:r>
            <a:endParaRPr lang="en-US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18CD103-FC15-CB7A-FDE4-EE14C761E7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11138"/>
            <a:ext cx="12192000" cy="45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/>
          <a:lstStyle/>
          <a:p>
            <a:r>
              <a:rPr lang="en-US" noProof="0" dirty="0"/>
              <a:t>Work breakdown structure</a:t>
            </a:r>
            <a:endParaRPr lang="en-US" dirty="0"/>
          </a:p>
        </p:txBody>
      </p:sp>
      <p:pic>
        <p:nvPicPr>
          <p:cNvPr id="46" name="Picture Placeholder 45" descr="Unique box icon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Picture Placeholder 65" descr="Market icon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Picture Placeholder 86" descr="Clipboard Icon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Picture Placeholder 104" descr="Question icon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/>
          <a:lstStyle/>
          <a:p>
            <a:r>
              <a:rPr lang="en-ZA" dirty="0"/>
              <a:t>Unique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/>
          <a:lstStyle/>
          <a:p>
            <a:r>
              <a:rPr lang="en-ZA" dirty="0"/>
              <a:t>Only product specifically dedicated to the agricultural market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608439"/>
            <a:ext cx="2351446" cy="491509"/>
          </a:xfrm>
        </p:spPr>
        <p:txBody>
          <a:bodyPr/>
          <a:lstStyle/>
          <a:p>
            <a:r>
              <a:rPr lang="en-ZA" dirty="0"/>
              <a:t>First to market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036041"/>
            <a:ext cx="2351446" cy="1704547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/>
          <a:lstStyle/>
          <a:p>
            <a:r>
              <a:rPr lang="en-ZA" dirty="0"/>
              <a:t>Tested</a:t>
            </a:r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/>
          <a:lstStyle/>
          <a:p>
            <a:r>
              <a:rPr lang="en-ZA" dirty="0"/>
              <a:t>Conducted testing with young farmers in the area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/>
          <a:lstStyle/>
          <a:p>
            <a:r>
              <a:rPr lang="en-ZA" dirty="0"/>
              <a:t>Authentic</a:t>
            </a:r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/>
          <a:lstStyle/>
          <a:p>
            <a:r>
              <a:rPr lang="en-ZA" dirty="0"/>
              <a:t>Designed with the help and input of agricultural experts in the field </a:t>
            </a:r>
            <a:endParaRPr lang="en-US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FB88B-57B2-72E8-B831-2AF4228374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67507"/>
            <a:ext cx="12192000" cy="3295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1EB684-682E-19F2-3A51-203A8F73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507"/>
            <a:ext cx="12192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19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/>
          <a:lstStyle/>
          <a:p>
            <a:r>
              <a:rPr lang="en-US" noProof="0" dirty="0"/>
              <a:t>Product backlog</a:t>
            </a:r>
            <a:endParaRPr lang="en-US" dirty="0"/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259B6-9592-490D-9692-23A6DD900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365446"/>
            <a:ext cx="4953000" cy="426393"/>
          </a:xfrm>
        </p:spPr>
        <p:txBody>
          <a:bodyPr/>
          <a:lstStyle/>
          <a:p>
            <a:r>
              <a:rPr lang="en-US" dirty="0" err="1"/>
              <a:t>Stad</a:t>
            </a:r>
            <a:r>
              <a:rPr lang="en-US" dirty="0"/>
              <a:t> </a:t>
            </a:r>
            <a:r>
              <a:rPr lang="en-US" dirty="0" err="1"/>
              <a:t>hasselt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3744950"/>
            <a:ext cx="4953000" cy="20462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Aanvraag</a:t>
            </a:r>
            <a:r>
              <a:rPr lang="en-US" dirty="0"/>
              <a:t> </a:t>
            </a:r>
            <a:r>
              <a:rPr lang="en-US" dirty="0" err="1"/>
              <a:t>vergunningen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Aanvraag</a:t>
            </a:r>
            <a:r>
              <a:rPr lang="en-US" dirty="0"/>
              <a:t> </a:t>
            </a:r>
            <a:r>
              <a:rPr lang="en-US" dirty="0" err="1"/>
              <a:t>grond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Verwerven</a:t>
            </a:r>
            <a:r>
              <a:rPr lang="en-US" dirty="0"/>
              <a:t> </a:t>
            </a:r>
            <a:r>
              <a:rPr lang="en-US" dirty="0" err="1"/>
              <a:t>geleend</a:t>
            </a:r>
            <a:r>
              <a:rPr lang="en-US" dirty="0"/>
              <a:t> </a:t>
            </a:r>
            <a:r>
              <a:rPr lang="en-US" dirty="0" err="1"/>
              <a:t>materiaal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07607F-9E24-4250-8615-A5CB61BA54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9568" y="4554878"/>
            <a:ext cx="4953000" cy="426393"/>
          </a:xfrm>
        </p:spPr>
        <p:txBody>
          <a:bodyPr/>
          <a:lstStyle/>
          <a:p>
            <a:r>
              <a:rPr lang="en-US" dirty="0" err="1"/>
              <a:t>Boeren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972369"/>
            <a:ext cx="4953000" cy="13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Goedkoop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Lokaal</a:t>
            </a:r>
            <a:endParaRPr lang="en-US" dirty="0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978BF071-7808-9EF3-F234-5B012F720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56655"/>
              </p:ext>
            </p:extLst>
          </p:nvPr>
        </p:nvGraphicFramePr>
        <p:xfrm>
          <a:off x="4319336" y="1825940"/>
          <a:ext cx="7872664" cy="503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166">
                  <a:extLst>
                    <a:ext uri="{9D8B030D-6E8A-4147-A177-3AD203B41FA5}">
                      <a16:colId xmlns:a16="http://schemas.microsoft.com/office/drawing/2014/main" val="978821232"/>
                    </a:ext>
                  </a:extLst>
                </a:gridCol>
                <a:gridCol w="1968166">
                  <a:extLst>
                    <a:ext uri="{9D8B030D-6E8A-4147-A177-3AD203B41FA5}">
                      <a16:colId xmlns:a16="http://schemas.microsoft.com/office/drawing/2014/main" val="1977073250"/>
                    </a:ext>
                  </a:extLst>
                </a:gridCol>
                <a:gridCol w="1968166">
                  <a:extLst>
                    <a:ext uri="{9D8B030D-6E8A-4147-A177-3AD203B41FA5}">
                      <a16:colId xmlns:a16="http://schemas.microsoft.com/office/drawing/2014/main" val="1914405928"/>
                    </a:ext>
                  </a:extLst>
                </a:gridCol>
                <a:gridCol w="1968166">
                  <a:extLst>
                    <a:ext uri="{9D8B030D-6E8A-4147-A177-3AD203B41FA5}">
                      <a16:colId xmlns:a16="http://schemas.microsoft.com/office/drawing/2014/main" val="701652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b="1" i="1" u="sng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b="1" i="1" u="sng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Titel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b="1" i="1" u="sng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Taakomschrijving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b="1" i="1" u="sng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Resultaat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6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1.1.1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Aanvraag vergunningen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De gemeente contacteren en aanvragen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van alle nodige vergunningen die we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nodig hebben om een festival te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organiseren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vergunningen krijgen en nodige maatregelen volgen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bv: brandveiligheid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995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1.1.2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Aanvraag grond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De eigenaars van de grond contacteren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en het bespreken van de prijs en datum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We hebben de grond gehuurd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41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1.1.3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Verwerven van geleend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materiaal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(banken, dranghekke, bekers)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stad hasselt contacteren en het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aanvragen van materiaal die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evenementen binnen Hasselt kunnen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lenen zoals banken, dranghekken,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bekers, ect.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We hebben de nodige materialen gehuurd voor de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duur van het festival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1.3.1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Boeren Prijzen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aanvragen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totaal prijzen bespreken met boeren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voor de hoeveelheid groenten die we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nodig hebben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Totaal prijs groenten ontvangen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2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2.1.1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Factuur boeren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Factuur aanvragen en betalen aan de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boeren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Groenten zijn besteld en betaald voor het festival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19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E914F0-1073-974B-BDDE-347FD621223F}"/>
              </a:ext>
            </a:extLst>
          </p:cNvPr>
          <p:cNvSpPr txBox="1">
            <a:spLocks/>
          </p:cNvSpPr>
          <p:nvPr/>
        </p:nvSpPr>
        <p:spPr>
          <a:xfrm>
            <a:off x="809568" y="334388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Weide</a:t>
            </a:r>
            <a:r>
              <a:rPr lang="en-US" dirty="0"/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713AA1A-1E19-A015-1E52-99889792B698}"/>
              </a:ext>
            </a:extLst>
          </p:cNvPr>
          <p:cNvSpPr txBox="1">
            <a:spLocks/>
          </p:cNvSpPr>
          <p:nvPr/>
        </p:nvSpPr>
        <p:spPr>
          <a:xfrm>
            <a:off x="838200" y="3702895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Ecologische</a:t>
            </a:r>
            <a:r>
              <a:rPr lang="en-US" dirty="0"/>
              <a:t> </a:t>
            </a:r>
            <a:r>
              <a:rPr lang="en-US" dirty="0" err="1"/>
              <a:t>toiletten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Oplaadstations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94F3B1-8D63-60B8-B5BD-B3ABA9D821D9}"/>
              </a:ext>
            </a:extLst>
          </p:cNvPr>
          <p:cNvSpPr txBox="1">
            <a:spLocks/>
          </p:cNvSpPr>
          <p:nvPr/>
        </p:nvSpPr>
        <p:spPr>
          <a:xfrm>
            <a:off x="809568" y="4512823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Reclame</a:t>
            </a:r>
            <a:r>
              <a:rPr lang="en-US" dirty="0"/>
              <a:t>: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F0E63-559E-BCAE-055F-19CB96DE8A02}"/>
              </a:ext>
            </a:extLst>
          </p:cNvPr>
          <p:cNvSpPr txBox="1">
            <a:spLocks/>
          </p:cNvSpPr>
          <p:nvPr/>
        </p:nvSpPr>
        <p:spPr>
          <a:xfrm>
            <a:off x="838200" y="4939216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Sociale</a:t>
            </a:r>
            <a:r>
              <a:rPr lang="en-US" dirty="0"/>
              <a:t>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Persacties</a:t>
            </a:r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373A2E5-E027-3260-2890-56C71CC7E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2665"/>
              </p:ext>
            </p:extLst>
          </p:nvPr>
        </p:nvGraphicFramePr>
        <p:xfrm>
          <a:off x="4064000" y="1825940"/>
          <a:ext cx="8128000" cy="503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8898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54765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7067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486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b="1" i="1" u="sng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b="1" i="1" u="sng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Titel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b="1" i="1" u="sng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Taakomschrijving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b="1" i="1" u="sng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Resultaat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32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3.2.1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Managen social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media accounts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social media accounts onderhouden,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regelmatige updates over het festival 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giveaways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meer mensen die het festival zien door promoties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en giveaways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92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3.2.3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Persacties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pers contacteren over het festival en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reclame maken door pers articels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ook reclame voor mensen die niet actief social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media gebruiken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52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3.3.1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Flyers uitdelen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rond campussen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personeel gaat op campussen studenten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aanspreken over het festival. Bij dit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aanspreken delen ze flyers uit waar alle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nodige informatie opstaat.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Studenten krijgen te horen over het festival en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willen dus potentieel komen. Dankzij de flyer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kunnen ze gemakkelijk de nodige informatie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terugvinden om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67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4.3.1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Tenten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opbouwen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Tenten opbouw en controleren op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veiligheid bij strikte maatregelen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vanwegen pukkelpop storm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Tenten die klaarstaan voor de festivalers om onder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te staan en die een controlere van kwaliteit hebben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gehad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9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i="1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4.3.4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Oplaadstations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Opbouw door personeel met toezicht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van begeleiding van de oplaadstations en</a:t>
                      </a:r>
                      <a:br>
                        <a:rPr lang="nl-NL" sz="120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testen als het werkt op de telefoons</a:t>
                      </a:r>
                      <a:endParaRPr lang="nl-BE" sz="120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Oplaadstations die over het festival kunnen</a:t>
                      </a:r>
                      <a:br>
                        <a:rPr lang="nl-NL" sz="1200" dirty="0">
                          <a:effectLst/>
                          <a:latin typeface="Sitka Text" panose="0200050500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000" dirty="0">
                          <a:effectLst/>
                          <a:latin typeface="Sitka Text" panose="02000505000000020004" pitchFamily="2" charset="0"/>
                          <a:ea typeface="Sitka Text" panose="02000505000000020004" pitchFamily="2" charset="0"/>
                          <a:cs typeface="Sitka Text" panose="02000505000000020004" pitchFamily="2" charset="0"/>
                        </a:rPr>
                        <a:t>gebruikt op een grondige manier</a:t>
                      </a:r>
                      <a:endParaRPr lang="nl-BE" sz="1200" dirty="0">
                        <a:effectLst/>
                        <a:latin typeface="Sitka Text" panose="02000505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70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25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86</TotalTime>
  <Words>632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Sitka Text</vt:lpstr>
      <vt:lpstr>Tenorite </vt:lpstr>
      <vt:lpstr>Tenorite Bold</vt:lpstr>
      <vt:lpstr>Tenorite Bold (Headings)</vt:lpstr>
      <vt:lpstr>Office Theme</vt:lpstr>
      <vt:lpstr>Festival jord</vt:lpstr>
      <vt:lpstr>About us</vt:lpstr>
      <vt:lpstr>Timing</vt:lpstr>
      <vt:lpstr>Scope</vt:lpstr>
      <vt:lpstr>Budget &amp; Begrotingsbalans</vt:lpstr>
      <vt:lpstr>Milestone planning</vt:lpstr>
      <vt:lpstr>Work breakdown structure</vt:lpstr>
      <vt:lpstr>Product backlog</vt:lpstr>
      <vt:lpstr>Product backlog</vt:lpstr>
      <vt:lpstr>Reflectie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jord</dc:title>
  <dc:creator>Remco Simenon</dc:creator>
  <cp:lastModifiedBy>Remco Simenon</cp:lastModifiedBy>
  <cp:revision>1</cp:revision>
  <dcterms:created xsi:type="dcterms:W3CDTF">2023-01-08T12:31:49Z</dcterms:created>
  <dcterms:modified xsi:type="dcterms:W3CDTF">2023-01-08T13:58:02Z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