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99" r:id="rId1"/>
  </p:sldMasterIdLst>
  <p:notesMasterIdLst>
    <p:notesMasterId r:id="rId34"/>
  </p:notesMasterIdLst>
  <p:sldIdLst>
    <p:sldId id="256" r:id="rId2"/>
    <p:sldId id="257" r:id="rId3"/>
    <p:sldId id="271" r:id="rId4"/>
    <p:sldId id="260" r:id="rId5"/>
    <p:sldId id="270" r:id="rId6"/>
    <p:sldId id="262" r:id="rId7"/>
    <p:sldId id="276" r:id="rId8"/>
    <p:sldId id="264" r:id="rId9"/>
    <p:sldId id="263" r:id="rId10"/>
    <p:sldId id="275" r:id="rId11"/>
    <p:sldId id="265" r:id="rId12"/>
    <p:sldId id="273" r:id="rId13"/>
    <p:sldId id="278" r:id="rId14"/>
    <p:sldId id="277" r:id="rId15"/>
    <p:sldId id="279" r:id="rId16"/>
    <p:sldId id="272" r:id="rId17"/>
    <p:sldId id="280" r:id="rId18"/>
    <p:sldId id="274" r:id="rId19"/>
    <p:sldId id="281" r:id="rId20"/>
    <p:sldId id="283" r:id="rId21"/>
    <p:sldId id="282" r:id="rId22"/>
    <p:sldId id="267" r:id="rId23"/>
    <p:sldId id="292" r:id="rId24"/>
    <p:sldId id="286" r:id="rId25"/>
    <p:sldId id="287" r:id="rId26"/>
    <p:sldId id="288" r:id="rId27"/>
    <p:sldId id="284" r:id="rId28"/>
    <p:sldId id="285" r:id="rId29"/>
    <p:sldId id="294" r:id="rId30"/>
    <p:sldId id="296" r:id="rId31"/>
    <p:sldId id="295" r:id="rId32"/>
    <p:sldId id="269" r:id="rId3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6C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5" autoAdjust="0"/>
    <p:restoredTop sz="82616" autoAdjust="0"/>
  </p:normalViewPr>
  <p:slideViewPr>
    <p:cSldViewPr snapToGrid="0" snapToObjects="1">
      <p:cViewPr varScale="1">
        <p:scale>
          <a:sx n="60" d="100"/>
          <a:sy n="60" d="100"/>
        </p:scale>
        <p:origin x="-8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E3874-E9EC-4B61-B440-DEC558A9426E}" type="datetimeFigureOut">
              <a:rPr lang="en-US" smtClean="0"/>
              <a:pPr/>
              <a:t>3/23/2012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9CC85-C78D-4640-890E-0A3DBCE35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9CC85-C78D-4640-890E-0A3DBCE3525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3100" y="5803900"/>
            <a:ext cx="366713" cy="6778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chemeClr val="accent1"/>
                </a:solidFill>
                <a:latin typeface="Wingdings" pitchFamily="2" charset="2"/>
                <a:cs typeface="+mn-cs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E0562-9CAE-47EC-9C3B-291AE3FB7380}" type="datetimeFigureOut">
              <a:rPr lang="en-US"/>
              <a:pPr>
                <a:defRPr/>
              </a:pPr>
              <a:t>3/23/2012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DD518-6470-4AD9-84AF-8B19DF61C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58EBC-321C-4ED6-9E44-58CFD335AF24}" type="datetimeFigureOut">
              <a:rPr lang="en-US"/>
              <a:pPr>
                <a:defRPr/>
              </a:pPr>
              <a:t>3/23/2012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551CF-4558-4B29-9E74-B29B1BEAEF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3927839-5DD5-4D3E-82EE-3FEC5073CC54}" type="datetimeFigureOut">
              <a:rPr lang="en-US"/>
              <a:pPr>
                <a:defRPr/>
              </a:pPr>
              <a:t>3/23/2012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358B8-3DAD-41AD-BAF6-C62AFC2C5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4119B73-AC26-4C72-AE46-D0BD41A952A0}" type="datetimeFigureOut">
              <a:rPr lang="en-US"/>
              <a:pPr>
                <a:defRPr/>
              </a:pPr>
              <a:t>3/23/2012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82F96-8338-4BCC-AB41-E8D14AD4E3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02F80A6-6400-4A0F-9952-B018F085358D}" type="datetimeFigureOut">
              <a:rPr lang="en-US"/>
              <a:pPr>
                <a:defRPr/>
              </a:pPr>
              <a:t>3/23/2012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CE771-4F86-417B-B1C3-A844CE07B4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A0EB-57EA-4606-8F97-56CB8D9D5BDD}" type="datetimeFigureOut">
              <a:rPr lang="en-US"/>
              <a:pPr>
                <a:defRPr/>
              </a:pPr>
              <a:t>3/23/2012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1E55F-BD13-437A-8E2F-657E50DD94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6EE6E-833A-4B9C-A992-DC78749DA183}" type="datetimeFigureOut">
              <a:rPr lang="en-US"/>
              <a:pPr>
                <a:defRPr/>
              </a:pPr>
              <a:t>3/23/2012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E109B-D5A0-45E5-9D91-FE35DDE7A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904E3-651A-40BA-82D6-332321441033}" type="datetimeFigureOut">
              <a:rPr lang="en-US"/>
              <a:pPr>
                <a:defRPr/>
              </a:pPr>
              <a:t>3/23/2012</a:t>
            </a:fld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277EB-FE17-4005-B70B-C2D8D78A5B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F8E9E-8351-432E-929C-8F39260FF3F3}" type="datetimeFigureOut">
              <a:rPr lang="en-US"/>
              <a:pPr>
                <a:defRPr/>
              </a:pPr>
              <a:t>3/23/2012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01CAD-2A88-4FE9-9985-EC525AEB42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3100" y="5803900"/>
            <a:ext cx="366713" cy="6778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chemeClr val="accent1"/>
                </a:solidFill>
                <a:latin typeface="Wingdings" pitchFamily="2" charset="2"/>
                <a:cs typeface="+mn-cs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7AC966F-736C-4B3B-BDAB-92CD1A91FDD8}" type="datetimeFigureOut">
              <a:rPr lang="en-US"/>
              <a:pPr>
                <a:defRPr/>
              </a:pPr>
              <a:t>3/23/2012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14462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D736301-B676-4DAE-8841-90CBF2BC7E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62E93-7B69-4D5C-9910-53644932A7E6}" type="datetimeFigureOut">
              <a:rPr lang="en-US"/>
              <a:pPr>
                <a:defRPr/>
              </a:pPr>
              <a:t>3/23/2012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87A28-AE5A-4905-A0E7-A5D2FD9823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B3279-D0AA-4903-B174-7A10C465ADE6}" type="datetimeFigureOut">
              <a:rPr lang="en-US"/>
              <a:pPr>
                <a:defRPr/>
              </a:pPr>
              <a:t>3/23/2012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C352C-C47A-433A-80C6-AC07B4D947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60A8A-7EF8-495D-BF2C-D42637E57684}" type="datetimeFigureOut">
              <a:rPr lang="en-US"/>
              <a:pPr>
                <a:defRPr/>
              </a:pPr>
              <a:t>3/23/2012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A91F3-FDD8-4042-AB89-A0F6395FA8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4D7D3-891B-4514-BCBE-00589F2DA2FF}" type="datetimeFigureOut">
              <a:rPr lang="en-US"/>
              <a:pPr>
                <a:defRPr/>
              </a:pPr>
              <a:t>3/23/2012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7F1FB-E19B-463F-A50D-CF112938AA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527A3-5A66-47F2-BEC4-05593F1A6219}" type="datetimeFigureOut">
              <a:rPr lang="en-US"/>
              <a:pPr>
                <a:defRPr/>
              </a:pPr>
              <a:t>3/23/2012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2BE8C-F8B9-438F-81A4-A5E7EED544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B8E3B-EB98-447B-8100-22D81B5F5BB3}" type="datetimeFigureOut">
              <a:rPr lang="en-US"/>
              <a:pPr>
                <a:defRPr/>
              </a:pPr>
              <a:t>3/23/2012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E12C-4B0F-42D9-9ED2-355A3C83F1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44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9775" y="2770188"/>
            <a:ext cx="7662863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E4B2F0-020D-4E96-A3BC-AF5D28BA1AA8}" type="datetimeFigureOut">
              <a:rPr lang="en-US"/>
              <a:pPr>
                <a:defRPr/>
              </a:pPr>
              <a:t>3/23/2012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8FE031-C630-4E19-B490-FBEAC2FEB7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8" r:id="rId2"/>
    <p:sldLayoutId id="2147483877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8" r:id="rId10"/>
    <p:sldLayoutId id="2147483879" r:id="rId11"/>
    <p:sldLayoutId id="2147483880" r:id="rId12"/>
    <p:sldLayoutId id="2147483881" r:id="rId13"/>
    <p:sldLayoutId id="2147483875" r:id="rId14"/>
    <p:sldLayoutId id="2147483882" r:id="rId15"/>
    <p:sldLayoutId id="2147483883" r:id="rId16"/>
  </p:sldLayoutIdLst>
  <p:transition spd="slow"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pitchFamily="2" charset="2"/>
        <a:buChar char="S"/>
        <a:defRPr sz="2000" kern="1200">
          <a:solidFill>
            <a:srgbClr val="595959"/>
          </a:solidFill>
          <a:latin typeface="+mn-lt"/>
          <a:ea typeface="+mn-ea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+mn-ea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+mn-ea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 idx="4294967295"/>
          </p:nvPr>
        </p:nvSpPr>
        <p:spPr>
          <a:xfrm>
            <a:off x="677917" y="1295400"/>
            <a:ext cx="7550096" cy="1927225"/>
          </a:xfrm>
        </p:spPr>
        <p:txBody>
          <a:bodyPr/>
          <a:lstStyle/>
          <a:p>
            <a:pPr eaLnBrk="1" hangingPunct="1"/>
            <a:r>
              <a:rPr lang="en-US" sz="4400" dirty="0" smtClean="0"/>
              <a:t>Automated Assessment and Gameplay Adaptation in Serious Educational Games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77917" y="3308350"/>
            <a:ext cx="7772400" cy="2051050"/>
          </a:xfrm>
        </p:spPr>
        <p:txBody>
          <a:bodyPr rtlCol="0">
            <a:normAutofit fontScale="40000" lnSpcReduction="20000"/>
          </a:bodyPr>
          <a:lstStyle/>
          <a:p>
            <a:pPr algn="l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						</a:t>
            </a:r>
          </a:p>
          <a:p>
            <a:pPr algn="ctr">
              <a:buNone/>
              <a:defRPr/>
            </a:pPr>
            <a:r>
              <a:rPr lang="en-US" sz="6000" b="1" dirty="0" smtClean="0">
                <a:solidFill>
                  <a:schemeClr val="bg1"/>
                </a:solidFill>
              </a:rPr>
              <a:t>Submitted by</a:t>
            </a:r>
            <a:endParaRPr lang="en-US" sz="6000" dirty="0" smtClean="0">
              <a:solidFill>
                <a:schemeClr val="bg1"/>
              </a:solidFill>
            </a:endParaRPr>
          </a:p>
          <a:p>
            <a:pPr algn="ctr">
              <a:buNone/>
              <a:defRPr/>
            </a:pPr>
            <a:r>
              <a:rPr lang="en-US" sz="6000" b="1" dirty="0" smtClean="0">
                <a:solidFill>
                  <a:schemeClr val="bg1"/>
                </a:solidFill>
              </a:rPr>
              <a:t>Bharathi Balasubramaniam</a:t>
            </a:r>
          </a:p>
          <a:p>
            <a:pPr algn="ctr">
              <a:buNone/>
              <a:defRPr/>
            </a:pPr>
            <a:r>
              <a:rPr lang="en-US" sz="6000" b="1" dirty="0" smtClean="0">
                <a:solidFill>
                  <a:schemeClr val="bg1"/>
                </a:solidFill>
              </a:rPr>
              <a:t>Supervising Professor: Dr. Kendra Cooper, Chair</a:t>
            </a:r>
            <a:endParaRPr lang="en-US" sz="6000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en-US" sz="28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mponent Diagram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82415" y="1466193"/>
            <a:ext cx="7047186" cy="4934607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44488"/>
            <a:ext cx="8229600" cy="806395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389811" y="3988676"/>
            <a:ext cx="4185139" cy="1139483"/>
          </a:xfrm>
          <a:prstGeom prst="wedgeRoundRectCallout">
            <a:avLst>
              <a:gd name="adj1" fmla="val -46110"/>
              <a:gd name="adj2" fmla="val -70135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Organized as different levels and each game level consists of concepts and each concept is made up of questions of different difficulty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73038" y="34448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Assessment</a:t>
            </a:r>
            <a:endParaRPr 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739775" y="2589213"/>
            <a:ext cx="7662863" cy="3448050"/>
          </a:xfrm>
        </p:spPr>
        <p:txBody>
          <a:bodyPr/>
          <a:lstStyle/>
          <a:p>
            <a:pPr marL="342900" lvl="1" indent="-342900" eaLnBrk="1" hangingPunct="1">
              <a:spcBef>
                <a:spcPts val="1800"/>
              </a:spcBef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Statistical analysis of game play data</a:t>
            </a:r>
            <a:endParaRPr lang="en-US" sz="1800" dirty="0" smtClean="0"/>
          </a:p>
          <a:p>
            <a:pPr marL="342900" lvl="1" indent="-342900" eaLnBrk="1" hangingPunct="1">
              <a:spcBef>
                <a:spcPts val="1800"/>
              </a:spcBef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Quiz assessment</a:t>
            </a:r>
          </a:p>
          <a:p>
            <a:pPr marL="342900" lvl="1" indent="-342900" eaLnBrk="1" hangingPunct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      -assessment of a single answer by assigning weights to game play data</a:t>
            </a:r>
          </a:p>
          <a:p>
            <a:pPr marL="342900" lvl="1" indent="-342900" eaLnBrk="1" hangingPunct="1">
              <a:spcBef>
                <a:spcPts val="1800"/>
              </a:spcBef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Concept assessment (For concept level evaluation)</a:t>
            </a:r>
          </a:p>
          <a:p>
            <a:pPr marL="342900" lvl="1" indent="-342900" eaLnBrk="1" hangingPunct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      -assessment of a concept based on quiz assessment results</a:t>
            </a:r>
          </a:p>
          <a:p>
            <a:pPr marL="342900" lvl="1" indent="-342900" eaLnBrk="1" hangingPunct="1">
              <a:spcBef>
                <a:spcPts val="1800"/>
              </a:spcBef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Level assessment (For goal level evaluation)</a:t>
            </a:r>
          </a:p>
          <a:p>
            <a:pPr marL="342900" lvl="1" indent="-342900" eaLnBrk="1" hangingPunct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      - assessment of a game level based on quiz assessment results</a:t>
            </a:r>
          </a:p>
          <a:p>
            <a:pPr marL="342900" lvl="1" indent="-342900" eaLnBrk="1" hangingPunct="1">
              <a:spcBef>
                <a:spcPts val="2000"/>
              </a:spcBef>
              <a:buClr>
                <a:schemeClr val="accent1"/>
              </a:buClr>
            </a:pPr>
            <a:endParaRPr lang="en-US" sz="1800" dirty="0" smtClean="0"/>
          </a:p>
        </p:txBody>
      </p:sp>
      <p:pic>
        <p:nvPicPr>
          <p:cNvPr id="4" name="Content Placeholder 3" descr="Component 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9528" y="1960836"/>
            <a:ext cx="6858000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omponent Assess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469" y="2434184"/>
            <a:ext cx="2414424" cy="120015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5310" y="0"/>
            <a:ext cx="7914290" cy="804041"/>
          </a:xfrm>
        </p:spPr>
        <p:txBody>
          <a:bodyPr/>
          <a:lstStyle/>
          <a:p>
            <a:r>
              <a:rPr lang="en-US" dirty="0" smtClean="0"/>
              <a:t>Assessment (Activity diagram)</a:t>
            </a:r>
            <a:endParaRPr lang="en-US" dirty="0"/>
          </a:p>
        </p:txBody>
      </p:sp>
      <p:pic>
        <p:nvPicPr>
          <p:cNvPr id="6" name="Picture 5" descr="Assessment activity d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95" y="1487488"/>
            <a:ext cx="3751384" cy="5141912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69779"/>
            <a:ext cx="7662863" cy="3467484"/>
          </a:xfrm>
        </p:spPr>
        <p:txBody>
          <a:bodyPr/>
          <a:lstStyle/>
          <a:p>
            <a:pPr lvl="1">
              <a:spcBef>
                <a:spcPts val="0"/>
              </a:spcBef>
              <a:buNone/>
            </a:pPr>
            <a:r>
              <a:rPr lang="en-US" b="1" dirty="0" smtClean="0"/>
              <a:t>Observed parameters</a:t>
            </a:r>
          </a:p>
          <a:p>
            <a:pPr lvl="0"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The option selected by the player.</a:t>
            </a:r>
          </a:p>
          <a:p>
            <a:pPr lvl="0"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Time taken to answer each question in seconds. </a:t>
            </a:r>
          </a:p>
          <a:p>
            <a:pPr lvl="0"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Numbers of times options were changed before submitting each answer.</a:t>
            </a:r>
          </a:p>
          <a:p>
            <a:pPr lvl="0">
              <a:spcBef>
                <a:spcPts val="0"/>
              </a:spcBef>
              <a:buNone/>
            </a:pPr>
            <a:endParaRPr lang="en-US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b="1" dirty="0" smtClean="0"/>
              <a:t>Calculated parameters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Total number of correct answers.</a:t>
            </a:r>
          </a:p>
          <a:p>
            <a:pPr lvl="0"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Total number of moderate answers.</a:t>
            </a:r>
          </a:p>
          <a:p>
            <a:pPr lvl="0"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Average time taken.</a:t>
            </a:r>
          </a:p>
          <a:p>
            <a:pPr lvl="0"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Average number of times each answer was changed before submitting.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1076" y="361950"/>
            <a:ext cx="8544910" cy="6054725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Score Calculation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</a:pPr>
            <a:r>
              <a:rPr lang="en-US" sz="1500" b="1" dirty="0" smtClean="0"/>
              <a:t>The four calculated parameters are given weight of a,b,c and d where a+b+d = 100 and c &lt; d.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1500" b="1" dirty="0" smtClean="0"/>
              <a:t>The weight given for </a:t>
            </a:r>
            <a:r>
              <a:rPr lang="en-US" sz="1500" b="1" i="1" dirty="0" smtClean="0"/>
              <a:t>‘Average time taken’</a:t>
            </a:r>
            <a:r>
              <a:rPr lang="en-US" sz="1500" b="1" dirty="0" smtClean="0"/>
              <a:t> is ‘a’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IF avgTime &lt; minTime 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score = a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ENDIF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IF avgTime &gt;= minTime AND &lt;=maxTime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score = a- a/3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ENDIF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IF avgTime &gt; maxTime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score = a-2a/3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b="1" dirty="0" smtClean="0"/>
              <a:t>ENDIF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1500" b="1" dirty="0" smtClean="0"/>
              <a:t>The weight given for </a:t>
            </a:r>
            <a:r>
              <a:rPr lang="en-US" sz="1500" b="1" i="1" dirty="0" smtClean="0"/>
              <a:t>‘Average number of times answer was changed before submitting’</a:t>
            </a:r>
            <a:r>
              <a:rPr lang="en-US" sz="1500" b="1" dirty="0" smtClean="0"/>
              <a:t> is ‘b’ 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IF </a:t>
            </a:r>
            <a:r>
              <a:rPr lang="en-US" sz="1300" b="1" dirty="0" err="1" smtClean="0"/>
              <a:t>avgChangeCnt</a:t>
            </a:r>
            <a:r>
              <a:rPr lang="en-US" sz="1300" b="1" dirty="0" smtClean="0"/>
              <a:t> &lt; </a:t>
            </a:r>
            <a:r>
              <a:rPr lang="en-US" sz="1300" b="1" dirty="0" err="1" smtClean="0"/>
              <a:t>minChangeCnt</a:t>
            </a:r>
            <a:endParaRPr lang="en-US" sz="1300" b="1" dirty="0" smtClean="0"/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score = b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ENDIF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IF </a:t>
            </a:r>
            <a:r>
              <a:rPr lang="en-US" sz="1300" b="1" dirty="0" err="1" smtClean="0"/>
              <a:t>avgChangeCnt</a:t>
            </a:r>
            <a:r>
              <a:rPr lang="en-US" sz="1300" b="1" dirty="0" smtClean="0"/>
              <a:t> &gt;= </a:t>
            </a:r>
            <a:r>
              <a:rPr lang="en-US" sz="1300" b="1" dirty="0" err="1" smtClean="0"/>
              <a:t>minChangeCnt</a:t>
            </a:r>
            <a:r>
              <a:rPr lang="en-US" sz="1300" b="1" dirty="0" smtClean="0"/>
              <a:t> and </a:t>
            </a:r>
            <a:r>
              <a:rPr lang="en-US" sz="1300" b="1" dirty="0" err="1" smtClean="0"/>
              <a:t>avgChangeCnt</a:t>
            </a:r>
            <a:r>
              <a:rPr lang="en-US" sz="1300" b="1" dirty="0" smtClean="0"/>
              <a:t> &lt;=</a:t>
            </a:r>
            <a:r>
              <a:rPr lang="en-US" sz="1300" b="1" dirty="0" err="1" smtClean="0"/>
              <a:t>maxChangeCnt</a:t>
            </a:r>
            <a:endParaRPr lang="en-US" sz="1300" b="1" dirty="0" smtClean="0"/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score = b- b/3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ENDIF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IF </a:t>
            </a:r>
            <a:r>
              <a:rPr lang="en-US" sz="1300" b="1" dirty="0" err="1" smtClean="0"/>
              <a:t>avgChangeCnt</a:t>
            </a:r>
            <a:r>
              <a:rPr lang="en-US" sz="1300" b="1" dirty="0" smtClean="0"/>
              <a:t> &gt; </a:t>
            </a:r>
            <a:r>
              <a:rPr lang="en-US" sz="1300" b="1" dirty="0" err="1" smtClean="0"/>
              <a:t>maxChangeCnt</a:t>
            </a:r>
            <a:endParaRPr lang="en-US" sz="1300" b="1" dirty="0" smtClean="0"/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score = b-2b/3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b="1" dirty="0" smtClean="0"/>
              <a:t>ENDIF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1500" b="1" dirty="0" smtClean="0"/>
              <a:t>The weight given for </a:t>
            </a:r>
            <a:r>
              <a:rPr lang="en-US" sz="1500" b="1" i="1" dirty="0" smtClean="0"/>
              <a:t>‘Total number of moderate answers’</a:t>
            </a:r>
            <a:r>
              <a:rPr lang="en-US" sz="1500" b="1" dirty="0" smtClean="0"/>
              <a:t> is ‘c’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sz="1300" b="1" dirty="0" smtClean="0"/>
              <a:t>(</a:t>
            </a:r>
            <a:r>
              <a:rPr lang="en-US" sz="1300" b="1" dirty="0" err="1" smtClean="0"/>
              <a:t>moderateAnsCnt</a:t>
            </a:r>
            <a:r>
              <a:rPr lang="en-US" sz="1300" b="1" dirty="0" smtClean="0"/>
              <a:t>/</a:t>
            </a:r>
            <a:r>
              <a:rPr lang="en-US" sz="1300" b="1" dirty="0" err="1" smtClean="0"/>
              <a:t>noOfQns</a:t>
            </a:r>
            <a:r>
              <a:rPr lang="en-US" sz="1300" b="1" dirty="0" smtClean="0"/>
              <a:t>)*c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1500" b="1" dirty="0" smtClean="0"/>
              <a:t>The weight given for </a:t>
            </a:r>
            <a:r>
              <a:rPr lang="en-US" sz="1500" b="1" i="1" dirty="0" smtClean="0"/>
              <a:t>‘Total number of correct answers’ </a:t>
            </a:r>
            <a:r>
              <a:rPr lang="en-US" sz="1500" b="1" dirty="0" smtClean="0"/>
              <a:t>is ‘d’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300" b="1" dirty="0" smtClean="0"/>
              <a:t>(correctAnsCnt/noOfQns)* d</a:t>
            </a:r>
          </a:p>
          <a:p>
            <a:pPr>
              <a:spcBef>
                <a:spcPts val="0"/>
              </a:spcBef>
              <a:buNone/>
            </a:pPr>
            <a:endParaRPr lang="en-US" sz="15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14854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Implementation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94139"/>
            <a:ext cx="8229599" cy="564312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n-US" sz="1500" b="1" dirty="0" smtClean="0"/>
              <a:t>Quiz Assessment: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if(q.selectedAnswer == q.correctAnswer){      //If selected answer is correct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c.correctAnswerCount ++; 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l.correctAnswerCount ++;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}else if(q.selectedAnswer == q.moderateAnswer){//If selected answer is moderate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c.moderateAnswerCount ++;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l.moderateAnswerCount ++;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}else{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c.wrongAnswerCount ++;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l.wrongAnswerCount ++;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}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1500" b="1" dirty="0" smtClean="0"/>
              <a:t>Concept Assessment: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/*Assign marks based on average time spent on the concept*/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if(c.avgTimeSpent &lt;20){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c.marks += 10;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}else if(c.avgTimeSpent &gt;=20 &amp;&amp; c.avgTimeSpent &lt;=40){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c.marks += 6;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}else if(c.avgTimeSpent &gt;40 &amp;&amp; c.avgTimeSpent &lt;=60){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c.marks += 2;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}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/*Assign marks based on average number of times options are changed on the  concept*/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if(c.avgOptionsChangeCount == 0){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c.marks += 10;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}else if(c.avgOptionsChangeCount == 1){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c.marks += 6;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}else if(c.avgOptionsChangeCount == 2){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c.marks += 2;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}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/*Assign marks based on the number of moderate answers*/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c.marks += (c.moderateAnswerCount * 35 ) / c.noOfQns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/*Assign marks based on the number of moderate answers*/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c.marks += (c.correctAnswerCount * 80 ) / c.noOfQns;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1500" b="1" dirty="0" smtClean="0"/>
              <a:t>Level Assessment: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Level assessment is calculated using the calculated parameters of a game level, similar to concept assessment.</a:t>
            </a:r>
            <a:endParaRPr lang="en-US" sz="11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Adaptation</a:t>
            </a:r>
            <a:br>
              <a:rPr lang="en-US" sz="48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89982"/>
            <a:ext cx="7662863" cy="3547281"/>
          </a:xfrm>
        </p:spPr>
        <p:txBody>
          <a:bodyPr/>
          <a:lstStyle/>
          <a:p>
            <a:pPr eaLnBrk="1" hangingPunct="1"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Based on scores calculated in Assessment</a:t>
            </a:r>
          </a:p>
          <a:p>
            <a:pPr eaLnBrk="1" hangingPunct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        -grade calculation based on minimum threshold and maximum threshold</a:t>
            </a:r>
          </a:p>
          <a:p>
            <a:pPr marL="342900" lvl="1" indent="-342900" eaLnBrk="1" hangingPunct="1">
              <a:spcBef>
                <a:spcPts val="1800"/>
              </a:spcBef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Difficulty adaptation</a:t>
            </a:r>
          </a:p>
          <a:p>
            <a:pPr marL="342900" lvl="1" indent="-342900" eaLnBrk="1" hangingPunct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         -concept’s difficulty adaptation based on concept level grades </a:t>
            </a:r>
          </a:p>
          <a:p>
            <a:pPr eaLnBrk="1" hangingPunct="1">
              <a:spcBef>
                <a:spcPts val="180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Level adaptation</a:t>
            </a:r>
          </a:p>
          <a:p>
            <a:pPr eaLnBrk="1" hangingPunct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         - game level adaptation based on whether the student passed/failed a particular game level</a:t>
            </a:r>
          </a:p>
          <a:p>
            <a:pPr eaLnBrk="1" hangingPunct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          - student can pass a game level only if both concept level and goal level performance are above average</a:t>
            </a:r>
          </a:p>
          <a:p>
            <a:pPr eaLnBrk="1" hangingPunct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        </a:t>
            </a:r>
          </a:p>
          <a:p>
            <a:pPr eaLnBrk="1" hangingPunct="1"/>
            <a:endParaRPr lang="en-US" sz="1800" dirty="0" smtClean="0"/>
          </a:p>
          <a:p>
            <a:pPr lvl="1" eaLnBrk="1" hangingPunct="1">
              <a:buNone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442582" y="3235569"/>
            <a:ext cx="3463461" cy="745589"/>
          </a:xfrm>
          <a:prstGeom prst="wedgeRoundRectCallout">
            <a:avLst>
              <a:gd name="adj1" fmla="val -46110"/>
              <a:gd name="adj2" fmla="val -70135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Score below which performance is considered ‘bad’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428305" y="3235569"/>
            <a:ext cx="3463461" cy="745589"/>
          </a:xfrm>
          <a:prstGeom prst="wedgeRoundRectCallout">
            <a:avLst>
              <a:gd name="adj1" fmla="val 43655"/>
              <a:gd name="adj2" fmla="val -70135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Score above which performance is considered ‘good’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3" descr="Component 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8043" y="2022550"/>
            <a:ext cx="6858000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Component Adapt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933" y="3964427"/>
            <a:ext cx="2382892" cy="91440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83324"/>
            <a:ext cx="8229600" cy="977461"/>
          </a:xfrm>
        </p:spPr>
        <p:txBody>
          <a:bodyPr/>
          <a:lstStyle/>
          <a:p>
            <a:pPr lvl="1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Grade calculation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60785"/>
            <a:ext cx="8229599" cy="4476479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400" b="1" dirty="0" smtClean="0"/>
              <a:t>Concept level grade and Goal level grade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2000" dirty="0" smtClean="0"/>
              <a:t>IF score &gt; </a:t>
            </a:r>
            <a:r>
              <a:rPr lang="en-US" sz="2000" dirty="0" err="1" smtClean="0"/>
              <a:t>maxThreshold</a:t>
            </a:r>
            <a:endParaRPr lang="en-US" sz="2000" dirty="0" smtClean="0"/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2000" dirty="0" smtClean="0"/>
              <a:t>Grade = A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2000" dirty="0" smtClean="0"/>
              <a:t>ENDIF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2000" dirty="0" smtClean="0"/>
              <a:t>IF score &gt;= </a:t>
            </a:r>
            <a:r>
              <a:rPr lang="en-US" sz="2000" dirty="0" err="1" smtClean="0"/>
              <a:t>minThreshold</a:t>
            </a:r>
            <a:r>
              <a:rPr lang="en-US" sz="2000" dirty="0" smtClean="0"/>
              <a:t> AND score &lt;= </a:t>
            </a:r>
            <a:r>
              <a:rPr lang="en-US" sz="2000" dirty="0" err="1" smtClean="0"/>
              <a:t>maxThreshold</a:t>
            </a:r>
            <a:endParaRPr lang="en-US" sz="2000" dirty="0" smtClean="0"/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2000" dirty="0" smtClean="0"/>
              <a:t>Grade = B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2000" dirty="0" smtClean="0"/>
              <a:t>ENDIF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2000" dirty="0" smtClean="0"/>
              <a:t>IF score &lt; maxThreshold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2000" dirty="0" smtClean="0"/>
              <a:t>Grade = C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sz="2000" dirty="0" smtClean="0"/>
              <a:t>ENDIF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400" b="1" dirty="0" smtClean="0"/>
              <a:t>Final grade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Minimum of all the concept level and goal level grades.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(Activity Diagram)</a:t>
            </a:r>
            <a:endParaRPr lang="en-US" dirty="0"/>
          </a:p>
        </p:txBody>
      </p:sp>
      <p:pic>
        <p:nvPicPr>
          <p:cNvPr id="5" name="Content Placeholder 4" descr="Adaptation activity di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180492"/>
            <a:ext cx="6893169" cy="4262511"/>
          </a:xfr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36483"/>
            <a:ext cx="8229600" cy="34684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Implementation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04041"/>
            <a:ext cx="8229599" cy="5580993"/>
          </a:xfrm>
        </p:spPr>
        <p:txBody>
          <a:bodyPr/>
          <a:lstStyle/>
          <a:p>
            <a:pPr lvl="1">
              <a:buClr>
                <a:schemeClr val="bg2">
                  <a:lumMod val="50000"/>
                </a:schemeClr>
              </a:buClr>
            </a:pPr>
            <a:r>
              <a:rPr lang="en-US" sz="1600" b="1" dirty="0" smtClean="0"/>
              <a:t>Concept level grade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600" dirty="0" smtClean="0"/>
              <a:t>//Assign concept level grade based on the player's concept level performance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600" dirty="0" smtClean="0"/>
              <a:t>if(c.marks &gt; 50 ){//If the player's concept level score is good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600" dirty="0" smtClean="0"/>
              <a:t>  c.grade = 'A';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600" dirty="0" smtClean="0"/>
              <a:t>}else if(c.marks&gt;= 30 &amp;&amp; c.marks &lt;= 50 ){//If the player's concept level score is average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600" dirty="0" smtClean="0"/>
              <a:t>   c.grade = 'B';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600" dirty="0" smtClean="0"/>
              <a:t>}else{//If the player's concept level score is bad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600" dirty="0" smtClean="0"/>
              <a:t>   c.grade = 'C';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600" dirty="0" smtClean="0"/>
              <a:t>}</a:t>
            </a: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en-US" sz="1600" b="1" dirty="0" smtClean="0"/>
              <a:t>Goal level grade</a:t>
            </a:r>
          </a:p>
          <a:p>
            <a:pPr lvl="1">
              <a:buNone/>
            </a:pPr>
            <a:r>
              <a:rPr lang="en-US" sz="1600" dirty="0" smtClean="0"/>
              <a:t>//Assign goal level grade based on the player's overall performance</a:t>
            </a:r>
          </a:p>
          <a:p>
            <a:pPr lvl="1">
              <a:buNone/>
            </a:pPr>
            <a:r>
              <a:rPr lang="en-US" sz="1600" dirty="0" smtClean="0"/>
              <a:t>if(l.marks &lt; 50){   //If the player's goal level score is bad</a:t>
            </a:r>
          </a:p>
          <a:p>
            <a:pPr lvl="1">
              <a:buNone/>
            </a:pPr>
            <a:r>
              <a:rPr lang="en-US" sz="1600" dirty="0" smtClean="0"/>
              <a:t>  l.grade = 'C';</a:t>
            </a:r>
          </a:p>
          <a:p>
            <a:pPr lvl="1">
              <a:buNone/>
            </a:pPr>
            <a:r>
              <a:rPr lang="en-US" sz="1600" dirty="0" smtClean="0"/>
              <a:t>}else if (l.marks &gt;= 50 &amp;&amp; l.marks &lt;= 70){ //If the player's goal level score is average</a:t>
            </a:r>
          </a:p>
          <a:p>
            <a:pPr lvl="1">
              <a:buNone/>
            </a:pPr>
            <a:r>
              <a:rPr lang="en-US" sz="1600" dirty="0" smtClean="0"/>
              <a:t>  l.grade = 'B';</a:t>
            </a:r>
          </a:p>
          <a:p>
            <a:pPr lvl="1">
              <a:buNone/>
            </a:pPr>
            <a:r>
              <a:rPr lang="en-US" sz="1600" dirty="0" smtClean="0"/>
              <a:t>}else{ //If the player's goal level score is  good</a:t>
            </a:r>
          </a:p>
          <a:p>
            <a:pPr lvl="1">
              <a:buNone/>
            </a:pPr>
            <a:r>
              <a:rPr lang="en-US" sz="1600" dirty="0" smtClean="0"/>
              <a:t>  l.grade = 'A';</a:t>
            </a:r>
          </a:p>
          <a:p>
            <a:pPr lvl="1">
              <a:buNone/>
            </a:pPr>
            <a:r>
              <a:rPr lang="en-US" sz="1600" dirty="0" smtClean="0"/>
              <a:t>}</a:t>
            </a:r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739775" y="2301766"/>
            <a:ext cx="7662863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sz="1800" dirty="0" smtClean="0"/>
              <a:t>Introduction to the system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sz="1800" dirty="0" smtClean="0"/>
              <a:t>Motivation for the research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sz="1800" dirty="0" smtClean="0"/>
              <a:t>Problem Statement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sz="1800" dirty="0" smtClean="0"/>
              <a:t>Unique Contribution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sz="1800" dirty="0" smtClean="0"/>
              <a:t>Related Work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sz="1800" dirty="0" smtClean="0">
                <a:latin typeface="+mj-lt"/>
                <a:cs typeface="Times New Roman" pitchFamily="18" charset="0"/>
              </a:rPr>
              <a:t>Solution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     Assessment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     Adaptation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sz="1800" dirty="0" smtClean="0">
                <a:cs typeface="Times New Roman" pitchFamily="18" charset="0"/>
              </a:rPr>
              <a:t>Validation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>
                <a:cs typeface="Times New Roman" pitchFamily="18" charset="0"/>
              </a:rPr>
              <a:t>           Test harness method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>
                <a:cs typeface="Times New Roman" pitchFamily="18" charset="0"/>
              </a:rPr>
              <a:t>           SimSYS integration method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sz="1800" dirty="0" smtClean="0"/>
              <a:t>Conclusions and Future Work</a:t>
            </a:r>
          </a:p>
          <a:p>
            <a:pPr eaLnBrk="1" hangingPunct="1"/>
            <a:endParaRPr lang="en-US" sz="1800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36483"/>
            <a:ext cx="8229600" cy="362606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Implementation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99089"/>
            <a:ext cx="8229599" cy="5691351"/>
          </a:xfrm>
        </p:spPr>
        <p:txBody>
          <a:bodyPr/>
          <a:lstStyle/>
          <a:p>
            <a:pPr lvl="1">
              <a:buClr>
                <a:schemeClr val="bg2">
                  <a:lumMod val="50000"/>
                </a:schemeClr>
              </a:buClr>
            </a:pPr>
            <a:r>
              <a:rPr lang="en-US" sz="1800" b="1" dirty="0" smtClean="0"/>
              <a:t>Final grade</a:t>
            </a:r>
          </a:p>
          <a:p>
            <a:pPr lvl="1">
              <a:buNone/>
            </a:pPr>
            <a:r>
              <a:rPr lang="en-US" sz="1700" dirty="0" smtClean="0"/>
              <a:t>/*Checking if the player’s performance is bad or average in any of the concepts*/</a:t>
            </a:r>
          </a:p>
          <a:p>
            <a:pPr lvl="1">
              <a:buNone/>
            </a:pPr>
            <a:r>
              <a:rPr lang="en-US" sz="1700" dirty="0" smtClean="0"/>
              <a:t>for(int j=0; j&lt;l[i].noOfConcepts; j++){</a:t>
            </a:r>
          </a:p>
          <a:p>
            <a:pPr lvl="1">
              <a:buNone/>
            </a:pPr>
            <a:r>
              <a:rPr lang="en-US" sz="1700" dirty="0" smtClean="0"/>
              <a:t>  if(c[j].marks&gt;= 30 &amp;&amp; c[j].marks &lt;= 50 ){</a:t>
            </a:r>
          </a:p>
          <a:p>
            <a:pPr lvl="1">
              <a:buNone/>
            </a:pPr>
            <a:r>
              <a:rPr lang="en-US" sz="1700" dirty="0" smtClean="0"/>
              <a:t>    l[i].avgFlag = 1;  </a:t>
            </a:r>
          </a:p>
          <a:p>
            <a:pPr lvl="1">
              <a:buNone/>
            </a:pPr>
            <a:r>
              <a:rPr lang="en-US" sz="1700" dirty="0" smtClean="0"/>
              <a:t>  }else if (c[j].marks &lt; 30){</a:t>
            </a:r>
          </a:p>
          <a:p>
            <a:pPr lvl="1">
              <a:buNone/>
            </a:pPr>
            <a:r>
              <a:rPr lang="en-US" sz="1700" dirty="0" smtClean="0"/>
              <a:t>    l[i].</a:t>
            </a:r>
            <a:r>
              <a:rPr lang="en-US" sz="1700" dirty="0" err="1" smtClean="0"/>
              <a:t>badFlag</a:t>
            </a:r>
            <a:r>
              <a:rPr lang="en-US" sz="1700" dirty="0" smtClean="0"/>
              <a:t> = 1;  </a:t>
            </a:r>
          </a:p>
          <a:p>
            <a:pPr lvl="1">
              <a:buNone/>
            </a:pPr>
            <a:r>
              <a:rPr lang="en-US" sz="1700" dirty="0" smtClean="0"/>
              <a:t>  }</a:t>
            </a:r>
          </a:p>
          <a:p>
            <a:pPr lvl="1">
              <a:buNone/>
            </a:pPr>
            <a:r>
              <a:rPr lang="en-US" sz="1700" dirty="0" smtClean="0"/>
              <a:t>}</a:t>
            </a:r>
          </a:p>
          <a:p>
            <a:pPr lvl="1">
              <a:buNone/>
            </a:pPr>
            <a:r>
              <a:rPr lang="en-US" sz="1700" dirty="0" smtClean="0"/>
              <a:t>/*Assign final grade based on the player's performance in every concept and goal level*/</a:t>
            </a:r>
          </a:p>
          <a:p>
            <a:pPr lvl="1">
              <a:buNone/>
            </a:pPr>
            <a:r>
              <a:rPr lang="en-US" sz="1700" dirty="0" smtClean="0"/>
              <a:t>if(</a:t>
            </a:r>
            <a:r>
              <a:rPr lang="en-US" sz="1700" dirty="0" err="1" smtClean="0"/>
              <a:t>l.badFlag</a:t>
            </a:r>
            <a:r>
              <a:rPr lang="en-US" sz="1700" dirty="0" smtClean="0"/>
              <a:t> == 1 || </a:t>
            </a:r>
            <a:r>
              <a:rPr lang="en-US" sz="1700" dirty="0" err="1" smtClean="0"/>
              <a:t>l.grade</a:t>
            </a:r>
            <a:r>
              <a:rPr lang="en-US" sz="1700" dirty="0" smtClean="0"/>
              <a:t> == 'C'){   </a:t>
            </a:r>
          </a:p>
          <a:p>
            <a:pPr lvl="1">
              <a:buNone/>
            </a:pPr>
            <a:r>
              <a:rPr lang="en-US" sz="1700" dirty="0" smtClean="0"/>
              <a:t>  </a:t>
            </a:r>
            <a:r>
              <a:rPr lang="en-US" sz="1700" dirty="0" err="1" smtClean="0"/>
              <a:t>l.finalGrade</a:t>
            </a:r>
            <a:r>
              <a:rPr lang="en-US" sz="1700" dirty="0" smtClean="0"/>
              <a:t> = 'C';</a:t>
            </a:r>
          </a:p>
          <a:p>
            <a:pPr lvl="1">
              <a:buNone/>
            </a:pPr>
            <a:r>
              <a:rPr lang="en-US" sz="1700" dirty="0" smtClean="0"/>
              <a:t>}else if (</a:t>
            </a:r>
            <a:r>
              <a:rPr lang="en-US" sz="1700" dirty="0" err="1" smtClean="0"/>
              <a:t>l.avgFlag</a:t>
            </a:r>
            <a:r>
              <a:rPr lang="en-US" sz="1700" dirty="0" smtClean="0"/>
              <a:t> == 1 || </a:t>
            </a:r>
            <a:r>
              <a:rPr lang="en-US" sz="1700" dirty="0" err="1" smtClean="0"/>
              <a:t>l.grade</a:t>
            </a:r>
            <a:r>
              <a:rPr lang="en-US" sz="1700" dirty="0" smtClean="0"/>
              <a:t> =='B'){ </a:t>
            </a:r>
          </a:p>
          <a:p>
            <a:pPr lvl="1">
              <a:buNone/>
            </a:pPr>
            <a:r>
              <a:rPr lang="en-US" sz="1700" dirty="0" smtClean="0"/>
              <a:t>  </a:t>
            </a:r>
            <a:r>
              <a:rPr lang="en-US" sz="1700" dirty="0" err="1" smtClean="0"/>
              <a:t>l.finalGrade</a:t>
            </a:r>
            <a:r>
              <a:rPr lang="en-US" sz="1700" dirty="0" smtClean="0"/>
              <a:t> = 'B';</a:t>
            </a:r>
          </a:p>
          <a:p>
            <a:pPr lvl="1">
              <a:buNone/>
            </a:pPr>
            <a:r>
              <a:rPr lang="en-US" sz="1700" dirty="0" smtClean="0"/>
              <a:t>}else{ </a:t>
            </a:r>
          </a:p>
          <a:p>
            <a:pPr lvl="1">
              <a:buNone/>
            </a:pPr>
            <a:r>
              <a:rPr lang="en-US" sz="1700" dirty="0" smtClean="0"/>
              <a:t>  </a:t>
            </a:r>
            <a:r>
              <a:rPr lang="en-US" sz="1700" dirty="0" err="1" smtClean="0"/>
              <a:t>l.finalGrade</a:t>
            </a:r>
            <a:r>
              <a:rPr lang="en-US" sz="1700" dirty="0" smtClean="0"/>
              <a:t> = 'A';</a:t>
            </a:r>
          </a:p>
          <a:p>
            <a:pPr lvl="1">
              <a:buNone/>
            </a:pPr>
            <a:r>
              <a:rPr lang="en-US" sz="1700" dirty="0" smtClean="0"/>
              <a:t>}</a:t>
            </a:r>
          </a:p>
          <a:p>
            <a:pPr lvl="1">
              <a:buNone/>
            </a:pPr>
            <a:endParaRPr lang="en-US" sz="1500" dirty="0" smtClean="0"/>
          </a:p>
          <a:p>
            <a:pPr lvl="1">
              <a:buNone/>
            </a:pPr>
            <a:endParaRPr lang="en-US" sz="15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6027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Implementation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36027"/>
            <a:ext cx="8229599" cy="5501237"/>
          </a:xfrm>
        </p:spPr>
        <p:txBody>
          <a:bodyPr/>
          <a:lstStyle/>
          <a:p>
            <a:pPr lvl="1">
              <a:buClr>
                <a:schemeClr val="bg2">
                  <a:lumMod val="50000"/>
                </a:schemeClr>
              </a:buClr>
            </a:pPr>
            <a:r>
              <a:rPr lang="en-US" b="1" dirty="0" smtClean="0"/>
              <a:t>Difficulty Adaptation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/*Adaptation decision for the difficulty of the concept based on the player's performance of the same concept in the current level(good or </a:t>
            </a:r>
            <a:r>
              <a:rPr lang="en-US" sz="1800" dirty="0" err="1" smtClean="0"/>
              <a:t>avg</a:t>
            </a:r>
            <a:r>
              <a:rPr lang="en-US" sz="1800" dirty="0" smtClean="0"/>
              <a:t> or bad)*/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if(</a:t>
            </a:r>
            <a:r>
              <a:rPr lang="en-US" sz="1800" dirty="0" err="1" smtClean="0"/>
              <a:t>c.grade</a:t>
            </a:r>
            <a:r>
              <a:rPr lang="en-US" sz="1800" dirty="0" smtClean="0"/>
              <a:t> ==‘A’){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c.difficulty</a:t>
            </a:r>
            <a:r>
              <a:rPr lang="en-US" sz="1800" dirty="0" smtClean="0"/>
              <a:t> = 2;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}else if(</a:t>
            </a:r>
            <a:r>
              <a:rPr lang="en-US" sz="1800" dirty="0" err="1" smtClean="0"/>
              <a:t>c.grade</a:t>
            </a:r>
            <a:r>
              <a:rPr lang="en-US" sz="1800" dirty="0" smtClean="0"/>
              <a:t> == ‘B’){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c.difficulty</a:t>
            </a:r>
            <a:r>
              <a:rPr lang="en-US" sz="1800" dirty="0" smtClean="0"/>
              <a:t> = 1;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}else{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c.difficulty</a:t>
            </a:r>
            <a:r>
              <a:rPr lang="en-US" sz="1800" dirty="0" smtClean="0"/>
              <a:t> = 0;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}</a:t>
            </a: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en-US" sz="1800" b="1" dirty="0" smtClean="0"/>
              <a:t>Level Adaptation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/*Decide whether the player passed this level based on the player's final grade*/</a:t>
            </a:r>
          </a:p>
          <a:p>
            <a:pPr lvl="1">
              <a:buNone/>
            </a:pPr>
            <a:r>
              <a:rPr lang="en-US" sz="1800" dirty="0" smtClean="0"/>
              <a:t>if (</a:t>
            </a:r>
            <a:r>
              <a:rPr lang="en-US" sz="1800" dirty="0" err="1" smtClean="0"/>
              <a:t>l.finalGrade</a:t>
            </a:r>
            <a:r>
              <a:rPr lang="en-US" sz="1800" dirty="0" smtClean="0"/>
              <a:t> =='A'){ </a:t>
            </a:r>
          </a:p>
          <a:p>
            <a:pPr lvl="1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l.nextLevel</a:t>
            </a:r>
            <a:r>
              <a:rPr lang="en-US" sz="1800" dirty="0" smtClean="0"/>
              <a:t> ++;    //passed this level</a:t>
            </a:r>
          </a:p>
          <a:p>
            <a:pPr lvl="1">
              <a:buNone/>
            </a:pPr>
            <a:r>
              <a:rPr lang="en-US" sz="1800" dirty="0" smtClean="0"/>
              <a:t>}else if (</a:t>
            </a:r>
            <a:r>
              <a:rPr lang="en-US" sz="1800" dirty="0" err="1" smtClean="0"/>
              <a:t>l.finalGrade</a:t>
            </a:r>
            <a:r>
              <a:rPr lang="en-US" sz="1800" dirty="0" smtClean="0"/>
              <a:t> =='B'){ </a:t>
            </a:r>
          </a:p>
          <a:p>
            <a:pPr lvl="1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l.nextLevel</a:t>
            </a:r>
            <a:r>
              <a:rPr lang="en-US" sz="1800" dirty="0" smtClean="0"/>
              <a:t> ++;    //passed this level</a:t>
            </a:r>
          </a:p>
          <a:p>
            <a:pPr lvl="1">
              <a:buNone/>
            </a:pPr>
            <a:r>
              <a:rPr lang="en-US" sz="1800" dirty="0" smtClean="0"/>
              <a:t>}</a:t>
            </a:r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Validation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n-US" sz="2400" dirty="0" smtClean="0"/>
              <a:t>Tested using a test-harness.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None/>
            </a:pPr>
            <a:r>
              <a:rPr lang="en-US" sz="2400" dirty="0" smtClean="0"/>
              <a:t>    - used mutation based input generation  to replicate the performance of 100 students. 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None/>
            </a:pPr>
            <a:r>
              <a:rPr lang="en-US" sz="2400" dirty="0" smtClean="0"/>
              <a:t>     -sensitivity analysis on input data.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sz="2400" dirty="0" smtClean="0"/>
              <a:t>Integrated into the SimSYS Game Development Platform. 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harness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Test harn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75" y="2310052"/>
            <a:ext cx="7662863" cy="399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3779"/>
            <a:ext cx="8229600" cy="64638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Mutation based input generation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66648"/>
            <a:ext cx="8229599" cy="5139558"/>
          </a:xfrm>
        </p:spPr>
        <p:txBody>
          <a:bodyPr/>
          <a:lstStyle/>
          <a:p>
            <a:pPr lvl="1">
              <a:buClr>
                <a:schemeClr val="bg2">
                  <a:lumMod val="50000"/>
                </a:schemeClr>
              </a:buClr>
            </a:pPr>
            <a:r>
              <a:rPr lang="en-US" b="1" dirty="0" smtClean="0"/>
              <a:t>Splitting the set of students for different performance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600" dirty="0" err="1" smtClean="0"/>
              <a:t>badMarker</a:t>
            </a:r>
            <a:r>
              <a:rPr lang="en-US" sz="1600" dirty="0" smtClean="0"/>
              <a:t> = (</a:t>
            </a:r>
            <a:r>
              <a:rPr lang="en-US" sz="1600" dirty="0" err="1" smtClean="0"/>
              <a:t>noOfStudents</a:t>
            </a:r>
            <a:r>
              <a:rPr lang="en-US" sz="1600" dirty="0" smtClean="0"/>
              <a:t> * 25)/100; //1/4 of students have bad performance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600" dirty="0" err="1" smtClean="0"/>
              <a:t>avgMarker</a:t>
            </a:r>
            <a:r>
              <a:rPr lang="en-US" sz="1600" dirty="0" smtClean="0"/>
              <a:t> = (</a:t>
            </a:r>
            <a:r>
              <a:rPr lang="en-US" sz="1600" dirty="0" err="1" smtClean="0"/>
              <a:t>noOfStudents</a:t>
            </a:r>
            <a:r>
              <a:rPr lang="en-US" sz="1600" dirty="0" smtClean="0"/>
              <a:t> * 75)/100; //1/2 of students have average performance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600" dirty="0" smtClean="0"/>
              <a:t>//No. of students above average  marker are the number of good students.</a:t>
            </a:r>
          </a:p>
          <a:p>
            <a:pPr lvl="2">
              <a:buClr>
                <a:schemeClr val="bg2">
                  <a:lumMod val="50000"/>
                </a:schemeClr>
              </a:buClr>
              <a:buNone/>
            </a:pPr>
            <a:endParaRPr lang="en-US" sz="1100" dirty="0" smtClean="0"/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en-US" sz="1800" b="1" dirty="0" smtClean="0"/>
              <a:t>Generating bad performance</a:t>
            </a:r>
            <a:endParaRPr lang="en-US" sz="1800" dirty="0" smtClean="0"/>
          </a:p>
          <a:p>
            <a:pPr lvl="1">
              <a:buNone/>
            </a:pPr>
            <a:r>
              <a:rPr lang="en-US" sz="1600" dirty="0" smtClean="0"/>
              <a:t>if(p &lt;= </a:t>
            </a:r>
            <a:r>
              <a:rPr lang="en-US" sz="1600" dirty="0" err="1" smtClean="0"/>
              <a:t>badMarker</a:t>
            </a:r>
            <a:r>
              <a:rPr lang="en-US" sz="1600" dirty="0" smtClean="0"/>
              <a:t>){  //If the student falls within the bad range</a:t>
            </a:r>
          </a:p>
          <a:p>
            <a:pPr lvl="1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studentFlag</a:t>
            </a:r>
            <a:r>
              <a:rPr lang="en-US" sz="1600" dirty="0" smtClean="0"/>
              <a:t> = "bad";</a:t>
            </a:r>
          </a:p>
          <a:p>
            <a:pPr lvl="1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 =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(4) + 1;   //Generate a random number from 1 to 4.</a:t>
            </a:r>
          </a:p>
          <a:p>
            <a:pPr lvl="1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correctAns</a:t>
            </a:r>
            <a:r>
              <a:rPr lang="en-US" sz="1600" dirty="0" smtClean="0"/>
              <a:t> =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(4) + 1;    //Generate a random number from 1 to 4.</a:t>
            </a:r>
          </a:p>
          <a:p>
            <a:pPr lvl="1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moderateAns</a:t>
            </a:r>
            <a:r>
              <a:rPr lang="en-US" sz="1600" dirty="0" smtClean="0"/>
              <a:t> = 5 - </a:t>
            </a:r>
            <a:r>
              <a:rPr lang="en-US" sz="1600" dirty="0" err="1" smtClean="0"/>
              <a:t>correctAns</a:t>
            </a:r>
            <a:r>
              <a:rPr lang="en-US" sz="1600" dirty="0" smtClean="0"/>
              <a:t>;             //Correct and moderate answer cannot be same.</a:t>
            </a:r>
          </a:p>
          <a:p>
            <a:pPr lvl="1">
              <a:buNone/>
            </a:pPr>
            <a:r>
              <a:rPr lang="en-US" sz="1600" dirty="0" smtClean="0"/>
              <a:t>                                                                  //Moderate answer will also be from 1 to 4.</a:t>
            </a:r>
          </a:p>
          <a:p>
            <a:pPr lvl="1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optionsChangeCnt</a:t>
            </a:r>
            <a:r>
              <a:rPr lang="en-US" sz="1600" dirty="0" smtClean="0"/>
              <a:t> =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(6);  //Generate a random number from 0 to 5.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timeSpent</a:t>
            </a:r>
            <a:r>
              <a:rPr lang="en-US" sz="1600" dirty="0" smtClean="0"/>
              <a:t> += </a:t>
            </a:r>
            <a:r>
              <a:rPr lang="en-US" sz="1600" dirty="0" err="1" smtClean="0"/>
              <a:t>timeSpent</a:t>
            </a:r>
            <a:r>
              <a:rPr lang="en-US" sz="1600" dirty="0" smtClean="0"/>
              <a:t> + 65;    //</a:t>
            </a:r>
            <a:r>
              <a:rPr lang="en-US" sz="1600" dirty="0" err="1" smtClean="0"/>
              <a:t>Timespent</a:t>
            </a:r>
            <a:r>
              <a:rPr lang="en-US" sz="1600" dirty="0" smtClean="0"/>
              <a:t> is initialized to 500. Spend a lot of time. </a:t>
            </a:r>
          </a:p>
          <a:p>
            <a:pPr lvl="1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52247"/>
            <a:ext cx="8229600" cy="630622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Mutation based input generation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82869"/>
            <a:ext cx="8229599" cy="5154395"/>
          </a:xfrm>
        </p:spPr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</a:pPr>
            <a:r>
              <a:rPr lang="en-US" b="1" dirty="0" smtClean="0"/>
              <a:t>Generating average performance</a:t>
            </a:r>
            <a:endParaRPr lang="en-US" sz="16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else if((p&gt; </a:t>
            </a:r>
            <a:r>
              <a:rPr lang="en-US" sz="1600" dirty="0" err="1" smtClean="0"/>
              <a:t>badMarker</a:t>
            </a:r>
            <a:r>
              <a:rPr lang="en-US" sz="1600" dirty="0" smtClean="0"/>
              <a:t>) &amp;&amp; (p &lt;= </a:t>
            </a:r>
            <a:r>
              <a:rPr lang="en-US" sz="1600" dirty="0" err="1" smtClean="0"/>
              <a:t>avgMarker</a:t>
            </a:r>
            <a:r>
              <a:rPr lang="en-US" sz="1600" dirty="0" smtClean="0"/>
              <a:t>)){ //If the student falls within the </a:t>
            </a:r>
            <a:r>
              <a:rPr lang="en-US" sz="1600" dirty="0" err="1" smtClean="0"/>
              <a:t>avg</a:t>
            </a:r>
            <a:r>
              <a:rPr lang="en-US" sz="1600" dirty="0" smtClean="0"/>
              <a:t> range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studentFlag</a:t>
            </a:r>
            <a:r>
              <a:rPr lang="en-US" sz="1600" dirty="0" smtClean="0"/>
              <a:t> = "</a:t>
            </a:r>
            <a:r>
              <a:rPr lang="en-US" sz="1600" dirty="0" err="1" smtClean="0"/>
              <a:t>avg</a:t>
            </a:r>
            <a:r>
              <a:rPr lang="en-US" sz="1600" dirty="0" smtClean="0"/>
              <a:t>";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 =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(4) + 1;   //Generate a random number from 1 to 4.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//Try to make selected answer, correct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if(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 &lt; 3){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correctAns</a:t>
            </a:r>
            <a:r>
              <a:rPr lang="en-US" sz="1600" dirty="0" smtClean="0"/>
              <a:t> = 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 +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(3);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}else{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correctAns</a:t>
            </a:r>
            <a:r>
              <a:rPr lang="en-US" sz="1600" dirty="0" smtClean="0"/>
              <a:t> = 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 -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(3);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//Make the selected answer either correct or moderate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if(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 == </a:t>
            </a:r>
            <a:r>
              <a:rPr lang="en-US" sz="1600" dirty="0" err="1" smtClean="0"/>
              <a:t>correctAns</a:t>
            </a:r>
            <a:r>
              <a:rPr lang="en-US" sz="1600" dirty="0" smtClean="0"/>
              <a:t>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moderateAns</a:t>
            </a:r>
            <a:r>
              <a:rPr lang="en-US" sz="1600" dirty="0" smtClean="0"/>
              <a:t> = 5 - </a:t>
            </a:r>
            <a:r>
              <a:rPr lang="en-US" sz="1600" dirty="0" err="1" smtClean="0"/>
              <a:t>correctAns</a:t>
            </a:r>
            <a:r>
              <a:rPr lang="en-US" sz="1600" dirty="0" smtClean="0"/>
              <a:t>;         //Correct and moderate answer cannot be same. 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                                                              //Moderate answer will from 1 to 4.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          }else{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              </a:t>
            </a:r>
            <a:r>
              <a:rPr lang="en-US" sz="1600" dirty="0" err="1" smtClean="0"/>
              <a:t>moderateAns</a:t>
            </a:r>
            <a:r>
              <a:rPr lang="en-US" sz="1600" dirty="0" smtClean="0"/>
              <a:t> = 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optionsChangeCnt</a:t>
            </a:r>
            <a:r>
              <a:rPr lang="en-US" sz="1600" dirty="0" smtClean="0"/>
              <a:t> =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(4); //average options change count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          </a:t>
            </a:r>
            <a:r>
              <a:rPr lang="en-US" sz="1600" dirty="0" err="1" smtClean="0"/>
              <a:t>timeSpent</a:t>
            </a:r>
            <a:r>
              <a:rPr lang="en-US" sz="1600" dirty="0" smtClean="0"/>
              <a:t> += </a:t>
            </a:r>
            <a:r>
              <a:rPr lang="en-US" sz="1600" dirty="0" err="1" smtClean="0"/>
              <a:t>timeSpent</a:t>
            </a:r>
            <a:r>
              <a:rPr lang="en-US" sz="1600" dirty="0" smtClean="0"/>
              <a:t> + 45;   // </a:t>
            </a:r>
            <a:r>
              <a:rPr lang="en-US" sz="1600" dirty="0" err="1" smtClean="0"/>
              <a:t>Timespent</a:t>
            </a:r>
            <a:r>
              <a:rPr lang="en-US" sz="1600" dirty="0" smtClean="0"/>
              <a:t> is initialized to 500.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                                                               //Spend more time than good student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     }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3778"/>
            <a:ext cx="8229600" cy="614855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Mutation based input generation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98634"/>
            <a:ext cx="8229599" cy="5138630"/>
          </a:xfrm>
        </p:spPr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</a:pPr>
            <a:r>
              <a:rPr lang="en-US" b="1" dirty="0" smtClean="0"/>
              <a:t>Generating good performance</a:t>
            </a:r>
            <a:endParaRPr lang="en-US" dirty="0" smtClean="0"/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else if (p &gt; </a:t>
            </a:r>
            <a:r>
              <a:rPr lang="en-US" sz="1600" dirty="0" err="1" smtClean="0"/>
              <a:t>avgMarker</a:t>
            </a:r>
            <a:r>
              <a:rPr lang="en-US" sz="1600" dirty="0" smtClean="0"/>
              <a:t>){  //If the student falls within the good range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studentFlag</a:t>
            </a:r>
            <a:r>
              <a:rPr lang="en-US" sz="1600" dirty="0" smtClean="0"/>
              <a:t> = "good";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 =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(3) + 1;  //Will generate a random number from 1 to 4.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//Try to make selected answer, correct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if(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 &lt; 3){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</a:t>
            </a:r>
            <a:r>
              <a:rPr lang="en-US" sz="1600" dirty="0" err="1" smtClean="0"/>
              <a:t>moderateAns</a:t>
            </a:r>
            <a:r>
              <a:rPr lang="en-US" sz="1600" dirty="0" smtClean="0"/>
              <a:t> = 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 +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(3);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}else{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</a:t>
            </a:r>
            <a:r>
              <a:rPr lang="en-US" sz="1600" dirty="0" err="1" smtClean="0"/>
              <a:t>moderateAns</a:t>
            </a:r>
            <a:r>
              <a:rPr lang="en-US" sz="1600" dirty="0" smtClean="0"/>
              <a:t> = 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 -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(3);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//Make the selected answer either moderate or correct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if(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 == </a:t>
            </a:r>
            <a:r>
              <a:rPr lang="en-US" sz="1600" dirty="0" err="1" smtClean="0"/>
              <a:t>moderateAns</a:t>
            </a:r>
            <a:r>
              <a:rPr lang="en-US" sz="1600" dirty="0" smtClean="0"/>
              <a:t>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correctAns</a:t>
            </a:r>
            <a:r>
              <a:rPr lang="en-US" sz="1600" dirty="0" smtClean="0"/>
              <a:t> = 5 - </a:t>
            </a:r>
            <a:r>
              <a:rPr lang="en-US" sz="1600" dirty="0" err="1" smtClean="0"/>
              <a:t>moderateAns</a:t>
            </a:r>
            <a:r>
              <a:rPr lang="en-US" sz="1600" dirty="0" smtClean="0"/>
              <a:t>;        //Correct and moderate answer cannot be same.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                                                           //Moderate answer will from 1 to 4.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}else{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correctAns</a:t>
            </a:r>
            <a:r>
              <a:rPr lang="en-US" sz="1600" dirty="0" smtClean="0"/>
              <a:t> = 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optionsChangeCnt</a:t>
            </a:r>
            <a:r>
              <a:rPr lang="en-US" sz="1600" dirty="0" smtClean="0"/>
              <a:t> =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(2);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    }</a:t>
            </a:r>
          </a:p>
          <a:p>
            <a:pPr lvl="1">
              <a:buNone/>
            </a:pPr>
            <a:endParaRPr lang="en-US" sz="1400" dirty="0" smtClean="0"/>
          </a:p>
          <a:p>
            <a:pPr lvl="2">
              <a:buNone/>
            </a:pPr>
            <a:endParaRPr lang="en-US" sz="14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08537" y="2182359"/>
          <a:ext cx="6448097" cy="436637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6353"/>
                <a:gridCol w="1650935"/>
                <a:gridCol w="1184004"/>
                <a:gridCol w="2206805"/>
              </a:tblGrid>
              <a:tr h="4464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Concept I Score(Input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Number of students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Grade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Adaptation Decision(Output)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0-10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Yes- to lower </a:t>
                      </a:r>
                      <a:r>
                        <a:rPr lang="en-US" sz="1400" dirty="0" smtClean="0"/>
                        <a:t>difficulty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11-20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Yes- to lower </a:t>
                      </a:r>
                      <a:r>
                        <a:rPr lang="en-US" sz="1400" dirty="0" smtClean="0"/>
                        <a:t>difficulty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21-30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Yes- to lower </a:t>
                      </a:r>
                      <a:r>
                        <a:rPr lang="en-US" sz="1400" dirty="0" smtClean="0"/>
                        <a:t>difficulty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31-40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      No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41-50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      No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51-60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Yes- to higher difficulty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61-70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Yes- to higher difficulty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71-80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Yes- to higher difficulty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81-90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Yes- to higher difficulty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91-100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Yes- to higher difficulty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concept1 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4529"/>
            <a:ext cx="9144000" cy="4203830"/>
          </a:xfrm>
          <a:prstGeom prst="rect">
            <a:avLst/>
          </a:prstGeom>
        </p:spPr>
      </p:pic>
      <p:pic>
        <p:nvPicPr>
          <p:cNvPr id="8" name="Content Placeholder 4" descr="concept2 pd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37018" y="2264529"/>
            <a:ext cx="3674225" cy="4303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39775" y="2559130"/>
          <a:ext cx="4256307" cy="418109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8316"/>
                <a:gridCol w="1089760"/>
                <a:gridCol w="781547"/>
                <a:gridCol w="1456684"/>
              </a:tblGrid>
              <a:tr h="4253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Concept II Score(Input</a:t>
                      </a:r>
                      <a:r>
                        <a:rPr lang="en-US" sz="1100" dirty="0"/>
                        <a:t>)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Number of students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Grade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Adaptation Decision(Output)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0-10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lower </a:t>
                      </a:r>
                      <a:r>
                        <a:rPr lang="en-US" sz="1100" dirty="0" smtClean="0"/>
                        <a:t>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2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11-20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lower </a:t>
                      </a:r>
                      <a:r>
                        <a:rPr lang="en-US" sz="1100" dirty="0" smtClean="0"/>
                        <a:t>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2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21-30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9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lower </a:t>
                      </a:r>
                      <a:r>
                        <a:rPr lang="en-US" sz="1100" dirty="0" smtClean="0"/>
                        <a:t>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31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31-40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      No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31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41-50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      No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2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51-60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28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higher 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2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61-70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17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higher 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2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71-80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8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higher 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2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81-90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higher 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2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91-100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4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higher 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Content Placeholder 4" descr="concept3 pdf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7019" y="2279456"/>
            <a:ext cx="3449781" cy="410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9775" y="2559127"/>
          <a:ext cx="4256307" cy="390315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92071"/>
                <a:gridCol w="924390"/>
                <a:gridCol w="817028"/>
                <a:gridCol w="1522818"/>
              </a:tblGrid>
              <a:tr h="5289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Concept III Score(Input</a:t>
                      </a:r>
                      <a:r>
                        <a:rPr lang="en-US" sz="1100" dirty="0"/>
                        <a:t>)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Number of students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Grade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Adaptation Decision(Output)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2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0-10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lower </a:t>
                      </a:r>
                      <a:r>
                        <a:rPr lang="en-US" sz="1100" dirty="0" smtClean="0"/>
                        <a:t>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2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11-20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4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lower </a:t>
                      </a:r>
                      <a:r>
                        <a:rPr lang="en-US" sz="1100" dirty="0" smtClean="0"/>
                        <a:t>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2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21-30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14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lower </a:t>
                      </a:r>
                      <a:r>
                        <a:rPr lang="en-US" sz="1100" dirty="0" smtClean="0"/>
                        <a:t>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2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31-40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4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      No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92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41-50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14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      No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28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51-60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28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higher 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28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61-70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higher 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28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71-80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7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higher 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28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81-90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higher 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28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91-100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5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higher 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Content Placeholder 4" descr="Overall pdf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237018" y="2264529"/>
            <a:ext cx="3165620" cy="412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39775" y="2559127"/>
          <a:ext cx="4256307" cy="401398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8316"/>
                <a:gridCol w="1089761"/>
                <a:gridCol w="781545"/>
                <a:gridCol w="1456685"/>
              </a:tblGrid>
              <a:tr h="3729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Goal</a:t>
                      </a:r>
                      <a:r>
                        <a:rPr lang="en-US" sz="1100" baseline="0" dirty="0" smtClean="0"/>
                        <a:t> level</a:t>
                      </a:r>
                      <a:r>
                        <a:rPr lang="en-US" sz="1100" dirty="0" smtClean="0"/>
                        <a:t> Score(Input</a:t>
                      </a:r>
                      <a:r>
                        <a:rPr lang="en-US" sz="1100" dirty="0"/>
                        <a:t>)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Number of students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Grade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Adaptation Decision(Output)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9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0-10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level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9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11-20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+mn-lt"/>
                          <a:ea typeface="Times New Roman"/>
                        </a:rPr>
                        <a:t>Repeat level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9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21-30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13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+mn-lt"/>
                          <a:ea typeface="Times New Roman"/>
                        </a:rPr>
                        <a:t>Repeat level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9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31-40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13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+mn-lt"/>
                          <a:ea typeface="Times New Roman"/>
                        </a:rPr>
                        <a:t>Repeat level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11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41-50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3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+mn-lt"/>
                          <a:ea typeface="Times New Roman"/>
                        </a:rPr>
                        <a:t>Repeat level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9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51-60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39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B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49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61-70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8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B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49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71-80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49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81-90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21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49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91-100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SimSYS Integration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 descr="SimSY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6" y="2519546"/>
            <a:ext cx="7662862" cy="3995225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89186"/>
            <a:ext cx="8229600" cy="646385"/>
          </a:xfrm>
        </p:spPr>
        <p:txBody>
          <a:bodyPr/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Results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5572"/>
            <a:ext cx="8229599" cy="5201692"/>
          </a:xfrm>
        </p:spPr>
        <p:txBody>
          <a:bodyPr/>
          <a:lstStyle/>
          <a:p>
            <a:pPr lvl="1">
              <a:buClr>
                <a:schemeClr val="bg2">
                  <a:lumMod val="50000"/>
                </a:schemeClr>
              </a:buClr>
            </a:pPr>
            <a:r>
              <a:rPr lang="en-US" b="1" dirty="0" smtClean="0"/>
              <a:t>XML for the quizzes: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&lt;Level id=1&gt;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&lt;concept name="Design"&gt;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&lt;difficulty name="average"&gt;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&lt;question id=1&gt; What does a design specification  describe?&lt;/question&gt;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&lt;</a:t>
            </a:r>
            <a:r>
              <a:rPr lang="en-US" sz="1600" dirty="0" err="1" smtClean="0"/>
              <a:t>correct_answer</a:t>
            </a:r>
            <a:r>
              <a:rPr lang="en-US" sz="1600" dirty="0" smtClean="0"/>
              <a:t>&gt; A specification of how the software will be 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      implemented&lt;/</a:t>
            </a:r>
            <a:r>
              <a:rPr lang="en-US" sz="1600" dirty="0" err="1" smtClean="0"/>
              <a:t>correct_answer</a:t>
            </a:r>
            <a:r>
              <a:rPr lang="en-US" sz="1600" dirty="0" smtClean="0"/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&lt;</a:t>
            </a:r>
            <a:r>
              <a:rPr lang="en-US" sz="1600" dirty="0" err="1" smtClean="0"/>
              <a:t>moderate_answer</a:t>
            </a:r>
            <a:r>
              <a:rPr lang="en-US" sz="1600" dirty="0" smtClean="0"/>
              <a:t>&gt;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                &lt;text&gt;A specification of the GUI&lt;/text&gt;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                &lt;</a:t>
            </a:r>
            <a:r>
              <a:rPr lang="en-US" sz="1600" dirty="0" err="1" smtClean="0"/>
              <a:t>right_answer</a:t>
            </a:r>
            <a:r>
              <a:rPr lang="en-US" sz="1600" dirty="0" smtClean="0"/>
              <a:t>&gt;It is because the design specification  can include the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                 GUI specification&lt;/</a:t>
            </a:r>
            <a:r>
              <a:rPr lang="en-US" sz="1600" dirty="0" err="1" smtClean="0"/>
              <a:t>right_answer</a:t>
            </a:r>
            <a:r>
              <a:rPr lang="en-US" sz="1600" dirty="0" smtClean="0"/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               &lt;</a:t>
            </a:r>
            <a:r>
              <a:rPr lang="en-US" sz="1600" dirty="0" err="1" smtClean="0"/>
              <a:t>wrong_answer</a:t>
            </a:r>
            <a:r>
              <a:rPr lang="en-US" sz="1600" dirty="0" smtClean="0"/>
              <a:t>&gt; It is because the GUI specification is  always the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                most important part of a design specification&lt;/</a:t>
            </a:r>
            <a:r>
              <a:rPr lang="en-US" sz="1600" dirty="0" err="1" smtClean="0"/>
              <a:t>wrong_answer</a:t>
            </a:r>
            <a:r>
              <a:rPr lang="en-US" sz="1600" dirty="0" smtClean="0"/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&lt;/</a:t>
            </a:r>
            <a:r>
              <a:rPr lang="en-US" sz="1600" dirty="0" err="1" smtClean="0"/>
              <a:t>moderate_answer</a:t>
            </a:r>
            <a:r>
              <a:rPr lang="en-US" sz="1600" dirty="0" smtClean="0"/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&lt;</a:t>
            </a:r>
            <a:r>
              <a:rPr lang="en-US" sz="1600" dirty="0" err="1" smtClean="0"/>
              <a:t>incorrect_answer</a:t>
            </a:r>
            <a:r>
              <a:rPr lang="en-US" sz="1600" dirty="0" smtClean="0"/>
              <a:t>&gt; A specification of what will be implemented   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     &lt;/</a:t>
            </a:r>
            <a:r>
              <a:rPr lang="en-US" sz="1600" dirty="0" err="1" smtClean="0"/>
              <a:t>incorrect_answer</a:t>
            </a:r>
            <a:r>
              <a:rPr lang="en-US" sz="1600" dirty="0" smtClean="0"/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&lt;/difficulty&gt;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&lt;/concept 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&lt;/Level &gt;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sz="1800" dirty="0" smtClean="0"/>
              <a:t>      When  a student’s performance is average in the ‘Design’ concept in level 0, the above question is selected. So, the difficulty of this concept is not adapted.</a:t>
            </a:r>
            <a:endParaRPr lang="en-US" sz="18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System</a:t>
            </a:r>
            <a:endParaRPr lang="en-US" dirty="0"/>
          </a:p>
        </p:txBody>
      </p:sp>
      <p:pic>
        <p:nvPicPr>
          <p:cNvPr id="37" name="Content Placeholder 36" descr="SE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94560"/>
            <a:ext cx="7870873" cy="3953021"/>
          </a:xfrm>
        </p:spPr>
      </p:pic>
      <p:sp>
        <p:nvSpPr>
          <p:cNvPr id="40" name="Rounded Rectangular Callout 39"/>
          <p:cNvSpPr/>
          <p:nvPr/>
        </p:nvSpPr>
        <p:spPr>
          <a:xfrm>
            <a:off x="3552091" y="2546253"/>
            <a:ext cx="2201595" cy="548640"/>
          </a:xfrm>
          <a:prstGeom prst="wedgeRoundRectCallout">
            <a:avLst>
              <a:gd name="adj1" fmla="val -51311"/>
              <a:gd name="adj2" fmla="val 137687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SEG - Game used as educational tool</a:t>
            </a:r>
          </a:p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7" name="Rounded Rectangular Callout 106"/>
          <p:cNvSpPr/>
          <p:nvPr/>
        </p:nvSpPr>
        <p:spPr>
          <a:xfrm>
            <a:off x="4501661" y="4206240"/>
            <a:ext cx="4185139" cy="1561514"/>
          </a:xfrm>
          <a:prstGeom prst="wedgeRoundRectCallout">
            <a:avLst>
              <a:gd name="adj1" fmla="val -46110"/>
              <a:gd name="adj2" fmla="val -70135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Assessment of student’s performance in the game and game usability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Need: To assess the student’s knowledge level and usability of educational tool(game)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Rounded Rectangular Callout 107"/>
          <p:cNvSpPr/>
          <p:nvPr/>
        </p:nvSpPr>
        <p:spPr>
          <a:xfrm>
            <a:off x="1491175" y="5036234"/>
            <a:ext cx="3545059" cy="1463039"/>
          </a:xfrm>
          <a:prstGeom prst="wedgeRoundRectCallout">
            <a:avLst>
              <a:gd name="adj1" fmla="val 46276"/>
              <a:gd name="adj2" fmla="val -8372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Adaptation of the game to suit the player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Need: To gradually improve the student’s performance without losing interest in the game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107" grpId="0" animBg="1"/>
      <p:bldP spid="107" grpId="1" animBg="1"/>
      <p:bldP spid="108" grpId="0" animBg="1"/>
      <p:bldP spid="108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90952"/>
            <a:ext cx="7662863" cy="354631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600" b="1" dirty="0" smtClean="0"/>
              <a:t>Accomplishments: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1600" dirty="0" smtClean="0"/>
              <a:t>Rigorous  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1600" dirty="0" smtClean="0"/>
              <a:t>Specific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1600" dirty="0" smtClean="0"/>
              <a:t>Accuracy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1600" dirty="0" smtClean="0"/>
              <a:t>Correct granularity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1600" dirty="0" smtClean="0"/>
              <a:t>Re-usable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600" b="1" dirty="0" smtClean="0"/>
              <a:t>Limitations: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1600" dirty="0" smtClean="0"/>
              <a:t>Partially configurable  </a:t>
            </a:r>
            <a:endParaRPr lang="en-US" sz="1600" dirty="0" smtClean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1600" dirty="0" smtClean="0"/>
              <a:t>Not dynamic</a:t>
            </a:r>
            <a:endParaRPr lang="en-US" sz="1600" dirty="0" smtClean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1600" dirty="0" smtClean="0"/>
              <a:t>Re-usable only in java based games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1600" dirty="0" smtClean="0"/>
              <a:t>Not tested for scalability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endParaRPr lang="en-US" sz="1600" dirty="0" smtClean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endParaRPr lang="en-US" sz="1600" dirty="0" smtClean="0"/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2145646" y="3006040"/>
            <a:ext cx="4811149" cy="182880"/>
          </a:xfrm>
          <a:prstGeom prst="wedgeRoundRectCallout">
            <a:avLst>
              <a:gd name="adj1" fmla="val -50909"/>
              <a:gd name="adj2" fmla="val 7046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concept level and overall evaluation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382129" y="3367542"/>
            <a:ext cx="5788854" cy="566965"/>
          </a:xfrm>
          <a:prstGeom prst="wedgeRoundRectCallout">
            <a:avLst>
              <a:gd name="adj1" fmla="val -50089"/>
              <a:gd name="adj2" fmla="val -23511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/>
              <a:buChar char="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Adaptation based on individual student’s performance    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992942" y="3934508"/>
            <a:ext cx="4389765" cy="401010"/>
          </a:xfrm>
          <a:prstGeom prst="wedgeRoundRectCallout">
            <a:avLst>
              <a:gd name="adj1" fmla="val -50559"/>
              <a:gd name="adj2" fmla="val -2339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Adaptation at the end of every level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145646" y="4335517"/>
            <a:ext cx="4811150" cy="398342"/>
          </a:xfrm>
          <a:prstGeom prst="wedgeRoundRectCallout">
            <a:avLst>
              <a:gd name="adj1" fmla="val -45747"/>
              <a:gd name="adj2" fmla="val -828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Because 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Aspect Oriented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Paradigm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382129" y="3753755"/>
            <a:ext cx="5770179" cy="180752"/>
          </a:xfrm>
          <a:prstGeom prst="wedgeRoundRectCallout">
            <a:avLst>
              <a:gd name="adj1" fmla="val -46993"/>
              <a:gd name="adj2" fmla="val -5763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Wingdings"/>
              <a:buChar char="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Both question difficulty and game level are adapted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342290" y="5041408"/>
            <a:ext cx="5801709" cy="398342"/>
          </a:xfrm>
          <a:prstGeom prst="wedgeRoundRectCallout">
            <a:avLst>
              <a:gd name="adj1" fmla="val -45747"/>
              <a:gd name="adj2" fmla="val -828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Parameterized but not completely configurable (Partially accomplished)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2382129" y="5473505"/>
            <a:ext cx="3939843" cy="281879"/>
          </a:xfrm>
          <a:prstGeom prst="wedgeRoundRectCallout">
            <a:avLst>
              <a:gd name="adj1" fmla="val -45747"/>
              <a:gd name="adj2" fmla="val -828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Adaptation is not done on the fly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Completely integrating the system with </a:t>
            </a:r>
            <a:r>
              <a:rPr lang="en-US" dirty="0" err="1" smtClean="0"/>
              <a:t>SimSYS</a:t>
            </a:r>
            <a:r>
              <a:rPr lang="en-US" dirty="0" smtClean="0"/>
              <a:t> game for its assessment and adaptation.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Validation of the system rigorously with other open source games available online.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Extending the proposed assessment adaptation approach for other forms of games like graphic objects based SEGs and multiplayer SEGs can be done in the future.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2890" y="614855"/>
            <a:ext cx="44165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Questions??</a:t>
            </a:r>
            <a:endParaRPr lang="en-US" sz="5400" b="1" cap="none" spc="0" dirty="0">
              <a:ln w="31550" cmpd="sng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3" name="Picture 2" descr="man_with_question_mark-blu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3009243"/>
            <a:ext cx="2857500" cy="285750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Motivation for the Research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Current literature in SEGs lack the following:</a:t>
            </a:r>
          </a:p>
          <a:p>
            <a:pPr eaLnBrk="1" hangingPunct="1"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Completely automated Assessment and Adaptation system.</a:t>
            </a:r>
          </a:p>
          <a:p>
            <a:pPr eaLnBrk="1" hangingPunct="1"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Assessment of concept wise performance.</a:t>
            </a:r>
          </a:p>
          <a:p>
            <a:pPr eaLnBrk="1" hangingPunct="1"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Adaptation based on individual student’s performance.</a:t>
            </a:r>
          </a:p>
          <a:p>
            <a:pPr eaLnBrk="1" hangingPunct="1"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Adaptation at the correct frequency.</a:t>
            </a:r>
          </a:p>
          <a:p>
            <a:pPr eaLnBrk="1" hangingPunct="1"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Re-usable Assessment-Adaptation system.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Characteristics of Assessment-Adaptation system for SEGs: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Rigorous  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Specific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Accuracy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Correct granularity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Configurable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Dynamic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Re-usable</a:t>
            </a:r>
            <a:endParaRPr lang="en-US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400" dirty="0" smtClean="0"/>
          </a:p>
          <a:p>
            <a:pPr>
              <a:spcBef>
                <a:spcPct val="0"/>
              </a:spcBef>
            </a:pPr>
            <a:endParaRPr lang="en-US" sz="24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dirty="0" smtClean="0"/>
              <a:t>  </a:t>
            </a:r>
            <a:endParaRPr lang="en-US" sz="2000" dirty="0" smtClean="0"/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4" name="Rounded Rectangular Callout 3"/>
          <p:cNvSpPr/>
          <p:nvPr/>
        </p:nvSpPr>
        <p:spPr>
          <a:xfrm>
            <a:off x="2264901" y="3312942"/>
            <a:ext cx="4811149" cy="182880"/>
          </a:xfrm>
          <a:prstGeom prst="wedgeRoundRectCallout">
            <a:avLst>
              <a:gd name="adj1" fmla="val -50909"/>
              <a:gd name="adj2" fmla="val 7046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concept level and overall evaluation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264901" y="3685735"/>
            <a:ext cx="5788854" cy="566965"/>
          </a:xfrm>
          <a:prstGeom prst="wedgeRoundRectCallout">
            <a:avLst>
              <a:gd name="adj1" fmla="val -50089"/>
              <a:gd name="adj2" fmla="val -23511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/>
              <a:buChar char="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Adaptation based on individual student’s performance    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and not based on the group’s performance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312941" y="4614205"/>
            <a:ext cx="5605975" cy="393894"/>
          </a:xfrm>
          <a:prstGeom prst="wedgeRoundRectCallout">
            <a:avLst>
              <a:gd name="adj1" fmla="val -50559"/>
              <a:gd name="adj2" fmla="val -2339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Adaptation frequency should not be too high or low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609557" y="5134709"/>
            <a:ext cx="6309359" cy="379826"/>
          </a:xfrm>
          <a:prstGeom prst="wedgeRoundRectCallout">
            <a:avLst>
              <a:gd name="adj1" fmla="val -49789"/>
              <a:gd name="adj2" fmla="val -17421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Wingdings"/>
              <a:buChar char="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Configurable parameters: assessment rules, adaptation rules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264901" y="5514535"/>
            <a:ext cx="5099074" cy="448347"/>
          </a:xfrm>
          <a:prstGeom prst="wedgeRoundRectCallout">
            <a:avLst>
              <a:gd name="adj1" fmla="val -50685"/>
              <a:gd name="adj2" fmla="val -18660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with good response time performance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323515" y="5962882"/>
            <a:ext cx="4752535" cy="398342"/>
          </a:xfrm>
          <a:prstGeom prst="wedgeRoundRectCallout">
            <a:avLst>
              <a:gd name="adj1" fmla="val -50059"/>
              <a:gd name="adj2" fmla="val -16203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re-used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other similar games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165959" y="4252700"/>
            <a:ext cx="6236679" cy="180752"/>
          </a:xfrm>
          <a:prstGeom prst="wedgeRoundRectCallout">
            <a:avLst>
              <a:gd name="adj1" fmla="val -49774"/>
              <a:gd name="adj2" fmla="val -14485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Wingdings"/>
              <a:buChar char="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Both question difficulty and game level should be adapted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69780"/>
            <a:ext cx="7662863" cy="3467484"/>
          </a:xfrm>
        </p:spPr>
        <p:txBody>
          <a:bodyPr rtlCol="0"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US" sz="2000" dirty="0" smtClean="0"/>
              <a:t>The proposed solution has the following characteristics: </a:t>
            </a:r>
          </a:p>
          <a:p>
            <a:pPr>
              <a:spcBef>
                <a:spcPts val="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defRPr/>
            </a:pPr>
            <a:r>
              <a:rPr lang="en-US" sz="2000" dirty="0" smtClean="0"/>
              <a:t>Re-usable in any quiz based single player SEG (Aspect </a:t>
            </a:r>
            <a:r>
              <a:rPr lang="en-US" sz="2000" smtClean="0"/>
              <a:t>oriented </a:t>
            </a:r>
            <a:r>
              <a:rPr lang="en-US" sz="2000" smtClean="0"/>
              <a:t>paradigm</a:t>
            </a:r>
            <a:r>
              <a:rPr lang="en-US" sz="2000" smtClean="0"/>
              <a:t>).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defRPr/>
            </a:pPr>
            <a:r>
              <a:rPr lang="en-US" sz="2000" dirty="0" smtClean="0"/>
              <a:t>Completely automated solution.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  <a:defRPr/>
            </a:pPr>
            <a:r>
              <a:rPr lang="en-US" sz="2000" dirty="0" smtClean="0"/>
              <a:t>Assessment </a:t>
            </a:r>
          </a:p>
          <a:p>
            <a:pPr>
              <a:spcBef>
                <a:spcPts val="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None/>
              <a:defRPr/>
            </a:pPr>
            <a:r>
              <a:rPr lang="en-US" sz="2000" dirty="0" smtClean="0"/>
              <a:t>       - based on both overall and individual concept level performance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  <a:defRPr/>
            </a:pPr>
            <a:r>
              <a:rPr lang="en-US" sz="2000" dirty="0" smtClean="0"/>
              <a:t>Adaptation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/>
              <a:t>        - based on individual student’s performance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/>
              <a:t>        - done at the correct frequency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420613" y="3831020"/>
            <a:ext cx="4547746" cy="1261241"/>
          </a:xfrm>
          <a:prstGeom prst="wedgeRoundRectCallout">
            <a:avLst>
              <a:gd name="adj1" fmla="val 51320"/>
              <a:gd name="adj2" fmla="val -75894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programming paradigm which aims to increase modularity by allowing the separation of cross-cutting concerns.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AspectJ concepts – pointcuts, advice, etc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A vast amount of research has been done about the related work existing in current literature in general educational field, e-learning domain and electronic games.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Since electronic games are the closely related work, they are discussed in the future slides.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The literature in assessment-adaptation systems has not included performance cost. So, performance cost is approximated by considering other systems where the same algorithms are used.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Related Work contd..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07173"/>
          <a:ext cx="8229600" cy="4571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436"/>
                <a:gridCol w="2100026"/>
                <a:gridCol w="2294631"/>
                <a:gridCol w="2671507"/>
              </a:tblGrid>
              <a:tr h="467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 smtClean="0"/>
                        <a:t>Type of Algorithm</a:t>
                      </a:r>
                      <a:endParaRPr lang="en-US" sz="15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 smtClean="0"/>
                        <a:t>Adaptation Accuracy</a:t>
                      </a:r>
                      <a:endParaRPr lang="en-US" sz="15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 smtClean="0"/>
                        <a:t>Validation</a:t>
                      </a:r>
                      <a:endParaRPr lang="en-US" sz="15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Approximated Performance cost</a:t>
                      </a:r>
                      <a:endParaRPr lang="en-US" sz="15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0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Genetic algorithm</a:t>
                      </a:r>
                      <a:endParaRPr lang="en-US" sz="15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/>
                        <a:t>The agreement between the subjects’ visual preferences and the ﬁtness </a:t>
                      </a:r>
                      <a:r>
                        <a:rPr lang="en-US" sz="1500" dirty="0" smtClean="0"/>
                        <a:t>deﬁnition </a:t>
                      </a:r>
                      <a:r>
                        <a:rPr lang="en-US" sz="1500" dirty="0"/>
                        <a:t>is stronger for simpler tracks and when more experienced players are considered. </a:t>
                      </a:r>
                      <a:endParaRPr lang="en-US" sz="15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A preliminary validation was performed on human subjects. Two surveys were designed: one focused on the visual properties of evolved tracks, and one focused on the actual playing experience.</a:t>
                      </a:r>
                      <a:endParaRPr lang="en-US" sz="15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/>
                        <a:t>During building </a:t>
                      </a:r>
                      <a:r>
                        <a:rPr lang="en-US" sz="1500" dirty="0"/>
                        <a:t>block mixing, both population size and time to convergence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grow linearly with the problem length, giving an overall quadratic time complexity in terms of fitness function evaluations.</a:t>
                      </a:r>
                      <a:endParaRPr lang="en-US" sz="15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798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Stochastic algorithm</a:t>
                      </a:r>
                      <a:endParaRPr lang="en-US" sz="15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/>
                        <a:t>Preserves </a:t>
                      </a:r>
                      <a:r>
                        <a:rPr lang="en-US" sz="1500" dirty="0"/>
                        <a:t>the qualitative features of probabilistic choice and sluggish adaptation.</a:t>
                      </a:r>
                      <a:endParaRPr lang="en-US" sz="15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Extensive simulation</a:t>
                      </a:r>
                      <a:endParaRPr lang="en-US" sz="15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/>
                        <a:t>Stochastic/Randomized Algorithms(Las Vegas algorithm ) </a:t>
                      </a:r>
                      <a:r>
                        <a:rPr lang="en-US" sz="1500" dirty="0"/>
                        <a:t>has average case complexity of O(nlogn) and worst case complexity of O(n</a:t>
                      </a:r>
                      <a:r>
                        <a:rPr lang="en-US" sz="1500" baseline="30000" dirty="0"/>
                        <a:t>2</a:t>
                      </a:r>
                      <a:r>
                        <a:rPr lang="en-US" sz="1500" dirty="0" smtClean="0"/>
                        <a:t>)</a:t>
                      </a:r>
                      <a:endParaRPr lang="en-US" sz="15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1296005" y="3294993"/>
            <a:ext cx="4805250" cy="1860331"/>
          </a:xfrm>
          <a:prstGeom prst="wedgeRoundRectCallout">
            <a:avLst>
              <a:gd name="adj1" fmla="val -46110"/>
              <a:gd name="adj2" fmla="val -70135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Loiacono, D.; Cardamone, L.; Lanzi, P.L., “</a:t>
            </a:r>
            <a:r>
              <a:rPr lang="en-US" dirty="0" smtClean="0"/>
              <a:t>Automatic Track Generation for High-End Racing Games Using Evolutionary Computation”</a:t>
            </a:r>
            <a:r>
              <a:rPr lang="en-US" b="1" dirty="0" smtClean="0"/>
              <a:t>, </a:t>
            </a:r>
            <a:r>
              <a:rPr lang="en-US" dirty="0" smtClean="0"/>
              <a:t>IEEE Transactions on Computational Intelligence and AI in </a:t>
            </a:r>
            <a:r>
              <a:rPr lang="en-US" b="1" dirty="0" smtClean="0"/>
              <a:t>Games</a:t>
            </a:r>
            <a:r>
              <a:rPr lang="en-US" dirty="0" smtClean="0"/>
              <a:t> Sept. 2011, vol.3, no.3, pp. 245-59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304998" y="4114800"/>
            <a:ext cx="4411112" cy="1371600"/>
          </a:xfrm>
          <a:prstGeom prst="wedgeRoundRectCallout">
            <a:avLst>
              <a:gd name="adj1" fmla="val -71457"/>
              <a:gd name="adj2" fmla="val 40174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Cominetti, R.; Melo, E.; Sorin, S.,”A payoff-based learning procedure and its application to traffic games”, Games &amp; Economic Behavior; Sep2010, Vol. 70 Issue 1, p71-83, 13p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Related Work contd..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1" y="2346824"/>
          <a:ext cx="8229598" cy="4210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1240"/>
                <a:gridCol w="1872227"/>
                <a:gridCol w="2404154"/>
                <a:gridCol w="2691977"/>
              </a:tblGrid>
              <a:tr h="5075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/>
                        <a:t>Type of Algorithm</a:t>
                      </a:r>
                      <a:endParaRPr lang="en-US" sz="16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/>
                        <a:t>Adaptation Accuracy</a:t>
                      </a:r>
                      <a:endParaRPr lang="en-US" sz="16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Validation</a:t>
                      </a:r>
                      <a:endParaRPr lang="en-US" sz="16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Approximated Performance cost</a:t>
                      </a:r>
                      <a:endParaRPr 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69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Machine learning algorithms (Online </a:t>
                      </a:r>
                      <a:r>
                        <a:rPr lang="en-US" sz="1600" dirty="0"/>
                        <a:t>learning </a:t>
                      </a:r>
                      <a:r>
                        <a:rPr lang="en-US" sz="1600" dirty="0" smtClean="0"/>
                        <a:t>algorithm)</a:t>
                      </a:r>
                      <a:endParaRPr lang="en-US" sz="16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With small sample sizes</a:t>
                      </a:r>
                      <a:r>
                        <a:rPr lang="en-US" sz="1600" dirty="0" smtClean="0"/>
                        <a:t>, it </a:t>
                      </a:r>
                      <a:r>
                        <a:rPr lang="en-US" sz="1600" dirty="0"/>
                        <a:t>is less accurate and standard deviation </a:t>
                      </a:r>
                      <a:r>
                        <a:rPr lang="en-US" sz="1600" dirty="0" smtClean="0"/>
                        <a:t>is more </a:t>
                      </a:r>
                      <a:r>
                        <a:rPr lang="en-US" sz="1600" dirty="0"/>
                        <a:t>likely to fluctuate.</a:t>
                      </a:r>
                      <a:endParaRPr lang="en-US" sz="16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A simple heart-rate monitor </a:t>
                      </a:r>
                      <a:r>
                        <a:rPr lang="en-US" sz="1600" dirty="0" smtClean="0"/>
                        <a:t>was attached </a:t>
                      </a:r>
                      <a:r>
                        <a:rPr lang="en-US" sz="1600" dirty="0"/>
                        <a:t>to a variety of players, have them play the game on both settings, and then </a:t>
                      </a:r>
                      <a:r>
                        <a:rPr lang="en-US" sz="1600" dirty="0" smtClean="0"/>
                        <a:t>the results are mapped out. </a:t>
                      </a:r>
                      <a:endParaRPr lang="en-US" sz="16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Equal to complexity of Earliest Deadline</a:t>
                      </a:r>
                      <a:r>
                        <a:rPr lang="en-US" sz="1600" baseline="0" dirty="0" smtClean="0"/>
                        <a:t> First (EDF) algorithm.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/>
                        <a:t>Time complexity of EDF is O(nlog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n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69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Statistical analysis</a:t>
                      </a:r>
                      <a:endParaRPr lang="en-US" sz="16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Significantly </a:t>
                      </a:r>
                      <a:r>
                        <a:rPr lang="en-US" sz="1600" dirty="0"/>
                        <a:t>better results than </a:t>
                      </a:r>
                      <a:r>
                        <a:rPr lang="en-US" sz="1600" dirty="0" smtClean="0"/>
                        <a:t>old </a:t>
                      </a:r>
                      <a:r>
                        <a:rPr lang="en-US" sz="1600" dirty="0"/>
                        <a:t>behavior. </a:t>
                      </a:r>
                      <a:endParaRPr lang="en-US" sz="16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Evaluated </a:t>
                      </a:r>
                      <a:r>
                        <a:rPr lang="en-US" sz="1600" dirty="0" smtClean="0"/>
                        <a:t>using simulation. </a:t>
                      </a:r>
                      <a:endParaRPr lang="en-US" sz="16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/>
                        <a:t>Same a</a:t>
                      </a:r>
                      <a:r>
                        <a:rPr lang="en-US" sz="1600" baseline="0" dirty="0" smtClean="0"/>
                        <a:t>s </a:t>
                      </a:r>
                      <a:r>
                        <a:rPr lang="en-US" sz="1600" baseline="0" dirty="0" smtClean="0"/>
                        <a:t>average case complexity of </a:t>
                      </a:r>
                      <a:r>
                        <a:rPr lang="en-US" sz="1600" dirty="0" smtClean="0"/>
                        <a:t>Stochastic</a:t>
                      </a:r>
                      <a:r>
                        <a:rPr lang="en-US" sz="1600" dirty="0" smtClean="0"/>
                        <a:t>/ Randomized Algorithms</a:t>
                      </a:r>
                      <a:endParaRPr lang="en-US" sz="16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1832034" y="2770188"/>
            <a:ext cx="4421622" cy="1004627"/>
          </a:xfrm>
          <a:prstGeom prst="wedgeRoundRectCallout">
            <a:avLst>
              <a:gd name="adj1" fmla="val -59660"/>
              <a:gd name="adj2" fmla="val 78947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R. Hunicke and V. Chapman. (2004) “AI for dynamic difficulty adjustment in games”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832034" y="2994058"/>
            <a:ext cx="4421622" cy="1561514"/>
          </a:xfrm>
          <a:prstGeom prst="wedgeRoundRectCallout">
            <a:avLst>
              <a:gd name="adj1" fmla="val -64294"/>
              <a:gd name="adj2" fmla="val 74242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Petersen, K.; Stoll, G.; von Stryk, O.,”A Supporter Behavior for Soccer Playing Humanoid Robots”, RoboCup 2011, pp. 386-96, xi+431 pp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5538</TotalTime>
  <Words>2671</Words>
  <Application>Microsoft Office PowerPoint</Application>
  <PresentationFormat>On-screen Show (4:3)</PresentationFormat>
  <Paragraphs>552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Genesis</vt:lpstr>
      <vt:lpstr>Automated Assessment and Gameplay Adaptation in Serious Educational Games</vt:lpstr>
      <vt:lpstr>Agenda</vt:lpstr>
      <vt:lpstr>Introduction to the System</vt:lpstr>
      <vt:lpstr>Motivation for the Research</vt:lpstr>
      <vt:lpstr>Problem Statement</vt:lpstr>
      <vt:lpstr>Unique Contribution</vt:lpstr>
      <vt:lpstr>Related Work</vt:lpstr>
      <vt:lpstr>Related Work contd..</vt:lpstr>
      <vt:lpstr>Related Work contd..</vt:lpstr>
      <vt:lpstr>Solution</vt:lpstr>
      <vt:lpstr>Assessment</vt:lpstr>
      <vt:lpstr>Assessment (Activity diagram)</vt:lpstr>
      <vt:lpstr>Assessment Input</vt:lpstr>
      <vt:lpstr>Slide 14</vt:lpstr>
      <vt:lpstr>Implementation</vt:lpstr>
      <vt:lpstr>Adaptation </vt:lpstr>
      <vt:lpstr>Grade calculation</vt:lpstr>
      <vt:lpstr>Adaptation (Activity Diagram)</vt:lpstr>
      <vt:lpstr>Implementation</vt:lpstr>
      <vt:lpstr>Implementation</vt:lpstr>
      <vt:lpstr>Implementation</vt:lpstr>
      <vt:lpstr>Validation</vt:lpstr>
      <vt:lpstr>Test harness method</vt:lpstr>
      <vt:lpstr>Mutation based input generation</vt:lpstr>
      <vt:lpstr>Mutation based input generation</vt:lpstr>
      <vt:lpstr>Mutation based input generation</vt:lpstr>
      <vt:lpstr>Results</vt:lpstr>
      <vt:lpstr>SimSYS Integration method</vt:lpstr>
      <vt:lpstr>Results</vt:lpstr>
      <vt:lpstr>Conclusions</vt:lpstr>
      <vt:lpstr>Future Work</vt:lpstr>
      <vt:lpstr>Slide 32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  Patel</dc:creator>
  <cp:lastModifiedBy>kcooper</cp:lastModifiedBy>
  <cp:revision>948</cp:revision>
  <dcterms:created xsi:type="dcterms:W3CDTF">2012-02-16T02:39:27Z</dcterms:created>
  <dcterms:modified xsi:type="dcterms:W3CDTF">2012-03-23T17:52:38Z</dcterms:modified>
</cp:coreProperties>
</file>