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6C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5E954-8847-472D-991C-7DDF4637556B}" v="565" dt="2024-04-15T00:53:01.365"/>
    <p1510:client id="{FC13EE98-64C3-4A19-9582-F201A7698E93}" v="262" dt="2024-04-15T19:20:42.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600" autoAdjust="0"/>
    <p:restoredTop sz="95915" autoAdjust="0"/>
  </p:normalViewPr>
  <p:slideViewPr>
    <p:cSldViewPr snapToGrid="0">
      <p:cViewPr>
        <p:scale>
          <a:sx n="19" d="100"/>
          <a:sy n="19" d="100"/>
        </p:scale>
        <p:origin x="174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a Garofalo" userId="5d1c07d6d35704d7" providerId="LiveId" clId="{FC13EE98-64C3-4A19-9582-F201A7698E93}"/>
    <pc:docChg chg="undo redo custSel modSld">
      <pc:chgData name="Jada Garofalo" userId="5d1c07d6d35704d7" providerId="LiveId" clId="{FC13EE98-64C3-4A19-9582-F201A7698E93}" dt="2024-04-15T19:20:42.419" v="520" actId="20577"/>
      <pc:docMkLst>
        <pc:docMk/>
      </pc:docMkLst>
      <pc:sldChg chg="addSp delSp modSp mod setBg">
        <pc:chgData name="Jada Garofalo" userId="5d1c07d6d35704d7" providerId="LiveId" clId="{FC13EE98-64C3-4A19-9582-F201A7698E93}" dt="2024-04-15T19:20:42.419" v="520" actId="20577"/>
        <pc:sldMkLst>
          <pc:docMk/>
          <pc:sldMk cId="253995144" sldId="256"/>
        </pc:sldMkLst>
        <pc:spChg chg="mod">
          <ac:chgData name="Jada Garofalo" userId="5d1c07d6d35704d7" providerId="LiveId" clId="{FC13EE98-64C3-4A19-9582-F201A7698E93}" dt="2024-04-15T17:28:42.496" v="488" actId="1076"/>
          <ac:spMkLst>
            <pc:docMk/>
            <pc:sldMk cId="253995144" sldId="256"/>
            <ac:spMk id="2" creationId="{FD7F1251-B02B-C5AC-E939-497A4F0C616D}"/>
          </ac:spMkLst>
        </pc:spChg>
        <pc:spChg chg="mod">
          <ac:chgData name="Jada Garofalo" userId="5d1c07d6d35704d7" providerId="LiveId" clId="{FC13EE98-64C3-4A19-9582-F201A7698E93}" dt="2024-04-15T15:51:11.971" v="437" actId="20577"/>
          <ac:spMkLst>
            <pc:docMk/>
            <pc:sldMk cId="253995144" sldId="256"/>
            <ac:spMk id="3" creationId="{803AE584-D3E6-C75D-BF84-A11434C98C6E}"/>
          </ac:spMkLst>
        </pc:spChg>
        <pc:spChg chg="mod">
          <ac:chgData name="Jada Garofalo" userId="5d1c07d6d35704d7" providerId="LiveId" clId="{FC13EE98-64C3-4A19-9582-F201A7698E93}" dt="2024-04-15T18:12:59.386" v="502" actId="1076"/>
          <ac:spMkLst>
            <pc:docMk/>
            <pc:sldMk cId="253995144" sldId="256"/>
            <ac:spMk id="8" creationId="{008733A0-9F12-0793-EB98-9F314584FA3C}"/>
          </ac:spMkLst>
        </pc:spChg>
        <pc:spChg chg="mod">
          <ac:chgData name="Jada Garofalo" userId="5d1c07d6d35704d7" providerId="LiveId" clId="{FC13EE98-64C3-4A19-9582-F201A7698E93}" dt="2024-04-15T19:20:42.419" v="520" actId="20577"/>
          <ac:spMkLst>
            <pc:docMk/>
            <pc:sldMk cId="253995144" sldId="256"/>
            <ac:spMk id="9" creationId="{7D062BDF-FC95-97B8-7AD0-979BECEFCEA0}"/>
          </ac:spMkLst>
        </pc:spChg>
        <pc:spChg chg="mod">
          <ac:chgData name="Jada Garofalo" userId="5d1c07d6d35704d7" providerId="LiveId" clId="{FC13EE98-64C3-4A19-9582-F201A7698E93}" dt="2024-04-15T18:12:41.363" v="501" actId="1076"/>
          <ac:spMkLst>
            <pc:docMk/>
            <pc:sldMk cId="253995144" sldId="256"/>
            <ac:spMk id="24" creationId="{0726D4F7-94C8-5817-75BB-18624DC10015}"/>
          </ac:spMkLst>
        </pc:spChg>
        <pc:spChg chg="mod">
          <ac:chgData name="Jada Garofalo" userId="5d1c07d6d35704d7" providerId="LiveId" clId="{FC13EE98-64C3-4A19-9582-F201A7698E93}" dt="2024-04-15T17:41:45.693" v="495" actId="1076"/>
          <ac:spMkLst>
            <pc:docMk/>
            <pc:sldMk cId="253995144" sldId="256"/>
            <ac:spMk id="25" creationId="{1ACC771C-F2D5-3DD9-7ECB-F87D2A953CE0}"/>
          </ac:spMkLst>
        </pc:spChg>
        <pc:spChg chg="mod">
          <ac:chgData name="Jada Garofalo" userId="5d1c07d6d35704d7" providerId="LiveId" clId="{FC13EE98-64C3-4A19-9582-F201A7698E93}" dt="2024-04-15T18:34:40.274" v="516" actId="1076"/>
          <ac:spMkLst>
            <pc:docMk/>
            <pc:sldMk cId="253995144" sldId="256"/>
            <ac:spMk id="26" creationId="{4AEE5855-B982-20A9-7017-7D2B24D3CB66}"/>
          </ac:spMkLst>
        </pc:spChg>
        <pc:spChg chg="mod">
          <ac:chgData name="Jada Garofalo" userId="5d1c07d6d35704d7" providerId="LiveId" clId="{FC13EE98-64C3-4A19-9582-F201A7698E93}" dt="2024-04-15T17:40:07.746" v="490" actId="1076"/>
          <ac:spMkLst>
            <pc:docMk/>
            <pc:sldMk cId="253995144" sldId="256"/>
            <ac:spMk id="27" creationId="{E4FB851C-5A5F-194B-6F9E-956D2294A4C1}"/>
          </ac:spMkLst>
        </pc:spChg>
        <pc:spChg chg="mod">
          <ac:chgData name="Jada Garofalo" userId="5d1c07d6d35704d7" providerId="LiveId" clId="{FC13EE98-64C3-4A19-9582-F201A7698E93}" dt="2024-04-15T17:40:46.763" v="493" actId="1076"/>
          <ac:spMkLst>
            <pc:docMk/>
            <pc:sldMk cId="253995144" sldId="256"/>
            <ac:spMk id="33" creationId="{78B5B87A-A0D0-0B22-051F-0DC644C28027}"/>
          </ac:spMkLst>
        </pc:spChg>
        <pc:spChg chg="mod">
          <ac:chgData name="Jada Garofalo" userId="5d1c07d6d35704d7" providerId="LiveId" clId="{FC13EE98-64C3-4A19-9582-F201A7698E93}" dt="2024-04-15T02:38:23.925" v="324" actId="1076"/>
          <ac:spMkLst>
            <pc:docMk/>
            <pc:sldMk cId="253995144" sldId="256"/>
            <ac:spMk id="38" creationId="{D7E77EA6-B1A5-7575-D06B-150895135B93}"/>
          </ac:spMkLst>
        </pc:spChg>
        <pc:spChg chg="add mod">
          <ac:chgData name="Jada Garofalo" userId="5d1c07d6d35704d7" providerId="LiveId" clId="{FC13EE98-64C3-4A19-9582-F201A7698E93}" dt="2024-04-15T17:28:34.866" v="486" actId="571"/>
          <ac:spMkLst>
            <pc:docMk/>
            <pc:sldMk cId="253995144" sldId="256"/>
            <ac:spMk id="54" creationId="{9EC92069-AAB4-F575-FEAE-5050299F6FAC}"/>
          </ac:spMkLst>
        </pc:spChg>
        <pc:spChg chg="add mod">
          <ac:chgData name="Jada Garofalo" userId="5d1c07d6d35704d7" providerId="LiveId" clId="{FC13EE98-64C3-4A19-9582-F201A7698E93}" dt="2024-04-15T17:28:34.866" v="486" actId="571"/>
          <ac:spMkLst>
            <pc:docMk/>
            <pc:sldMk cId="253995144" sldId="256"/>
            <ac:spMk id="55" creationId="{38F4BB5E-92F2-E9EA-B440-04B3E4120C4C}"/>
          </ac:spMkLst>
        </pc:spChg>
        <pc:grpChg chg="add del mod">
          <ac:chgData name="Jada Garofalo" userId="5d1c07d6d35704d7" providerId="LiveId" clId="{FC13EE98-64C3-4A19-9582-F201A7698E93}" dt="2024-04-15T14:43:44.392" v="354"/>
          <ac:grpSpMkLst>
            <pc:docMk/>
            <pc:sldMk cId="253995144" sldId="256"/>
            <ac:grpSpMk id="19" creationId="{F73F330A-4CE2-85A9-9C24-C42C33EDAEFC}"/>
          </ac:grpSpMkLst>
        </pc:grpChg>
        <pc:grpChg chg="mod">
          <ac:chgData name="Jada Garofalo" userId="5d1c07d6d35704d7" providerId="LiveId" clId="{FC13EE98-64C3-4A19-9582-F201A7698E93}" dt="2024-04-15T14:43:43.809" v="352"/>
          <ac:grpSpMkLst>
            <pc:docMk/>
            <pc:sldMk cId="253995144" sldId="256"/>
            <ac:grpSpMk id="22" creationId="{FEAC3CA6-D968-4A57-1DAC-34BBA43609B4}"/>
          </ac:grpSpMkLst>
        </pc:grpChg>
        <pc:grpChg chg="add del mod">
          <ac:chgData name="Jada Garofalo" userId="5d1c07d6d35704d7" providerId="LiveId" clId="{FC13EE98-64C3-4A19-9582-F201A7698E93}" dt="2024-04-15T14:44:10.560" v="391"/>
          <ac:grpSpMkLst>
            <pc:docMk/>
            <pc:sldMk cId="253995144" sldId="256"/>
            <ac:grpSpMk id="35" creationId="{9CC25911-4E65-136F-88C9-E532E2A6B385}"/>
          </ac:grpSpMkLst>
        </pc:grpChg>
        <pc:grpChg chg="add del mod">
          <ac:chgData name="Jada Garofalo" userId="5d1c07d6d35704d7" providerId="LiveId" clId="{FC13EE98-64C3-4A19-9582-F201A7698E93}" dt="2024-04-15T14:44:08.436" v="388"/>
          <ac:grpSpMkLst>
            <pc:docMk/>
            <pc:sldMk cId="253995144" sldId="256"/>
            <ac:grpSpMk id="40" creationId="{2FE7EAE4-87FE-31B6-F4A1-02D7A1651C8B}"/>
          </ac:grpSpMkLst>
        </pc:grpChg>
        <pc:grpChg chg="add del mod">
          <ac:chgData name="Jada Garofalo" userId="5d1c07d6d35704d7" providerId="LiveId" clId="{FC13EE98-64C3-4A19-9582-F201A7698E93}" dt="2024-04-15T14:44:07.529" v="385"/>
          <ac:grpSpMkLst>
            <pc:docMk/>
            <pc:sldMk cId="253995144" sldId="256"/>
            <ac:grpSpMk id="43" creationId="{2E06D1A3-858C-0A54-7BB4-9FE4FDF0DF32}"/>
          </ac:grpSpMkLst>
        </pc:grpChg>
        <pc:grpChg chg="add del mod">
          <ac:chgData name="Jada Garofalo" userId="5d1c07d6d35704d7" providerId="LiveId" clId="{FC13EE98-64C3-4A19-9582-F201A7698E93}" dt="2024-04-15T14:44:06.680" v="382"/>
          <ac:grpSpMkLst>
            <pc:docMk/>
            <pc:sldMk cId="253995144" sldId="256"/>
            <ac:grpSpMk id="48" creationId="{3CC2F8BD-6D1A-A81F-0BD6-2FB41ED97CB2}"/>
          </ac:grpSpMkLst>
        </pc:grpChg>
        <pc:grpChg chg="mod">
          <ac:chgData name="Jada Garofalo" userId="5d1c07d6d35704d7" providerId="LiveId" clId="{FC13EE98-64C3-4A19-9582-F201A7698E93}" dt="2024-04-15T14:44:05.980" v="379"/>
          <ac:grpSpMkLst>
            <pc:docMk/>
            <pc:sldMk cId="253995144" sldId="256"/>
            <ac:grpSpMk id="51" creationId="{89AEDD2A-E30A-0F5A-5302-A3F1158E9C3E}"/>
          </ac:grpSpMkLst>
        </pc:grpChg>
        <pc:picChg chg="mod">
          <ac:chgData name="Jada Garofalo" userId="5d1c07d6d35704d7" providerId="LiveId" clId="{FC13EE98-64C3-4A19-9582-F201A7698E93}" dt="2024-04-15T02:38:13.762" v="323" actId="1076"/>
          <ac:picMkLst>
            <pc:docMk/>
            <pc:sldMk cId="253995144" sldId="256"/>
            <ac:picMk id="5" creationId="{9DA5FEAC-1BC6-180B-F5F7-0235F5B8CAD8}"/>
          </ac:picMkLst>
        </pc:picChg>
        <pc:picChg chg="add mod">
          <ac:chgData name="Jada Garofalo" userId="5d1c07d6d35704d7" providerId="LiveId" clId="{FC13EE98-64C3-4A19-9582-F201A7698E93}" dt="2024-04-15T18:34:08.493" v="514" actId="1076"/>
          <ac:picMkLst>
            <pc:docMk/>
            <pc:sldMk cId="253995144" sldId="256"/>
            <ac:picMk id="7" creationId="{61628B97-FCD0-2B3A-BC9B-2F4B88E7C5D8}"/>
          </ac:picMkLst>
        </pc:picChg>
        <pc:picChg chg="mod">
          <ac:chgData name="Jada Garofalo" userId="5d1c07d6d35704d7" providerId="LiveId" clId="{FC13EE98-64C3-4A19-9582-F201A7698E93}" dt="2024-04-15T18:21:05.208" v="512" actId="14100"/>
          <ac:picMkLst>
            <pc:docMk/>
            <pc:sldMk cId="253995144" sldId="256"/>
            <ac:picMk id="16" creationId="{0D612315-247F-7341-1DCA-3C550D6367B0}"/>
          </ac:picMkLst>
        </pc:picChg>
        <pc:picChg chg="del">
          <ac:chgData name="Jada Garofalo" userId="5d1c07d6d35704d7" providerId="LiveId" clId="{FC13EE98-64C3-4A19-9582-F201A7698E93}" dt="2024-04-15T01:24:20.235" v="4" actId="478"/>
          <ac:picMkLst>
            <pc:docMk/>
            <pc:sldMk cId="253995144" sldId="256"/>
            <ac:picMk id="23" creationId="{0E262457-5BB6-20D9-F783-F88E5B881FB1}"/>
          </ac:picMkLst>
        </pc:picChg>
        <pc:picChg chg="mod">
          <ac:chgData name="Jada Garofalo" userId="5d1c07d6d35704d7" providerId="LiveId" clId="{FC13EE98-64C3-4A19-9582-F201A7698E93}" dt="2024-04-15T18:34:20.401" v="515" actId="1076"/>
          <ac:picMkLst>
            <pc:docMk/>
            <pc:sldMk cId="253995144" sldId="256"/>
            <ac:picMk id="29" creationId="{775C31C1-E5DD-E5CD-C7F1-CC65877473B5}"/>
          </ac:picMkLst>
        </pc:picChg>
        <pc:picChg chg="mod">
          <ac:chgData name="Jada Garofalo" userId="5d1c07d6d35704d7" providerId="LiveId" clId="{FC13EE98-64C3-4A19-9582-F201A7698E93}" dt="2024-04-15T14:40:04.596" v="333" actId="207"/>
          <ac:picMkLst>
            <pc:docMk/>
            <pc:sldMk cId="253995144" sldId="256"/>
            <ac:picMk id="37" creationId="{460D990A-5D74-B5AC-9A93-633D45F25966}"/>
          </ac:picMkLst>
        </pc:picChg>
        <pc:picChg chg="mod">
          <ac:chgData name="Jada Garofalo" userId="5d1c07d6d35704d7" providerId="LiveId" clId="{FC13EE98-64C3-4A19-9582-F201A7698E93}" dt="2024-04-15T18:13:22.346" v="504" actId="1076"/>
          <ac:picMkLst>
            <pc:docMk/>
            <pc:sldMk cId="253995144" sldId="256"/>
            <ac:picMk id="44" creationId="{99092617-38AC-446E-4E60-E519128DBB45}"/>
          </ac:picMkLst>
        </pc:picChg>
        <pc:picChg chg="mod">
          <ac:chgData name="Jada Garofalo" userId="5d1c07d6d35704d7" providerId="LiveId" clId="{FC13EE98-64C3-4A19-9582-F201A7698E93}" dt="2024-04-15T18:19:05.355" v="507" actId="1076"/>
          <ac:picMkLst>
            <pc:docMk/>
            <pc:sldMk cId="253995144" sldId="256"/>
            <ac:picMk id="46" creationId="{4244F5F2-C42A-6C82-AECA-3E82C4AF6784}"/>
          </ac:picMkLst>
        </pc:picChg>
        <pc:inkChg chg="add del">
          <ac:chgData name="Jada Garofalo" userId="5d1c07d6d35704d7" providerId="LiveId" clId="{FC13EE98-64C3-4A19-9582-F201A7698E93}" dt="2024-04-15T14:40:16.666" v="335" actId="9405"/>
          <ac:inkMkLst>
            <pc:docMk/>
            <pc:sldMk cId="253995144" sldId="256"/>
            <ac:inkMk id="6" creationId="{B925A7C2-1B47-CE96-DAFF-BA6D32E7467A}"/>
          </ac:inkMkLst>
        </pc:inkChg>
        <pc:inkChg chg="add del">
          <ac:chgData name="Jada Garofalo" userId="5d1c07d6d35704d7" providerId="LiveId" clId="{FC13EE98-64C3-4A19-9582-F201A7698E93}" dt="2024-04-15T14:41:22.190" v="337" actId="9405"/>
          <ac:inkMkLst>
            <pc:docMk/>
            <pc:sldMk cId="253995144" sldId="256"/>
            <ac:inkMk id="10" creationId="{A32060FF-2AC8-B61B-50FC-0527322CEA32}"/>
          </ac:inkMkLst>
        </pc:inkChg>
        <pc:inkChg chg="add del">
          <ac:chgData name="Jada Garofalo" userId="5d1c07d6d35704d7" providerId="LiveId" clId="{FC13EE98-64C3-4A19-9582-F201A7698E93}" dt="2024-04-15T14:43:18.828" v="339" actId="9405"/>
          <ac:inkMkLst>
            <pc:docMk/>
            <pc:sldMk cId="253995144" sldId="256"/>
            <ac:inkMk id="11" creationId="{38A15599-CFC4-39F9-909A-97B7C1F29988}"/>
          </ac:inkMkLst>
        </pc:inkChg>
        <pc:inkChg chg="add del">
          <ac:chgData name="Jada Garofalo" userId="5d1c07d6d35704d7" providerId="LiveId" clId="{FC13EE98-64C3-4A19-9582-F201A7698E93}" dt="2024-04-15T14:44:14.519" v="398" actId="9405"/>
          <ac:inkMkLst>
            <pc:docMk/>
            <pc:sldMk cId="253995144" sldId="256"/>
            <ac:inkMk id="12" creationId="{A641340D-C85D-437D-8CD2-47FE9083BCF5}"/>
          </ac:inkMkLst>
        </pc:inkChg>
        <pc:inkChg chg="add del">
          <ac:chgData name="Jada Garofalo" userId="5d1c07d6d35704d7" providerId="LiveId" clId="{FC13EE98-64C3-4A19-9582-F201A7698E93}" dt="2024-04-15T14:43:32.882" v="342" actId="9405"/>
          <ac:inkMkLst>
            <pc:docMk/>
            <pc:sldMk cId="253995144" sldId="256"/>
            <ac:inkMk id="13" creationId="{51DC6440-F772-1AED-9224-323AD4265311}"/>
          </ac:inkMkLst>
        </pc:inkChg>
        <pc:inkChg chg="add del">
          <ac:chgData name="Jada Garofalo" userId="5d1c07d6d35704d7" providerId="LiveId" clId="{FC13EE98-64C3-4A19-9582-F201A7698E93}" dt="2024-04-15T14:43:34.727" v="344" actId="9405"/>
          <ac:inkMkLst>
            <pc:docMk/>
            <pc:sldMk cId="253995144" sldId="256"/>
            <ac:inkMk id="14" creationId="{316DEB1A-84A0-FCAD-1693-36C886805D86}"/>
          </ac:inkMkLst>
        </pc:inkChg>
        <pc:inkChg chg="add del mod">
          <ac:chgData name="Jada Garofalo" userId="5d1c07d6d35704d7" providerId="LiveId" clId="{FC13EE98-64C3-4A19-9582-F201A7698E93}" dt="2024-04-15T14:43:46.070" v="356" actId="9405"/>
          <ac:inkMkLst>
            <pc:docMk/>
            <pc:sldMk cId="253995144" sldId="256"/>
            <ac:inkMk id="15" creationId="{262756C2-DD36-B3A0-CDA4-C2CB12FE1499}"/>
          </ac:inkMkLst>
        </pc:inkChg>
        <pc:inkChg chg="add del mod">
          <ac:chgData name="Jada Garofalo" userId="5d1c07d6d35704d7" providerId="LiveId" clId="{FC13EE98-64C3-4A19-9582-F201A7698E93}" dt="2024-04-15T14:43:45.600" v="355" actId="9405"/>
          <ac:inkMkLst>
            <pc:docMk/>
            <pc:sldMk cId="253995144" sldId="256"/>
            <ac:inkMk id="17" creationId="{5D23BB1B-A68B-6684-0FD9-722E04A8C330}"/>
          </ac:inkMkLst>
        </pc:inkChg>
        <pc:inkChg chg="add del mod">
          <ac:chgData name="Jada Garofalo" userId="5d1c07d6d35704d7" providerId="LiveId" clId="{FC13EE98-64C3-4A19-9582-F201A7698E93}" dt="2024-04-15T14:43:44.392" v="354"/>
          <ac:inkMkLst>
            <pc:docMk/>
            <pc:sldMk cId="253995144" sldId="256"/>
            <ac:inkMk id="18" creationId="{C1B49905-DC1C-0D73-DC45-BCB4E4CBFBA0}"/>
          </ac:inkMkLst>
        </pc:inkChg>
        <pc:inkChg chg="add del mod">
          <ac:chgData name="Jada Garofalo" userId="5d1c07d6d35704d7" providerId="LiveId" clId="{FC13EE98-64C3-4A19-9582-F201A7698E93}" dt="2024-04-15T14:43:43.809" v="352"/>
          <ac:inkMkLst>
            <pc:docMk/>
            <pc:sldMk cId="253995144" sldId="256"/>
            <ac:inkMk id="20" creationId="{1AB02027-2D51-B6BA-BC8A-76B1EBBB8731}"/>
          </ac:inkMkLst>
        </pc:inkChg>
        <pc:inkChg chg="add del mod">
          <ac:chgData name="Jada Garofalo" userId="5d1c07d6d35704d7" providerId="LiveId" clId="{FC13EE98-64C3-4A19-9582-F201A7698E93}" dt="2024-04-15T14:44:13.277" v="396" actId="9405"/>
          <ac:inkMkLst>
            <pc:docMk/>
            <pc:sldMk cId="253995144" sldId="256"/>
            <ac:inkMk id="23" creationId="{61C13962-6890-057A-1A43-D839C887F186}"/>
          </ac:inkMkLst>
        </pc:inkChg>
        <pc:inkChg chg="add del mod">
          <ac:chgData name="Jada Garofalo" userId="5d1c07d6d35704d7" providerId="LiveId" clId="{FC13EE98-64C3-4A19-9582-F201A7698E93}" dt="2024-04-15T14:44:12.821" v="395" actId="9405"/>
          <ac:inkMkLst>
            <pc:docMk/>
            <pc:sldMk cId="253995144" sldId="256"/>
            <ac:inkMk id="28" creationId="{F61E8D14-0B2F-00D2-8532-9B24FD68B705}"/>
          </ac:inkMkLst>
        </pc:inkChg>
        <pc:inkChg chg="add del mod">
          <ac:chgData name="Jada Garofalo" userId="5d1c07d6d35704d7" providerId="LiveId" clId="{FC13EE98-64C3-4A19-9582-F201A7698E93}" dt="2024-04-15T14:44:12.383" v="394" actId="9405"/>
          <ac:inkMkLst>
            <pc:docMk/>
            <pc:sldMk cId="253995144" sldId="256"/>
            <ac:inkMk id="30" creationId="{1C97430E-8DC9-C15D-878C-F0EC05071084}"/>
          </ac:inkMkLst>
        </pc:inkChg>
        <pc:inkChg chg="add del mod">
          <ac:chgData name="Jada Garofalo" userId="5d1c07d6d35704d7" providerId="LiveId" clId="{FC13EE98-64C3-4A19-9582-F201A7698E93}" dt="2024-04-15T14:44:11.663" v="393" actId="9405"/>
          <ac:inkMkLst>
            <pc:docMk/>
            <pc:sldMk cId="253995144" sldId="256"/>
            <ac:inkMk id="31" creationId="{555A05F5-44DA-D0D0-B1F8-6E0503BEC499}"/>
          </ac:inkMkLst>
        </pc:inkChg>
        <pc:inkChg chg="add del mod">
          <ac:chgData name="Jada Garofalo" userId="5d1c07d6d35704d7" providerId="LiveId" clId="{FC13EE98-64C3-4A19-9582-F201A7698E93}" dt="2024-04-15T14:44:10.972" v="392" actId="9405"/>
          <ac:inkMkLst>
            <pc:docMk/>
            <pc:sldMk cId="253995144" sldId="256"/>
            <ac:inkMk id="32" creationId="{B1BE89D4-DA70-7E7F-33CF-FA3C58AD78FD}"/>
          </ac:inkMkLst>
        </pc:inkChg>
        <pc:inkChg chg="add del mod">
          <ac:chgData name="Jada Garofalo" userId="5d1c07d6d35704d7" providerId="LiveId" clId="{FC13EE98-64C3-4A19-9582-F201A7698E93}" dt="2024-04-15T14:44:10.560" v="391"/>
          <ac:inkMkLst>
            <pc:docMk/>
            <pc:sldMk cId="253995144" sldId="256"/>
            <ac:inkMk id="34" creationId="{DE41D69D-047D-A3D0-1062-4DDFBB6FC126}"/>
          </ac:inkMkLst>
        </pc:inkChg>
        <pc:inkChg chg="add del mod">
          <ac:chgData name="Jada Garofalo" userId="5d1c07d6d35704d7" providerId="LiveId" clId="{FC13EE98-64C3-4A19-9582-F201A7698E93}" dt="2024-04-15T14:44:10.109" v="389" actId="9405"/>
          <ac:inkMkLst>
            <pc:docMk/>
            <pc:sldMk cId="253995144" sldId="256"/>
            <ac:inkMk id="36" creationId="{C479F989-3678-9510-FFF1-6BB5453EA883}"/>
          </ac:inkMkLst>
        </pc:inkChg>
        <pc:inkChg chg="add del mod">
          <ac:chgData name="Jada Garofalo" userId="5d1c07d6d35704d7" providerId="LiveId" clId="{FC13EE98-64C3-4A19-9582-F201A7698E93}" dt="2024-04-15T14:44:08.436" v="388"/>
          <ac:inkMkLst>
            <pc:docMk/>
            <pc:sldMk cId="253995144" sldId="256"/>
            <ac:inkMk id="39" creationId="{A5B7E102-F6F5-3170-CBDA-68A922D948B3}"/>
          </ac:inkMkLst>
        </pc:inkChg>
        <pc:inkChg chg="add del mod">
          <ac:chgData name="Jada Garofalo" userId="5d1c07d6d35704d7" providerId="LiveId" clId="{FC13EE98-64C3-4A19-9582-F201A7698E93}" dt="2024-04-15T14:44:07.994" v="386" actId="9405"/>
          <ac:inkMkLst>
            <pc:docMk/>
            <pc:sldMk cId="253995144" sldId="256"/>
            <ac:inkMk id="41" creationId="{68FD05F5-6159-6408-579C-F1B7A611B3A4}"/>
          </ac:inkMkLst>
        </pc:inkChg>
        <pc:inkChg chg="add del mod">
          <ac:chgData name="Jada Garofalo" userId="5d1c07d6d35704d7" providerId="LiveId" clId="{FC13EE98-64C3-4A19-9582-F201A7698E93}" dt="2024-04-15T14:44:07.529" v="385"/>
          <ac:inkMkLst>
            <pc:docMk/>
            <pc:sldMk cId="253995144" sldId="256"/>
            <ac:inkMk id="42" creationId="{C08D5A4D-4475-2E78-716D-5993469113C0}"/>
          </ac:inkMkLst>
        </pc:inkChg>
        <pc:inkChg chg="add del mod">
          <ac:chgData name="Jada Garofalo" userId="5d1c07d6d35704d7" providerId="LiveId" clId="{FC13EE98-64C3-4A19-9582-F201A7698E93}" dt="2024-04-15T14:44:07.076" v="383" actId="9405"/>
          <ac:inkMkLst>
            <pc:docMk/>
            <pc:sldMk cId="253995144" sldId="256"/>
            <ac:inkMk id="45" creationId="{A19E61E1-4F6E-EE0D-145C-4B6A46A86318}"/>
          </ac:inkMkLst>
        </pc:inkChg>
        <pc:inkChg chg="add del mod">
          <ac:chgData name="Jada Garofalo" userId="5d1c07d6d35704d7" providerId="LiveId" clId="{FC13EE98-64C3-4A19-9582-F201A7698E93}" dt="2024-04-15T14:44:06.680" v="382"/>
          <ac:inkMkLst>
            <pc:docMk/>
            <pc:sldMk cId="253995144" sldId="256"/>
            <ac:inkMk id="47" creationId="{C36A3ECE-5D9D-C1A3-1E7B-CAB63BEDBF9F}"/>
          </ac:inkMkLst>
        </pc:inkChg>
        <pc:inkChg chg="add del mod">
          <ac:chgData name="Jada Garofalo" userId="5d1c07d6d35704d7" providerId="LiveId" clId="{FC13EE98-64C3-4A19-9582-F201A7698E93}" dt="2024-04-15T14:44:06.338" v="380" actId="9405"/>
          <ac:inkMkLst>
            <pc:docMk/>
            <pc:sldMk cId="253995144" sldId="256"/>
            <ac:inkMk id="49" creationId="{EE163110-BDDD-ED42-7D10-E8540C2BD1C8}"/>
          </ac:inkMkLst>
        </pc:inkChg>
        <pc:inkChg chg="add del mod">
          <ac:chgData name="Jada Garofalo" userId="5d1c07d6d35704d7" providerId="LiveId" clId="{FC13EE98-64C3-4A19-9582-F201A7698E93}" dt="2024-04-15T14:44:05.980" v="379"/>
          <ac:inkMkLst>
            <pc:docMk/>
            <pc:sldMk cId="253995144" sldId="256"/>
            <ac:inkMk id="50" creationId="{FBDBE2CF-135A-1035-14E5-05E595B359DF}"/>
          </ac:inkMkLst>
        </pc:inkChg>
        <pc:inkChg chg="add">
          <ac:chgData name="Jada Garofalo" userId="5d1c07d6d35704d7" providerId="LiveId" clId="{FC13EE98-64C3-4A19-9582-F201A7698E93}" dt="2024-04-15T14:44:22.626" v="399" actId="9405"/>
          <ac:inkMkLst>
            <pc:docMk/>
            <pc:sldMk cId="253995144" sldId="256"/>
            <ac:inkMk id="52" creationId="{B4965224-0C92-0544-F895-1828C7C16844}"/>
          </ac:inkMkLst>
        </pc:inkChg>
        <pc:inkChg chg="add del">
          <ac:chgData name="Jada Garofalo" userId="5d1c07d6d35704d7" providerId="LiveId" clId="{FC13EE98-64C3-4A19-9582-F201A7698E93}" dt="2024-04-15T14:44:38.942" v="401" actId="9405"/>
          <ac:inkMkLst>
            <pc:docMk/>
            <pc:sldMk cId="253995144" sldId="256"/>
            <ac:inkMk id="53" creationId="{FA6BB6CB-7B00-8AF2-ECA0-E4D7D0B8F83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4:43:21.526"/>
    </inkml:context>
    <inkml:brush xml:id="br0">
      <inkml:brushProperty name="width" value="0.35" units="cm"/>
      <inkml:brushProperty name="height" value="0.35" units="cm"/>
      <inkml:brushProperty name="color" value="#E06B68"/>
    </inkml:brush>
  </inkml:definitions>
  <inkml:trace contextRef="#ctx0" brushRef="#br0">0 165 24575,'7'-4'0,"0"-1"0,-1 0 0,0 0 0,0 0 0,8-9 0,-7 6 0,0 1 0,0 1 0,10-8 0,23-10 0,1 2 0,51-20 0,-91 41 0,-1 1 0,1 0 0,-1-1 0,0 1 0,1 0 0,-1-1 0,1 1 0,-1 0 0,1 0 0,-1 0 0,1 0 0,-1 0 0,1-1 0,0 1 0,-1 0 0,1 0 0,-1 0 0,1 0 0,-1 0 0,1 0 0,-1 1 0,1-1 0,-1 0 0,1 0 0,-1 0 0,1 0 0,-1 1 0,1-1 0,-1 0 0,1 1 0,-1-1 0,0 0 0,1 1 0,1 18 0,-3-12 0,0 6 0,-1 0 0,-1-1 0,-7 23 0,-4 15 0,13-43 0,-5 25 0,-15 48 0,14-48-1365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4:44:22.626"/>
    </inkml:context>
    <inkml:brush xml:id="br0">
      <inkml:brushProperty name="width" value="0.35" units="cm"/>
      <inkml:brushProperty name="height" value="0.35" units="cm"/>
      <inkml:brushProperty name="color" value="#E06B68"/>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79865C-23D9-4136-8AC5-084204B10F5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175784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9865C-23D9-4136-8AC5-084204B10F5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4156190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9865C-23D9-4136-8AC5-084204B10F5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1066005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79865C-23D9-4136-8AC5-084204B10F5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282669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79865C-23D9-4136-8AC5-084204B10F5E}"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54346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79865C-23D9-4136-8AC5-084204B10F5E}"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45552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79865C-23D9-4136-8AC5-084204B10F5E}"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235164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79865C-23D9-4136-8AC5-084204B10F5E}"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1069648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79865C-23D9-4136-8AC5-084204B10F5E}"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209960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879865C-23D9-4136-8AC5-084204B10F5E}"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922514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879865C-23D9-4136-8AC5-084204B10F5E}" type="datetimeFigureOut">
              <a:rPr lang="en-US" smtClean="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DFDF76-D40C-4250-8889-766A61C890C8}" type="slidenum">
              <a:rPr lang="en-US" smtClean="0"/>
              <a:t>‹#›</a:t>
            </a:fld>
            <a:endParaRPr lang="en-US"/>
          </a:p>
        </p:txBody>
      </p:sp>
    </p:spTree>
    <p:extLst>
      <p:ext uri="{BB962C8B-B14F-4D97-AF65-F5344CB8AC3E}">
        <p14:creationId xmlns:p14="http://schemas.microsoft.com/office/powerpoint/2010/main" val="182496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7879865C-23D9-4136-8AC5-084204B10F5E}" type="datetimeFigureOut">
              <a:rPr lang="en-US" smtClean="0"/>
              <a:t>4/15/2024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CADFDF76-D40C-4250-8889-766A61C890C8}" type="slidenum">
              <a:rPr lang="en-US" smtClean="0"/>
              <a:t>‹#›</a:t>
            </a:fld>
            <a:endParaRPr lang="en-US"/>
          </a:p>
        </p:txBody>
      </p:sp>
    </p:spTree>
    <p:extLst>
      <p:ext uri="{BB962C8B-B14F-4D97-AF65-F5344CB8AC3E}">
        <p14:creationId xmlns:p14="http://schemas.microsoft.com/office/powerpoint/2010/main" val="34374572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demonstrations.wolfram.com/GoedelsUniverse/" TargetMode="External"/><Relationship Id="rId13" Type="http://schemas.openxmlformats.org/officeDocument/2006/relationships/image" Target="../media/image7.jpg"/><Relationship Id="rId1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6.png"/><Relationship Id="rId17" Type="http://schemas.openxmlformats.org/officeDocument/2006/relationships/customXml" Target="../ink/ink1.xml"/><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journals.aps.org/rmp/pdf/10.1103/RevModPhys.21.447" TargetMode="External"/><Relationship Id="rId5" Type="http://schemas.microsoft.com/office/2007/relationships/hdphoto" Target="../media/hdphoto1.wdp"/><Relationship Id="rId15" Type="http://schemas.openxmlformats.org/officeDocument/2006/relationships/image" Target="../media/image9.png"/><Relationship Id="rId10" Type="http://schemas.openxmlformats.org/officeDocument/2006/relationships/hyperlink" Target="https://www.nasa.gov/image-article/galaxy-next-door/" TargetMode="External"/><Relationship Id="rId19" Type="http://schemas.openxmlformats.org/officeDocument/2006/relationships/customXml" Target="../ink/ink2.xml"/><Relationship Id="rId4" Type="http://schemas.openxmlformats.org/officeDocument/2006/relationships/image" Target="../media/image3.png"/><Relationship Id="rId9" Type="http://schemas.openxmlformats.org/officeDocument/2006/relationships/hyperlink" Target="https://github.com/jada-garofalo/godel-perturbations/tree/main" TargetMode="Externa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alpha val="67000"/>
              </a:schemeClr>
            </a:gs>
            <a:gs pos="100000">
              <a:srgbClr val="7030A0">
                <a:lumMod val="27000"/>
                <a:lumOff val="73000"/>
                <a:alpha val="67000"/>
              </a:srgb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7F1251-B02B-C5AC-E939-497A4F0C616D}"/>
              </a:ext>
            </a:extLst>
          </p:cNvPr>
          <p:cNvSpPr/>
          <p:nvPr/>
        </p:nvSpPr>
        <p:spPr>
          <a:xfrm>
            <a:off x="939041" y="4377070"/>
            <a:ext cx="41997086" cy="27473802"/>
          </a:xfrm>
          <a:prstGeom prst="rect">
            <a:avLst/>
          </a:prstGeom>
          <a:solidFill>
            <a:schemeClr val="bg1"/>
          </a:solidFill>
          <a:ln w="127000"/>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1C66D858-A75C-649E-9F97-AE05DEB6512C}"/>
              </a:ext>
            </a:extLst>
          </p:cNvPr>
          <p:cNvPicPr>
            <a:picLocks noChangeAspect="1"/>
          </p:cNvPicPr>
          <p:nvPr/>
        </p:nvPicPr>
        <p:blipFill>
          <a:blip r:embed="rId2"/>
          <a:stretch>
            <a:fillRect/>
          </a:stretch>
        </p:blipFill>
        <p:spPr>
          <a:xfrm>
            <a:off x="15871859" y="5299771"/>
            <a:ext cx="12136900" cy="10502305"/>
          </a:xfrm>
          <a:prstGeom prst="rect">
            <a:avLst/>
          </a:prstGeom>
          <a:ln w="63500">
            <a:solidFill>
              <a:schemeClr val="tx1"/>
            </a:solidFill>
          </a:ln>
        </p:spPr>
      </p:pic>
      <p:pic>
        <p:nvPicPr>
          <p:cNvPr id="5" name="Picture 4">
            <a:extLst>
              <a:ext uri="{FF2B5EF4-FFF2-40B4-BE49-F238E27FC236}">
                <a16:creationId xmlns:a16="http://schemas.microsoft.com/office/drawing/2014/main" id="{9DA5FEAC-1BC6-180B-F5F7-0235F5B8CAD8}"/>
              </a:ext>
            </a:extLst>
          </p:cNvPr>
          <p:cNvPicPr>
            <a:picLocks noChangeAspect="1"/>
          </p:cNvPicPr>
          <p:nvPr/>
        </p:nvPicPr>
        <p:blipFill>
          <a:blip r:embed="rId3"/>
          <a:stretch>
            <a:fillRect/>
          </a:stretch>
        </p:blipFill>
        <p:spPr>
          <a:xfrm>
            <a:off x="19110956" y="25724080"/>
            <a:ext cx="5669280" cy="5634499"/>
          </a:xfrm>
          <a:prstGeom prst="rect">
            <a:avLst/>
          </a:prstGeom>
          <a:ln w="63500">
            <a:solidFill>
              <a:schemeClr val="tx1"/>
            </a:solidFill>
          </a:ln>
        </p:spPr>
      </p:pic>
      <p:pic>
        <p:nvPicPr>
          <p:cNvPr id="16" name="Picture 15" descr="A logo with leaves and text&#10;&#10;Description automatically generated">
            <a:extLst>
              <a:ext uri="{FF2B5EF4-FFF2-40B4-BE49-F238E27FC236}">
                <a16:creationId xmlns:a16="http://schemas.microsoft.com/office/drawing/2014/main" id="{0D612315-247F-7341-1DCA-3C550D6367B0}"/>
              </a:ext>
            </a:extLst>
          </p:cNvPr>
          <p:cNvPicPr>
            <a:picLocks noChangeAspect="1"/>
          </p:cNvPicPr>
          <p:nvPr/>
        </p:nvPicPr>
        <p:blipFill>
          <a:blip r:embed="rId4">
            <a:biLevel thresh="75000"/>
            <a:extLst>
              <a:ext uri="{BEBA8EAE-BF5A-486C-A8C5-ECC9F3942E4B}">
                <a14:imgProps xmlns:a14="http://schemas.microsoft.com/office/drawing/2010/main">
                  <a14:imgLayer r:embed="rId5">
                    <a14:imgEffect>
                      <a14:colorTemperature colorTemp="1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39732155" y="253312"/>
            <a:ext cx="3871102" cy="3888311"/>
          </a:xfrm>
          <a:prstGeom prst="rect">
            <a:avLst/>
          </a:prstGeom>
          <a:ln>
            <a:noFill/>
          </a:ln>
        </p:spPr>
      </p:pic>
      <p:sp>
        <p:nvSpPr>
          <p:cNvPr id="3" name="TextBox 2">
            <a:extLst>
              <a:ext uri="{FF2B5EF4-FFF2-40B4-BE49-F238E27FC236}">
                <a16:creationId xmlns:a16="http://schemas.microsoft.com/office/drawing/2014/main" id="{803AE584-D3E6-C75D-BF84-A11434C98C6E}"/>
              </a:ext>
            </a:extLst>
          </p:cNvPr>
          <p:cNvSpPr txBox="1"/>
          <p:nvPr/>
        </p:nvSpPr>
        <p:spPr>
          <a:xfrm>
            <a:off x="6367297" y="1031207"/>
            <a:ext cx="31156599" cy="2985433"/>
          </a:xfrm>
          <a:prstGeom prst="rect">
            <a:avLst/>
          </a:prstGeom>
          <a:noFill/>
        </p:spPr>
        <p:txBody>
          <a:bodyPr wrap="square" rtlCol="0">
            <a:spAutoFit/>
          </a:bodyPr>
          <a:lstStyle/>
          <a:p>
            <a:pPr algn="ctr"/>
            <a:r>
              <a:rPr lang="en-US" sz="7000" b="1" dirty="0"/>
              <a:t>An exploration of </a:t>
            </a:r>
            <a:r>
              <a:rPr lang="en-US" sz="7000" b="1" dirty="0" err="1"/>
              <a:t>xAct</a:t>
            </a:r>
            <a:r>
              <a:rPr lang="en-US" sz="7000" b="1" dirty="0"/>
              <a:t> as a tool for generating perturbations in the</a:t>
            </a:r>
          </a:p>
          <a:p>
            <a:pPr algn="ctr"/>
            <a:r>
              <a:rPr lang="en-US" sz="7000" b="1" dirty="0"/>
              <a:t>G</a:t>
            </a:r>
            <a:r>
              <a:rPr lang="az-Cyrl-AZ" sz="7000" b="1" dirty="0"/>
              <a:t>ӧ</a:t>
            </a:r>
            <a:r>
              <a:rPr lang="en-US" sz="7000" b="1" dirty="0"/>
              <a:t>del metric</a:t>
            </a:r>
          </a:p>
          <a:p>
            <a:pPr algn="ctr"/>
            <a:r>
              <a:rPr lang="en-US" sz="4800" i="1" dirty="0"/>
              <a:t>Jada Garofalo, Andrew </a:t>
            </a:r>
            <a:r>
              <a:rPr lang="en-US" sz="4800" i="1" dirty="0" err="1"/>
              <a:t>Colosimo</a:t>
            </a:r>
            <a:r>
              <a:rPr lang="en-US" sz="4800" i="1" dirty="0"/>
              <a:t>, under the advising of G. Scott Watson – Syracuse University Physics Department</a:t>
            </a:r>
          </a:p>
        </p:txBody>
      </p:sp>
      <p:sp>
        <p:nvSpPr>
          <p:cNvPr id="4" name="TextBox 3">
            <a:extLst>
              <a:ext uri="{FF2B5EF4-FFF2-40B4-BE49-F238E27FC236}">
                <a16:creationId xmlns:a16="http://schemas.microsoft.com/office/drawing/2014/main" id="{9849593D-2DDF-2044-74B3-CC2BF8617A7C}"/>
              </a:ext>
            </a:extLst>
          </p:cNvPr>
          <p:cNvSpPr txBox="1"/>
          <p:nvPr/>
        </p:nvSpPr>
        <p:spPr>
          <a:xfrm>
            <a:off x="16737597" y="15994014"/>
            <a:ext cx="10405424" cy="1077218"/>
          </a:xfrm>
          <a:prstGeom prst="rect">
            <a:avLst/>
          </a:prstGeom>
          <a:noFill/>
        </p:spPr>
        <p:txBody>
          <a:bodyPr wrap="square" rtlCol="0">
            <a:spAutoFit/>
          </a:bodyPr>
          <a:lstStyle/>
          <a:p>
            <a:pPr algn="ctr"/>
            <a:r>
              <a:rPr lang="en-US" sz="3200" i="1" dirty="0"/>
              <a:t>Fig. 1: A graphical representation of the distribution of matter in the G</a:t>
            </a:r>
            <a:r>
              <a:rPr lang="az-Cyrl-AZ" sz="3200" i="1" dirty="0"/>
              <a:t>ӧ</a:t>
            </a:r>
            <a:r>
              <a:rPr lang="en-US" sz="3200" i="1" dirty="0"/>
              <a:t>del metric using cylindrical coordinates </a:t>
            </a:r>
            <a:r>
              <a:rPr lang="en-US" sz="1600" dirty="0"/>
              <a:t>[1]</a:t>
            </a:r>
            <a:endParaRPr lang="en-US" sz="3200" dirty="0"/>
          </a:p>
        </p:txBody>
      </p:sp>
      <p:sp>
        <p:nvSpPr>
          <p:cNvPr id="8" name="TextBox 7">
            <a:extLst>
              <a:ext uri="{FF2B5EF4-FFF2-40B4-BE49-F238E27FC236}">
                <a16:creationId xmlns:a16="http://schemas.microsoft.com/office/drawing/2014/main" id="{008733A0-9F12-0793-EB98-9F314584FA3C}"/>
              </a:ext>
            </a:extLst>
          </p:cNvPr>
          <p:cNvSpPr txBox="1"/>
          <p:nvPr/>
        </p:nvSpPr>
        <p:spPr>
          <a:xfrm>
            <a:off x="5988381" y="28943018"/>
            <a:ext cx="12782229" cy="1569660"/>
          </a:xfrm>
          <a:prstGeom prst="rect">
            <a:avLst/>
          </a:prstGeom>
          <a:noFill/>
        </p:spPr>
        <p:txBody>
          <a:bodyPr wrap="square" rtlCol="0">
            <a:spAutoFit/>
          </a:bodyPr>
          <a:lstStyle/>
          <a:p>
            <a:pPr algn="r"/>
            <a:r>
              <a:rPr lang="en-US" sz="4800" i="1" dirty="0"/>
              <a:t>Hi! Please scan this QR code to see a GitHub </a:t>
            </a:r>
            <a:r>
              <a:rPr lang="en-US" sz="2800" i="1" dirty="0"/>
              <a:t>[2]</a:t>
            </a:r>
            <a:r>
              <a:rPr lang="en-US" sz="4800" i="1" dirty="0"/>
              <a:t> repository with pertinent resources and code!</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D062BDF-FC95-97B8-7AD0-979BECEFCEA0}"/>
                  </a:ext>
                </a:extLst>
              </p:cNvPr>
              <p:cNvSpPr txBox="1"/>
              <p:nvPr/>
            </p:nvSpPr>
            <p:spPr>
              <a:xfrm>
                <a:off x="2309129" y="5646945"/>
                <a:ext cx="12782229" cy="14443506"/>
              </a:xfrm>
              <a:prstGeom prst="rect">
                <a:avLst/>
              </a:prstGeom>
              <a:noFill/>
              <a:ln w="63500">
                <a:solidFill>
                  <a:schemeClr val="tx1"/>
                </a:solidFill>
              </a:ln>
            </p:spPr>
            <p:txBody>
              <a:bodyPr wrap="square" lIns="274320" tIns="274320" rIns="274320" bIns="274320" rtlCol="0">
                <a:spAutoFit/>
              </a:bodyPr>
              <a:lstStyle/>
              <a:p>
                <a:pPr algn="ctr"/>
                <a:r>
                  <a:rPr lang="en-US" sz="6000" b="1" dirty="0"/>
                  <a:t>Background information</a:t>
                </a:r>
                <a:endParaRPr lang="en-US" sz="6000" dirty="0"/>
              </a:p>
              <a:p>
                <a:pPr algn="just"/>
                <a:endParaRPr lang="en-US" sz="3600" b="1" dirty="0"/>
              </a:p>
              <a:p>
                <a:pPr algn="just"/>
                <a:r>
                  <a:rPr lang="en-US" sz="3200" dirty="0">
                    <a:effectLst/>
                  </a:rPr>
                  <a:t>In 1949, Kurt G</a:t>
                </a:r>
                <a:r>
                  <a:rPr lang="az-Cyrl-AZ" sz="3200" dirty="0">
                    <a:effectLst/>
                  </a:rPr>
                  <a:t>ӧ</a:t>
                </a:r>
                <a:r>
                  <a:rPr lang="en-US" sz="3200" dirty="0">
                    <a:effectLst/>
                  </a:rPr>
                  <a:t>del proposed an exact solution (i.e. a solution without restrictions for simplification) to Einstein’s field equations for general relativity. This solution assumes a homogeneous and anisotropic distribution of matter that is treated as dust particles moving with rotational symmetry (see Fig.</a:t>
                </a:r>
                <a:r>
                  <a:rPr lang="en-US" sz="3200" dirty="0"/>
                  <a:t> </a:t>
                </a:r>
                <a:r>
                  <a:rPr lang="en-US" sz="3200" dirty="0">
                    <a:effectLst/>
                  </a:rPr>
                  <a:t>1). This distribution allows for a pressure-free solution to the stress-energy tensor </a:t>
                </a:r>
                <a14:m>
                  <m:oMath xmlns:m="http://schemas.openxmlformats.org/officeDocument/2006/math">
                    <m:sSub>
                      <m:sSubPr>
                        <m:ctrlPr>
                          <a:rPr lang="en-US" sz="3200" i="1" smtClean="0">
                            <a:effectLst/>
                            <a:latin typeface="Cambria Math" panose="02040503050406030204" pitchFamily="18" charset="0"/>
                          </a:rPr>
                        </m:ctrlPr>
                      </m:sSubPr>
                      <m:e>
                        <m:r>
                          <a:rPr lang="en-US" sz="3200" b="0" i="1" smtClean="0">
                            <a:effectLst/>
                            <a:latin typeface="Cambria Math" panose="02040503050406030204" pitchFamily="18" charset="0"/>
                          </a:rPr>
                          <m:t>𝑇</m:t>
                        </m:r>
                      </m:e>
                      <m:sub>
                        <m:r>
                          <a:rPr lang="en-US" sz="3200" b="0" i="1" smtClean="0">
                            <a:effectLst/>
                            <a:latin typeface="Cambria Math" panose="02040503050406030204" pitchFamily="18" charset="0"/>
                          </a:rPr>
                          <m:t>𝜇𝜈</m:t>
                        </m:r>
                      </m:sub>
                    </m:sSub>
                  </m:oMath>
                </a14:m>
                <a:r>
                  <a:rPr lang="en-US" sz="3200" dirty="0">
                    <a:effectLst/>
                  </a:rPr>
                  <a:t> and a negative Lorentzian cosmological constant, along with a dependence on an angular velocity </a:t>
                </a:r>
                <a:r>
                  <a:rPr lang="en-US" sz="3200" i="1" dirty="0">
                    <a:effectLst/>
                  </a:rPr>
                  <a:t>ω</a:t>
                </a:r>
                <a:r>
                  <a:rPr lang="en-US" sz="3200" dirty="0">
                    <a:effectLst/>
                  </a:rPr>
                  <a:t>.  It is a global chart that is homeomorphic </a:t>
                </a:r>
                <a:r>
                  <a:rPr lang="en-US" sz="3200" dirty="0"/>
                  <a:t>to </a:t>
                </a:r>
                <a14:m>
                  <m:oMath xmlns:m="http://schemas.openxmlformats.org/officeDocument/2006/math">
                    <m:sSup>
                      <m:sSupPr>
                        <m:ctrlPr>
                          <a:rPr lang="en-US" sz="3200" b="1" i="1" smtClean="0">
                            <a:latin typeface="Cambria Math" panose="02040503050406030204" pitchFamily="18" charset="0"/>
                          </a:rPr>
                        </m:ctrlPr>
                      </m:sSupPr>
                      <m:e>
                        <m:r>
                          <a:rPr lang="en-US" sz="3200" b="1" i="0" smtClean="0">
                            <a:latin typeface="Cambria Math" panose="02040503050406030204" pitchFamily="18" charset="0"/>
                          </a:rPr>
                          <m:t>𝐑</m:t>
                        </m:r>
                      </m:e>
                      <m:sup>
                        <m:r>
                          <a:rPr lang="en-US" sz="3200" b="0" i="1" smtClean="0">
                            <a:latin typeface="Cambria Math" panose="02040503050406030204" pitchFamily="18" charset="0"/>
                          </a:rPr>
                          <m:t>4</m:t>
                        </m:r>
                      </m:sup>
                    </m:sSup>
                  </m:oMath>
                </a14:m>
                <a:r>
                  <a:rPr lang="en-US" sz="3200" dirty="0"/>
                  <a:t>.</a:t>
                </a:r>
                <a:r>
                  <a:rPr lang="en-US" sz="3200" dirty="0">
                    <a:effectLst/>
                  </a:rPr>
                  <a:t> </a:t>
                </a:r>
                <a:endParaRPr lang="en-US" sz="3200" dirty="0"/>
              </a:p>
              <a:p>
                <a:pPr algn="just"/>
                <a:endParaRPr lang="en-US" sz="3200" dirty="0">
                  <a:effectLst/>
                </a:endParaRPr>
              </a:p>
              <a:p>
                <a:pPr algn="just"/>
                <a:r>
                  <a:rPr lang="en-US" sz="3200" dirty="0">
                    <a:effectLst/>
                  </a:rPr>
                  <a:t>This solution is important as an example of a metric that (at galactic scales) permits closed time-like curves (CTCs). </a:t>
                </a:r>
              </a:p>
              <a:p>
                <a:pPr algn="just"/>
                <a:endParaRPr lang="en-US" sz="3200" dirty="0"/>
              </a:p>
              <a:p>
                <a:pPr algn="just"/>
                <a:endParaRPr lang="en-US" sz="3200" dirty="0">
                  <a:effectLst/>
                </a:endParaRPr>
              </a:p>
              <a:p>
                <a:pPr algn="just"/>
                <a:endParaRPr lang="en-US" sz="3200" dirty="0"/>
              </a:p>
              <a:p>
                <a:pPr algn="just"/>
                <a:endParaRPr lang="en-US" sz="3200" dirty="0">
                  <a:effectLst/>
                </a:endParaRPr>
              </a:p>
              <a:p>
                <a:pPr algn="just"/>
                <a:endParaRPr lang="en-US" sz="3600" dirty="0"/>
              </a:p>
              <a:p>
                <a:pPr algn="just"/>
                <a:endParaRPr lang="en-US" sz="3600" dirty="0"/>
              </a:p>
              <a:p>
                <a:pPr algn="just"/>
                <a:endParaRPr lang="en-US" sz="3600" dirty="0"/>
              </a:p>
              <a:p>
                <a:pPr algn="just"/>
                <a:endParaRPr lang="en-US" sz="3600" dirty="0"/>
              </a:p>
              <a:p>
                <a:pPr algn="just"/>
                <a:endParaRPr lang="en-US" sz="3600" dirty="0">
                  <a:effectLst/>
                </a:endParaRPr>
              </a:p>
              <a:p>
                <a:pPr algn="just"/>
                <a:endParaRPr lang="en-US" sz="3600" dirty="0"/>
              </a:p>
              <a:p>
                <a:pPr algn="just"/>
                <a:endParaRPr lang="en-US" sz="3600" dirty="0">
                  <a:effectLst/>
                </a:endParaRPr>
              </a:p>
              <a:p>
                <a:pPr algn="just"/>
                <a:endParaRPr lang="en-US" sz="3600" b="1" dirty="0"/>
              </a:p>
              <a:p>
                <a:pPr algn="just"/>
                <a:endParaRPr lang="en-US" sz="3600" b="1" dirty="0"/>
              </a:p>
            </p:txBody>
          </p:sp>
        </mc:Choice>
        <mc:Fallback>
          <p:sp>
            <p:nvSpPr>
              <p:cNvPr id="9" name="TextBox 8">
                <a:extLst>
                  <a:ext uri="{FF2B5EF4-FFF2-40B4-BE49-F238E27FC236}">
                    <a16:creationId xmlns:a16="http://schemas.microsoft.com/office/drawing/2014/main" id="{7D062BDF-FC95-97B8-7AD0-979BECEFCEA0}"/>
                  </a:ext>
                </a:extLst>
              </p:cNvPr>
              <p:cNvSpPr txBox="1">
                <a:spLocks noRot="1" noChangeAspect="1" noMove="1" noResize="1" noEditPoints="1" noAdjustHandles="1" noChangeArrowheads="1" noChangeShapeType="1" noTextEdit="1"/>
              </p:cNvSpPr>
              <p:nvPr/>
            </p:nvSpPr>
            <p:spPr>
              <a:xfrm>
                <a:off x="2309129" y="5646945"/>
                <a:ext cx="12782229" cy="14443506"/>
              </a:xfrm>
              <a:prstGeom prst="rect">
                <a:avLst/>
              </a:prstGeom>
              <a:blipFill>
                <a:blip r:embed="rId6"/>
                <a:stretch>
                  <a:fillRect/>
                </a:stretch>
              </a:blipFill>
              <a:ln w="63500">
                <a:solidFill>
                  <a:schemeClr val="tx1"/>
                </a:solid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0726D4F7-94C8-5817-75BB-18624DC10015}"/>
              </a:ext>
            </a:extLst>
          </p:cNvPr>
          <p:cNvSpPr txBox="1"/>
          <p:nvPr/>
        </p:nvSpPr>
        <p:spPr>
          <a:xfrm>
            <a:off x="2309129" y="21562793"/>
            <a:ext cx="12782229" cy="6463308"/>
          </a:xfrm>
          <a:prstGeom prst="rect">
            <a:avLst/>
          </a:prstGeom>
          <a:noFill/>
          <a:ln w="63500">
            <a:solidFill>
              <a:schemeClr val="tx1"/>
            </a:solidFill>
          </a:ln>
        </p:spPr>
        <p:txBody>
          <a:bodyPr wrap="square" lIns="274320" tIns="274320" rIns="274320" bIns="274320" rtlCol="0">
            <a:spAutoFit/>
          </a:bodyPr>
          <a:lstStyle/>
          <a:p>
            <a:pPr algn="ctr"/>
            <a:r>
              <a:rPr lang="en-US" sz="6000" b="1" dirty="0"/>
              <a:t>What is </a:t>
            </a:r>
            <a:r>
              <a:rPr lang="en-US" sz="6000" b="1" dirty="0" err="1"/>
              <a:t>xAct</a:t>
            </a:r>
            <a:r>
              <a:rPr lang="en-US" sz="6000" b="1" dirty="0"/>
              <a:t>?</a:t>
            </a:r>
            <a:endParaRPr lang="en-US" sz="6000" dirty="0"/>
          </a:p>
          <a:p>
            <a:pPr algn="just"/>
            <a:endParaRPr lang="en-US" sz="3600" b="1" dirty="0"/>
          </a:p>
          <a:p>
            <a:pPr algn="just"/>
            <a:r>
              <a:rPr lang="en-US" sz="3200" dirty="0" err="1"/>
              <a:t>xAct</a:t>
            </a:r>
            <a:r>
              <a:rPr lang="en-US" sz="3200" dirty="0"/>
              <a:t> is a library for Wolfram Mathematica that allows for complex tensor manipulations to be computed rather efficiently. It is effectively the equivalent of upgrading from writing a paper with a crayon to typing it in LaTeX.</a:t>
            </a:r>
          </a:p>
          <a:p>
            <a:pPr algn="just"/>
            <a:endParaRPr lang="en-US" sz="3200" dirty="0"/>
          </a:p>
          <a:p>
            <a:pPr algn="just"/>
            <a:r>
              <a:rPr lang="en-US" sz="3200" dirty="0"/>
              <a:t>This library contains several packages that aid in these calculations, namely </a:t>
            </a:r>
            <a:r>
              <a:rPr lang="en-US" sz="3200" dirty="0" err="1"/>
              <a:t>xTensor</a:t>
            </a:r>
            <a:r>
              <a:rPr lang="en-US" sz="3200" dirty="0"/>
              <a:t>, </a:t>
            </a:r>
            <a:r>
              <a:rPr lang="en-US" sz="3200" dirty="0" err="1"/>
              <a:t>xPert</a:t>
            </a:r>
            <a:r>
              <a:rPr lang="en-US" sz="3200" dirty="0"/>
              <a:t>, </a:t>
            </a:r>
            <a:r>
              <a:rPr lang="en-US" sz="3200" dirty="0" err="1"/>
              <a:t>xCoba</a:t>
            </a:r>
            <a:r>
              <a:rPr lang="en-US" sz="3200" dirty="0"/>
              <a:t>, </a:t>
            </a:r>
            <a:r>
              <a:rPr lang="en-US" sz="3200" dirty="0" err="1"/>
              <a:t>xPand</a:t>
            </a:r>
            <a:r>
              <a:rPr lang="en-US" sz="3200" dirty="0"/>
              <a:t>, etc. Through developing a literacy with such tools, we can effectively do pages upon pages of algebra in a few lines of code.</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ACC771C-F2D5-3DD9-7ECB-F87D2A953CE0}"/>
                  </a:ext>
                </a:extLst>
              </p:cNvPr>
              <p:cNvSpPr txBox="1"/>
              <p:nvPr/>
            </p:nvSpPr>
            <p:spPr>
              <a:xfrm>
                <a:off x="28815763" y="5713907"/>
                <a:ext cx="12782239" cy="7733977"/>
              </a:xfrm>
              <a:prstGeom prst="rect">
                <a:avLst/>
              </a:prstGeom>
              <a:noFill/>
              <a:ln w="63500">
                <a:solidFill>
                  <a:schemeClr val="tx1"/>
                </a:solidFill>
              </a:ln>
            </p:spPr>
            <p:txBody>
              <a:bodyPr wrap="square" lIns="274320" tIns="274320" rIns="274320" bIns="274320" rtlCol="0">
                <a:spAutoFit/>
              </a:bodyPr>
              <a:lstStyle/>
              <a:p>
                <a:pPr algn="ctr"/>
                <a:r>
                  <a:rPr lang="en-US" sz="6000" b="1" dirty="0"/>
                  <a:t>Experimenting with perturbations</a:t>
                </a:r>
                <a:endParaRPr lang="en-US" sz="6000" dirty="0"/>
              </a:p>
              <a:p>
                <a:pPr algn="just"/>
                <a:endParaRPr lang="en-US" sz="3600" b="1" dirty="0"/>
              </a:p>
              <a:p>
                <a:pPr algn="just"/>
                <a:r>
                  <a:rPr lang="en-US" sz="3200" dirty="0"/>
                  <a:t>In general relativity, we define perturbations as changes in our metric, given as </a:t>
                </a:r>
                <a14:m>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𝑔</m:t>
                        </m:r>
                      </m:e>
                      <m:sub>
                        <m:r>
                          <a:rPr lang="en-US" sz="3200" b="0" i="1" dirty="0" smtClean="0">
                            <a:latin typeface="Cambria Math" panose="02040503050406030204" pitchFamily="18" charset="0"/>
                          </a:rPr>
                          <m:t>𝜇𝜈</m:t>
                        </m:r>
                      </m:sub>
                    </m:sSub>
                  </m:oMath>
                </a14:m>
                <a:r>
                  <a:rPr lang="en-US" sz="3200" dirty="0"/>
                  <a:t>, as shown in Einstein’s field equations below.</a:t>
                </a:r>
              </a:p>
              <a:p>
                <a:pPr algn="just"/>
                <a:endParaRPr lang="en-US" sz="3200" dirty="0"/>
              </a:p>
              <a:p>
                <a:pPr algn="just"/>
                <a:r>
                  <a:rPr lang="en-US" sz="3200" dirty="0"/>
                  <a:t>In the linked code, we defined a more general metric and applied a perturbation </a:t>
                </a:r>
                <a14:m>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h</m:t>
                        </m:r>
                      </m:e>
                      <m:sub>
                        <m:r>
                          <a:rPr lang="en-US" sz="3200" b="0" i="1" dirty="0" smtClean="0">
                            <a:latin typeface="Cambria Math" panose="02040503050406030204" pitchFamily="18" charset="0"/>
                          </a:rPr>
                          <m:t>𝑎𝑏</m:t>
                        </m:r>
                      </m:sub>
                    </m:sSub>
                  </m:oMath>
                </a14:m>
                <a:r>
                  <a:rPr lang="en-US" sz="3200" dirty="0"/>
                  <a:t> to the general metric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𝑔</m:t>
                        </m:r>
                      </m:e>
                      <m:sub>
                        <m:r>
                          <a:rPr lang="en-US" sz="3200" b="0" i="1" dirty="0" smtClean="0">
                            <a:latin typeface="Cambria Math" panose="02040503050406030204" pitchFamily="18" charset="0"/>
                          </a:rPr>
                          <m:t>𝑎𝑏</m:t>
                        </m:r>
                      </m:sub>
                    </m:sSub>
                  </m:oMath>
                </a14:m>
                <a:r>
                  <a:rPr lang="en-US" sz="3200" dirty="0"/>
                  <a:t>. This allowed for us to call functions that would generate the equations of motion in a few lines of code, as opposed to pages of algebraic steps.</a:t>
                </a:r>
              </a:p>
              <a:p>
                <a:pPr algn="just"/>
                <a:endParaRPr lang="en-US" sz="3600" dirty="0"/>
              </a:p>
              <a:p>
                <a:pPr algn="just"/>
                <a:endParaRPr lang="en-US" sz="3600" dirty="0"/>
              </a:p>
              <a:p>
                <a:pPr algn="just"/>
                <a:endParaRPr lang="en-US" sz="3600" dirty="0"/>
              </a:p>
              <a:p>
                <a:pPr algn="just"/>
                <a:endParaRPr lang="en-US" sz="3600" dirty="0"/>
              </a:p>
            </p:txBody>
          </p:sp>
        </mc:Choice>
        <mc:Fallback>
          <p:sp>
            <p:nvSpPr>
              <p:cNvPr id="25" name="TextBox 24">
                <a:extLst>
                  <a:ext uri="{FF2B5EF4-FFF2-40B4-BE49-F238E27FC236}">
                    <a16:creationId xmlns:a16="http://schemas.microsoft.com/office/drawing/2014/main" id="{1ACC771C-F2D5-3DD9-7ECB-F87D2A953CE0}"/>
                  </a:ext>
                </a:extLst>
              </p:cNvPr>
              <p:cNvSpPr txBox="1">
                <a:spLocks noRot="1" noChangeAspect="1" noMove="1" noResize="1" noEditPoints="1" noAdjustHandles="1" noChangeArrowheads="1" noChangeShapeType="1" noTextEdit="1"/>
              </p:cNvSpPr>
              <p:nvPr/>
            </p:nvSpPr>
            <p:spPr>
              <a:xfrm>
                <a:off x="28815763" y="5713907"/>
                <a:ext cx="12782239" cy="7733977"/>
              </a:xfrm>
              <a:prstGeom prst="rect">
                <a:avLst/>
              </a:prstGeom>
              <a:blipFill>
                <a:blip r:embed="rId7"/>
                <a:stretch>
                  <a:fillRect/>
                </a:stretch>
              </a:blipFill>
              <a:ln w="63500">
                <a:solidFill>
                  <a:schemeClr val="tx1"/>
                </a:solidFill>
              </a:ln>
            </p:spPr>
            <p:txBody>
              <a:bodyPr/>
              <a:lstStyle/>
              <a:p>
                <a:r>
                  <a:rPr lang="en-US">
                    <a:noFill/>
                  </a:rPr>
                  <a:t> </a:t>
                </a:r>
              </a:p>
            </p:txBody>
          </p:sp>
        </mc:Fallback>
      </mc:AlternateContent>
      <p:sp>
        <p:nvSpPr>
          <p:cNvPr id="26" name="TextBox 25">
            <a:extLst>
              <a:ext uri="{FF2B5EF4-FFF2-40B4-BE49-F238E27FC236}">
                <a16:creationId xmlns:a16="http://schemas.microsoft.com/office/drawing/2014/main" id="{4AEE5855-B982-20A9-7017-7D2B24D3CB66}"/>
              </a:ext>
            </a:extLst>
          </p:cNvPr>
          <p:cNvSpPr txBox="1"/>
          <p:nvPr/>
        </p:nvSpPr>
        <p:spPr>
          <a:xfrm>
            <a:off x="25120581" y="28606031"/>
            <a:ext cx="17475200" cy="2752548"/>
          </a:xfrm>
          <a:prstGeom prst="rect">
            <a:avLst/>
          </a:prstGeom>
          <a:noFill/>
          <a:ln w="63500">
            <a:solidFill>
              <a:schemeClr val="tx1"/>
            </a:solidFill>
          </a:ln>
        </p:spPr>
        <p:txBody>
          <a:bodyPr wrap="none" lIns="274320" tIns="274320" rIns="274320" bIns="274320" rtlCol="0">
            <a:noAutofit/>
          </a:bodyPr>
          <a:lstStyle/>
          <a:p>
            <a:r>
              <a:rPr lang="en-US" sz="2800" b="1" dirty="0"/>
              <a:t>Acknowledgements</a:t>
            </a:r>
            <a:endParaRPr lang="en-US" sz="2800" dirty="0"/>
          </a:p>
          <a:p>
            <a:endParaRPr lang="en-US" sz="2400" b="1" dirty="0"/>
          </a:p>
          <a:p>
            <a:r>
              <a:rPr lang="en-US" sz="2400" dirty="0"/>
              <a:t>[1] Figure 1 provided by Enrique </a:t>
            </a:r>
            <a:r>
              <a:rPr lang="en-US" sz="2400" dirty="0" err="1"/>
              <a:t>Zeleny</a:t>
            </a:r>
            <a:r>
              <a:rPr lang="en-US" sz="2400" dirty="0"/>
              <a:t> and Wolfram Demo. Project: </a:t>
            </a:r>
            <a:r>
              <a:rPr lang="en-US" sz="2400" dirty="0">
                <a:hlinkClick r:id="rId8"/>
              </a:rPr>
              <a:t>http://demonstrations.wolfram.com/GoedelsUniverse/</a:t>
            </a:r>
            <a:endParaRPr lang="en-US" sz="2400" dirty="0"/>
          </a:p>
          <a:p>
            <a:r>
              <a:rPr lang="en-US" sz="2400" dirty="0"/>
              <a:t>[2] Thank you to GitHub for providing a space for hosting our code: </a:t>
            </a:r>
            <a:r>
              <a:rPr lang="en-US" sz="2400" dirty="0">
                <a:hlinkClick r:id="rId9"/>
              </a:rPr>
              <a:t>https://github.com/jada-garofalo/godel-perturbations/tree/main</a:t>
            </a:r>
            <a:r>
              <a:rPr lang="en-US" sz="2400" dirty="0"/>
              <a:t> </a:t>
            </a:r>
          </a:p>
          <a:p>
            <a:r>
              <a:rPr lang="en-US" sz="2400" dirty="0"/>
              <a:t>[3] Image for Figure 2 provided by NASA: </a:t>
            </a:r>
            <a:r>
              <a:rPr lang="en-US" sz="2400" dirty="0">
                <a:hlinkClick r:id="rId10"/>
              </a:rPr>
              <a:t>https://www.nasa.gov/image-article/galaxy-next-door/</a:t>
            </a:r>
            <a:r>
              <a:rPr lang="en-US" sz="2400" dirty="0"/>
              <a:t> </a:t>
            </a:r>
          </a:p>
          <a:p>
            <a:r>
              <a:rPr lang="en-US" sz="2400" dirty="0"/>
              <a:t>[4] And of course, the original paper from Kurt </a:t>
            </a:r>
            <a:r>
              <a:rPr lang="en-US" sz="2400" dirty="0">
                <a:effectLst/>
              </a:rPr>
              <a:t>G</a:t>
            </a:r>
            <a:r>
              <a:rPr lang="az-Cyrl-AZ" sz="2400" dirty="0">
                <a:effectLst/>
              </a:rPr>
              <a:t>ӧ</a:t>
            </a:r>
            <a:r>
              <a:rPr lang="en-US" sz="2400" dirty="0">
                <a:effectLst/>
              </a:rPr>
              <a:t>del: </a:t>
            </a:r>
            <a:r>
              <a:rPr lang="en-US" sz="2400" dirty="0">
                <a:hlinkClick r:id="rId11"/>
              </a:rPr>
              <a:t>https://journals.aps.org/rmp/pdf/10.1103/RevModPhys.21.447</a:t>
            </a:r>
            <a:r>
              <a:rPr lang="en-US" sz="2400" dirty="0"/>
              <a:t> </a:t>
            </a:r>
          </a:p>
        </p:txBody>
      </p:sp>
      <p:sp>
        <p:nvSpPr>
          <p:cNvPr id="27" name="TextBox 26">
            <a:extLst>
              <a:ext uri="{FF2B5EF4-FFF2-40B4-BE49-F238E27FC236}">
                <a16:creationId xmlns:a16="http://schemas.microsoft.com/office/drawing/2014/main" id="{E4FB851C-5A5F-194B-6F9E-956D2294A4C1}"/>
              </a:ext>
            </a:extLst>
          </p:cNvPr>
          <p:cNvSpPr txBox="1"/>
          <p:nvPr/>
        </p:nvSpPr>
        <p:spPr>
          <a:xfrm>
            <a:off x="28799783" y="23153605"/>
            <a:ext cx="12782241" cy="4493538"/>
          </a:xfrm>
          <a:prstGeom prst="rect">
            <a:avLst/>
          </a:prstGeom>
          <a:noFill/>
          <a:ln w="63500">
            <a:solidFill>
              <a:schemeClr val="tx1"/>
            </a:solidFill>
          </a:ln>
        </p:spPr>
        <p:txBody>
          <a:bodyPr wrap="square" lIns="274320" tIns="274320" rIns="274320" bIns="274320" rtlCol="0">
            <a:spAutoFit/>
          </a:bodyPr>
          <a:lstStyle/>
          <a:p>
            <a:pPr algn="ctr"/>
            <a:r>
              <a:rPr lang="en-US" sz="6000" b="1" dirty="0"/>
              <a:t>Next steps!</a:t>
            </a:r>
            <a:endParaRPr lang="en-US" sz="6000" dirty="0"/>
          </a:p>
          <a:p>
            <a:pPr algn="just"/>
            <a:endParaRPr lang="en-US" sz="3600" b="1" dirty="0"/>
          </a:p>
          <a:p>
            <a:pPr algn="just"/>
            <a:r>
              <a:rPr lang="en-US" sz="3200" dirty="0"/>
              <a:t>To further explore the </a:t>
            </a:r>
            <a:r>
              <a:rPr lang="en-US" sz="3200" dirty="0">
                <a:effectLst/>
              </a:rPr>
              <a:t>G</a:t>
            </a:r>
            <a:r>
              <a:rPr lang="az-Cyrl-AZ" sz="3200" dirty="0">
                <a:effectLst/>
              </a:rPr>
              <a:t>ӧ</a:t>
            </a:r>
            <a:r>
              <a:rPr lang="en-US" sz="3200" dirty="0">
                <a:effectLst/>
              </a:rPr>
              <a:t>del metric, we plan on implementing these principles of perturbation theory to the metric at large scales in order to see how the CTCs respond. This will provide insight into how stable the solution is and what it can tell us about assumptions other metrics implore.</a:t>
            </a:r>
            <a:endParaRPr lang="en-US" sz="3200" dirty="0"/>
          </a:p>
        </p:txBody>
      </p:sp>
      <p:pic>
        <p:nvPicPr>
          <p:cNvPr id="29" name="Picture 28">
            <a:extLst>
              <a:ext uri="{FF2B5EF4-FFF2-40B4-BE49-F238E27FC236}">
                <a16:creationId xmlns:a16="http://schemas.microsoft.com/office/drawing/2014/main" id="{775C31C1-E5DD-E5CD-C7F1-CC65877473B5}"/>
              </a:ext>
            </a:extLst>
          </p:cNvPr>
          <p:cNvPicPr>
            <a:picLocks noChangeAspect="1"/>
          </p:cNvPicPr>
          <p:nvPr/>
        </p:nvPicPr>
        <p:blipFill>
          <a:blip r:embed="rId12"/>
          <a:stretch>
            <a:fillRect/>
          </a:stretch>
        </p:blipFill>
        <p:spPr>
          <a:xfrm>
            <a:off x="31234433" y="11211293"/>
            <a:ext cx="7912935" cy="1860183"/>
          </a:xfrm>
          <a:prstGeom prst="rect">
            <a:avLst/>
          </a:prstGeom>
        </p:spPr>
      </p:pic>
      <p:sp>
        <p:nvSpPr>
          <p:cNvPr id="33" name="TextBox 32">
            <a:extLst>
              <a:ext uri="{FF2B5EF4-FFF2-40B4-BE49-F238E27FC236}">
                <a16:creationId xmlns:a16="http://schemas.microsoft.com/office/drawing/2014/main" id="{78B5B87A-A0D0-0B22-051F-0DC644C28027}"/>
              </a:ext>
            </a:extLst>
          </p:cNvPr>
          <p:cNvSpPr txBox="1"/>
          <p:nvPr/>
        </p:nvSpPr>
        <p:spPr>
          <a:xfrm>
            <a:off x="28815763" y="14420093"/>
            <a:ext cx="12782239" cy="7817525"/>
          </a:xfrm>
          <a:prstGeom prst="rect">
            <a:avLst/>
          </a:prstGeom>
          <a:noFill/>
          <a:ln w="63500">
            <a:solidFill>
              <a:schemeClr val="tx1"/>
            </a:solidFill>
          </a:ln>
        </p:spPr>
        <p:txBody>
          <a:bodyPr wrap="square" lIns="274320" tIns="274320" rIns="274320" bIns="274320" rtlCol="0">
            <a:spAutoFit/>
          </a:bodyPr>
          <a:lstStyle/>
          <a:p>
            <a:pPr algn="ctr"/>
            <a:r>
              <a:rPr lang="en-US" sz="6000" b="1" dirty="0"/>
              <a:t>Defining the G</a:t>
            </a:r>
            <a:r>
              <a:rPr lang="az-Cyrl-AZ" sz="6000" b="1" dirty="0"/>
              <a:t>ӧ</a:t>
            </a:r>
            <a:r>
              <a:rPr lang="en-US" sz="6000" b="1" dirty="0"/>
              <a:t>del metric</a:t>
            </a:r>
            <a:endParaRPr lang="en-US" sz="6000" dirty="0"/>
          </a:p>
          <a:p>
            <a:pPr algn="just"/>
            <a:endParaRPr lang="en-US" sz="3600" b="1" dirty="0"/>
          </a:p>
          <a:p>
            <a:pPr algn="just"/>
            <a:r>
              <a:rPr lang="en-US" sz="3200" dirty="0"/>
              <a:t>As shown in the linked code, to define the </a:t>
            </a:r>
            <a:r>
              <a:rPr lang="en-US" sz="3200" dirty="0">
                <a:effectLst/>
              </a:rPr>
              <a:t>G</a:t>
            </a:r>
            <a:r>
              <a:rPr lang="az-Cyrl-AZ" sz="3200" dirty="0">
                <a:effectLst/>
              </a:rPr>
              <a:t>ӧ</a:t>
            </a:r>
            <a:r>
              <a:rPr lang="en-US" sz="3200" dirty="0">
                <a:effectLst/>
              </a:rPr>
              <a:t>del metric in </a:t>
            </a:r>
            <a:r>
              <a:rPr lang="en-US" sz="3200" dirty="0" err="1">
                <a:effectLst/>
              </a:rPr>
              <a:t>xAct</a:t>
            </a:r>
            <a:r>
              <a:rPr lang="en-US" sz="3200" dirty="0">
                <a:effectLst/>
              </a:rPr>
              <a:t>, first </a:t>
            </a:r>
            <a:r>
              <a:rPr lang="en-US" sz="3200" dirty="0"/>
              <a:t>we had to establish a manifold, generalize a metric, and define a coordinate basis. We then analyzed how the eigenvalues of the metric (shown below) evolve in space to implement the proper signature (-2) so that we could begin to evaluate values using our definition.</a:t>
            </a:r>
          </a:p>
          <a:p>
            <a:pPr algn="just"/>
            <a:endParaRPr lang="en-US" sz="3600" dirty="0"/>
          </a:p>
          <a:p>
            <a:pPr algn="just"/>
            <a:endParaRPr lang="en-US" sz="3600" dirty="0"/>
          </a:p>
          <a:p>
            <a:pPr algn="just"/>
            <a:endParaRPr lang="en-US" sz="3600" dirty="0"/>
          </a:p>
          <a:p>
            <a:pPr algn="just"/>
            <a:endParaRPr lang="en-US" sz="3600" dirty="0"/>
          </a:p>
          <a:p>
            <a:pPr algn="just"/>
            <a:endParaRPr lang="en-US" sz="3600" dirty="0"/>
          </a:p>
          <a:p>
            <a:pPr algn="just"/>
            <a:endParaRPr lang="en-US" sz="3600" dirty="0"/>
          </a:p>
        </p:txBody>
      </p:sp>
      <p:pic>
        <p:nvPicPr>
          <p:cNvPr id="37" name="Picture 36" descr="A galaxy with a pink and purple circle&#10;&#10;Description automatically generated">
            <a:extLst>
              <a:ext uri="{FF2B5EF4-FFF2-40B4-BE49-F238E27FC236}">
                <a16:creationId xmlns:a16="http://schemas.microsoft.com/office/drawing/2014/main" id="{460D990A-5D74-B5AC-9A93-633D45F259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491427" y="17749205"/>
            <a:ext cx="8892314" cy="6256527"/>
          </a:xfrm>
          <a:prstGeom prst="rect">
            <a:avLst/>
          </a:prstGeom>
          <a:solidFill>
            <a:srgbClr val="E16C63"/>
          </a:solidFill>
          <a:ln w="63500">
            <a:solidFill>
              <a:schemeClr val="accent1">
                <a:shade val="15000"/>
              </a:schemeClr>
            </a:solidFill>
          </a:ln>
        </p:spPr>
      </p:pic>
      <p:sp>
        <p:nvSpPr>
          <p:cNvPr id="38" name="TextBox 37">
            <a:extLst>
              <a:ext uri="{FF2B5EF4-FFF2-40B4-BE49-F238E27FC236}">
                <a16:creationId xmlns:a16="http://schemas.microsoft.com/office/drawing/2014/main" id="{D7E77EA6-B1A5-7575-D06B-150895135B93}"/>
              </a:ext>
            </a:extLst>
          </p:cNvPr>
          <p:cNvSpPr txBox="1"/>
          <p:nvPr/>
        </p:nvSpPr>
        <p:spPr>
          <a:xfrm>
            <a:off x="16095549" y="24162078"/>
            <a:ext cx="11684069" cy="1077218"/>
          </a:xfrm>
          <a:prstGeom prst="rect">
            <a:avLst/>
          </a:prstGeom>
          <a:noFill/>
        </p:spPr>
        <p:txBody>
          <a:bodyPr wrap="square" rtlCol="0">
            <a:spAutoFit/>
          </a:bodyPr>
          <a:lstStyle/>
          <a:p>
            <a:pPr algn="ctr"/>
            <a:r>
              <a:rPr lang="en-US" sz="3200" i="1" dirty="0"/>
              <a:t>Fig. 2: An illustration of the gravitational force vector (purple), rotation vector (pink), and CTC path (orange) at a galactic scale </a:t>
            </a:r>
            <a:r>
              <a:rPr lang="en-US" sz="1600" dirty="0"/>
              <a:t>[3]</a:t>
            </a:r>
            <a:endParaRPr lang="en-US" sz="3200" dirty="0"/>
          </a:p>
        </p:txBody>
      </p:sp>
      <p:pic>
        <p:nvPicPr>
          <p:cNvPr id="46" name="Picture 45">
            <a:extLst>
              <a:ext uri="{FF2B5EF4-FFF2-40B4-BE49-F238E27FC236}">
                <a16:creationId xmlns:a16="http://schemas.microsoft.com/office/drawing/2014/main" id="{4244F5F2-C42A-6C82-AECA-3E82C4AF6784}"/>
              </a:ext>
            </a:extLst>
          </p:cNvPr>
          <p:cNvPicPr>
            <a:picLocks noChangeAspect="1"/>
          </p:cNvPicPr>
          <p:nvPr/>
        </p:nvPicPr>
        <p:blipFill>
          <a:blip r:embed="rId14"/>
          <a:stretch>
            <a:fillRect/>
          </a:stretch>
        </p:blipFill>
        <p:spPr>
          <a:xfrm>
            <a:off x="29762111" y="20240097"/>
            <a:ext cx="10857581" cy="1544657"/>
          </a:xfrm>
          <a:prstGeom prst="rect">
            <a:avLst/>
          </a:prstGeom>
        </p:spPr>
      </p:pic>
      <p:pic>
        <p:nvPicPr>
          <p:cNvPr id="44" name="Picture 43">
            <a:extLst>
              <a:ext uri="{FF2B5EF4-FFF2-40B4-BE49-F238E27FC236}">
                <a16:creationId xmlns:a16="http://schemas.microsoft.com/office/drawing/2014/main" id="{99092617-38AC-446E-4E60-E519128DBB45}"/>
              </a:ext>
            </a:extLst>
          </p:cNvPr>
          <p:cNvPicPr>
            <a:picLocks noChangeAspect="1"/>
          </p:cNvPicPr>
          <p:nvPr/>
        </p:nvPicPr>
        <p:blipFill>
          <a:blip r:embed="rId15"/>
          <a:stretch>
            <a:fillRect/>
          </a:stretch>
        </p:blipFill>
        <p:spPr>
          <a:xfrm>
            <a:off x="33539525" y="18854428"/>
            <a:ext cx="3334714" cy="1242011"/>
          </a:xfrm>
          <a:prstGeom prst="rect">
            <a:avLst/>
          </a:prstGeom>
        </p:spPr>
      </p:pic>
      <p:pic>
        <p:nvPicPr>
          <p:cNvPr id="7" name="Picture 6">
            <a:extLst>
              <a:ext uri="{FF2B5EF4-FFF2-40B4-BE49-F238E27FC236}">
                <a16:creationId xmlns:a16="http://schemas.microsoft.com/office/drawing/2014/main" id="{61628B97-FCD0-2B3A-BC9B-2F4B88E7C5D8}"/>
              </a:ext>
            </a:extLst>
          </p:cNvPr>
          <p:cNvPicPr>
            <a:picLocks noChangeAspect="1"/>
          </p:cNvPicPr>
          <p:nvPr/>
        </p:nvPicPr>
        <p:blipFill>
          <a:blip r:embed="rId16"/>
          <a:stretch>
            <a:fillRect/>
          </a:stretch>
        </p:blipFill>
        <p:spPr>
          <a:xfrm>
            <a:off x="2480049" y="13636069"/>
            <a:ext cx="12440387" cy="5646261"/>
          </a:xfrm>
          <a:prstGeom prst="rect">
            <a:avLst/>
          </a:prstGeom>
        </p:spPr>
      </p:pic>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A641340D-C85D-437D-8CD2-47FE9083BCF5}"/>
                  </a:ext>
                </a:extLst>
              </p14:cNvPr>
              <p14:cNvContentPartPr/>
              <p14:nvPr/>
            </p14:nvContentPartPr>
            <p14:xfrm>
              <a:off x="23967925" y="19565425"/>
              <a:ext cx="99360" cy="109800"/>
            </p14:xfrm>
          </p:contentPart>
        </mc:Choice>
        <mc:Fallback>
          <p:pic>
            <p:nvPicPr>
              <p:cNvPr id="12" name="Ink 11">
                <a:extLst>
                  <a:ext uri="{FF2B5EF4-FFF2-40B4-BE49-F238E27FC236}">
                    <a16:creationId xmlns:a16="http://schemas.microsoft.com/office/drawing/2014/main" id="{A641340D-C85D-437D-8CD2-47FE9083BCF5}"/>
                  </a:ext>
                </a:extLst>
              </p:cNvPr>
              <p:cNvPicPr/>
              <p:nvPr/>
            </p:nvPicPr>
            <p:blipFill>
              <a:blip r:embed="rId18"/>
              <a:stretch>
                <a:fillRect/>
              </a:stretch>
            </p:blipFill>
            <p:spPr>
              <a:xfrm>
                <a:off x="23904925" y="19502425"/>
                <a:ext cx="2250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2" name="Ink 51">
                <a:extLst>
                  <a:ext uri="{FF2B5EF4-FFF2-40B4-BE49-F238E27FC236}">
                    <a16:creationId xmlns:a16="http://schemas.microsoft.com/office/drawing/2014/main" id="{B4965224-0C92-0544-F895-1828C7C16844}"/>
                  </a:ext>
                </a:extLst>
              </p14:cNvPr>
              <p14:cNvContentPartPr/>
              <p14:nvPr/>
            </p14:nvContentPartPr>
            <p14:xfrm>
              <a:off x="19697370" y="21992845"/>
              <a:ext cx="360" cy="360"/>
            </p14:xfrm>
          </p:contentPart>
        </mc:Choice>
        <mc:Fallback>
          <p:pic>
            <p:nvPicPr>
              <p:cNvPr id="52" name="Ink 51">
                <a:extLst>
                  <a:ext uri="{FF2B5EF4-FFF2-40B4-BE49-F238E27FC236}">
                    <a16:creationId xmlns:a16="http://schemas.microsoft.com/office/drawing/2014/main" id="{B4965224-0C92-0544-F895-1828C7C16844}"/>
                  </a:ext>
                </a:extLst>
              </p:cNvPr>
              <p:cNvPicPr/>
              <p:nvPr/>
            </p:nvPicPr>
            <p:blipFill>
              <a:blip r:embed="rId20"/>
              <a:stretch>
                <a:fillRect/>
              </a:stretch>
            </p:blipFill>
            <p:spPr>
              <a:xfrm>
                <a:off x="19634730" y="21930205"/>
                <a:ext cx="126000" cy="126000"/>
              </a:xfrm>
              <a:prstGeom prst="rect">
                <a:avLst/>
              </a:prstGeom>
            </p:spPr>
          </p:pic>
        </mc:Fallback>
      </mc:AlternateContent>
    </p:spTree>
    <p:extLst>
      <p:ext uri="{BB962C8B-B14F-4D97-AF65-F5344CB8AC3E}">
        <p14:creationId xmlns:p14="http://schemas.microsoft.com/office/powerpoint/2010/main" val="2539951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012B64ECF32D47B707B34CE8F91B68" ma:contentTypeVersion="13" ma:contentTypeDescription="Create a new document." ma:contentTypeScope="" ma:versionID="146779bc39114d0b388984be82c07ac7">
  <xsd:schema xmlns:xsd="http://www.w3.org/2001/XMLSchema" xmlns:xs="http://www.w3.org/2001/XMLSchema" xmlns:p="http://schemas.microsoft.com/office/2006/metadata/properties" xmlns:ns3="6d470fa4-956a-4ad4-b915-5347e2cc1ab2" xmlns:ns4="be5ce6ac-f0bf-46b3-9ee7-bfdafac11785" targetNamespace="http://schemas.microsoft.com/office/2006/metadata/properties" ma:root="true" ma:fieldsID="de7bc1962b40fc4c036c47354a3ceab3" ns3:_="" ns4:_="">
    <xsd:import namespace="6d470fa4-956a-4ad4-b915-5347e2cc1ab2"/>
    <xsd:import namespace="be5ce6ac-f0bf-46b3-9ee7-bfdafac11785"/>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470fa4-956a-4ad4-b915-5347e2cc1a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e5ce6ac-f0bf-46b3-9ee7-bfdafac1178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d470fa4-956a-4ad4-b915-5347e2cc1ab2" xsi:nil="true"/>
  </documentManagement>
</p:properties>
</file>

<file path=customXml/itemProps1.xml><?xml version="1.0" encoding="utf-8"?>
<ds:datastoreItem xmlns:ds="http://schemas.openxmlformats.org/officeDocument/2006/customXml" ds:itemID="{50B64CCD-7B04-4EC9-9CCB-2A0EE168D6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470fa4-956a-4ad4-b915-5347e2cc1ab2"/>
    <ds:schemaRef ds:uri="be5ce6ac-f0bf-46b3-9ee7-bfdafac117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447837-FC54-446E-83EE-2E943092DADD}">
  <ds:schemaRefs>
    <ds:schemaRef ds:uri="http://schemas.microsoft.com/sharepoint/v3/contenttype/forms"/>
  </ds:schemaRefs>
</ds:datastoreItem>
</file>

<file path=customXml/itemProps3.xml><?xml version="1.0" encoding="utf-8"?>
<ds:datastoreItem xmlns:ds="http://schemas.openxmlformats.org/officeDocument/2006/customXml" ds:itemID="{895AC53C-3B5B-49C8-AB00-24C01EAB77A4}">
  <ds:schemaRefs>
    <ds:schemaRef ds:uri="http://schemas.microsoft.com/office/2006/documentManagement/types"/>
    <ds:schemaRef ds:uri="http://purl.org/dc/dcmitype/"/>
    <ds:schemaRef ds:uri="http://purl.org/dc/elements/1.1/"/>
    <ds:schemaRef ds:uri="http://schemas.microsoft.com/office/infopath/2007/PartnerControls"/>
    <ds:schemaRef ds:uri="be5ce6ac-f0bf-46b3-9ee7-bfdafac11785"/>
    <ds:schemaRef ds:uri="http://purl.org/dc/terms/"/>
    <ds:schemaRef ds:uri="http://schemas.openxmlformats.org/package/2006/metadata/core-properties"/>
    <ds:schemaRef ds:uri="6d470fa4-956a-4ad4-b915-5347e2cc1ab2"/>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4278a402-1a9e-4eb9-8414-ffb55a5fcf1e}" enabled="0" method="" siteId="{4278a402-1a9e-4eb9-8414-ffb55a5fcf1e}" removed="1"/>
</clbl:labelList>
</file>

<file path=docProps/app.xml><?xml version="1.0" encoding="utf-8"?>
<Properties xmlns="http://schemas.openxmlformats.org/officeDocument/2006/extended-properties" xmlns:vt="http://schemas.openxmlformats.org/officeDocument/2006/docPropsVTypes">
  <Template>Office Theme</Template>
  <TotalTime>1608</TotalTime>
  <Words>648</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Cambria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Jada Anthony Garofalo</dc:creator>
  <cp:lastModifiedBy>Jada Garofalo</cp:lastModifiedBy>
  <cp:revision>2</cp:revision>
  <dcterms:created xsi:type="dcterms:W3CDTF">2024-04-14T04:08:11Z</dcterms:created>
  <dcterms:modified xsi:type="dcterms:W3CDTF">2024-04-15T19:20:50Z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0x010100EA012B64ECF32D47B707B34CE8F91B68</vt:lpwstr>
  </property>
</Properties>
</file>