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atamaran"/>
      <p:regular r:id="rId17"/>
      <p:bold r:id="rId18"/>
    </p:embeddedFont>
    <p:embeddedFont>
      <p:font typeface="Catamaran Ligh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tamaran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tamaranLight-regular.fntdata"/><Relationship Id="rId6" Type="http://schemas.openxmlformats.org/officeDocument/2006/relationships/slide" Target="slides/slide2.xml"/><Relationship Id="rId18" Type="http://schemas.openxmlformats.org/officeDocument/2006/relationships/font" Target="fonts/Catamara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ed64783a7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ed64783a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ed64783a7_1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ed64783a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ed64783a7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ed64783a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0" Type="http://schemas.openxmlformats.org/officeDocument/2006/relationships/image" Target="../media/image24.png"/><Relationship Id="rId9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536100" y="3006850"/>
            <a:ext cx="5121900" cy="14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Big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ORIENTATECH</a:t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50" y="-236100"/>
            <a:ext cx="4063950" cy="40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idx="4294967295" type="title"/>
          </p:nvPr>
        </p:nvSpPr>
        <p:spPr>
          <a:xfrm>
            <a:off x="1276350" y="10613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Funcionamiento de la Web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1190875" y="450625"/>
            <a:ext cx="4799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Frontend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168350" y="-16925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b="1" sz="81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99" name="Google Shape;2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25" y="1564250"/>
            <a:ext cx="1195225" cy="35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475" y="1564250"/>
            <a:ext cx="7001080" cy="338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6475" y="1564250"/>
            <a:ext cx="7018858" cy="338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6475" y="1603425"/>
            <a:ext cx="6936143" cy="334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6475" y="1564250"/>
            <a:ext cx="6936150" cy="333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0" y="0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0" name="Google Shape;310;p22"/>
          <p:cNvSpPr txBox="1"/>
          <p:nvPr>
            <p:ph idx="4294967295" type="ctrTitle"/>
          </p:nvPr>
        </p:nvSpPr>
        <p:spPr>
          <a:xfrm>
            <a:off x="1373800" y="592203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</a:rPr>
              <a:t>Visualización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311" name="Google Shape;311;p22"/>
          <p:cNvSpPr txBox="1"/>
          <p:nvPr>
            <p:ph idx="4294967295" type="subTitle"/>
          </p:nvPr>
        </p:nvSpPr>
        <p:spPr>
          <a:xfrm>
            <a:off x="1414200" y="1068000"/>
            <a:ext cx="67737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200">
                <a:latin typeface="Catamaran"/>
                <a:ea typeface="Catamaran"/>
                <a:cs typeface="Catamaran"/>
                <a:sym typeface="Catamaran"/>
              </a:rPr>
              <a:t>Power BI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12" name="Google Shape;3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463" y="1556650"/>
            <a:ext cx="5911076" cy="33286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3441450" y="582725"/>
            <a:ext cx="22611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Conclusión</a:t>
            </a:r>
            <a:endParaRPr b="1" sz="34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858150" y="1483975"/>
            <a:ext cx="7427700" cy="3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El proyecto Orienta-Tech ha sido muy importante para mejorar en nuestro trabajo como equipo, ya que hemos logrado fusionar nuestros conocimientos y habilidades para desarrollar una solución innovadora en el ámbito de la orientación educativa en informática.</a:t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AUTORES</a:t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José Antonio Díaz Aranda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Silvia Donaire Serrano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Christian Martín Díaz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Jesús Cánovas Barqueros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Ciro León Espinosa Avilés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Manuel Fajardo Jiménez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Gabriel Postigo Rando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María Eugenia Sánchez Sánchez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Alejandro Castillo Carmona</a:t>
            </a:r>
            <a:endParaRPr b="1" sz="1500"/>
          </a:p>
        </p:txBody>
      </p:sp>
      <p:sp>
        <p:nvSpPr>
          <p:cNvPr id="206" name="Google Shape;206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" y="799550"/>
            <a:ext cx="469175" cy="4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idx="4294967295" type="ctrTitle"/>
          </p:nvPr>
        </p:nvSpPr>
        <p:spPr>
          <a:xfrm>
            <a:off x="2360850" y="152900"/>
            <a:ext cx="4422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ÍNDICE</a:t>
            </a:r>
            <a:endParaRPr sz="4900"/>
          </a:p>
        </p:txBody>
      </p:sp>
      <p:sp>
        <p:nvSpPr>
          <p:cNvPr id="213" name="Google Shape;213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14"/>
          <p:cNvSpPr txBox="1"/>
          <p:nvPr>
            <p:ph idx="4294967295" type="body"/>
          </p:nvPr>
        </p:nvSpPr>
        <p:spPr>
          <a:xfrm>
            <a:off x="779075" y="1091775"/>
            <a:ext cx="7317000" cy="396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"/>
              <a:buChar char="●"/>
            </a:pP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1.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Data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Creación, difusión y almacenamiento de cuestionarios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Procesamiento ETL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Ampliación de datos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"/>
              <a:buChar char="●"/>
            </a:pP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2</a:t>
            </a: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.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Machine Learning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Entrenamiento del modelo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"/>
              <a:buChar char="●"/>
            </a:pP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3</a:t>
            </a: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.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Backend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Implementación de la Base de Datos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Django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"/>
              <a:buChar char="●"/>
            </a:pP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4</a:t>
            </a: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.</a:t>
            </a:r>
            <a:r>
              <a:rPr lang="en"/>
              <a:t>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Frontend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Funcionamiento de la Web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"/>
              <a:buChar char="●"/>
            </a:pP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5</a:t>
            </a: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.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Visualización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Power BI</a:t>
            </a:r>
            <a:endParaRPr b="1"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292675" y="117700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1" name="Google Shape;221;p15"/>
          <p:cNvSpPr txBox="1"/>
          <p:nvPr>
            <p:ph idx="4294967295" type="ctrTitle"/>
          </p:nvPr>
        </p:nvSpPr>
        <p:spPr>
          <a:xfrm>
            <a:off x="1666475" y="709903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</a:rPr>
              <a:t>DATA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222" name="Google Shape;222;p15"/>
          <p:cNvSpPr txBox="1"/>
          <p:nvPr>
            <p:ph idx="4294967295" type="subTitle"/>
          </p:nvPr>
        </p:nvSpPr>
        <p:spPr>
          <a:xfrm>
            <a:off x="1706875" y="1185700"/>
            <a:ext cx="67737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200">
                <a:latin typeface="Catamaran"/>
                <a:ea typeface="Catamaran"/>
                <a:cs typeface="Catamaran"/>
                <a:sym typeface="Catamaran"/>
              </a:rPr>
              <a:t>Creación, difusión y almacenamiento de cuestionarios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 b="0" l="0" r="7808" t="4888"/>
          <a:stretch/>
        </p:blipFill>
        <p:spPr>
          <a:xfrm>
            <a:off x="292675" y="1650647"/>
            <a:ext cx="3151875" cy="119827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24" name="Google Shape;2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675" y="1421738"/>
            <a:ext cx="4295625" cy="27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 rotWithShape="1">
          <a:blip r:embed="rId5">
            <a:alphaModFix/>
          </a:blip>
          <a:srcRect b="0" l="0" r="40026" t="0"/>
          <a:stretch/>
        </p:blipFill>
        <p:spPr>
          <a:xfrm>
            <a:off x="4411749" y="2286798"/>
            <a:ext cx="3370675" cy="1764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26" name="Google Shape;22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800" y="2903175"/>
            <a:ext cx="3035623" cy="1962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27" name="Google Shape;22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0575" y="2144775"/>
            <a:ext cx="1962151" cy="196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475" y="2286811"/>
            <a:ext cx="3151875" cy="157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97150" y="2286800"/>
            <a:ext cx="1491074" cy="15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5403" y="1777900"/>
            <a:ext cx="1361575" cy="28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1190875" y="107685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Procesamiento ETL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236" name="Google Shape;23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92230" y="856518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1190875" y="450625"/>
            <a:ext cx="28416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DATA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168350" y="-16925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sz="91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40" name="Google Shape;2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100" y="1593801"/>
            <a:ext cx="6989799" cy="33787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41" name="Google Shape;2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630" y="636088"/>
            <a:ext cx="2260947" cy="7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0" y="0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8" name="Google Shape;248;p17"/>
          <p:cNvSpPr txBox="1"/>
          <p:nvPr>
            <p:ph idx="4294967295" type="ctrTitle"/>
          </p:nvPr>
        </p:nvSpPr>
        <p:spPr>
          <a:xfrm>
            <a:off x="1373800" y="592203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</a:rPr>
              <a:t>DATA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249" name="Google Shape;249;p17"/>
          <p:cNvSpPr txBox="1"/>
          <p:nvPr>
            <p:ph idx="4294967295" type="subTitle"/>
          </p:nvPr>
        </p:nvSpPr>
        <p:spPr>
          <a:xfrm>
            <a:off x="1414200" y="1068000"/>
            <a:ext cx="67737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200">
                <a:latin typeface="Catamaran"/>
                <a:ea typeface="Catamaran"/>
                <a:cs typeface="Catamaran"/>
                <a:sym typeface="Catamaran"/>
              </a:rPr>
              <a:t>Ampliación de datos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50" name="Google Shape;2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75" y="3269500"/>
            <a:ext cx="59055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75" y="1338825"/>
            <a:ext cx="1978350" cy="19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 txBox="1"/>
          <p:nvPr>
            <p:ph idx="4294967295" type="subTitle"/>
          </p:nvPr>
        </p:nvSpPr>
        <p:spPr>
          <a:xfrm>
            <a:off x="2957375" y="2122650"/>
            <a:ext cx="67737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Utilización de técnicas de Scraping Web</a:t>
            </a:r>
            <a:endParaRPr b="1" sz="2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00" y="3729418"/>
            <a:ext cx="1810225" cy="11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18"/>
          <p:cNvSpPr txBox="1"/>
          <p:nvPr>
            <p:ph type="title"/>
          </p:nvPr>
        </p:nvSpPr>
        <p:spPr>
          <a:xfrm>
            <a:off x="1276350" y="10613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Entrenamiento del modelo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1190875" y="450625"/>
            <a:ext cx="4799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Machine Learning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168350" y="-16925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b="1" sz="81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62" name="Google Shape;262;p18"/>
          <p:cNvGrpSpPr/>
          <p:nvPr/>
        </p:nvGrpSpPr>
        <p:grpSpPr>
          <a:xfrm>
            <a:off x="168344" y="867283"/>
            <a:ext cx="215437" cy="351204"/>
            <a:chOff x="6730350" y="2315900"/>
            <a:chExt cx="257700" cy="420100"/>
          </a:xfrm>
        </p:grpSpPr>
        <p:sp>
          <p:nvSpPr>
            <p:cNvPr id="263" name="Google Shape;263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68" name="Google Shape;2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125" y="1340275"/>
            <a:ext cx="22912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 rotWithShape="1">
          <a:blip r:embed="rId4">
            <a:alphaModFix/>
          </a:blip>
          <a:srcRect b="-8896" l="0" r="-2511" t="0"/>
          <a:stretch/>
        </p:blipFill>
        <p:spPr>
          <a:xfrm>
            <a:off x="6760900" y="3701425"/>
            <a:ext cx="1855650" cy="1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779100" y="1503550"/>
            <a:ext cx="3486300" cy="8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Tipo:</a:t>
            </a:r>
            <a:endParaRPr b="1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⬢"/>
            </a:pPr>
            <a:r>
              <a:rPr b="1" lang="en"/>
              <a:t>Aprendizaje Supervisado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779100" y="2644750"/>
            <a:ext cx="3449700" cy="1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Algoritmos:</a:t>
            </a:r>
            <a:endParaRPr b="1" sz="2000" u="sng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 Light"/>
              <a:buChar char="⬢"/>
            </a:pPr>
            <a:r>
              <a:rPr b="1" lang="en" sz="20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Lazy Predict</a:t>
            </a:r>
            <a:endParaRPr b="1" sz="20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 Light"/>
              <a:buChar char="⬢"/>
            </a:pPr>
            <a:r>
              <a:rPr b="1" lang="en" sz="20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SGDC 	</a:t>
            </a:r>
            <a:r>
              <a:rPr lang="en" sz="2000">
                <a:solidFill>
                  <a:schemeClr val="dk1"/>
                </a:solidFill>
              </a:rPr>
              <a:t>99%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72" name="Google Shape;2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275" y="2261250"/>
            <a:ext cx="1445783" cy="15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idx="4294967295" type="title"/>
          </p:nvPr>
        </p:nvSpPr>
        <p:spPr>
          <a:xfrm>
            <a:off x="1276350" y="10613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Implementación de la Base de Datos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1190875" y="450625"/>
            <a:ext cx="4799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Backend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168350" y="-16925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b="1" sz="81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80" name="Google Shape;2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950" y="738975"/>
            <a:ext cx="1414200" cy="14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600" y="1555600"/>
            <a:ext cx="4766797" cy="3381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0" y="0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8" name="Google Shape;288;p20"/>
          <p:cNvSpPr txBox="1"/>
          <p:nvPr>
            <p:ph idx="4294967295" type="ctrTitle"/>
          </p:nvPr>
        </p:nvSpPr>
        <p:spPr>
          <a:xfrm>
            <a:off x="1373800" y="592203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</a:rPr>
              <a:t>Backend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289" name="Google Shape;289;p20"/>
          <p:cNvSpPr txBox="1"/>
          <p:nvPr>
            <p:ph idx="4294967295" type="subTitle"/>
          </p:nvPr>
        </p:nvSpPr>
        <p:spPr>
          <a:xfrm>
            <a:off x="1414200" y="1068000"/>
            <a:ext cx="67737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200">
                <a:latin typeface="Catamaran"/>
                <a:ea typeface="Catamaran"/>
                <a:cs typeface="Catamaran"/>
                <a:sym typeface="Catamaran"/>
              </a:rPr>
              <a:t>Django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0" name="Google Shape;290;p20"/>
          <p:cNvSpPr txBox="1"/>
          <p:nvPr>
            <p:ph idx="4294967295" type="body"/>
          </p:nvPr>
        </p:nvSpPr>
        <p:spPr>
          <a:xfrm>
            <a:off x="382850" y="1838900"/>
            <a:ext cx="3999300" cy="25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⬢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Alojamiento del modelo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⬢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Recibir datos (GET)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⬢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Enviar datos (POST)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⬢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Gestión de la base de datos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3">
            <a:alphaModFix/>
          </a:blip>
          <a:srcRect b="0" l="24644" r="23231" t="0"/>
          <a:stretch/>
        </p:blipFill>
        <p:spPr>
          <a:xfrm>
            <a:off x="5224825" y="1012375"/>
            <a:ext cx="3255742" cy="31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