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Catamaran"/>
      <p:regular r:id="rId17"/>
      <p:bold r:id="rId18"/>
    </p:embeddedFont>
    <p:embeddedFont>
      <p:font typeface="Catamaran Light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tamaranLight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Catamaran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CatamaranLight-regular.fntdata"/><Relationship Id="rId6" Type="http://schemas.openxmlformats.org/officeDocument/2006/relationships/slide" Target="slides/slide2.xml"/><Relationship Id="rId18" Type="http://schemas.openxmlformats.org/officeDocument/2006/relationships/font" Target="fonts/Catamaran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bed64783a7_1_1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bed64783a7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bed64783a7_1_9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bed64783a7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41a98d525d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41a98d525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bed64783a7_1_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bed64783a7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1" name="Google Shape;11;p2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133400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47913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476888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20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190677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1963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534106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98107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47878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36235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48601" y="182690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448201" y="-7810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581024" y="334095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2450" y="1313601"/>
              <a:ext cx="723479" cy="79862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496375" y="3161451"/>
              <a:ext cx="723479" cy="79862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</p:grpSp>
      <p:sp>
        <p:nvSpPr>
          <p:cNvPr id="30" name="Google Shape;30;p2"/>
          <p:cNvSpPr txBox="1"/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Color background">
  <p:cSld name="BLANK_1">
    <p:bg>
      <p:bgPr>
        <a:solidFill>
          <a:schemeClr val="accen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4" name="Google Shape;174;p11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75" name="Google Shape;175;p11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77" name="Google Shape;177;p11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1133400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3247913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476888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620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2190677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641963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34106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-98107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3247878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36235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7848601" y="182690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1448201" y="-7810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-581024" y="334095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1152450" y="1313601"/>
              <a:ext cx="723479" cy="79862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7496375" y="3161451"/>
              <a:ext cx="723479" cy="79862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3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33" name="Google Shape;33;p3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133400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3247913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476888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620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190677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41963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534106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-98107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247878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536235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848601" y="182690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448201" y="-7810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-581024" y="334095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152450" y="1313601"/>
              <a:ext cx="723479" cy="79862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7496375" y="3161451"/>
              <a:ext cx="723479" cy="79862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</p:grpSp>
      <p:sp>
        <p:nvSpPr>
          <p:cNvPr id="52" name="Google Shape;52;p3"/>
          <p:cNvSpPr txBox="1"/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3" name="Google Shape;53;p3"/>
          <p:cNvSpPr txBox="1"/>
          <p:nvPr>
            <p:ph idx="1" type="subTitle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accen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/>
          <p:nvPr/>
        </p:nvSpPr>
        <p:spPr>
          <a:xfrm>
            <a:off x="2500800" y="285475"/>
            <a:ext cx="4142388" cy="4572547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4F0089">
              <a:alpha val="1508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56" name="Google Shape;56;p4"/>
          <p:cNvSpPr/>
          <p:nvPr/>
        </p:nvSpPr>
        <p:spPr>
          <a:xfrm>
            <a:off x="4239143" y="104898"/>
            <a:ext cx="665704" cy="734888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57" name="Google Shape;57;p4"/>
          <p:cNvSpPr txBox="1"/>
          <p:nvPr>
            <p:ph idx="1" type="body"/>
          </p:nvPr>
        </p:nvSpPr>
        <p:spPr>
          <a:xfrm>
            <a:off x="2753950" y="839775"/>
            <a:ext cx="3636000" cy="363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⬢"/>
              <a:defRPr i="1">
                <a:solidFill>
                  <a:schemeClr val="lt1"/>
                </a:solidFill>
              </a:defRPr>
            </a:lvl1pPr>
            <a:lvl2pPr indent="-330200" lvl="1" marL="9144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2pPr>
            <a:lvl3pPr indent="-330200" lvl="2" marL="13716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3pPr>
            <a:lvl4pPr indent="-381000" lvl="3" marL="18288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4pPr>
            <a:lvl5pPr indent="-381000" lvl="4" marL="22860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5pPr>
            <a:lvl6pPr indent="-381000" lvl="5" marL="27432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6pPr>
            <a:lvl7pPr indent="-381000" lvl="6" marL="32004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7pPr>
            <a:lvl8pPr indent="-381000" lvl="7" marL="36576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8pPr>
            <a:lvl9pPr indent="-381000" lvl="8" marL="4114800" rtl="0" algn="ctr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4"/>
          <p:cNvSpPr txBox="1"/>
          <p:nvPr/>
        </p:nvSpPr>
        <p:spPr>
          <a:xfrm>
            <a:off x="3593400" y="38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“</a:t>
            </a:r>
            <a:endParaRPr sz="9600">
              <a:solidFill>
                <a:schemeClr val="accen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9" name="Google Shape;59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4"/>
          <p:cNvSpPr/>
          <p:nvPr/>
        </p:nvSpPr>
        <p:spPr>
          <a:xfrm rot="10800000">
            <a:off x="6914577" y="-3"/>
            <a:ext cx="2002536" cy="734878"/>
          </a:xfrm>
          <a:custGeom>
            <a:rect b="b" l="l" r="r" t="t"/>
            <a:pathLst>
              <a:path extrusionOk="0" h="21175" w="2160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61" name="Google Shape;61;p4"/>
          <p:cNvSpPr/>
          <p:nvPr/>
        </p:nvSpPr>
        <p:spPr>
          <a:xfrm rot="10800000">
            <a:off x="2189989" y="-3"/>
            <a:ext cx="2002536" cy="734878"/>
          </a:xfrm>
          <a:custGeom>
            <a:rect b="b" l="l" r="r" t="t"/>
            <a:pathLst>
              <a:path extrusionOk="0" h="21175" w="2160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1609650" y="4039228"/>
            <a:ext cx="2001186" cy="1104224"/>
          </a:xfrm>
          <a:custGeom>
            <a:rect b="b" l="l" r="r" t="t"/>
            <a:pathLst>
              <a:path extrusionOk="0" h="21315" w="2160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7591188" y="4039228"/>
            <a:ext cx="2001186" cy="1104224"/>
          </a:xfrm>
          <a:custGeom>
            <a:rect b="b" l="l" r="r" t="t"/>
            <a:pathLst>
              <a:path extrusionOk="0" h="21315" w="2160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875251" y="3108746"/>
            <a:ext cx="1238537" cy="1367251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65" name="Google Shape;65;p4"/>
          <p:cNvSpPr/>
          <p:nvPr/>
        </p:nvSpPr>
        <p:spPr>
          <a:xfrm>
            <a:off x="6750099" y="2565690"/>
            <a:ext cx="1670713" cy="1844174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8078502" y="1646297"/>
            <a:ext cx="1238537" cy="1367197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67" name="Google Shape;67;p4"/>
          <p:cNvSpPr/>
          <p:nvPr/>
        </p:nvSpPr>
        <p:spPr>
          <a:xfrm>
            <a:off x="-276225" y="372088"/>
            <a:ext cx="2001163" cy="2208980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68" name="Google Shape;68;p4"/>
          <p:cNvSpPr/>
          <p:nvPr/>
        </p:nvSpPr>
        <p:spPr>
          <a:xfrm>
            <a:off x="6750100" y="993931"/>
            <a:ext cx="874503" cy="965303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69" name="Google Shape;69;p4"/>
          <p:cNvSpPr/>
          <p:nvPr/>
        </p:nvSpPr>
        <p:spPr>
          <a:xfrm>
            <a:off x="-211075" y="4039231"/>
            <a:ext cx="874503" cy="965303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/>
          <p:nvPr/>
        </p:nvSpPr>
        <p:spPr>
          <a:xfrm>
            <a:off x="-45517" y="689752"/>
            <a:ext cx="624020" cy="688794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grpSp>
        <p:nvGrpSpPr>
          <p:cNvPr id="72" name="Google Shape;72;p5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73" name="Google Shape;73;p5"/>
            <p:cNvSpPr/>
            <p:nvPr/>
          </p:nvSpPr>
          <p:spPr>
            <a:xfrm>
              <a:off x="6320991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7806636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8548210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76" name="Google Shape;76;p5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806643" y="1543679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065077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8745616" y="1335143"/>
              <a:ext cx="835681" cy="92246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7133773" y="3941724"/>
              <a:ext cx="507445" cy="5601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7331887" y="2181982"/>
              <a:ext cx="962029" cy="106196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8548210" y="2833077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</p:grpSp>
      <p:sp>
        <p:nvSpPr>
          <p:cNvPr id="84" name="Google Shape;84;p5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5" name="Google Shape;85;p5"/>
          <p:cNvSpPr txBox="1"/>
          <p:nvPr>
            <p:ph idx="1" type="body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⬢"/>
              <a:defRPr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3pPr>
            <a:lvl4pPr indent="-381000" lvl="3" marL="18288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86" name="Google Shape;86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/>
          <p:nvPr/>
        </p:nvSpPr>
        <p:spPr>
          <a:xfrm>
            <a:off x="-45517" y="689752"/>
            <a:ext cx="624020" cy="688794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grpSp>
        <p:nvGrpSpPr>
          <p:cNvPr id="89" name="Google Shape;89;p6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90" name="Google Shape;90;p6"/>
            <p:cNvSpPr/>
            <p:nvPr/>
          </p:nvSpPr>
          <p:spPr>
            <a:xfrm>
              <a:off x="6320991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7806636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8548210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3" name="Google Shape;93;p6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7806643" y="1543679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7065077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8745616" y="1335143"/>
              <a:ext cx="835681" cy="92246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133773" y="3941724"/>
              <a:ext cx="507445" cy="5601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8" name="Google Shape;98;p6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331887" y="2181982"/>
              <a:ext cx="962029" cy="106196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8548210" y="2833077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</p:grpSp>
      <p:sp>
        <p:nvSpPr>
          <p:cNvPr id="101" name="Google Shape;101;p6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02" name="Google Shape;102;p6"/>
          <p:cNvSpPr txBox="1"/>
          <p:nvPr>
            <p:ph idx="1" type="body"/>
          </p:nvPr>
        </p:nvSpPr>
        <p:spPr>
          <a:xfrm>
            <a:off x="779075" y="1503550"/>
            <a:ext cx="2808300" cy="326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indent="-317500" lvl="1" marL="9144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indent="-317500" lvl="2" marL="13716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3" name="Google Shape;103;p6"/>
          <p:cNvSpPr txBox="1"/>
          <p:nvPr>
            <p:ph idx="2" type="body"/>
          </p:nvPr>
        </p:nvSpPr>
        <p:spPr>
          <a:xfrm>
            <a:off x="3981304" y="1503550"/>
            <a:ext cx="2808300" cy="326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indent="-317500" lvl="1" marL="9144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indent="-317500" lvl="2" marL="13716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/>
          <p:nvPr/>
        </p:nvSpPr>
        <p:spPr>
          <a:xfrm>
            <a:off x="-45517" y="689752"/>
            <a:ext cx="624020" cy="688794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grpSp>
        <p:nvGrpSpPr>
          <p:cNvPr id="107" name="Google Shape;107;p7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108" name="Google Shape;108;p7"/>
            <p:cNvSpPr/>
            <p:nvPr/>
          </p:nvSpPr>
          <p:spPr>
            <a:xfrm>
              <a:off x="6320991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7806636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8548210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11" name="Google Shape;111;p7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7806643" y="1543679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7065077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8745616" y="1335143"/>
              <a:ext cx="835681" cy="92246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7133773" y="3941724"/>
              <a:ext cx="507445" cy="5601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16" name="Google Shape;116;p7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7331887" y="2181982"/>
              <a:ext cx="962029" cy="106196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8548210" y="2833077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</p:grpSp>
      <p:sp>
        <p:nvSpPr>
          <p:cNvPr id="119" name="Google Shape;119;p7"/>
          <p:cNvSpPr txBox="1"/>
          <p:nvPr>
            <p:ph type="title"/>
          </p:nvPr>
        </p:nvSpPr>
        <p:spPr>
          <a:xfrm>
            <a:off x="779100" y="836000"/>
            <a:ext cx="66771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20" name="Google Shape;120;p7"/>
          <p:cNvSpPr txBox="1"/>
          <p:nvPr>
            <p:ph idx="1" type="body"/>
          </p:nvPr>
        </p:nvSpPr>
        <p:spPr>
          <a:xfrm>
            <a:off x="779100" y="1503550"/>
            <a:ext cx="2079900" cy="326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indent="-317500" lvl="1" marL="9144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indent="-317500" lvl="2" marL="13716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1" name="Google Shape;121;p7"/>
          <p:cNvSpPr txBox="1"/>
          <p:nvPr>
            <p:ph idx="2" type="body"/>
          </p:nvPr>
        </p:nvSpPr>
        <p:spPr>
          <a:xfrm>
            <a:off x="3077669" y="1503550"/>
            <a:ext cx="2079900" cy="326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indent="-317500" lvl="1" marL="9144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indent="-317500" lvl="2" marL="13716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2" name="Google Shape;122;p7"/>
          <p:cNvSpPr txBox="1"/>
          <p:nvPr>
            <p:ph idx="3" type="body"/>
          </p:nvPr>
        </p:nvSpPr>
        <p:spPr>
          <a:xfrm>
            <a:off x="5376238" y="1503550"/>
            <a:ext cx="2079900" cy="326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indent="-317500" lvl="1" marL="9144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indent="-317500" lvl="2" marL="13716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3" name="Google Shape;123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/>
          <p:nvPr/>
        </p:nvSpPr>
        <p:spPr>
          <a:xfrm>
            <a:off x="-45517" y="689752"/>
            <a:ext cx="624020" cy="688794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grpSp>
        <p:nvGrpSpPr>
          <p:cNvPr id="126" name="Google Shape;126;p8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127" name="Google Shape;127;p8"/>
            <p:cNvSpPr/>
            <p:nvPr/>
          </p:nvSpPr>
          <p:spPr>
            <a:xfrm>
              <a:off x="6320991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7806636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8548210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30" name="Google Shape;130;p8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7806643" y="1543679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7065077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8745616" y="1335143"/>
              <a:ext cx="835681" cy="92246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7133773" y="3941724"/>
              <a:ext cx="507445" cy="5601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35" name="Google Shape;135;p8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7331887" y="2181982"/>
              <a:ext cx="962029" cy="106196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8548210" y="2833077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</p:grpSp>
      <p:sp>
        <p:nvSpPr>
          <p:cNvPr id="138" name="Google Shape;138;p8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39" name="Google Shape;139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9"/>
          <p:cNvGrpSpPr/>
          <p:nvPr/>
        </p:nvGrpSpPr>
        <p:grpSpPr>
          <a:xfrm>
            <a:off x="-981075" y="-3"/>
            <a:ext cx="11516344" cy="5143455"/>
            <a:chOff x="-981075" y="-3"/>
            <a:chExt cx="11516344" cy="5143455"/>
          </a:xfrm>
        </p:grpSpPr>
        <p:sp>
          <p:nvSpPr>
            <p:cNvPr id="142" name="Google Shape;142;p9"/>
            <p:cNvSpPr/>
            <p:nvPr/>
          </p:nvSpPr>
          <p:spPr>
            <a:xfrm>
              <a:off x="7476888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43" name="Google Shape;143;p9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44" name="Google Shape;144;p9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45" name="Google Shape;145;p9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3247913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7620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2190677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641963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8534106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-98107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3247878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536235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</p:grpSp>
      <p:sp>
        <p:nvSpPr>
          <p:cNvPr id="154" name="Google Shape;154;p9"/>
          <p:cNvSpPr txBox="1"/>
          <p:nvPr>
            <p:ph idx="1" type="body"/>
          </p:nvPr>
        </p:nvSpPr>
        <p:spPr>
          <a:xfrm>
            <a:off x="855300" y="4330100"/>
            <a:ext cx="7433400" cy="28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ctr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55" name="Google Shape;155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9"/>
          <p:cNvSpPr/>
          <p:nvPr/>
        </p:nvSpPr>
        <p:spPr>
          <a:xfrm>
            <a:off x="4259988" y="4686556"/>
            <a:ext cx="624024" cy="456891"/>
          </a:xfrm>
          <a:custGeom>
            <a:rect b="b" l="l" r="r" t="t"/>
            <a:pathLst>
              <a:path extrusionOk="0" h="21385" w="21600">
                <a:moveTo>
                  <a:pt x="21600" y="21385"/>
                </a:moveTo>
                <a:lnTo>
                  <a:pt x="21600" y="10472"/>
                </a:lnTo>
                <a:cubicBezTo>
                  <a:pt x="21600" y="8748"/>
                  <a:pt x="20920" y="7155"/>
                  <a:pt x="19816" y="6292"/>
                </a:cubicBezTo>
                <a:lnTo>
                  <a:pt x="12585" y="647"/>
                </a:lnTo>
                <a:cubicBezTo>
                  <a:pt x="11480" y="-215"/>
                  <a:pt x="10120" y="-215"/>
                  <a:pt x="9015" y="647"/>
                </a:cubicBezTo>
                <a:lnTo>
                  <a:pt x="1785" y="6292"/>
                </a:lnTo>
                <a:cubicBezTo>
                  <a:pt x="680" y="7154"/>
                  <a:pt x="0" y="8748"/>
                  <a:pt x="0" y="10472"/>
                </a:cubicBezTo>
                <a:lnTo>
                  <a:pt x="0" y="213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0"/>
          <p:cNvGrpSpPr/>
          <p:nvPr/>
        </p:nvGrpSpPr>
        <p:grpSpPr>
          <a:xfrm>
            <a:off x="-981075" y="-3"/>
            <a:ext cx="11516344" cy="5143455"/>
            <a:chOff x="-981075" y="-3"/>
            <a:chExt cx="11516344" cy="5143455"/>
          </a:xfrm>
        </p:grpSpPr>
        <p:sp>
          <p:nvSpPr>
            <p:cNvPr id="159" name="Google Shape;159;p10"/>
            <p:cNvSpPr/>
            <p:nvPr/>
          </p:nvSpPr>
          <p:spPr>
            <a:xfrm>
              <a:off x="7476888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3247913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7620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2190677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641963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534106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-98107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3247878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536235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</p:grpSp>
      <p:sp>
        <p:nvSpPr>
          <p:cNvPr id="171" name="Google Shape;171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sz="32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sz="32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sz="32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sz="32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sz="32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sz="32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sz="32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sz="32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sz="32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Light"/>
              <a:buChar char="⬢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indent="-330200" lvl="1" marL="914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Light"/>
              <a:buChar char="⬡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indent="-330200" lvl="2" marL="137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Light"/>
              <a:buChar char="⬡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indent="-381000" lvl="3" marL="18288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Light"/>
              <a:buChar char="●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indent="-381000" lvl="4" marL="2286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Light"/>
              <a:buChar char="○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indent="-381000" lvl="5" marL="274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Light"/>
              <a:buChar char="■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indent="-381000" lvl="6" marL="3200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Light"/>
              <a:buChar char="●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indent="-381000" lvl="7" marL="3657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Light"/>
              <a:buChar char="○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indent="-381000" lvl="8" marL="41148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Light"/>
              <a:buChar char="■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r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 algn="r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 algn="r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 algn="r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 algn="r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 algn="r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 algn="r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 algn="r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Relationship Id="rId6" Type="http://schemas.openxmlformats.org/officeDocument/2006/relationships/image" Target="../media/image24.png"/><Relationship Id="rId7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9.png"/><Relationship Id="rId10" Type="http://schemas.openxmlformats.org/officeDocument/2006/relationships/image" Target="../media/image12.png"/><Relationship Id="rId9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4.png"/><Relationship Id="rId7" Type="http://schemas.openxmlformats.org/officeDocument/2006/relationships/image" Target="../media/image13.png"/><Relationship Id="rId8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2.png"/><Relationship Id="rId5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/>
          <p:nvPr>
            <p:ph type="ctrTitle"/>
          </p:nvPr>
        </p:nvSpPr>
        <p:spPr>
          <a:xfrm>
            <a:off x="536100" y="3006850"/>
            <a:ext cx="5121900" cy="140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Proyecto Big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ORIENTATECH</a:t>
            </a:r>
            <a:endParaRPr/>
          </a:p>
        </p:txBody>
      </p:sp>
      <p:pic>
        <p:nvPicPr>
          <p:cNvPr id="199" name="Google Shape;19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0050" y="-236100"/>
            <a:ext cx="4063950" cy="406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1"/>
          <p:cNvSpPr txBox="1"/>
          <p:nvPr>
            <p:ph idx="4294967295" type="title"/>
          </p:nvPr>
        </p:nvSpPr>
        <p:spPr>
          <a:xfrm>
            <a:off x="1276350" y="10613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accent6"/>
                </a:solidFill>
              </a:rPr>
              <a:t>Funcionamiento de la Web</a:t>
            </a:r>
            <a:endParaRPr sz="2700">
              <a:solidFill>
                <a:schemeClr val="accent6"/>
              </a:solidFill>
            </a:endParaRPr>
          </a:p>
        </p:txBody>
      </p:sp>
      <p:sp>
        <p:nvSpPr>
          <p:cNvPr id="297" name="Google Shape;297;p21"/>
          <p:cNvSpPr txBox="1"/>
          <p:nvPr/>
        </p:nvSpPr>
        <p:spPr>
          <a:xfrm>
            <a:off x="1190875" y="450625"/>
            <a:ext cx="47994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Frontend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98" name="Google Shape;298;p21"/>
          <p:cNvSpPr txBox="1"/>
          <p:nvPr/>
        </p:nvSpPr>
        <p:spPr>
          <a:xfrm>
            <a:off x="168350" y="-16925"/>
            <a:ext cx="1414200" cy="16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4</a:t>
            </a:r>
            <a:endParaRPr b="1" sz="8100">
              <a:solidFill>
                <a:schemeClr val="accen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299" name="Google Shape;2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025" y="1564250"/>
            <a:ext cx="1195225" cy="357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6475" y="1564250"/>
            <a:ext cx="7001080" cy="3381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06475" y="1564250"/>
            <a:ext cx="7018858" cy="338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06475" y="1603425"/>
            <a:ext cx="6936143" cy="3341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06475" y="1564250"/>
            <a:ext cx="6936150" cy="3334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09" name="Google Shape;309;p22"/>
          <p:cNvSpPr txBox="1"/>
          <p:nvPr/>
        </p:nvSpPr>
        <p:spPr>
          <a:xfrm>
            <a:off x="0" y="0"/>
            <a:ext cx="1414200" cy="16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5</a:t>
            </a:r>
            <a:endParaRPr b="1" sz="96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10" name="Google Shape;310;p22"/>
          <p:cNvSpPr txBox="1"/>
          <p:nvPr>
            <p:ph idx="4294967295" type="ctrTitle"/>
          </p:nvPr>
        </p:nvSpPr>
        <p:spPr>
          <a:xfrm>
            <a:off x="1373800" y="592203"/>
            <a:ext cx="5811000" cy="47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lt1"/>
                </a:solidFill>
              </a:rPr>
              <a:t>Visualización</a:t>
            </a:r>
            <a:endParaRPr sz="3900">
              <a:solidFill>
                <a:schemeClr val="lt1"/>
              </a:solidFill>
            </a:endParaRPr>
          </a:p>
        </p:txBody>
      </p:sp>
      <p:sp>
        <p:nvSpPr>
          <p:cNvPr id="311" name="Google Shape;311;p22"/>
          <p:cNvSpPr txBox="1"/>
          <p:nvPr>
            <p:ph idx="4294967295" type="subTitle"/>
          </p:nvPr>
        </p:nvSpPr>
        <p:spPr>
          <a:xfrm>
            <a:off x="1414200" y="1068000"/>
            <a:ext cx="6773700" cy="41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2200">
                <a:latin typeface="Catamaran"/>
                <a:ea typeface="Catamaran"/>
                <a:cs typeface="Catamaran"/>
                <a:sym typeface="Catamaran"/>
              </a:rPr>
              <a:t>Power BI</a:t>
            </a:r>
            <a:endParaRPr b="1" sz="2200"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312" name="Google Shape;3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6463" y="1556650"/>
            <a:ext cx="5911076" cy="332867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8" name="Google Shape;318;p23"/>
          <p:cNvSpPr txBox="1"/>
          <p:nvPr/>
        </p:nvSpPr>
        <p:spPr>
          <a:xfrm>
            <a:off x="3441450" y="582725"/>
            <a:ext cx="22611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Conclusión</a:t>
            </a:r>
            <a:endParaRPr b="1" sz="34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19" name="Google Shape;319;p23"/>
          <p:cNvSpPr txBox="1"/>
          <p:nvPr/>
        </p:nvSpPr>
        <p:spPr>
          <a:xfrm>
            <a:off x="858150" y="1483975"/>
            <a:ext cx="7427700" cy="3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El proyecto Orienta-Tech ha sido muy importante para mejorar en nuestro trabajo como equipo, ya que hemos logrado fusionar nuestros conocimientos y habilidades para desarrollar una solución innovadora en el ámbito de la orientación educativa en informática.</a:t>
            </a:r>
            <a:endParaRPr sz="24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AUTORES</a:t>
            </a:r>
            <a:endParaRPr/>
          </a:p>
        </p:txBody>
      </p:sp>
      <p:sp>
        <p:nvSpPr>
          <p:cNvPr id="205" name="Google Shape;205;p13"/>
          <p:cNvSpPr txBox="1"/>
          <p:nvPr>
            <p:ph idx="1" type="body"/>
          </p:nvPr>
        </p:nvSpPr>
        <p:spPr>
          <a:xfrm>
            <a:off x="779100" y="1449175"/>
            <a:ext cx="2808300" cy="3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José Antonio Díaz Aranda</a:t>
            </a:r>
            <a:endParaRPr b="1" sz="1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Silvia Donaire Serrano</a:t>
            </a:r>
            <a:endParaRPr b="1" sz="1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Christian Martín Díaz</a:t>
            </a:r>
            <a:endParaRPr b="1" sz="1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Jesús Cánovas Barqueros</a:t>
            </a:r>
            <a:endParaRPr b="1" sz="1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Ciro León Espinosa Avilés</a:t>
            </a:r>
            <a:endParaRPr b="1" sz="1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Manuel Fajardo Jiménez</a:t>
            </a:r>
            <a:endParaRPr b="1" sz="1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Gabriel Postigo Rando</a:t>
            </a:r>
            <a:endParaRPr b="1" sz="1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María Eugenia Sánchez Sánchez</a:t>
            </a:r>
            <a:endParaRPr b="1" sz="1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Alejandro Castillo Carmona</a:t>
            </a:r>
            <a:endParaRPr b="1" sz="15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Hanane Arrazouki</a:t>
            </a:r>
            <a:endParaRPr b="1" sz="1500"/>
          </a:p>
        </p:txBody>
      </p:sp>
      <p:sp>
        <p:nvSpPr>
          <p:cNvPr id="206" name="Google Shape;206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7" name="Google Shape;20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50" y="799550"/>
            <a:ext cx="469175" cy="46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 txBox="1"/>
          <p:nvPr>
            <p:ph idx="4294967295" type="ctrTitle"/>
          </p:nvPr>
        </p:nvSpPr>
        <p:spPr>
          <a:xfrm>
            <a:off x="2360850" y="152900"/>
            <a:ext cx="44223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ÍNDICE</a:t>
            </a:r>
            <a:endParaRPr sz="4900"/>
          </a:p>
        </p:txBody>
      </p:sp>
      <p:sp>
        <p:nvSpPr>
          <p:cNvPr id="213" name="Google Shape;213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14"/>
          <p:cNvSpPr txBox="1"/>
          <p:nvPr>
            <p:ph idx="4294967295" type="body"/>
          </p:nvPr>
        </p:nvSpPr>
        <p:spPr>
          <a:xfrm>
            <a:off x="779075" y="1091775"/>
            <a:ext cx="7317000" cy="396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atamaran"/>
              <a:buChar char="●"/>
            </a:pPr>
            <a:r>
              <a:rPr b="1" lang="en" sz="1600">
                <a:latin typeface="Catamaran"/>
                <a:ea typeface="Catamaran"/>
                <a:cs typeface="Catamaran"/>
                <a:sym typeface="Catamaran"/>
              </a:rPr>
              <a:t>1.</a:t>
            </a:r>
            <a:r>
              <a:rPr b="1" lang="en" sz="1300">
                <a:latin typeface="Catamaran"/>
                <a:ea typeface="Catamaran"/>
                <a:cs typeface="Catamaran"/>
                <a:sym typeface="Catamaran"/>
              </a:rPr>
              <a:t> Data</a:t>
            </a:r>
            <a:endParaRPr b="1" sz="1300">
              <a:latin typeface="Catamaran"/>
              <a:ea typeface="Catamaran"/>
              <a:cs typeface="Catamaran"/>
              <a:sym typeface="Catamaran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Creación, difusión y almacenamiento de cuestionarios</a:t>
            </a:r>
            <a:endParaRPr b="1"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Procesamiento ETL</a:t>
            </a:r>
            <a:endParaRPr b="1"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Ampliación de datos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atamaran"/>
              <a:buChar char="●"/>
            </a:pPr>
            <a:r>
              <a:rPr b="1" lang="en" sz="1600">
                <a:latin typeface="Catamaran"/>
                <a:ea typeface="Catamaran"/>
                <a:cs typeface="Catamaran"/>
                <a:sym typeface="Catamaran"/>
              </a:rPr>
              <a:t>2</a:t>
            </a:r>
            <a:r>
              <a:rPr b="1" lang="en" sz="1600">
                <a:latin typeface="Catamaran"/>
                <a:ea typeface="Catamaran"/>
                <a:cs typeface="Catamaran"/>
                <a:sym typeface="Catamaran"/>
              </a:rPr>
              <a:t>. </a:t>
            </a:r>
            <a:r>
              <a:rPr b="1" lang="en" sz="1300">
                <a:latin typeface="Catamaran"/>
                <a:ea typeface="Catamaran"/>
                <a:cs typeface="Catamaran"/>
                <a:sym typeface="Catamaran"/>
              </a:rPr>
              <a:t>Machine Learning</a:t>
            </a:r>
            <a:endParaRPr b="1" sz="1300">
              <a:latin typeface="Catamaran"/>
              <a:ea typeface="Catamaran"/>
              <a:cs typeface="Catamaran"/>
              <a:sym typeface="Catamaran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Entrenamiento del modelo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atamaran"/>
              <a:buChar char="●"/>
            </a:pPr>
            <a:r>
              <a:rPr b="1" lang="en" sz="1600">
                <a:latin typeface="Catamaran"/>
                <a:ea typeface="Catamaran"/>
                <a:cs typeface="Catamaran"/>
                <a:sym typeface="Catamaran"/>
              </a:rPr>
              <a:t>3</a:t>
            </a:r>
            <a:r>
              <a:rPr b="1" lang="en" sz="1600">
                <a:latin typeface="Catamaran"/>
                <a:ea typeface="Catamaran"/>
                <a:cs typeface="Catamaran"/>
                <a:sym typeface="Catamaran"/>
              </a:rPr>
              <a:t>. </a:t>
            </a:r>
            <a:r>
              <a:rPr b="1" lang="en" sz="1300">
                <a:latin typeface="Catamaran"/>
                <a:ea typeface="Catamaran"/>
                <a:cs typeface="Catamaran"/>
                <a:sym typeface="Catamaran"/>
              </a:rPr>
              <a:t>Backend</a:t>
            </a:r>
            <a:endParaRPr b="1" sz="1300">
              <a:latin typeface="Catamaran"/>
              <a:ea typeface="Catamaran"/>
              <a:cs typeface="Catamaran"/>
              <a:sym typeface="Catamaran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Implementación de la Base de Datos</a:t>
            </a:r>
            <a:endParaRPr b="1"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Django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atamaran"/>
              <a:buChar char="●"/>
            </a:pPr>
            <a:r>
              <a:rPr b="1" lang="en" sz="1600">
                <a:latin typeface="Catamaran"/>
                <a:ea typeface="Catamaran"/>
                <a:cs typeface="Catamaran"/>
                <a:sym typeface="Catamaran"/>
              </a:rPr>
              <a:t>4</a:t>
            </a:r>
            <a:r>
              <a:rPr b="1" lang="en" sz="1600">
                <a:latin typeface="Catamaran"/>
                <a:ea typeface="Catamaran"/>
                <a:cs typeface="Catamaran"/>
                <a:sym typeface="Catamaran"/>
              </a:rPr>
              <a:t>.</a:t>
            </a:r>
            <a:r>
              <a:rPr lang="en"/>
              <a:t> </a:t>
            </a:r>
            <a:r>
              <a:rPr b="1" lang="en" sz="1300">
                <a:latin typeface="Catamaran"/>
                <a:ea typeface="Catamaran"/>
                <a:cs typeface="Catamaran"/>
                <a:sym typeface="Catamaran"/>
              </a:rPr>
              <a:t>Frontend</a:t>
            </a:r>
            <a:endParaRPr b="1" sz="1300">
              <a:latin typeface="Catamaran"/>
              <a:ea typeface="Catamaran"/>
              <a:cs typeface="Catamaran"/>
              <a:sym typeface="Catamaran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Funcionamiento de la Web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atamaran"/>
              <a:buChar char="●"/>
            </a:pPr>
            <a:r>
              <a:rPr b="1" lang="en" sz="1600">
                <a:latin typeface="Catamaran"/>
                <a:ea typeface="Catamaran"/>
                <a:cs typeface="Catamaran"/>
                <a:sym typeface="Catamaran"/>
              </a:rPr>
              <a:t>5</a:t>
            </a:r>
            <a:r>
              <a:rPr b="1" lang="en" sz="1600">
                <a:latin typeface="Catamaran"/>
                <a:ea typeface="Catamaran"/>
                <a:cs typeface="Catamaran"/>
                <a:sym typeface="Catamaran"/>
              </a:rPr>
              <a:t>. </a:t>
            </a:r>
            <a:r>
              <a:rPr b="1" lang="en" sz="1300">
                <a:latin typeface="Catamaran"/>
                <a:ea typeface="Catamaran"/>
                <a:cs typeface="Catamaran"/>
                <a:sym typeface="Catamaran"/>
              </a:rPr>
              <a:t>Visualización</a:t>
            </a:r>
            <a:endParaRPr b="1" sz="1300">
              <a:latin typeface="Catamaran"/>
              <a:ea typeface="Catamaran"/>
              <a:cs typeface="Catamaran"/>
              <a:sym typeface="Catamaran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Power BI</a:t>
            </a:r>
            <a:endParaRPr b="1"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15"/>
          <p:cNvSpPr txBox="1"/>
          <p:nvPr/>
        </p:nvSpPr>
        <p:spPr>
          <a:xfrm>
            <a:off x="292675" y="117700"/>
            <a:ext cx="1414200" cy="16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1</a:t>
            </a:r>
            <a:endParaRPr b="1" sz="96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21" name="Google Shape;221;p15"/>
          <p:cNvSpPr txBox="1"/>
          <p:nvPr>
            <p:ph idx="4294967295" type="ctrTitle"/>
          </p:nvPr>
        </p:nvSpPr>
        <p:spPr>
          <a:xfrm>
            <a:off x="1666475" y="709903"/>
            <a:ext cx="5811000" cy="47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lt1"/>
                </a:solidFill>
              </a:rPr>
              <a:t>DATA</a:t>
            </a:r>
            <a:endParaRPr sz="3900">
              <a:solidFill>
                <a:schemeClr val="lt1"/>
              </a:solidFill>
            </a:endParaRPr>
          </a:p>
        </p:txBody>
      </p:sp>
      <p:sp>
        <p:nvSpPr>
          <p:cNvPr id="222" name="Google Shape;222;p15"/>
          <p:cNvSpPr txBox="1"/>
          <p:nvPr>
            <p:ph idx="4294967295" type="subTitle"/>
          </p:nvPr>
        </p:nvSpPr>
        <p:spPr>
          <a:xfrm>
            <a:off x="1706875" y="1185700"/>
            <a:ext cx="6773700" cy="41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2200">
                <a:latin typeface="Catamaran"/>
                <a:ea typeface="Catamaran"/>
                <a:cs typeface="Catamaran"/>
                <a:sym typeface="Catamaran"/>
              </a:rPr>
              <a:t>Creación, difusión y almacenamiento de cuestionarios</a:t>
            </a:r>
            <a:endParaRPr b="1" sz="2200"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223" name="Google Shape;223;p15"/>
          <p:cNvPicPr preferRelativeResize="0"/>
          <p:nvPr/>
        </p:nvPicPr>
        <p:blipFill rotWithShape="1">
          <a:blip r:embed="rId3">
            <a:alphaModFix/>
          </a:blip>
          <a:srcRect b="0" l="0" r="7808" t="4888"/>
          <a:stretch/>
        </p:blipFill>
        <p:spPr>
          <a:xfrm>
            <a:off x="292675" y="1650647"/>
            <a:ext cx="3151875" cy="1198278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24" name="Google Shape;22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1675" y="1421738"/>
            <a:ext cx="4295625" cy="275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5"/>
          <p:cNvPicPr preferRelativeResize="0"/>
          <p:nvPr/>
        </p:nvPicPr>
        <p:blipFill rotWithShape="1">
          <a:blip r:embed="rId5">
            <a:alphaModFix/>
          </a:blip>
          <a:srcRect b="0" l="0" r="40026" t="0"/>
          <a:stretch/>
        </p:blipFill>
        <p:spPr>
          <a:xfrm>
            <a:off x="4411749" y="2286798"/>
            <a:ext cx="3370675" cy="176447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26" name="Google Shape;22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0800" y="2903175"/>
            <a:ext cx="3035623" cy="196215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27" name="Google Shape;227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60575" y="2144775"/>
            <a:ext cx="1962151" cy="1962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1475" y="2286811"/>
            <a:ext cx="3151875" cy="1575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97150" y="2286800"/>
            <a:ext cx="1491074" cy="150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075403" y="1777900"/>
            <a:ext cx="1361575" cy="288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/>
          <p:nvPr>
            <p:ph type="title"/>
          </p:nvPr>
        </p:nvSpPr>
        <p:spPr>
          <a:xfrm>
            <a:off x="1190875" y="107685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accent6"/>
                </a:solidFill>
              </a:rPr>
              <a:t>Procesamiento ETL</a:t>
            </a:r>
            <a:endParaRPr sz="2700">
              <a:solidFill>
                <a:schemeClr val="accent6"/>
              </a:solidFill>
            </a:endParaRPr>
          </a:p>
        </p:txBody>
      </p:sp>
      <p:sp>
        <p:nvSpPr>
          <p:cNvPr id="236" name="Google Shape;236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16"/>
          <p:cNvSpPr/>
          <p:nvPr/>
        </p:nvSpPr>
        <p:spPr>
          <a:xfrm>
            <a:off x="92230" y="856518"/>
            <a:ext cx="355300" cy="35527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8" name="Google Shape;238;p16"/>
          <p:cNvSpPr txBox="1"/>
          <p:nvPr/>
        </p:nvSpPr>
        <p:spPr>
          <a:xfrm>
            <a:off x="1190875" y="450625"/>
            <a:ext cx="28416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DATA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9" name="Google Shape;239;p16"/>
          <p:cNvSpPr txBox="1"/>
          <p:nvPr/>
        </p:nvSpPr>
        <p:spPr>
          <a:xfrm>
            <a:off x="168350" y="-16925"/>
            <a:ext cx="1414200" cy="16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1</a:t>
            </a:r>
            <a:endParaRPr b="1" sz="9100">
              <a:solidFill>
                <a:schemeClr val="accen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240" name="Google Shape;24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100" y="1593801"/>
            <a:ext cx="6989799" cy="337877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41" name="Google Shape;24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1630" y="636088"/>
            <a:ext cx="2260947" cy="79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47" name="Google Shape;247;p17"/>
          <p:cNvSpPr txBox="1"/>
          <p:nvPr/>
        </p:nvSpPr>
        <p:spPr>
          <a:xfrm>
            <a:off x="0" y="0"/>
            <a:ext cx="1414200" cy="16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1</a:t>
            </a:r>
            <a:endParaRPr b="1" sz="96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48" name="Google Shape;248;p17"/>
          <p:cNvSpPr txBox="1"/>
          <p:nvPr>
            <p:ph idx="4294967295" type="ctrTitle"/>
          </p:nvPr>
        </p:nvSpPr>
        <p:spPr>
          <a:xfrm>
            <a:off x="1373800" y="592203"/>
            <a:ext cx="5811000" cy="47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lt1"/>
                </a:solidFill>
              </a:rPr>
              <a:t>DATA</a:t>
            </a:r>
            <a:endParaRPr sz="3900">
              <a:solidFill>
                <a:schemeClr val="lt1"/>
              </a:solidFill>
            </a:endParaRPr>
          </a:p>
        </p:txBody>
      </p:sp>
      <p:sp>
        <p:nvSpPr>
          <p:cNvPr id="249" name="Google Shape;249;p17"/>
          <p:cNvSpPr txBox="1"/>
          <p:nvPr>
            <p:ph idx="4294967295" type="subTitle"/>
          </p:nvPr>
        </p:nvSpPr>
        <p:spPr>
          <a:xfrm>
            <a:off x="1414200" y="1068000"/>
            <a:ext cx="6773700" cy="41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2200">
                <a:latin typeface="Catamaran"/>
                <a:ea typeface="Catamaran"/>
                <a:cs typeface="Catamaran"/>
                <a:sym typeface="Catamaran"/>
              </a:rPr>
              <a:t>Ampliación de datos</a:t>
            </a:r>
            <a:endParaRPr b="1" sz="2200"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250" name="Google Shape;25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5075" y="3269500"/>
            <a:ext cx="590550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275" y="1338825"/>
            <a:ext cx="1978350" cy="1978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7"/>
          <p:cNvSpPr txBox="1"/>
          <p:nvPr>
            <p:ph idx="4294967295" type="subTitle"/>
          </p:nvPr>
        </p:nvSpPr>
        <p:spPr>
          <a:xfrm>
            <a:off x="2957375" y="2122650"/>
            <a:ext cx="6773700" cy="41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Utilización de técnicas de Scraping Web</a:t>
            </a:r>
            <a:endParaRPr b="1" sz="22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253" name="Google Shape;25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600" y="3729418"/>
            <a:ext cx="1810225" cy="116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9" name="Google Shape;259;p18"/>
          <p:cNvSpPr txBox="1"/>
          <p:nvPr>
            <p:ph type="title"/>
          </p:nvPr>
        </p:nvSpPr>
        <p:spPr>
          <a:xfrm>
            <a:off x="1276350" y="10613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accent6"/>
                </a:solidFill>
              </a:rPr>
              <a:t>Entrenamiento del modelo</a:t>
            </a:r>
            <a:endParaRPr sz="2700">
              <a:solidFill>
                <a:schemeClr val="accent6"/>
              </a:solidFill>
            </a:endParaRPr>
          </a:p>
        </p:txBody>
      </p:sp>
      <p:sp>
        <p:nvSpPr>
          <p:cNvPr id="260" name="Google Shape;260;p18"/>
          <p:cNvSpPr txBox="1"/>
          <p:nvPr/>
        </p:nvSpPr>
        <p:spPr>
          <a:xfrm>
            <a:off x="1190875" y="450625"/>
            <a:ext cx="47994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Machine Learning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61" name="Google Shape;261;p18"/>
          <p:cNvSpPr txBox="1"/>
          <p:nvPr/>
        </p:nvSpPr>
        <p:spPr>
          <a:xfrm>
            <a:off x="168350" y="-16925"/>
            <a:ext cx="1414200" cy="16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2</a:t>
            </a:r>
            <a:endParaRPr b="1" sz="8100">
              <a:solidFill>
                <a:schemeClr val="accen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262" name="Google Shape;262;p18"/>
          <p:cNvGrpSpPr/>
          <p:nvPr/>
        </p:nvGrpSpPr>
        <p:grpSpPr>
          <a:xfrm>
            <a:off x="168344" y="867283"/>
            <a:ext cx="215437" cy="351204"/>
            <a:chOff x="6730350" y="2315900"/>
            <a:chExt cx="257700" cy="420100"/>
          </a:xfrm>
        </p:grpSpPr>
        <p:sp>
          <p:nvSpPr>
            <p:cNvPr id="263" name="Google Shape;263;p18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64" name="Google Shape;264;p18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65" name="Google Shape;265;p18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66" name="Google Shape;266;p18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67" name="Google Shape;267;p18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268" name="Google Shape;2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3125" y="1340275"/>
            <a:ext cx="2291200" cy="229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8"/>
          <p:cNvPicPr preferRelativeResize="0"/>
          <p:nvPr/>
        </p:nvPicPr>
        <p:blipFill rotWithShape="1">
          <a:blip r:embed="rId4">
            <a:alphaModFix/>
          </a:blip>
          <a:srcRect b="-8896" l="0" r="-2511" t="0"/>
          <a:stretch/>
        </p:blipFill>
        <p:spPr>
          <a:xfrm>
            <a:off x="6760900" y="3701425"/>
            <a:ext cx="1855650" cy="126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8"/>
          <p:cNvSpPr txBox="1"/>
          <p:nvPr>
            <p:ph idx="1" type="body"/>
          </p:nvPr>
        </p:nvSpPr>
        <p:spPr>
          <a:xfrm>
            <a:off x="779100" y="1503550"/>
            <a:ext cx="3486300" cy="88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Tipo:</a:t>
            </a:r>
            <a:endParaRPr b="1"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⬢"/>
            </a:pPr>
            <a:r>
              <a:rPr b="1" lang="en"/>
              <a:t>Aprendizaje Supervisado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8"/>
          <p:cNvSpPr txBox="1"/>
          <p:nvPr/>
        </p:nvSpPr>
        <p:spPr>
          <a:xfrm>
            <a:off x="779100" y="2644750"/>
            <a:ext cx="3449700" cy="15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Algoritmos:</a:t>
            </a:r>
            <a:endParaRPr b="1" sz="2000" u="sng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tamaran Light"/>
              <a:buChar char="⬢"/>
            </a:pPr>
            <a:r>
              <a:rPr b="1" lang="en" sz="20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Lazy Predict</a:t>
            </a:r>
            <a:endParaRPr b="1" sz="20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tamaran Light"/>
              <a:buChar char="⬢"/>
            </a:pPr>
            <a:r>
              <a:rPr b="1" lang="en" sz="20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SGDC 	</a:t>
            </a:r>
            <a:r>
              <a:rPr lang="en" sz="2000">
                <a:solidFill>
                  <a:schemeClr val="dk1"/>
                </a:solidFill>
              </a:rPr>
              <a:t>99%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272" name="Google Shape;27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4275" y="2261250"/>
            <a:ext cx="1445783" cy="159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9"/>
          <p:cNvSpPr txBox="1"/>
          <p:nvPr>
            <p:ph idx="4294967295" type="title"/>
          </p:nvPr>
        </p:nvSpPr>
        <p:spPr>
          <a:xfrm>
            <a:off x="1276350" y="10613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accent6"/>
                </a:solidFill>
              </a:rPr>
              <a:t>Implementación de la Base de Datos</a:t>
            </a:r>
            <a:endParaRPr sz="2700">
              <a:solidFill>
                <a:schemeClr val="accent6"/>
              </a:solidFill>
            </a:endParaRPr>
          </a:p>
        </p:txBody>
      </p:sp>
      <p:sp>
        <p:nvSpPr>
          <p:cNvPr id="278" name="Google Shape;278;p19"/>
          <p:cNvSpPr txBox="1"/>
          <p:nvPr/>
        </p:nvSpPr>
        <p:spPr>
          <a:xfrm>
            <a:off x="1190875" y="450625"/>
            <a:ext cx="47994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Backend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79" name="Google Shape;279;p19"/>
          <p:cNvSpPr txBox="1"/>
          <p:nvPr/>
        </p:nvSpPr>
        <p:spPr>
          <a:xfrm>
            <a:off x="168350" y="-16925"/>
            <a:ext cx="1414200" cy="16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3</a:t>
            </a:r>
            <a:endParaRPr b="1" sz="8100">
              <a:solidFill>
                <a:schemeClr val="accen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280" name="Google Shape;2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9950" y="738975"/>
            <a:ext cx="1414200" cy="141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8600" y="1555600"/>
            <a:ext cx="4766797" cy="33811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87" name="Google Shape;287;p20"/>
          <p:cNvSpPr txBox="1"/>
          <p:nvPr/>
        </p:nvSpPr>
        <p:spPr>
          <a:xfrm>
            <a:off x="0" y="0"/>
            <a:ext cx="1414200" cy="16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3</a:t>
            </a:r>
            <a:endParaRPr b="1" sz="96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88" name="Google Shape;288;p20"/>
          <p:cNvSpPr txBox="1"/>
          <p:nvPr>
            <p:ph idx="4294967295" type="ctrTitle"/>
          </p:nvPr>
        </p:nvSpPr>
        <p:spPr>
          <a:xfrm>
            <a:off x="1373800" y="592203"/>
            <a:ext cx="5811000" cy="47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lt1"/>
                </a:solidFill>
              </a:rPr>
              <a:t>Backend</a:t>
            </a:r>
            <a:endParaRPr sz="3900">
              <a:solidFill>
                <a:schemeClr val="lt1"/>
              </a:solidFill>
            </a:endParaRPr>
          </a:p>
        </p:txBody>
      </p:sp>
      <p:sp>
        <p:nvSpPr>
          <p:cNvPr id="289" name="Google Shape;289;p20"/>
          <p:cNvSpPr txBox="1"/>
          <p:nvPr>
            <p:ph idx="4294967295" type="subTitle"/>
          </p:nvPr>
        </p:nvSpPr>
        <p:spPr>
          <a:xfrm>
            <a:off x="1414200" y="1068000"/>
            <a:ext cx="6773700" cy="41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2200">
                <a:latin typeface="Catamaran"/>
                <a:ea typeface="Catamaran"/>
                <a:cs typeface="Catamaran"/>
                <a:sym typeface="Catamaran"/>
              </a:rPr>
              <a:t>Django</a:t>
            </a:r>
            <a:endParaRPr b="1" sz="22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90" name="Google Shape;290;p20"/>
          <p:cNvSpPr txBox="1"/>
          <p:nvPr>
            <p:ph idx="4294967295" type="body"/>
          </p:nvPr>
        </p:nvSpPr>
        <p:spPr>
          <a:xfrm>
            <a:off x="382850" y="1838900"/>
            <a:ext cx="3999300" cy="252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tamaran"/>
              <a:buChar char="⬢"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Alojamiento del modelo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tamaran"/>
              <a:buChar char="⬢"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Recibir datos (GET)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tamaran"/>
              <a:buChar char="⬢"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Enviar datos (POST)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tamaran"/>
              <a:buChar char="⬢"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Gestión de la base de datos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20"/>
          <p:cNvPicPr preferRelativeResize="0"/>
          <p:nvPr/>
        </p:nvPicPr>
        <p:blipFill rotWithShape="1">
          <a:blip r:embed="rId3">
            <a:alphaModFix/>
          </a:blip>
          <a:srcRect b="0" l="24644" r="23231" t="0"/>
          <a:stretch/>
        </p:blipFill>
        <p:spPr>
          <a:xfrm>
            <a:off x="5224825" y="1012375"/>
            <a:ext cx="3255742" cy="311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uphin template">
  <a:themeElements>
    <a:clrScheme name="Custom 347">
      <a:dk1>
        <a:srgbClr val="210635"/>
      </a:dk1>
      <a:lt1>
        <a:srgbClr val="FFFFFF"/>
      </a:lt1>
      <a:dk2>
        <a:srgbClr val="89828F"/>
      </a:dk2>
      <a:lt2>
        <a:srgbClr val="F4F3F8"/>
      </a:lt2>
      <a:accent1>
        <a:srgbClr val="725DCF"/>
      </a:accent1>
      <a:accent2>
        <a:srgbClr val="BD6DE0"/>
      </a:accent2>
      <a:accent3>
        <a:srgbClr val="F07249"/>
      </a:accent3>
      <a:accent4>
        <a:srgbClr val="FFB200"/>
      </a:accent4>
      <a:accent5>
        <a:srgbClr val="9D91EE"/>
      </a:accent5>
      <a:accent6>
        <a:srgbClr val="3691E0"/>
      </a:accent6>
      <a:hlink>
        <a:srgbClr val="6A5DC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