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02d9efe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02d9efe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02d9efe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02d9efe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02d9efe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02d9efe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02d9efe6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02d9efe6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02d9efe6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2d9efe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02d9efe6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02d9efe6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02e4c74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02e4c74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02e4c7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02e4c7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09461f3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09461f3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09461f38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09461f38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9461f38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9461f38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09461f38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9461f38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09461f38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09461f38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02d9efe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02d9efe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02d9efe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02d9efe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02d9efe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02d9efe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02d9efe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02d9efe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Plan, </a:t>
            </a:r>
            <a:r>
              <a:rPr b="1" lang="en"/>
              <a:t>Pack, &amp;</a:t>
            </a:r>
            <a:r>
              <a:rPr b="1" lang="en"/>
              <a:t> Repeat</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000000"/>
                </a:solidFill>
                <a:highlight>
                  <a:srgbClr val="FFFFFF"/>
                </a:highlight>
                <a:latin typeface="Arial"/>
                <a:ea typeface="Arial"/>
                <a:cs typeface="Arial"/>
                <a:sym typeface="Arial"/>
              </a:rPr>
              <a:t>Jenelee Adames, </a:t>
            </a:r>
            <a:r>
              <a:rPr b="1" lang="en" sz="1000">
                <a:solidFill>
                  <a:srgbClr val="000000"/>
                </a:solidFill>
                <a:highlight>
                  <a:srgbClr val="FFFFFF"/>
                </a:highlight>
                <a:latin typeface="Arial"/>
                <a:ea typeface="Arial"/>
                <a:cs typeface="Arial"/>
                <a:sym typeface="Arial"/>
              </a:rPr>
              <a:t>Maram Alroshoud, Saransh Ahlawat, Sai Kondapalli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Deployment Architecture</a:t>
            </a:r>
            <a:endParaRPr b="1"/>
          </a:p>
        </p:txBody>
      </p:sp>
      <p:sp>
        <p:nvSpPr>
          <p:cNvPr id="181" name="Google Shape;181;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D3B45"/>
                </a:solidFill>
                <a:highlight>
                  <a:srgbClr val="FFFFFF"/>
                </a:highlight>
                <a:latin typeface="Arial"/>
                <a:ea typeface="Arial"/>
                <a:cs typeface="Arial"/>
                <a:sym typeface="Arial"/>
              </a:rPr>
              <a:t>The deployment architecture will use the following components:</a:t>
            </a:r>
            <a:endParaRPr sz="1800">
              <a:solidFill>
                <a:srgbClr val="2D3B45"/>
              </a:solidFill>
              <a:highlight>
                <a:srgbClr val="FFFFFF"/>
              </a:highlight>
              <a:latin typeface="Arial"/>
              <a:ea typeface="Arial"/>
              <a:cs typeface="Arial"/>
              <a:sym typeface="Arial"/>
            </a:endParaRPr>
          </a:p>
          <a:p>
            <a:pPr indent="-342900" lvl="0" marL="457200" rtl="0" algn="l">
              <a:spcBef>
                <a:spcPts val="100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Underlying infrastructure: AWS, GCP, or Azure</a:t>
            </a:r>
            <a:endParaRPr sz="1800">
              <a:solidFill>
                <a:srgbClr val="2D3B45"/>
              </a:solidFill>
              <a:highlight>
                <a:srgbClr val="FFFFFF"/>
              </a:highlight>
              <a:latin typeface="Arial"/>
              <a:ea typeface="Arial"/>
              <a:cs typeface="Arial"/>
              <a:sym typeface="Arial"/>
            </a:endParaRPr>
          </a:p>
          <a:p>
            <a:pPr indent="-342900" lvl="0" marL="2286000" rtl="0" algn="l">
              <a:spcBef>
                <a:spcPts val="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Cloud based server instances will contain the front-end app and back-end microservices</a:t>
            </a:r>
            <a:endParaRPr b="1" sz="1200">
              <a:solidFill>
                <a:srgbClr val="2D3B45"/>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19150" y="748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Technology stack</a:t>
            </a:r>
            <a:endParaRPr b="1"/>
          </a:p>
        </p:txBody>
      </p:sp>
      <p:sp>
        <p:nvSpPr>
          <p:cNvPr id="187" name="Google Shape;187;p23"/>
          <p:cNvSpPr txBox="1"/>
          <p:nvPr>
            <p:ph idx="1" type="body"/>
          </p:nvPr>
        </p:nvSpPr>
        <p:spPr>
          <a:xfrm>
            <a:off x="819150" y="1352400"/>
            <a:ext cx="7505700" cy="2995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2D3B45"/>
              </a:solidFill>
              <a:highlight>
                <a:srgbClr val="FFFFFF"/>
              </a:highlight>
              <a:latin typeface="Arial"/>
              <a:ea typeface="Arial"/>
              <a:cs typeface="Arial"/>
              <a:sym typeface="Arial"/>
            </a:endParaRPr>
          </a:p>
          <a:p>
            <a:pPr indent="-304800" lvl="3" marL="1828800" rtl="0" algn="l">
              <a:spcBef>
                <a:spcPts val="10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Front-end: Angular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Back-end: Java</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Database: MongoDB</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Version Control: GitHub</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CI Tool: Travis CI</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CD Tool: Jenkins</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Hosting Cloud Provider: AWS</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Concerns - Performance</a:t>
            </a:r>
            <a:endParaRPr b="1"/>
          </a:p>
        </p:txBody>
      </p:sp>
      <p:sp>
        <p:nvSpPr>
          <p:cNvPr id="193" name="Google Shape;193;p24"/>
          <p:cNvSpPr txBox="1"/>
          <p:nvPr>
            <p:ph idx="1" type="body"/>
          </p:nvPr>
        </p:nvSpPr>
        <p:spPr>
          <a:xfrm>
            <a:off x="750000" y="13942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D3B45"/>
                </a:solidFill>
                <a:highlight>
                  <a:srgbClr val="FFFFFF"/>
                </a:highlight>
                <a:latin typeface="Arial"/>
                <a:ea typeface="Arial"/>
                <a:cs typeface="Arial"/>
                <a:sym typeface="Arial"/>
              </a:rPr>
              <a:t>Response Time: 			</a:t>
            </a:r>
            <a:endParaRPr sz="1800">
              <a:solidFill>
                <a:srgbClr val="2D3B45"/>
              </a:solidFill>
              <a:highlight>
                <a:srgbClr val="FFFFFF"/>
              </a:highlight>
              <a:latin typeface="Arial"/>
              <a:ea typeface="Arial"/>
              <a:cs typeface="Arial"/>
              <a:sym typeface="Arial"/>
            </a:endParaRPr>
          </a:p>
          <a:p>
            <a:pPr indent="-304800" lvl="0" marL="914400" rtl="0" algn="l">
              <a:spcBef>
                <a:spcPts val="12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App’s UI navigation shall not take more than 2 seconds under normal operating conditions</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All multimedia (photos) shall take no longer than 1 minute to render and process</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process service requests ( CRUD operations Itineraries) in less than 5 seconds under heavy operating conditions. </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update budget automatically in 2 second after the user committed changes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Concerns - Security</a:t>
            </a:r>
            <a:endParaRPr b="1"/>
          </a:p>
        </p:txBody>
      </p:sp>
      <p:sp>
        <p:nvSpPr>
          <p:cNvPr id="199" name="Google Shape;199;p25"/>
          <p:cNvSpPr txBox="1"/>
          <p:nvPr>
            <p:ph idx="1" type="body"/>
          </p:nvPr>
        </p:nvSpPr>
        <p:spPr>
          <a:xfrm>
            <a:off x="767275" y="1420200"/>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solidFill>
                  <a:srgbClr val="2D3B45"/>
                </a:solidFill>
                <a:highlight>
                  <a:srgbClr val="FFFFFF"/>
                </a:highlight>
                <a:latin typeface="Arial"/>
                <a:ea typeface="Arial"/>
                <a:cs typeface="Arial"/>
                <a:sym typeface="Arial"/>
              </a:rPr>
              <a:t>Authentication:</a:t>
            </a:r>
            <a:endParaRPr sz="1800">
              <a:solidFill>
                <a:srgbClr val="2D3B45"/>
              </a:solidFill>
              <a:highlight>
                <a:srgbClr val="FFFFFF"/>
              </a:highlight>
              <a:latin typeface="Arial"/>
              <a:ea typeface="Arial"/>
              <a:cs typeface="Arial"/>
              <a:sym typeface="Arial"/>
            </a:endParaRPr>
          </a:p>
          <a:p>
            <a:pPr indent="-304800" lvl="0" marL="914400" rtl="0" algn="l">
              <a:spcBef>
                <a:spcPts val="12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ask user to register for using the app</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ask user to enter username and password for login</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The app shall verify the user password and username</a:t>
            </a:r>
            <a:endParaRPr sz="1800">
              <a:solidFill>
                <a:srgbClr val="2D3B45"/>
              </a:solidFill>
              <a:highlight>
                <a:srgbClr val="FFFFFF"/>
              </a:highlight>
              <a:latin typeface="Arial"/>
              <a:ea typeface="Arial"/>
              <a:cs typeface="Arial"/>
              <a:sym typeface="Arial"/>
            </a:endParaRPr>
          </a:p>
          <a:p>
            <a:pPr indent="-304800" lvl="0" marL="9144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Every request to the server must contain JWT tokens to validate the user session</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 Concerns - Quality</a:t>
            </a:r>
            <a:endParaRPr b="1"/>
          </a:p>
        </p:txBody>
      </p:sp>
      <p:sp>
        <p:nvSpPr>
          <p:cNvPr id="205" name="Google Shape;205;p26"/>
          <p:cNvSpPr txBox="1"/>
          <p:nvPr>
            <p:ph idx="1" type="body"/>
          </p:nvPr>
        </p:nvSpPr>
        <p:spPr>
          <a:xfrm>
            <a:off x="767275" y="1420200"/>
            <a:ext cx="7505700" cy="244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800">
                <a:solidFill>
                  <a:srgbClr val="2D3B45"/>
                </a:solidFill>
                <a:highlight>
                  <a:srgbClr val="FFFFFF"/>
                </a:highlight>
                <a:latin typeface="Arial"/>
                <a:ea typeface="Arial"/>
                <a:cs typeface="Arial"/>
                <a:sym typeface="Arial"/>
              </a:rPr>
              <a:t>Availability:</a:t>
            </a:r>
            <a:endParaRPr sz="1800">
              <a:solidFill>
                <a:srgbClr val="2D3B45"/>
              </a:solidFill>
              <a:highlight>
                <a:srgbClr val="FFFFFF"/>
              </a:highlight>
              <a:latin typeface="Arial"/>
              <a:ea typeface="Arial"/>
              <a:cs typeface="Arial"/>
              <a:sym typeface="Arial"/>
            </a:endParaRPr>
          </a:p>
          <a:p>
            <a:pPr indent="-342900" lvl="0" marL="457200" marR="0" rtl="0" algn="l">
              <a:lnSpc>
                <a:spcPct val="115000"/>
              </a:lnSpc>
              <a:spcBef>
                <a:spcPts val="120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The application shall be accessible from any location by using the web-app while having internet access </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a:t>Development tool stack &amp; processes</a:t>
            </a:r>
            <a:endParaRPr b="1"/>
          </a:p>
        </p:txBody>
      </p:sp>
      <p:sp>
        <p:nvSpPr>
          <p:cNvPr id="211" name="Google Shape;211;p27"/>
          <p:cNvSpPr txBox="1"/>
          <p:nvPr>
            <p:ph idx="1" type="body"/>
          </p:nvPr>
        </p:nvSpPr>
        <p:spPr>
          <a:xfrm>
            <a:off x="724050" y="1567150"/>
            <a:ext cx="7505700" cy="2928000"/>
          </a:xfrm>
          <a:prstGeom prst="rect">
            <a:avLst/>
          </a:prstGeom>
        </p:spPr>
        <p:txBody>
          <a:bodyPr anchorCtr="0" anchor="t" bIns="91425" lIns="91425" spcFirstLastPara="1" rIns="91425" wrap="square" tIns="91425">
            <a:noAutofit/>
          </a:bodyPr>
          <a:lstStyle/>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VSCode or Eclipse for IDE (front-end and back-end with popular IDE extensions)</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Git terminal as well as desktop client for committing changes fast enough</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Augury chrome extension for quickly debugging Angular application</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Postman for validating backend responses without using the UI</a:t>
            </a:r>
            <a:endParaRPr sz="1200">
              <a:solidFill>
                <a:srgbClr val="2D3B45"/>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Testing </a:t>
            </a:r>
            <a:r>
              <a:rPr b="1" lang="en"/>
              <a:t>approaches</a:t>
            </a:r>
            <a:r>
              <a:rPr b="1" lang="en"/>
              <a:t> </a:t>
            </a:r>
            <a:endParaRPr b="1"/>
          </a:p>
        </p:txBody>
      </p:sp>
      <p:sp>
        <p:nvSpPr>
          <p:cNvPr id="217" name="Google Shape;217;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3" marL="1828800" rtl="0" algn="l">
              <a:spcBef>
                <a:spcPts val="0"/>
              </a:spcBef>
              <a:spcAft>
                <a:spcPts val="0"/>
              </a:spcAft>
              <a:buClr>
                <a:srgbClr val="2D3B45"/>
              </a:buClr>
              <a:buSzPts val="1800"/>
              <a:buFont typeface="Arial"/>
              <a:buChar char="●"/>
            </a:pPr>
            <a:r>
              <a:rPr lang="en" sz="1800">
                <a:solidFill>
                  <a:srgbClr val="2D3B45"/>
                </a:solidFill>
                <a:latin typeface="Arial"/>
                <a:ea typeface="Arial"/>
                <a:cs typeface="Arial"/>
                <a:sym typeface="Arial"/>
              </a:rPr>
              <a:t>Automated unit tests using Mocha, and Jasmine as part of the CI pipeline</a:t>
            </a:r>
            <a:endParaRPr sz="1800">
              <a:solidFill>
                <a:srgbClr val="2D3B45"/>
              </a:solidFill>
              <a:latin typeface="Arial"/>
              <a:ea typeface="Arial"/>
              <a:cs typeface="Arial"/>
              <a:sym typeface="Arial"/>
            </a:endParaRPr>
          </a:p>
          <a:p>
            <a:pPr indent="-342900" lvl="3" marL="1828800" rtl="0" algn="l">
              <a:spcBef>
                <a:spcPts val="0"/>
              </a:spcBef>
              <a:spcAft>
                <a:spcPts val="0"/>
              </a:spcAft>
              <a:buClr>
                <a:srgbClr val="2D3B45"/>
              </a:buClr>
              <a:buSzPts val="1800"/>
              <a:buFont typeface="Arial"/>
              <a:buChar char="●"/>
            </a:pPr>
            <a:r>
              <a:rPr lang="en" sz="1800">
                <a:solidFill>
                  <a:srgbClr val="2D3B45"/>
                </a:solidFill>
                <a:latin typeface="Arial"/>
                <a:ea typeface="Arial"/>
                <a:cs typeface="Arial"/>
                <a:sym typeface="Arial"/>
              </a:rPr>
              <a:t>Integration testing</a:t>
            </a:r>
            <a:endParaRPr sz="1800">
              <a:solidFill>
                <a:srgbClr val="2D3B45"/>
              </a:solidFill>
              <a:latin typeface="Arial"/>
              <a:ea typeface="Arial"/>
              <a:cs typeface="Arial"/>
              <a:sym typeface="Arial"/>
            </a:endParaRPr>
          </a:p>
          <a:p>
            <a:pPr indent="-342900" lvl="3" marL="1828800" rtl="0" algn="l">
              <a:spcBef>
                <a:spcPts val="0"/>
              </a:spcBef>
              <a:spcAft>
                <a:spcPts val="0"/>
              </a:spcAft>
              <a:buClr>
                <a:srgbClr val="2D3B45"/>
              </a:buClr>
              <a:buSzPts val="1800"/>
              <a:buFont typeface="Arial"/>
              <a:buChar char="●"/>
            </a:pPr>
            <a:r>
              <a:rPr lang="en" sz="1800">
                <a:solidFill>
                  <a:srgbClr val="2D3B45"/>
                </a:solidFill>
                <a:latin typeface="Arial"/>
                <a:ea typeface="Arial"/>
                <a:cs typeface="Arial"/>
                <a:sym typeface="Arial"/>
              </a:rPr>
              <a:t>Regression testing</a:t>
            </a:r>
            <a:endParaRPr sz="1800">
              <a:solidFill>
                <a:srgbClr val="2D3B45"/>
              </a:solidFill>
              <a:latin typeface="Arial"/>
              <a:ea typeface="Arial"/>
              <a:cs typeface="Arial"/>
              <a:sym typeface="Arial"/>
            </a:endParaRPr>
          </a:p>
          <a:p>
            <a:pPr indent="-342900" lvl="3" marL="1828800" rtl="0" algn="l">
              <a:spcBef>
                <a:spcPts val="0"/>
              </a:spcBef>
              <a:spcAft>
                <a:spcPts val="0"/>
              </a:spcAft>
              <a:buClr>
                <a:srgbClr val="2D3B45"/>
              </a:buClr>
              <a:buSzPts val="1800"/>
              <a:buFont typeface="Arial"/>
              <a:buChar char="●"/>
            </a:pPr>
            <a:r>
              <a:rPr lang="en" sz="1800">
                <a:solidFill>
                  <a:srgbClr val="2D3B45"/>
                </a:solidFill>
                <a:latin typeface="Arial"/>
                <a:ea typeface="Arial"/>
                <a:cs typeface="Arial"/>
                <a:sym typeface="Arial"/>
              </a:rPr>
              <a:t>System testing </a:t>
            </a:r>
            <a:endParaRPr sz="1800">
              <a:solidFill>
                <a:srgbClr val="2D3B45"/>
              </a:solidFill>
              <a:latin typeface="Arial"/>
              <a:ea typeface="Arial"/>
              <a:cs typeface="Arial"/>
              <a:sym typeface="Arial"/>
            </a:endParaRPr>
          </a:p>
          <a:p>
            <a:pPr indent="0" lvl="0" marL="0" rtl="0" algn="l">
              <a:spcBef>
                <a:spcPts val="1000"/>
              </a:spcBef>
              <a:spcAft>
                <a:spcPts val="1000"/>
              </a:spcAft>
              <a:buNone/>
            </a:pPr>
            <a:r>
              <a:t/>
            </a:r>
            <a:endParaRPr sz="1800">
              <a:solidFill>
                <a:srgbClr val="2D3B45"/>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Governance &amp;</a:t>
            </a:r>
            <a:r>
              <a:rPr b="1" lang="en" sz="1200">
                <a:solidFill>
                  <a:srgbClr val="2D3B45"/>
                </a:solidFill>
                <a:latin typeface="Arial"/>
                <a:ea typeface="Arial"/>
                <a:cs typeface="Arial"/>
                <a:sym typeface="Arial"/>
              </a:rPr>
              <a:t> </a:t>
            </a:r>
            <a:r>
              <a:rPr b="1" lang="en"/>
              <a:t>Control</a:t>
            </a:r>
            <a:r>
              <a:rPr b="1" lang="en" sz="1200">
                <a:solidFill>
                  <a:srgbClr val="2D3B45"/>
                </a:solidFill>
                <a:latin typeface="Arial"/>
                <a:ea typeface="Arial"/>
                <a:cs typeface="Arial"/>
                <a:sym typeface="Arial"/>
              </a:rPr>
              <a:t> </a:t>
            </a:r>
            <a:r>
              <a:rPr b="1" lang="en"/>
              <a:t> </a:t>
            </a:r>
            <a:endParaRPr b="1"/>
          </a:p>
        </p:txBody>
      </p:sp>
      <p:sp>
        <p:nvSpPr>
          <p:cNvPr id="223" name="Google Shape;223;p29"/>
          <p:cNvSpPr txBox="1"/>
          <p:nvPr>
            <p:ph idx="1" type="body"/>
          </p:nvPr>
        </p:nvSpPr>
        <p:spPr>
          <a:xfrm>
            <a:off x="271700" y="1356550"/>
            <a:ext cx="7844700" cy="3541500"/>
          </a:xfrm>
          <a:prstGeom prst="rect">
            <a:avLst/>
          </a:prstGeom>
        </p:spPr>
        <p:txBody>
          <a:bodyPr anchorCtr="0" anchor="t" bIns="91425" lIns="91425" spcFirstLastPara="1" rIns="91425" wrap="square" tIns="91425">
            <a:noAutofit/>
          </a:bodyPr>
          <a:lstStyle/>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We will be working in an iterative manner following the principles of Agile development. As part of every sprint, we will mark the expectations on Kanban board while planning the sprint. The board will be updated regularly to reflect what has been completed and what is in progress.</a:t>
            </a:r>
            <a:endParaRPr sz="1400">
              <a:solidFill>
                <a:srgbClr val="2D3B45"/>
              </a:solidFill>
              <a:latin typeface="Arial"/>
              <a:ea typeface="Arial"/>
              <a:cs typeface="Arial"/>
              <a:sym typeface="Arial"/>
            </a:endParaRPr>
          </a:p>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We will be using github project </a:t>
            </a:r>
            <a:r>
              <a:rPr lang="en" sz="1400">
                <a:solidFill>
                  <a:srgbClr val="2D3B45"/>
                </a:solidFill>
                <a:latin typeface="Arial"/>
                <a:ea typeface="Arial"/>
                <a:cs typeface="Arial"/>
                <a:sym typeface="Arial"/>
              </a:rPr>
              <a:t>management</a:t>
            </a:r>
            <a:r>
              <a:rPr lang="en" sz="1400">
                <a:solidFill>
                  <a:srgbClr val="2D3B45"/>
                </a:solidFill>
                <a:latin typeface="Arial"/>
                <a:ea typeface="Arial"/>
                <a:cs typeface="Arial"/>
                <a:sym typeface="Arial"/>
              </a:rPr>
              <a:t>, google hangouts/whatsapp/slack for calls and instant messaging.</a:t>
            </a:r>
            <a:endParaRPr sz="1400">
              <a:solidFill>
                <a:srgbClr val="2D3B45"/>
              </a:solidFill>
              <a:latin typeface="Arial"/>
              <a:ea typeface="Arial"/>
              <a:cs typeface="Arial"/>
              <a:sym typeface="Arial"/>
            </a:endParaRPr>
          </a:p>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One of the Slack channels will be integrated with the master branch of our GitHub repository that will publish notifications about changes to master branch including pull requests to master branch.</a:t>
            </a:r>
            <a:endParaRPr sz="1400">
              <a:solidFill>
                <a:srgbClr val="2D3B45"/>
              </a:solidFill>
              <a:latin typeface="Arial"/>
              <a:ea typeface="Arial"/>
              <a:cs typeface="Arial"/>
              <a:sym typeface="Arial"/>
            </a:endParaRPr>
          </a:p>
          <a:p>
            <a:pPr indent="-317500" lvl="3" marL="1828800" rtl="0" algn="l">
              <a:spcBef>
                <a:spcPts val="0"/>
              </a:spcBef>
              <a:spcAft>
                <a:spcPts val="0"/>
              </a:spcAft>
              <a:buClr>
                <a:srgbClr val="2D3B45"/>
              </a:buClr>
              <a:buSzPts val="1400"/>
              <a:buFont typeface="Arial"/>
              <a:buChar char="●"/>
            </a:pPr>
            <a:r>
              <a:rPr lang="en" sz="1400">
                <a:solidFill>
                  <a:srgbClr val="2D3B45"/>
                </a:solidFill>
                <a:latin typeface="Arial"/>
                <a:ea typeface="Arial"/>
                <a:cs typeface="Arial"/>
                <a:sym typeface="Arial"/>
              </a:rPr>
              <a:t>We will use feature based development strategy for version control to utilize unique branches for every feature development. Also, we will isolate the master branch with rules such as “avoid changes without pull requests” to avoid accidental merges to master. </a:t>
            </a:r>
            <a:endParaRPr sz="1400">
              <a:solidFill>
                <a:srgbClr val="2D3B45"/>
              </a:solidFill>
              <a:latin typeface="Arial"/>
              <a:ea typeface="Arial"/>
              <a:cs typeface="Arial"/>
              <a:sym typeface="Arial"/>
            </a:endParaRPr>
          </a:p>
          <a:p>
            <a:pPr indent="0" lvl="0" marL="0" rtl="0" algn="l">
              <a:spcBef>
                <a:spcPts val="1000"/>
              </a:spcBef>
              <a:spcAft>
                <a:spcPts val="0"/>
              </a:spcAft>
              <a:buNone/>
            </a:pPr>
            <a:r>
              <a:t/>
            </a:r>
            <a:endParaRPr sz="1100">
              <a:solidFill>
                <a:srgbClr val="000000"/>
              </a:solidFill>
              <a:latin typeface="Arial"/>
              <a:ea typeface="Arial"/>
              <a:cs typeface="Arial"/>
              <a:sym typeface="Arial"/>
            </a:endParaRPr>
          </a:p>
          <a:p>
            <a:pPr indent="0" lvl="0" marL="1828800" rtl="0" algn="l">
              <a:spcBef>
                <a:spcPts val="0"/>
              </a:spcBef>
              <a:spcAft>
                <a:spcPts val="1000"/>
              </a:spcAft>
              <a:buNone/>
            </a:pPr>
            <a:r>
              <a:t/>
            </a:r>
            <a:endParaRPr sz="1800">
              <a:solidFill>
                <a:srgbClr val="2D3B45"/>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b="1" lang="en" sz="2400">
                <a:solidFill>
                  <a:srgbClr val="000000"/>
                </a:solidFill>
                <a:latin typeface="Arial"/>
                <a:ea typeface="Arial"/>
                <a:cs typeface="Arial"/>
                <a:sym typeface="Arial"/>
              </a:rPr>
              <a:t>Thank you!</a:t>
            </a:r>
            <a:endParaRPr b="1" sz="2400">
              <a:solidFill>
                <a:srgbClr val="000000"/>
              </a:solidFill>
              <a:latin typeface="Arial"/>
              <a:ea typeface="Arial"/>
              <a:cs typeface="Arial"/>
              <a:sym typeface="Arial"/>
            </a:endParaRPr>
          </a:p>
        </p:txBody>
      </p:sp>
      <p:sp>
        <p:nvSpPr>
          <p:cNvPr id="229" name="Google Shape;229;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t/>
            </a:r>
            <a:endParaRPr/>
          </a:p>
          <a:p>
            <a:pPr indent="457200" lvl="0" marL="1828800" rtl="0" algn="l">
              <a:spcBef>
                <a:spcPts val="1600"/>
              </a:spcBef>
              <a:spcAft>
                <a:spcPts val="0"/>
              </a:spcAft>
              <a:buNone/>
            </a:pPr>
            <a:r>
              <a:t/>
            </a:r>
            <a:endParaRPr/>
          </a:p>
          <a:p>
            <a:pPr indent="0" lvl="0" marL="1828800" rtl="0" algn="l">
              <a:spcBef>
                <a:spcPts val="1600"/>
              </a:spcBef>
              <a:spcAft>
                <a:spcPts val="1600"/>
              </a:spcAft>
              <a:buNone/>
            </a:pPr>
            <a:r>
              <a:rPr lang="en" sz="3000"/>
              <a:t>Questions / Suggestion?</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393925" y="399975"/>
            <a:ext cx="6366900" cy="3323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rPr b="1" lang="en" sz="2400">
                <a:solidFill>
                  <a:srgbClr val="2D3B45"/>
                </a:solidFill>
                <a:highlight>
                  <a:srgbClr val="FFFFFF"/>
                </a:highlight>
                <a:latin typeface="Arial"/>
                <a:ea typeface="Arial"/>
                <a:cs typeface="Arial"/>
                <a:sym typeface="Arial"/>
              </a:rPr>
              <a:t>The vision: </a:t>
            </a:r>
            <a:r>
              <a:rPr lang="en" sz="1800">
                <a:solidFill>
                  <a:srgbClr val="2D3B45"/>
                </a:solidFill>
                <a:highlight>
                  <a:srgbClr val="FFFFFF"/>
                </a:highlight>
                <a:latin typeface="Arial"/>
                <a:ea typeface="Arial"/>
                <a:cs typeface="Arial"/>
                <a:sym typeface="Arial"/>
              </a:rPr>
              <a:t>To build a platform that provides end users with the best itinerary plan with regards to a location.</a:t>
            </a:r>
            <a:r>
              <a:rPr lang="en" sz="1400">
                <a:solidFill>
                  <a:srgbClr val="2D3B45"/>
                </a:solidFill>
                <a:highlight>
                  <a:srgbClr val="FFFFFF"/>
                </a:highlight>
                <a:latin typeface="Arial"/>
                <a:ea typeface="Arial"/>
                <a:cs typeface="Arial"/>
                <a:sym typeface="Arial"/>
              </a:rPr>
              <a:t> </a:t>
            </a:r>
            <a:endParaRPr b="1" sz="2400">
              <a:solidFill>
                <a:srgbClr val="2D3B45"/>
              </a:solidFill>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rPr b="1" lang="en" sz="2400">
                <a:solidFill>
                  <a:srgbClr val="2D3B45"/>
                </a:solidFill>
                <a:highlight>
                  <a:srgbClr val="FFFFFF"/>
                </a:highlight>
                <a:latin typeface="Arial"/>
                <a:ea typeface="Arial"/>
                <a:cs typeface="Arial"/>
                <a:sym typeface="Arial"/>
              </a:rPr>
              <a:t>Why this project is meaningful? </a:t>
            </a:r>
            <a:r>
              <a:rPr lang="en" sz="1800">
                <a:solidFill>
                  <a:srgbClr val="2D3B45"/>
                </a:solidFill>
                <a:highlight>
                  <a:srgbClr val="FFFFFF"/>
                </a:highlight>
                <a:latin typeface="Arial"/>
                <a:ea typeface="Arial"/>
                <a:cs typeface="Arial"/>
                <a:sym typeface="Arial"/>
              </a:rPr>
              <a:t>This project is meaningful to our group because we all share a passion for traveling. One can enjoy traveling more when planning becomes easier and less tedious. Just by a few clicks our users will create an amazing itinerary using google maps. Moreover, users will be able to see the itineraries published by other users to quick recommendations.</a:t>
            </a:r>
            <a:endParaRPr sz="1800">
              <a:solidFill>
                <a:srgbClr val="2D3B45"/>
              </a:solidFill>
              <a:highlight>
                <a:srgbClr val="FFFFFF"/>
              </a:highlight>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2D3B45"/>
                </a:solidFill>
                <a:highlight>
                  <a:srgbClr val="FFFFFF"/>
                </a:highlight>
                <a:latin typeface="Arial"/>
                <a:ea typeface="Arial"/>
                <a:cs typeface="Arial"/>
                <a:sym typeface="Arial"/>
              </a:rPr>
              <a:t>How does our project make the customer's world a better place? </a:t>
            </a:r>
            <a:endParaRPr b="1" sz="2400">
              <a:solidFill>
                <a:srgbClr val="2D3B45"/>
              </a:solidFill>
              <a:highlight>
                <a:srgbClr val="FFFFFF"/>
              </a:highlight>
              <a:latin typeface="Arial"/>
              <a:ea typeface="Arial"/>
              <a:cs typeface="Arial"/>
              <a:sym typeface="Arial"/>
            </a:endParaRPr>
          </a:p>
        </p:txBody>
      </p:sp>
      <p:sp>
        <p:nvSpPr>
          <p:cNvPr id="140" name="Google Shape;140;p15"/>
          <p:cNvSpPr txBox="1"/>
          <p:nvPr>
            <p:ph idx="1" type="body"/>
          </p:nvPr>
        </p:nvSpPr>
        <p:spPr>
          <a:xfrm>
            <a:off x="819150" y="1921800"/>
            <a:ext cx="7301100" cy="1299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800">
                <a:solidFill>
                  <a:srgbClr val="2D3B45"/>
                </a:solidFill>
                <a:highlight>
                  <a:srgbClr val="FFFFFF"/>
                </a:highlight>
                <a:latin typeface="Arial"/>
                <a:ea typeface="Arial"/>
                <a:cs typeface="Arial"/>
                <a:sym typeface="Arial"/>
              </a:rPr>
              <a:t>Our customers will be world travelers. Traveling makes the world a better place because of endless reasons, such as travel is a learning experience and it also forces you to examine yourself. This project will promote tourism around the world, which is a powerful economic force. Also, it </a:t>
            </a:r>
            <a:r>
              <a:rPr lang="en" sz="1800">
                <a:solidFill>
                  <a:srgbClr val="2D3B45"/>
                </a:solidFill>
                <a:latin typeface="Arial"/>
                <a:ea typeface="Arial"/>
                <a:cs typeface="Arial"/>
                <a:sym typeface="Arial"/>
              </a:rPr>
              <a:t>will allow users to understand the world a little better </a:t>
            </a:r>
            <a:r>
              <a:rPr lang="en" sz="1800">
                <a:solidFill>
                  <a:srgbClr val="2D3B45"/>
                </a:solidFill>
                <a:highlight>
                  <a:srgbClr val="FFFFFF"/>
                </a:highlight>
                <a:latin typeface="Arial"/>
                <a:ea typeface="Arial"/>
                <a:cs typeface="Arial"/>
                <a:sym typeface="Arial"/>
              </a:rPr>
              <a:t>and the differences in culture and languages are to be embraced and not feared.</a:t>
            </a:r>
            <a:endParaRPr sz="1800">
              <a:solidFill>
                <a:srgbClr val="2D3B4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2D3B45"/>
                </a:solidFill>
                <a:highlight>
                  <a:srgbClr val="FFFFFF"/>
                </a:highlight>
                <a:latin typeface="Arial"/>
                <a:ea typeface="Arial"/>
                <a:cs typeface="Arial"/>
                <a:sym typeface="Arial"/>
              </a:rPr>
              <a:t>Major features that we are going to be delivering(with priority):</a:t>
            </a:r>
            <a:endParaRPr b="1" sz="2400">
              <a:solidFill>
                <a:srgbClr val="2D3B45"/>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
        <p:nvSpPr>
          <p:cNvPr id="146" name="Google Shape;146;p16"/>
          <p:cNvSpPr txBox="1"/>
          <p:nvPr>
            <p:ph idx="1" type="body"/>
          </p:nvPr>
        </p:nvSpPr>
        <p:spPr>
          <a:xfrm>
            <a:off x="819150" y="1990725"/>
            <a:ext cx="7505700" cy="24480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Onboarding and Authentication</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Search Capability using Google Maps</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Creating and saving itineraries</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Copying public itineraries</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Budget Tracking</a:t>
            </a:r>
            <a:endParaRPr sz="1800">
              <a:solidFill>
                <a:srgbClr val="2D3B45"/>
              </a:solidFill>
              <a:highlight>
                <a:srgbClr val="FFFFFF"/>
              </a:highlight>
              <a:latin typeface="Arial"/>
              <a:ea typeface="Arial"/>
              <a:cs typeface="Arial"/>
              <a:sym typeface="Arial"/>
            </a:endParaRPr>
          </a:p>
          <a:p>
            <a:pPr indent="-342900" lvl="0" marL="457200" rtl="0" algn="l">
              <a:spcBef>
                <a:spcPts val="0"/>
              </a:spcBef>
              <a:spcAft>
                <a:spcPts val="0"/>
              </a:spcAft>
              <a:buClr>
                <a:srgbClr val="2D3B45"/>
              </a:buClr>
              <a:buSzPts val="1800"/>
              <a:buFont typeface="Arial"/>
              <a:buAutoNum type="arabicPeriod"/>
            </a:pPr>
            <a:r>
              <a:rPr lang="en" sz="1800">
                <a:solidFill>
                  <a:srgbClr val="2D3B45"/>
                </a:solidFill>
                <a:highlight>
                  <a:srgbClr val="FFFFFF"/>
                </a:highlight>
                <a:latin typeface="Arial"/>
                <a:ea typeface="Arial"/>
                <a:cs typeface="Arial"/>
                <a:sym typeface="Arial"/>
              </a:rPr>
              <a:t>Email Reminders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2400">
                <a:solidFill>
                  <a:srgbClr val="2D3B45"/>
                </a:solidFill>
                <a:highlight>
                  <a:srgbClr val="FFFFFF"/>
                </a:highlight>
                <a:latin typeface="Arial"/>
                <a:ea typeface="Arial"/>
                <a:cs typeface="Arial"/>
                <a:sym typeface="Arial"/>
              </a:rPr>
              <a:t>Requirement gathering using User stories: </a:t>
            </a:r>
            <a:endParaRPr b="1" sz="2400">
              <a:solidFill>
                <a:srgbClr val="2D3B45"/>
              </a:solidFill>
              <a:highlight>
                <a:srgbClr val="FFFFFF"/>
              </a:highlight>
              <a:latin typeface="Arial"/>
              <a:ea typeface="Arial"/>
              <a:cs typeface="Arial"/>
              <a:sym typeface="Arial"/>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sign-up into the application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login to the application</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plan my itinerary based on another traveler post</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create and customize my itinerary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track my budget based on my trips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receive reminders about my upcoming trips </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find places to visit through the Google Maps API</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publish my itinerary globally</a:t>
            </a:r>
            <a:endParaRPr sz="1400">
              <a:solidFill>
                <a:srgbClr val="2D3B45"/>
              </a:solidFill>
              <a:highlight>
                <a:srgbClr val="FFFFFF"/>
              </a:highlight>
              <a:latin typeface="Arial"/>
              <a:ea typeface="Arial"/>
              <a:cs typeface="Arial"/>
              <a:sym typeface="Arial"/>
            </a:endParaRPr>
          </a:p>
          <a:p>
            <a:pPr indent="-317500" lvl="0" marL="457200" rtl="0" algn="l">
              <a:spcBef>
                <a:spcPts val="0"/>
              </a:spcBef>
              <a:spcAft>
                <a:spcPts val="0"/>
              </a:spcAft>
              <a:buClr>
                <a:srgbClr val="2D3B45"/>
              </a:buClr>
              <a:buSzPts val="1400"/>
              <a:buFont typeface="Arial"/>
              <a:buAutoNum type="arabicPeriod"/>
            </a:pPr>
            <a:r>
              <a:rPr lang="en" sz="1400">
                <a:solidFill>
                  <a:srgbClr val="2D3B45"/>
                </a:solidFill>
                <a:highlight>
                  <a:srgbClr val="FFFFFF"/>
                </a:highlight>
                <a:latin typeface="Arial"/>
                <a:ea typeface="Arial"/>
                <a:cs typeface="Arial"/>
                <a:sym typeface="Arial"/>
              </a:rPr>
              <a:t>As a user, I should be able to rate published itineraries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19626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t/>
            </a:r>
            <a:endParaRPr/>
          </a:p>
          <a:p>
            <a:pPr indent="457200" lvl="0" marL="914400" rtl="0" algn="l">
              <a:spcBef>
                <a:spcPts val="0"/>
              </a:spcBef>
              <a:spcAft>
                <a:spcPts val="0"/>
              </a:spcAft>
              <a:buNone/>
            </a:pPr>
            <a:r>
              <a:t/>
            </a:r>
            <a:endParaRPr/>
          </a:p>
          <a:p>
            <a:pPr indent="457200" lvl="0" marL="914400" rtl="0" algn="l">
              <a:spcBef>
                <a:spcPts val="0"/>
              </a:spcBef>
              <a:spcAft>
                <a:spcPts val="0"/>
              </a:spcAft>
              <a:buNone/>
            </a:pPr>
            <a:r>
              <a:rPr b="1" lang="en"/>
              <a:t>Architecture &amp; Design </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a:t>Major components (highest to lowest)</a:t>
            </a:r>
            <a:endParaRPr b="1"/>
          </a:p>
        </p:txBody>
      </p:sp>
      <p:sp>
        <p:nvSpPr>
          <p:cNvPr id="163" name="Google Shape;163;p19"/>
          <p:cNvSpPr txBox="1"/>
          <p:nvPr>
            <p:ph idx="1" type="body"/>
          </p:nvPr>
        </p:nvSpPr>
        <p:spPr>
          <a:xfrm>
            <a:off x="682275" y="12561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D3B45"/>
              </a:solidFill>
              <a:highlight>
                <a:srgbClr val="FFFFFF"/>
              </a:highlight>
              <a:latin typeface="Arial"/>
              <a:ea typeface="Arial"/>
              <a:cs typeface="Arial"/>
              <a:sym typeface="Arial"/>
            </a:endParaRPr>
          </a:p>
          <a:p>
            <a:pPr indent="-304800" lvl="3" marL="1828800" rtl="0" algn="l">
              <a:spcBef>
                <a:spcPts val="100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Budget service handler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Request authentication handler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Itinerary handler</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Email handler service</a:t>
            </a:r>
            <a:endParaRPr sz="1800">
              <a:solidFill>
                <a:srgbClr val="2D3B45"/>
              </a:solidFill>
              <a:highlight>
                <a:srgbClr val="FFFFFF"/>
              </a:highlight>
              <a:latin typeface="Arial"/>
              <a:ea typeface="Arial"/>
              <a:cs typeface="Arial"/>
              <a:sym typeface="Arial"/>
            </a:endParaRPr>
          </a:p>
          <a:p>
            <a:pPr indent="-304800" lvl="3" marL="1828800" rtl="0" algn="l">
              <a:spcBef>
                <a:spcPts val="0"/>
              </a:spcBef>
              <a:spcAft>
                <a:spcPts val="0"/>
              </a:spcAft>
              <a:buClr>
                <a:srgbClr val="2D3B45"/>
              </a:buClr>
              <a:buSzPts val="1200"/>
              <a:buFont typeface="Arial"/>
              <a:buChar char="●"/>
            </a:pPr>
            <a:r>
              <a:rPr lang="en" sz="1800">
                <a:solidFill>
                  <a:srgbClr val="2D3B45"/>
                </a:solidFill>
                <a:highlight>
                  <a:srgbClr val="FFFFFF"/>
                </a:highlight>
                <a:latin typeface="Arial"/>
                <a:ea typeface="Arial"/>
                <a:cs typeface="Arial"/>
                <a:sym typeface="Arial"/>
              </a:rPr>
              <a:t>Search capability handler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400038" y="3550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a:t>Logical (conceptual) architecture</a:t>
            </a:r>
            <a:endParaRPr b="1"/>
          </a:p>
        </p:txBody>
      </p:sp>
      <p:pic>
        <p:nvPicPr>
          <p:cNvPr id="169" name="Google Shape;169;p20"/>
          <p:cNvPicPr preferRelativeResize="0"/>
          <p:nvPr/>
        </p:nvPicPr>
        <p:blipFill>
          <a:blip r:embed="rId3">
            <a:alphaModFix/>
          </a:blip>
          <a:stretch>
            <a:fillRect/>
          </a:stretch>
        </p:blipFill>
        <p:spPr>
          <a:xfrm>
            <a:off x="1671650" y="900100"/>
            <a:ext cx="6316849" cy="398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a:t>Physical architecture</a:t>
            </a:r>
            <a:endParaRPr b="1"/>
          </a:p>
        </p:txBody>
      </p:sp>
      <p:sp>
        <p:nvSpPr>
          <p:cNvPr id="175" name="Google Shape;175;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D3B45"/>
              </a:buClr>
              <a:buSzPts val="1800"/>
              <a:buFont typeface="Arial"/>
              <a:buChar char="●"/>
            </a:pPr>
            <a:r>
              <a:rPr lang="en" sz="1800">
                <a:solidFill>
                  <a:srgbClr val="2D3B45"/>
                </a:solidFill>
                <a:highlight>
                  <a:srgbClr val="FFFFFF"/>
                </a:highlight>
                <a:latin typeface="Arial"/>
                <a:ea typeface="Arial"/>
                <a:cs typeface="Arial"/>
                <a:sym typeface="Arial"/>
              </a:rPr>
              <a:t>The application will be deployed on a cloud provider service using cloud based server instance (such as EC2 on AWS, or instances or Azure or GCP)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