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sldIdLst>
    <p:sldId id="256" r:id="rId2"/>
  </p:sldIdLst>
  <p:sldSz cx="30275213" cy="21383625"/>
  <p:notesSz cx="6858000" cy="9144000"/>
  <p:embeddedFontLst>
    <p:embeddedFont>
      <p:font typeface="Source Sans Pro" panose="020B0503030403020204" pitchFamily="34" charset="0"/>
      <p:regular r:id="rId3"/>
      <p:bold r:id="rId4"/>
      <p:italic r:id="rId5"/>
    </p:embeddedFont>
    <p:embeddedFont>
      <p:font typeface="Segoe UI" panose="020B0502040204020203" pitchFamily="34" charset="0"/>
      <p:regular r:id="rId6"/>
      <p:bold r:id="rId7"/>
      <p:italic r:id="rId8"/>
      <p:boldItalic r:id="rId9"/>
    </p:embeddedFont>
  </p:embeddedFontLst>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5998"/>
    <a:srgbClr val="FCB827"/>
    <a:srgbClr val="FFFFFF"/>
    <a:srgbClr val="4AC4F8"/>
    <a:srgbClr val="3D5A99"/>
    <a:srgbClr val="292929"/>
    <a:srgbClr val="6D8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50" d="100"/>
          <a:sy n="50" d="100"/>
        </p:scale>
        <p:origin x="-1248" y="-1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viewProps" Target="viewProps.xml"/><Relationship Id="rId5" Type="http://schemas.openxmlformats.org/officeDocument/2006/relationships/font" Target="fonts/font3.fntdata"/><Relationship Id="rId10" Type="http://schemas.openxmlformats.org/officeDocument/2006/relationships/presProps" Target="presProps.xml"/><Relationship Id="rId4" Type="http://schemas.openxmlformats.org/officeDocument/2006/relationships/font" Target="fonts/font2.fntdata"/><Relationship Id="rId9" Type="http://schemas.openxmlformats.org/officeDocument/2006/relationships/font" Target="fonts/font7.fntdata"/></Relationships>
</file>

<file path=ppt/charts/_rels/chart1.xml.rels><?xml version="1.0" encoding="UTF-8" standalone="yes"?>
<Relationships xmlns="http://schemas.openxmlformats.org/package/2006/relationships"><Relationship Id="rId1" Type="http://schemas.openxmlformats.org/officeDocument/2006/relationships/oleObject" Target="file:///C:\Users\James\Dropbox\Projects\Frazzlr\data\fav-people.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James\Dropbox\Projects\InfoLab21Showcase\negativit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nchor="t" anchorCtr="0"/>
          <a:lstStyle/>
          <a:p>
            <a:pPr>
              <a:defRPr>
                <a:solidFill>
                  <a:srgbClr val="3B5998"/>
                </a:solidFill>
              </a:defRPr>
            </a:pPr>
            <a:r>
              <a:rPr lang="en-US" dirty="0" smtClean="0">
                <a:solidFill>
                  <a:srgbClr val="3B5998"/>
                </a:solidFill>
              </a:rPr>
              <a:t>FAVOURITE PEOPLE SINCE 21/12</a:t>
            </a:r>
            <a:r>
              <a:rPr lang="en-GB" dirty="0" smtClean="0">
                <a:solidFill>
                  <a:srgbClr val="3B5998"/>
                </a:solidFill>
              </a:rPr>
              <a:t>/13</a:t>
            </a:r>
            <a:endParaRPr lang="en-US" dirty="0">
              <a:solidFill>
                <a:srgbClr val="3B5998"/>
              </a:solidFill>
            </a:endParaRPr>
          </a:p>
        </c:rich>
      </c:tx>
      <c:layout/>
      <c:overlay val="0"/>
    </c:title>
    <c:autoTitleDeleted val="0"/>
    <c:plotArea>
      <c:layout/>
      <c:barChart>
        <c:barDir val="col"/>
        <c:grouping val="clustered"/>
        <c:varyColors val="0"/>
        <c:ser>
          <c:idx val="0"/>
          <c:order val="0"/>
          <c:tx>
            <c:strRef>
              <c:f>'friends-v-message-count-0'!$B$1</c:f>
              <c:strCache>
                <c:ptCount val="1"/>
                <c:pt idx="0">
                  <c:v>Message Count</c:v>
                </c:pt>
              </c:strCache>
            </c:strRef>
          </c:tx>
          <c:spPr>
            <a:solidFill>
              <a:srgbClr val="4AC4F8"/>
            </a:solidFill>
          </c:spPr>
          <c:invertIfNegative val="0"/>
          <c:cat>
            <c:strRef>
              <c:f>'friends-v-message-count-0'!$A$2:$A$12</c:f>
              <c:strCache>
                <c:ptCount val="11"/>
                <c:pt idx="0">
                  <c:v>Lenny Aarons-ditson</c:v>
                </c:pt>
                <c:pt idx="1">
                  <c:v>Morgan Wee</c:v>
                </c:pt>
                <c:pt idx="2">
                  <c:v>Adam Smith</c:v>
                </c:pt>
                <c:pt idx="3">
                  <c:v>Franek Stich</c:v>
                </c:pt>
                <c:pt idx="4">
                  <c:v>Christopher Ellis Langford</c:v>
                </c:pt>
                <c:pt idx="5">
                  <c:v>Andrew Robb</c:v>
                </c:pt>
                <c:pt idx="6">
                  <c:v>Nicholas Helliwell</c:v>
                </c:pt>
                <c:pt idx="7">
                  <c:v>Paul Newton</c:v>
                </c:pt>
                <c:pt idx="8">
                  <c:v>Ali Papamichael</c:v>
                </c:pt>
                <c:pt idx="9">
                  <c:v>Daniel Kershaw</c:v>
                </c:pt>
                <c:pt idx="10">
                  <c:v>Ivan Kondov</c:v>
                </c:pt>
              </c:strCache>
            </c:strRef>
          </c:cat>
          <c:val>
            <c:numRef>
              <c:f>'friends-v-message-count-0'!$B$2:$B$12</c:f>
              <c:numCache>
                <c:formatCode>General</c:formatCode>
                <c:ptCount val="11"/>
                <c:pt idx="0">
                  <c:v>3010</c:v>
                </c:pt>
                <c:pt idx="1">
                  <c:v>1516</c:v>
                </c:pt>
                <c:pt idx="2">
                  <c:v>317</c:v>
                </c:pt>
                <c:pt idx="3">
                  <c:v>119</c:v>
                </c:pt>
                <c:pt idx="4">
                  <c:v>105</c:v>
                </c:pt>
                <c:pt idx="5">
                  <c:v>100</c:v>
                </c:pt>
                <c:pt idx="6">
                  <c:v>94</c:v>
                </c:pt>
                <c:pt idx="7">
                  <c:v>93</c:v>
                </c:pt>
                <c:pt idx="8">
                  <c:v>75</c:v>
                </c:pt>
                <c:pt idx="9">
                  <c:v>68</c:v>
                </c:pt>
                <c:pt idx="10">
                  <c:v>30</c:v>
                </c:pt>
              </c:numCache>
            </c:numRef>
          </c:val>
        </c:ser>
        <c:dLbls>
          <c:showLegendKey val="0"/>
          <c:showVal val="0"/>
          <c:showCatName val="0"/>
          <c:showSerName val="0"/>
          <c:showPercent val="0"/>
          <c:showBubbleSize val="0"/>
        </c:dLbls>
        <c:gapWidth val="10"/>
        <c:axId val="149631304"/>
        <c:axId val="149635784"/>
      </c:barChart>
      <c:catAx>
        <c:axId val="149631304"/>
        <c:scaling>
          <c:orientation val="minMax"/>
        </c:scaling>
        <c:delete val="0"/>
        <c:axPos val="b"/>
        <c:numFmt formatCode="General" sourceLinked="0"/>
        <c:majorTickMark val="out"/>
        <c:minorTickMark val="none"/>
        <c:tickLblPos val="nextTo"/>
        <c:txPr>
          <a:bodyPr rot="-5400000" vert="horz"/>
          <a:lstStyle/>
          <a:p>
            <a:pPr>
              <a:defRPr/>
            </a:pPr>
            <a:endParaRPr lang="en-US"/>
          </a:p>
        </c:txPr>
        <c:crossAx val="149635784"/>
        <c:crosses val="autoZero"/>
        <c:auto val="1"/>
        <c:lblAlgn val="ctr"/>
        <c:lblOffset val="100"/>
        <c:noMultiLvlLbl val="0"/>
      </c:catAx>
      <c:valAx>
        <c:axId val="149635784"/>
        <c:scaling>
          <c:orientation val="minMax"/>
        </c:scaling>
        <c:delete val="0"/>
        <c:axPos val="l"/>
        <c:majorGridlines/>
        <c:numFmt formatCode="General" sourceLinked="1"/>
        <c:majorTickMark val="out"/>
        <c:minorTickMark val="none"/>
        <c:tickLblPos val="nextTo"/>
        <c:crossAx val="149631304"/>
        <c:crosses val="autoZero"/>
        <c:crossBetween val="between"/>
      </c:valAx>
    </c:plotArea>
    <c:plotVisOnly val="1"/>
    <c:dispBlanksAs val="gap"/>
    <c:showDLblsOverMax val="0"/>
  </c:chart>
  <c:spPr>
    <a:ln w="12700">
      <a:solidFill>
        <a:schemeClr val="bg1">
          <a:lumMod val="50000"/>
        </a:schemeClr>
      </a:solidFill>
    </a:ln>
  </c:spPr>
  <c:txPr>
    <a:bodyPr/>
    <a:lstStyle/>
    <a:p>
      <a:pPr>
        <a:defRPr>
          <a:latin typeface="Source Sans Pro" panose="020B0503030403020204" pitchFamily="34" charset="0"/>
          <a:ea typeface="Segoe UI" panose="020B0502040204020203" pitchFamily="34" charset="0"/>
          <a:cs typeface="Segoe UI" panose="020B0502040204020203"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rgbClr val="3B5998"/>
                </a:solidFill>
                <a:latin typeface="+mj-lt"/>
                <a:ea typeface="+mn-ea"/>
                <a:cs typeface="+mn-cs"/>
              </a:defRPr>
            </a:pPr>
            <a:r>
              <a:rPr lang="en-US" sz="1800" b="1" dirty="0" smtClean="0">
                <a:solidFill>
                  <a:srgbClr val="3B5998"/>
                </a:solidFill>
              </a:rPr>
              <a:t>NEGATIVE PEOPLE</a:t>
            </a:r>
            <a:r>
              <a:rPr lang="en-US" sz="1800" b="1" baseline="0" dirty="0" smtClean="0">
                <a:solidFill>
                  <a:srgbClr val="3B5998"/>
                </a:solidFill>
              </a:rPr>
              <a:t> SINCE 21/12/213</a:t>
            </a:r>
            <a:endParaRPr lang="en-US" sz="1800" b="1" dirty="0">
              <a:solidFill>
                <a:srgbClr val="3B5998"/>
              </a:solidFill>
            </a:endParaRPr>
          </a:p>
        </c:rich>
      </c:tx>
      <c:layout/>
      <c:overlay val="0"/>
      <c:spPr>
        <a:noFill/>
        <a:ln>
          <a:noFill/>
        </a:ln>
        <a:effectLst/>
      </c:spPr>
      <c:txPr>
        <a:bodyPr rot="0" spcFirstLastPara="1" vertOverflow="ellipsis" vert="horz" wrap="square" anchor="ctr" anchorCtr="1"/>
        <a:lstStyle/>
        <a:p>
          <a:pPr>
            <a:defRPr sz="1800" b="1" i="0" u="none" strike="noStrike" kern="1200" spc="0" baseline="0">
              <a:solidFill>
                <a:srgbClr val="3B5998"/>
              </a:solidFill>
              <a:latin typeface="+mj-lt"/>
              <a:ea typeface="+mn-ea"/>
              <a:cs typeface="+mn-cs"/>
            </a:defRPr>
          </a:pPr>
          <a:endParaRPr lang="en-US"/>
        </a:p>
      </c:txPr>
    </c:title>
    <c:autoTitleDeleted val="0"/>
    <c:plotArea>
      <c:layout/>
      <c:barChart>
        <c:barDir val="col"/>
        <c:grouping val="clustered"/>
        <c:varyColors val="0"/>
        <c:ser>
          <c:idx val="0"/>
          <c:order val="0"/>
          <c:tx>
            <c:strRef>
              <c:f>'negativity-hello'!$B$1</c:f>
              <c:strCache>
                <c:ptCount val="1"/>
                <c:pt idx="0">
                  <c:v>Negativity Rating</c:v>
                </c:pt>
              </c:strCache>
            </c:strRef>
          </c:tx>
          <c:spPr>
            <a:solidFill>
              <a:srgbClr val="00B0F0"/>
            </a:solidFill>
            <a:ln>
              <a:noFill/>
            </a:ln>
            <a:effectLst/>
          </c:spPr>
          <c:invertIfNegative val="0"/>
          <c:cat>
            <c:strRef>
              <c:f>'negativity-hello'!$A$2:$A$9</c:f>
              <c:strCache>
                <c:ptCount val="8"/>
                <c:pt idx="0">
                  <c:v>James Melling</c:v>
                </c:pt>
                <c:pt idx="1">
                  <c:v>Claire-Leylim Ayhan Hope</c:v>
                </c:pt>
                <c:pt idx="2">
                  <c:v>Matt Jones</c:v>
                </c:pt>
                <c:pt idx="3">
                  <c:v>Jack Filmore</c:v>
                </c:pt>
                <c:pt idx="4">
                  <c:v>Andy Wale</c:v>
                </c:pt>
                <c:pt idx="5">
                  <c:v>Hilary Garner</c:v>
                </c:pt>
                <c:pt idx="6">
                  <c:v>Jens Holzrichter</c:v>
                </c:pt>
                <c:pt idx="7">
                  <c:v>Muriel Mijanou Tacke</c:v>
                </c:pt>
              </c:strCache>
            </c:strRef>
          </c:cat>
          <c:val>
            <c:numRef>
              <c:f>'negativity-hello'!$B$2:$B$9</c:f>
              <c:numCache>
                <c:formatCode>General</c:formatCode>
                <c:ptCount val="8"/>
                <c:pt idx="0">
                  <c:v>0.11764705882352899</c:v>
                </c:pt>
                <c:pt idx="1">
                  <c:v>0.02</c:v>
                </c:pt>
                <c:pt idx="2">
                  <c:v>1.88679245283019E-2</c:v>
                </c:pt>
                <c:pt idx="3">
                  <c:v>1.5151515151515201E-2</c:v>
                </c:pt>
                <c:pt idx="4">
                  <c:v>1.9685039370078701E-3</c:v>
                </c:pt>
                <c:pt idx="5">
                  <c:v>1.8863969817648301E-3</c:v>
                </c:pt>
                <c:pt idx="6">
                  <c:v>1.71232876712329E-3</c:v>
                </c:pt>
                <c:pt idx="7">
                  <c:v>1.3440860215053799E-3</c:v>
                </c:pt>
              </c:numCache>
            </c:numRef>
          </c:val>
        </c:ser>
        <c:dLbls>
          <c:showLegendKey val="0"/>
          <c:showVal val="0"/>
          <c:showCatName val="0"/>
          <c:showSerName val="0"/>
          <c:showPercent val="0"/>
          <c:showBubbleSize val="0"/>
        </c:dLbls>
        <c:gapWidth val="10"/>
        <c:axId val="150193976"/>
        <c:axId val="149791936"/>
      </c:barChart>
      <c:catAx>
        <c:axId val="150193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j-lt"/>
                <a:ea typeface="+mn-ea"/>
                <a:cs typeface="+mn-cs"/>
              </a:defRPr>
            </a:pPr>
            <a:endParaRPr lang="en-US"/>
          </a:p>
        </c:txPr>
        <c:crossAx val="149791936"/>
        <c:crosses val="autoZero"/>
        <c:auto val="1"/>
        <c:lblAlgn val="ctr"/>
        <c:lblOffset val="100"/>
        <c:noMultiLvlLbl val="0"/>
      </c:catAx>
      <c:valAx>
        <c:axId val="149791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j-lt"/>
                <a:ea typeface="+mn-ea"/>
                <a:cs typeface="+mn-cs"/>
              </a:defRPr>
            </a:pPr>
            <a:endParaRPr lang="en-US"/>
          </a:p>
        </c:txPr>
        <c:crossAx val="150193976"/>
        <c:crosses val="autoZero"/>
        <c:crossBetween val="between"/>
      </c:valAx>
      <c:spPr>
        <a:noFill/>
        <a:ln>
          <a:noFill/>
        </a:ln>
        <a:effectLst/>
      </c:spPr>
    </c:plotArea>
    <c:plotVisOnly val="1"/>
    <c:dispBlanksAs val="gap"/>
    <c:showDLblsOverMax val="0"/>
  </c:chart>
  <c:spPr>
    <a:noFill/>
    <a:ln w="12700">
      <a:solidFill>
        <a:schemeClr val="bg1">
          <a:lumMod val="50000"/>
        </a:schemeClr>
      </a:solidFill>
    </a:ln>
    <a:effectLst/>
  </c:spPr>
  <c:txPr>
    <a:bodyPr/>
    <a:lstStyle/>
    <a:p>
      <a:pPr>
        <a:defRPr>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234774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B5998"/>
        </a:solidFill>
        <a:effectLst/>
      </p:bgPr>
    </p:bg>
    <p:spTree>
      <p:nvGrpSpPr>
        <p:cNvPr id="1" name=""/>
        <p:cNvGrpSpPr/>
        <p:nvPr/>
      </p:nvGrpSpPr>
      <p:grpSpPr>
        <a:xfrm>
          <a:off x="0" y="0"/>
          <a:ext cx="0" cy="0"/>
          <a:chOff x="0" y="0"/>
          <a:chExt cx="0" cy="0"/>
        </a:xfrm>
      </p:grpSpPr>
      <p:sp>
        <p:nvSpPr>
          <p:cNvPr id="8" name="Rounded Rectangle 7"/>
          <p:cNvSpPr/>
          <p:nvPr userDrawn="1"/>
        </p:nvSpPr>
        <p:spPr>
          <a:xfrm>
            <a:off x="431999" y="432000"/>
            <a:ext cx="29412000" cy="20520000"/>
          </a:xfrm>
          <a:prstGeom prst="roundRect">
            <a:avLst>
              <a:gd name="adj" fmla="val 18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6214125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jp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5998"/>
        </a:solidFill>
        <a:effectLst/>
      </p:bgPr>
    </p:bg>
    <p:spTree>
      <p:nvGrpSpPr>
        <p:cNvPr id="1" name=""/>
        <p:cNvGrpSpPr/>
        <p:nvPr/>
      </p:nvGrpSpPr>
      <p:grpSpPr>
        <a:xfrm>
          <a:off x="0" y="0"/>
          <a:ext cx="0" cy="0"/>
          <a:chOff x="0" y="0"/>
          <a:chExt cx="0" cy="0"/>
        </a:xfrm>
      </p:grpSpPr>
      <p:sp>
        <p:nvSpPr>
          <p:cNvPr id="2" name="TextBox 1"/>
          <p:cNvSpPr txBox="1"/>
          <p:nvPr/>
        </p:nvSpPr>
        <p:spPr>
          <a:xfrm>
            <a:off x="792000" y="792000"/>
            <a:ext cx="28692000" cy="2320764"/>
          </a:xfrm>
          <a:prstGeom prst="rect">
            <a:avLst/>
          </a:prstGeom>
          <a:noFill/>
        </p:spPr>
        <p:txBody>
          <a:bodyPr wrap="square" rtlCol="0">
            <a:spAutoFit/>
          </a:bodyPr>
          <a:lstStyle/>
          <a:p>
            <a:r>
              <a:rPr lang="en-GB" sz="9600" i="1" spc="-150" dirty="0" smtClean="0">
                <a:solidFill>
                  <a:srgbClr val="3B5998"/>
                </a:solidFill>
              </a:rPr>
              <a:t>GOING</a:t>
            </a:r>
            <a:r>
              <a:rPr lang="en-GB" sz="9600" spc="-150" dirty="0" smtClean="0">
                <a:solidFill>
                  <a:srgbClr val="3B5998"/>
                </a:solidFill>
              </a:rPr>
              <a:t> </a:t>
            </a:r>
            <a:r>
              <a:rPr lang="en-GB" sz="9600" spc="-150" dirty="0" smtClean="0">
                <a:solidFill>
                  <a:srgbClr val="3B5998"/>
                </a:solidFill>
              </a:rPr>
              <a:t>SOCIAL</a:t>
            </a:r>
            <a:endParaRPr lang="en-GB" sz="9600" i="1" spc="-150" dirty="0" smtClean="0">
              <a:solidFill>
                <a:schemeClr val="bg1">
                  <a:lumMod val="85000"/>
                </a:schemeClr>
              </a:solidFill>
            </a:endParaRPr>
          </a:p>
          <a:p>
            <a:r>
              <a:rPr lang="en-GB" dirty="0" smtClean="0">
                <a:solidFill>
                  <a:srgbClr val="3B5998"/>
                </a:solidFill>
              </a:rPr>
              <a:t>GEOSOCIAL NETWORKING </a:t>
            </a:r>
            <a:r>
              <a:rPr lang="en-GB" dirty="0" smtClean="0">
                <a:solidFill>
                  <a:srgbClr val="3B5998"/>
                </a:solidFill>
                <a:latin typeface="+mj-lt"/>
              </a:rPr>
              <a:t>SECURITY</a:t>
            </a:r>
            <a:r>
              <a:rPr lang="en-GB" dirty="0" smtClean="0">
                <a:solidFill>
                  <a:srgbClr val="3B5998"/>
                </a:solidFill>
              </a:rPr>
              <a:t> </a:t>
            </a:r>
            <a:r>
              <a:rPr lang="en-GB" dirty="0" smtClean="0">
                <a:solidFill>
                  <a:schemeClr val="bg1">
                    <a:lumMod val="50000"/>
                  </a:schemeClr>
                </a:solidFill>
              </a:rPr>
              <a:t>AND</a:t>
            </a:r>
            <a:r>
              <a:rPr lang="en-GB" dirty="0" smtClean="0">
                <a:solidFill>
                  <a:srgbClr val="3B5998"/>
                </a:solidFill>
              </a:rPr>
              <a:t> FACEBOOK SEMANTIC ANALYSIS</a:t>
            </a:r>
            <a:endParaRPr lang="en-GB" dirty="0">
              <a:solidFill>
                <a:srgbClr val="3B5998"/>
              </a:solidFill>
            </a:endParaRPr>
          </a:p>
        </p:txBody>
      </p:sp>
      <p:sp>
        <p:nvSpPr>
          <p:cNvPr id="3" name="TextBox 2"/>
          <p:cNvSpPr txBox="1"/>
          <p:nvPr/>
        </p:nvSpPr>
        <p:spPr>
          <a:xfrm>
            <a:off x="3199372" y="19905945"/>
            <a:ext cx="24484629" cy="843436"/>
          </a:xfrm>
          <a:prstGeom prst="rect">
            <a:avLst/>
          </a:prstGeom>
          <a:noFill/>
        </p:spPr>
        <p:txBody>
          <a:bodyPr wrap="square" rtlCol="0">
            <a:spAutoFit/>
          </a:bodyPr>
          <a:lstStyle/>
          <a:p>
            <a:pPr algn="r"/>
            <a:r>
              <a:rPr lang="en-GB" dirty="0" smtClean="0">
                <a:solidFill>
                  <a:srgbClr val="3B5998"/>
                </a:solidFill>
              </a:rPr>
              <a:t>JAMES GARNER  </a:t>
            </a:r>
            <a:r>
              <a:rPr lang="en-GB" dirty="0" smtClean="0">
                <a:solidFill>
                  <a:schemeClr val="bg1">
                    <a:lumMod val="50000"/>
                  </a:schemeClr>
                </a:solidFill>
              </a:rPr>
              <a:t>•</a:t>
            </a:r>
            <a:r>
              <a:rPr lang="en-GB" dirty="0" smtClean="0">
                <a:solidFill>
                  <a:srgbClr val="3B5998"/>
                </a:solidFill>
              </a:rPr>
              <a:t>  2</a:t>
            </a:r>
            <a:r>
              <a:rPr lang="en-GB" baseline="30000" dirty="0" smtClean="0">
                <a:solidFill>
                  <a:srgbClr val="3B5998"/>
                </a:solidFill>
              </a:rPr>
              <a:t>ND</a:t>
            </a:r>
            <a:r>
              <a:rPr lang="en-GB" dirty="0" smtClean="0">
                <a:solidFill>
                  <a:srgbClr val="3B5998"/>
                </a:solidFill>
              </a:rPr>
              <a:t> YEAR COMPUTER SCIENCE  </a:t>
            </a:r>
            <a:r>
              <a:rPr lang="en-GB" dirty="0" smtClean="0">
                <a:solidFill>
                  <a:schemeClr val="bg1">
                    <a:lumMod val="50000"/>
                  </a:schemeClr>
                </a:solidFill>
              </a:rPr>
              <a:t>• </a:t>
            </a:r>
            <a:r>
              <a:rPr lang="en-GB" dirty="0" smtClean="0">
                <a:solidFill>
                  <a:srgbClr val="3B5998"/>
                </a:solidFill>
              </a:rPr>
              <a:t> LANCASTER UNIVERSITY</a:t>
            </a:r>
            <a:endParaRPr lang="en-GB" dirty="0">
              <a:solidFill>
                <a:srgbClr val="3B5998"/>
              </a:solidFill>
            </a:endParaRPr>
          </a:p>
        </p:txBody>
      </p:sp>
      <p:sp>
        <p:nvSpPr>
          <p:cNvPr id="12" name="Oval 11"/>
          <p:cNvSpPr/>
          <p:nvPr/>
        </p:nvSpPr>
        <p:spPr>
          <a:xfrm rot="1502327">
            <a:off x="20735311" y="12746507"/>
            <a:ext cx="1491915" cy="1491915"/>
          </a:xfrm>
          <a:prstGeom prst="ellipse">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rgbClr val="3D5A99"/>
                </a:solidFill>
              </a:rPr>
              <a:t>ALICE</a:t>
            </a:r>
            <a:endParaRPr lang="en-GB" sz="2400" dirty="0">
              <a:solidFill>
                <a:srgbClr val="3D5A99"/>
              </a:solidFill>
            </a:endParaRPr>
          </a:p>
        </p:txBody>
      </p:sp>
      <p:sp>
        <p:nvSpPr>
          <p:cNvPr id="13" name="Oval 12"/>
          <p:cNvSpPr/>
          <p:nvPr/>
        </p:nvSpPr>
        <p:spPr>
          <a:xfrm rot="21420696">
            <a:off x="27208672" y="10614938"/>
            <a:ext cx="2218994" cy="2218994"/>
          </a:xfrm>
          <a:prstGeom prst="ellipse">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rgbClr val="3D5A99"/>
                </a:solidFill>
              </a:rPr>
              <a:t>BOB</a:t>
            </a:r>
            <a:endParaRPr lang="en-GB" sz="3200" dirty="0">
              <a:solidFill>
                <a:srgbClr val="3D5A99"/>
              </a:solidFill>
            </a:endParaRPr>
          </a:p>
        </p:txBody>
      </p:sp>
      <p:grpSp>
        <p:nvGrpSpPr>
          <p:cNvPr id="14" name="Group 13"/>
          <p:cNvGrpSpPr/>
          <p:nvPr/>
        </p:nvGrpSpPr>
        <p:grpSpPr>
          <a:xfrm>
            <a:off x="20484000" y="1412494"/>
            <a:ext cx="9000000" cy="9000000"/>
            <a:chOff x="-1" y="0"/>
            <a:chExt cx="9000000" cy="9000000"/>
          </a:xfrm>
        </p:grpSpPr>
        <p:sp>
          <p:nvSpPr>
            <p:cNvPr id="15" name="Rectangle 14"/>
            <p:cNvSpPr/>
            <p:nvPr/>
          </p:nvSpPr>
          <p:spPr>
            <a:xfrm>
              <a:off x="-1" y="0"/>
              <a:ext cx="9000000" cy="9000000"/>
            </a:xfrm>
            <a:prstGeom prst="rect">
              <a:avLst/>
            </a:prstGeom>
            <a:solidFill>
              <a:srgbClr val="3D5A99"/>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72000" y="72000"/>
              <a:ext cx="8856000" cy="8856000"/>
            </a:xfrm>
            <a:prstGeom prst="rect">
              <a:avLst/>
            </a:prstGeom>
            <a:solidFill>
              <a:srgbClr val="6D8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72000" y="936000"/>
              <a:ext cx="8856000" cy="79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36000" y="144000"/>
              <a:ext cx="720000" cy="72000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000" y="144000"/>
              <a:ext cx="720000" cy="72000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6000" y="144000"/>
              <a:ext cx="720000" cy="720000"/>
            </a:xfrm>
            <a:prstGeom prst="rect">
              <a:avLst/>
            </a:prstGeom>
          </p:spPr>
        </p:pic>
        <p:sp>
          <p:nvSpPr>
            <p:cNvPr id="21" name="TextBox 20"/>
            <p:cNvSpPr txBox="1"/>
            <p:nvPr/>
          </p:nvSpPr>
          <p:spPr>
            <a:xfrm>
              <a:off x="144000" y="72000"/>
              <a:ext cx="6336000" cy="864000"/>
            </a:xfrm>
            <a:prstGeom prst="rect">
              <a:avLst/>
            </a:prstGeom>
            <a:noFill/>
          </p:spPr>
          <p:txBody>
            <a:bodyPr wrap="square" rtlCol="0">
              <a:spAutoFit/>
            </a:bodyPr>
            <a:lstStyle/>
            <a:p>
              <a:r>
                <a:rPr lang="en-GB" dirty="0" smtClean="0">
                  <a:solidFill>
                    <a:schemeClr val="bg1"/>
                  </a:solidFill>
                </a:rPr>
                <a:t>ANALYSIS RESULTS</a:t>
              </a:r>
              <a:endParaRPr lang="en-GB" dirty="0">
                <a:solidFill>
                  <a:schemeClr val="bg1"/>
                </a:solidFill>
              </a:endParaRPr>
            </a:p>
          </p:txBody>
        </p:sp>
      </p:grpSp>
      <p:sp>
        <p:nvSpPr>
          <p:cNvPr id="23" name="Rectangle 22"/>
          <p:cNvSpPr/>
          <p:nvPr/>
        </p:nvSpPr>
        <p:spPr>
          <a:xfrm>
            <a:off x="11268000" y="3944445"/>
            <a:ext cx="9000000" cy="12024000"/>
          </a:xfrm>
          <a:prstGeom prst="rect">
            <a:avLst/>
          </a:prstGeom>
          <a:solidFill>
            <a:srgbClr val="3D5A99"/>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1340001" y="4016446"/>
            <a:ext cx="8856000" cy="8856000"/>
          </a:xfrm>
          <a:prstGeom prst="rect">
            <a:avLst/>
          </a:prstGeom>
          <a:solidFill>
            <a:srgbClr val="6D8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1340001" y="4880444"/>
            <a:ext cx="8856000" cy="110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04001" y="4088446"/>
            <a:ext cx="720000" cy="720000"/>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68001" y="4088446"/>
            <a:ext cx="720000" cy="720000"/>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04001" y="4088446"/>
            <a:ext cx="720000" cy="720000"/>
          </a:xfrm>
          <a:prstGeom prst="rect">
            <a:avLst/>
          </a:prstGeom>
        </p:spPr>
      </p:pic>
      <p:sp>
        <p:nvSpPr>
          <p:cNvPr id="29" name="TextBox 28"/>
          <p:cNvSpPr txBox="1"/>
          <p:nvPr/>
        </p:nvSpPr>
        <p:spPr>
          <a:xfrm>
            <a:off x="11412001" y="4016446"/>
            <a:ext cx="6336000" cy="843436"/>
          </a:xfrm>
          <a:prstGeom prst="rect">
            <a:avLst/>
          </a:prstGeom>
          <a:noFill/>
        </p:spPr>
        <p:txBody>
          <a:bodyPr wrap="square" rtlCol="0">
            <a:spAutoFit/>
          </a:bodyPr>
          <a:lstStyle/>
          <a:p>
            <a:r>
              <a:rPr lang="en-GB" dirty="0" smtClean="0">
                <a:solidFill>
                  <a:schemeClr val="bg1"/>
                </a:solidFill>
              </a:rPr>
              <a:t>ANALYSIS METHOD</a:t>
            </a:r>
            <a:endParaRPr lang="en-GB" dirty="0">
              <a:solidFill>
                <a:schemeClr val="bg1"/>
              </a:solidFill>
            </a:endParaRPr>
          </a:p>
        </p:txBody>
      </p:sp>
      <p:cxnSp>
        <p:nvCxnSpPr>
          <p:cNvPr id="31" name="Straight Connector 30"/>
          <p:cNvCxnSpPr>
            <a:stCxn id="12" idx="7"/>
            <a:endCxn id="13" idx="2"/>
          </p:cNvCxnSpPr>
          <p:nvPr/>
        </p:nvCxnSpPr>
        <p:spPr>
          <a:xfrm flipV="1">
            <a:off x="22182412" y="11782277"/>
            <a:ext cx="5027769" cy="1455530"/>
          </a:xfrm>
          <a:prstGeom prst="line">
            <a:avLst/>
          </a:prstGeom>
          <a:ln w="38100">
            <a:solidFill>
              <a:srgbClr val="3B5998"/>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rot="345648">
            <a:off x="27848977" y="13313507"/>
            <a:ext cx="1491915" cy="1491915"/>
          </a:xfrm>
          <a:prstGeom prst="ellipse">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rgbClr val="3D5A99"/>
                </a:solidFill>
              </a:rPr>
              <a:t>TRUDY</a:t>
            </a:r>
            <a:endParaRPr lang="en-GB" sz="2400" dirty="0">
              <a:solidFill>
                <a:srgbClr val="3D5A99"/>
              </a:solidFill>
            </a:endParaRPr>
          </a:p>
        </p:txBody>
      </p:sp>
      <p:cxnSp>
        <p:nvCxnSpPr>
          <p:cNvPr id="38" name="Straight Connector 37"/>
          <p:cNvCxnSpPr>
            <a:stCxn id="37" idx="0"/>
            <a:endCxn id="13" idx="4"/>
          </p:cNvCxnSpPr>
          <p:nvPr/>
        </p:nvCxnSpPr>
        <p:spPr>
          <a:xfrm flipH="1" flipV="1">
            <a:off x="28376011" y="12832423"/>
            <a:ext cx="293800" cy="484851"/>
          </a:xfrm>
          <a:prstGeom prst="line">
            <a:avLst/>
          </a:prstGeom>
          <a:ln w="38100">
            <a:solidFill>
              <a:srgbClr val="3B5998"/>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3661514" y="12912370"/>
            <a:ext cx="2218994" cy="2218994"/>
          </a:xfrm>
          <a:prstGeom prst="ellipse">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rgbClr val="3D5A99"/>
                </a:solidFill>
              </a:rPr>
              <a:t>EVE</a:t>
            </a:r>
            <a:endParaRPr lang="en-GB" sz="3200" dirty="0">
              <a:solidFill>
                <a:srgbClr val="3D5A99"/>
              </a:solidFill>
            </a:endParaRPr>
          </a:p>
        </p:txBody>
      </p:sp>
      <p:cxnSp>
        <p:nvCxnSpPr>
          <p:cNvPr id="49" name="Straight Connector 48"/>
          <p:cNvCxnSpPr>
            <a:stCxn id="12" idx="6"/>
            <a:endCxn id="48" idx="2"/>
          </p:cNvCxnSpPr>
          <p:nvPr/>
        </p:nvCxnSpPr>
        <p:spPr>
          <a:xfrm>
            <a:off x="22157122" y="13808178"/>
            <a:ext cx="1504392" cy="213689"/>
          </a:xfrm>
          <a:prstGeom prst="line">
            <a:avLst/>
          </a:prstGeom>
          <a:ln w="38100">
            <a:solidFill>
              <a:srgbClr val="3B5998"/>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8" idx="5"/>
            <a:endCxn id="37" idx="2"/>
          </p:cNvCxnSpPr>
          <p:nvPr/>
        </p:nvCxnSpPr>
        <p:spPr>
          <a:xfrm flipV="1">
            <a:off x="25555544" y="13984589"/>
            <a:ext cx="2297200" cy="821811"/>
          </a:xfrm>
          <a:prstGeom prst="line">
            <a:avLst/>
          </a:prstGeom>
          <a:ln w="38100">
            <a:solidFill>
              <a:srgbClr val="3B5998"/>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3" idx="3"/>
          </p:cNvCxnSpPr>
          <p:nvPr/>
        </p:nvCxnSpPr>
        <p:spPr>
          <a:xfrm flipV="1">
            <a:off x="25880508" y="12548802"/>
            <a:ext cx="1695096" cy="1259376"/>
          </a:xfrm>
          <a:prstGeom prst="straightConnector1">
            <a:avLst/>
          </a:prstGeom>
          <a:ln w="38100">
            <a:solidFill>
              <a:srgbClr val="C00000"/>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0484000" y="10628001"/>
            <a:ext cx="5071544" cy="1594283"/>
          </a:xfrm>
          <a:prstGeom prst="rect">
            <a:avLst/>
          </a:prstGeom>
          <a:noFill/>
        </p:spPr>
        <p:txBody>
          <a:bodyPr wrap="square" rtlCol="0">
            <a:spAutoFit/>
          </a:bodyPr>
          <a:lstStyle/>
          <a:p>
            <a:r>
              <a:rPr lang="en-GB" sz="4880" spc="-150" dirty="0" smtClean="0">
                <a:solidFill>
                  <a:schemeClr val="bg1">
                    <a:lumMod val="50000"/>
                  </a:schemeClr>
                </a:solidFill>
              </a:rPr>
              <a:t>INTRODUCING:</a:t>
            </a:r>
          </a:p>
          <a:p>
            <a:r>
              <a:rPr lang="en-GB" sz="4880" spc="-150" dirty="0" smtClean="0">
                <a:solidFill>
                  <a:srgbClr val="3B5998"/>
                </a:solidFill>
              </a:rPr>
              <a:t>THE SOCIAL GRAPH</a:t>
            </a:r>
            <a:endParaRPr lang="en-GB" sz="4880" dirty="0">
              <a:solidFill>
                <a:srgbClr val="3B5998"/>
              </a:solidFill>
            </a:endParaRPr>
          </a:p>
        </p:txBody>
      </p:sp>
      <p:pic>
        <p:nvPicPr>
          <p:cNvPr id="65" name="Picture 6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84001" y="19742900"/>
            <a:ext cx="1921787" cy="1201117"/>
          </a:xfrm>
          <a:prstGeom prst="rect">
            <a:avLst/>
          </a:prstGeom>
        </p:spPr>
      </p:pic>
      <p:sp>
        <p:nvSpPr>
          <p:cNvPr id="77" name="TextBox 76"/>
          <p:cNvSpPr txBox="1"/>
          <p:nvPr/>
        </p:nvSpPr>
        <p:spPr>
          <a:xfrm>
            <a:off x="20484000" y="15273941"/>
            <a:ext cx="9000000" cy="4647426"/>
          </a:xfrm>
          <a:prstGeom prst="rect">
            <a:avLst/>
          </a:prstGeom>
          <a:noFill/>
        </p:spPr>
        <p:txBody>
          <a:bodyPr wrap="square" rtlCol="0">
            <a:spAutoFit/>
          </a:bodyPr>
          <a:lstStyle/>
          <a:p>
            <a:pPr algn="ctr"/>
            <a:r>
              <a:rPr lang="en-GB" sz="2400" i="1" dirty="0" smtClean="0">
                <a:solidFill>
                  <a:srgbClr val="3B5998"/>
                </a:solidFill>
              </a:rPr>
              <a:t>“</a:t>
            </a:r>
            <a:r>
              <a:rPr lang="en-GB" sz="2400" i="1" dirty="0">
                <a:solidFill>
                  <a:srgbClr val="3B5998"/>
                </a:solidFill>
              </a:rPr>
              <a:t>The social graph in the Internet context is a graph that depicts personal relations of I</a:t>
            </a:r>
            <a:r>
              <a:rPr lang="en-GB" sz="2400" i="1" dirty="0" smtClean="0">
                <a:solidFill>
                  <a:srgbClr val="3B5998"/>
                </a:solidFill>
              </a:rPr>
              <a:t>nternet </a:t>
            </a:r>
            <a:r>
              <a:rPr lang="en-GB" sz="2400" i="1" dirty="0">
                <a:solidFill>
                  <a:srgbClr val="3B5998"/>
                </a:solidFill>
              </a:rPr>
              <a:t>users”</a:t>
            </a:r>
          </a:p>
          <a:p>
            <a:pPr algn="ctr"/>
            <a:r>
              <a:rPr lang="en-GB" sz="2400" i="1" dirty="0">
                <a:solidFill>
                  <a:schemeClr val="bg1">
                    <a:lumMod val="50000"/>
                  </a:schemeClr>
                </a:solidFill>
              </a:rPr>
              <a:t>Facebook: One Social Graph to Rule Them All?, July </a:t>
            </a:r>
            <a:r>
              <a:rPr lang="en-GB" sz="2400" i="1" dirty="0" smtClean="0">
                <a:solidFill>
                  <a:schemeClr val="bg1">
                    <a:lumMod val="50000"/>
                  </a:schemeClr>
                </a:solidFill>
              </a:rPr>
              <a:t>11, </a:t>
            </a:r>
            <a:r>
              <a:rPr lang="en-GB" sz="2400" i="1" dirty="0">
                <a:solidFill>
                  <a:schemeClr val="bg1">
                    <a:lumMod val="50000"/>
                  </a:schemeClr>
                </a:solidFill>
              </a:rPr>
              <a:t>2010</a:t>
            </a:r>
          </a:p>
          <a:p>
            <a:pPr algn="just"/>
            <a:r>
              <a:rPr lang="en-GB" sz="1200" dirty="0" smtClean="0"/>
              <a:t> </a:t>
            </a:r>
          </a:p>
          <a:p>
            <a:pPr algn="just"/>
            <a:r>
              <a:rPr lang="en-GB" sz="2400" b="1" dirty="0" smtClean="0">
                <a:solidFill>
                  <a:srgbClr val="3B5998"/>
                </a:solidFill>
              </a:rPr>
              <a:t>THE NEXT STEP: CONSTRUCT A SOCIAL GRAPH</a:t>
            </a:r>
          </a:p>
          <a:p>
            <a:pPr algn="just"/>
            <a:r>
              <a:rPr lang="en-GB" sz="2400" i="1" dirty="0" err="1" smtClean="0">
                <a:solidFill>
                  <a:schemeClr val="bg1">
                    <a:lumMod val="50000"/>
                  </a:schemeClr>
                </a:solidFill>
              </a:rPr>
              <a:t>Frazzlr</a:t>
            </a:r>
            <a:r>
              <a:rPr lang="en-GB" sz="2400" i="1" dirty="0" err="1" smtClean="0">
                <a:solidFill>
                  <a:schemeClr val="bg1">
                    <a:lumMod val="50000"/>
                  </a:schemeClr>
                </a:solidFill>
              </a:rPr>
              <a:t>’s</a:t>
            </a:r>
            <a:r>
              <a:rPr lang="en-GB" sz="2400" i="1" dirty="0" smtClean="0">
                <a:solidFill>
                  <a:schemeClr val="bg1">
                    <a:lumMod val="50000"/>
                  </a:schemeClr>
                </a:solidFill>
              </a:rPr>
              <a:t> next task is to create a social graph from messages and events</a:t>
            </a:r>
          </a:p>
          <a:p>
            <a:pPr algn="just"/>
            <a:endParaRPr lang="en-GB" sz="2400" i="1" dirty="0" smtClean="0">
              <a:solidFill>
                <a:schemeClr val="bg1">
                  <a:lumMod val="50000"/>
                </a:schemeClr>
              </a:solidFill>
            </a:endParaRPr>
          </a:p>
          <a:p>
            <a:pPr algn="just"/>
            <a:r>
              <a:rPr lang="en-GB" sz="2000" dirty="0" smtClean="0"/>
              <a:t>A simple Social Graph consists of interconnecting nodes (people) which are connected by relations. </a:t>
            </a:r>
            <a:r>
              <a:rPr lang="en-GB" sz="2000" dirty="0" smtClean="0"/>
              <a:t>This Social Graph is mathematically constructed such that it can be rigorously analysed. For example, it is clear that node Alice is related to node Bob. It cannot be determined that node Alice is related to node Trudy, yet it is likely because they share the mutual nodes Eve and Bob. Conversely, an analysis of the Social Graph suggests a relationship between node Eve and node Bob because of their two shared mutual nodes. Hurrah! Friend Suggestions, anyone?</a:t>
            </a:r>
          </a:p>
        </p:txBody>
      </p:sp>
      <p:sp>
        <p:nvSpPr>
          <p:cNvPr id="78" name="TextBox 77"/>
          <p:cNvSpPr txBox="1"/>
          <p:nvPr/>
        </p:nvSpPr>
        <p:spPr>
          <a:xfrm>
            <a:off x="686145" y="14348045"/>
            <a:ext cx="3879927" cy="5109091"/>
          </a:xfrm>
          <a:prstGeom prst="rect">
            <a:avLst/>
          </a:prstGeom>
          <a:noFill/>
        </p:spPr>
        <p:txBody>
          <a:bodyPr wrap="square" rtlCol="0">
            <a:spAutoFit/>
          </a:bodyPr>
          <a:lstStyle/>
          <a:p>
            <a:pPr lvl="0" algn="just"/>
            <a:r>
              <a:rPr lang="en-GB" sz="2400" b="1" dirty="0" smtClean="0">
                <a:solidFill>
                  <a:srgbClr val="FFC000"/>
                </a:solidFill>
              </a:rPr>
              <a:t>EXPLOITING GRINDR</a:t>
            </a:r>
          </a:p>
          <a:p>
            <a:pPr lvl="0" algn="just"/>
            <a:endParaRPr lang="en-GB" sz="1400" b="1" dirty="0" smtClean="0">
              <a:solidFill>
                <a:prstClr val="black"/>
              </a:solidFill>
            </a:endParaRPr>
          </a:p>
          <a:p>
            <a:pPr lvl="0" algn="just"/>
            <a:r>
              <a:rPr lang="en-GB" sz="1400" b="1" dirty="0" smtClean="0">
                <a:solidFill>
                  <a:srgbClr val="FCB827"/>
                </a:solidFill>
              </a:rPr>
              <a:t>STEP </a:t>
            </a:r>
            <a:r>
              <a:rPr lang="en-GB" sz="1400" b="1" dirty="0" smtClean="0">
                <a:solidFill>
                  <a:srgbClr val="FCB827"/>
                </a:solidFill>
              </a:rPr>
              <a:t>1 </a:t>
            </a:r>
            <a:r>
              <a:rPr lang="en-GB" sz="1400" dirty="0" smtClean="0">
                <a:solidFill>
                  <a:prstClr val="black"/>
                </a:solidFill>
              </a:rPr>
              <a:t>Run </a:t>
            </a:r>
            <a:r>
              <a:rPr lang="en-GB" sz="1400" dirty="0" err="1" smtClean="0">
                <a:solidFill>
                  <a:prstClr val="black"/>
                </a:solidFill>
              </a:rPr>
              <a:t>Grindr</a:t>
            </a:r>
            <a:r>
              <a:rPr lang="en-GB" sz="1400" dirty="0" smtClean="0">
                <a:solidFill>
                  <a:prstClr val="black"/>
                </a:solidFill>
              </a:rPr>
              <a:t> in a virtual Android machine so its location can be changed. This meant I didn’t have to walk around the world with a phone…</a:t>
            </a:r>
          </a:p>
          <a:p>
            <a:pPr lvl="0" algn="just"/>
            <a:r>
              <a:rPr lang="en-GB" sz="1400" b="1" dirty="0" smtClean="0">
                <a:solidFill>
                  <a:srgbClr val="FCB827"/>
                </a:solidFill>
              </a:rPr>
              <a:t>STEP 2 </a:t>
            </a:r>
            <a:r>
              <a:rPr lang="en-GB" sz="1400" dirty="0" smtClean="0">
                <a:solidFill>
                  <a:prstClr val="black"/>
                </a:solidFill>
              </a:rPr>
              <a:t>Listen to the debug bridge, over which </a:t>
            </a:r>
            <a:r>
              <a:rPr lang="en-GB" sz="1400" dirty="0" err="1" smtClean="0">
                <a:solidFill>
                  <a:prstClr val="black"/>
                </a:solidFill>
              </a:rPr>
              <a:t>Grindr</a:t>
            </a:r>
            <a:r>
              <a:rPr lang="en-GB" sz="1400" dirty="0" smtClean="0">
                <a:solidFill>
                  <a:prstClr val="black"/>
                </a:solidFill>
              </a:rPr>
              <a:t> reveals its inner workings - especially dumps of users’ profile information. People in whom I was interested I added as ‘Favourites’ for easy tracking (stalking) - </a:t>
            </a:r>
            <a:r>
              <a:rPr lang="en-GB" sz="1400" dirty="0" err="1" smtClean="0">
                <a:solidFill>
                  <a:prstClr val="black"/>
                </a:solidFill>
              </a:rPr>
              <a:t>Grindr</a:t>
            </a:r>
            <a:r>
              <a:rPr lang="en-GB" sz="1400" dirty="0" smtClean="0">
                <a:solidFill>
                  <a:prstClr val="black"/>
                </a:solidFill>
              </a:rPr>
              <a:t> processed these separately.</a:t>
            </a:r>
          </a:p>
          <a:p>
            <a:pPr lvl="0" algn="just"/>
            <a:r>
              <a:rPr lang="en-GB" sz="1400" b="1" dirty="0" smtClean="0">
                <a:solidFill>
                  <a:srgbClr val="FCB827"/>
                </a:solidFill>
              </a:rPr>
              <a:t>STEP 3</a:t>
            </a:r>
            <a:r>
              <a:rPr lang="en-GB" sz="1400" dirty="0" smtClean="0">
                <a:solidFill>
                  <a:prstClr val="black"/>
                </a:solidFill>
              </a:rPr>
              <a:t> </a:t>
            </a:r>
            <a:r>
              <a:rPr lang="en-GB" sz="1400" dirty="0" smtClean="0"/>
              <a:t>Parse the debug information, revealed over command line, and form a data structure for each person, logging inside their distance from each mock location at which the virtual machine sits.</a:t>
            </a:r>
          </a:p>
          <a:p>
            <a:pPr lvl="0" algn="just"/>
            <a:r>
              <a:rPr lang="en-GB" sz="1400" b="1" dirty="0" smtClean="0">
                <a:solidFill>
                  <a:srgbClr val="FFC000"/>
                </a:solidFill>
              </a:rPr>
              <a:t>STEP 4 </a:t>
            </a:r>
            <a:r>
              <a:rPr lang="en-GB" sz="1400" dirty="0" smtClean="0"/>
              <a:t>Change the mock location automatically and triangulate to find exact locations within each data structure</a:t>
            </a:r>
            <a:r>
              <a:rPr lang="en-GB" sz="1400" dirty="0" smtClean="0"/>
              <a:t>.</a:t>
            </a:r>
          </a:p>
          <a:p>
            <a:pPr lvl="0" algn="just"/>
            <a:endParaRPr lang="en-GB" sz="1400" dirty="0"/>
          </a:p>
          <a:p>
            <a:pPr lvl="0" algn="just"/>
            <a:r>
              <a:rPr lang="en-GB" sz="2200" dirty="0" smtClean="0"/>
              <a:t>This led to </a:t>
            </a:r>
            <a:r>
              <a:rPr lang="en-GB" sz="2200" b="1" dirty="0" err="1" smtClean="0">
                <a:solidFill>
                  <a:srgbClr val="FCB827"/>
                </a:solidFill>
              </a:rPr>
              <a:t>Stalkr</a:t>
            </a:r>
            <a:r>
              <a:rPr lang="en-GB" sz="2200" dirty="0" smtClean="0"/>
              <a:t>…</a:t>
            </a:r>
            <a:endParaRPr lang="en-GB" sz="2200" dirty="0"/>
          </a:p>
        </p:txBody>
      </p:sp>
      <p:pic>
        <p:nvPicPr>
          <p:cNvPr id="79" name="Picture 78"/>
          <p:cNvPicPr>
            <a:picLocks noChangeAspect="1"/>
          </p:cNvPicPr>
          <p:nvPr/>
        </p:nvPicPr>
        <p:blipFill rotWithShape="1">
          <a:blip r:embed="rId6" cstate="print">
            <a:extLst>
              <a:ext uri="{28A0092B-C50C-407E-A947-70E740481C1C}">
                <a14:useLocalDpi xmlns:a14="http://schemas.microsoft.com/office/drawing/2010/main" val="0"/>
              </a:ext>
            </a:extLst>
          </a:blip>
          <a:srcRect t="-1" b="44439"/>
          <a:stretch/>
        </p:blipFill>
        <p:spPr>
          <a:xfrm>
            <a:off x="4638071" y="12489451"/>
            <a:ext cx="6588514" cy="7303500"/>
          </a:xfrm>
          <a:prstGeom prst="rect">
            <a:avLst/>
          </a:prstGeom>
        </p:spPr>
      </p:pic>
      <p:sp>
        <p:nvSpPr>
          <p:cNvPr id="80" name="Rectangle 79"/>
          <p:cNvSpPr/>
          <p:nvPr/>
        </p:nvSpPr>
        <p:spPr>
          <a:xfrm>
            <a:off x="5340328" y="14527591"/>
            <a:ext cx="5220000" cy="5040000"/>
          </a:xfrm>
          <a:prstGeom prst="rect">
            <a:avLst/>
          </a:prstGeom>
          <a:solidFill>
            <a:srgbClr val="FCB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CB827"/>
              </a:solidFill>
            </a:endParaRPr>
          </a:p>
        </p:txBody>
      </p:sp>
      <p:sp>
        <p:nvSpPr>
          <p:cNvPr id="81" name="Rectangle 80"/>
          <p:cNvSpPr/>
          <p:nvPr/>
        </p:nvSpPr>
        <p:spPr>
          <a:xfrm>
            <a:off x="5340328" y="14527591"/>
            <a:ext cx="5220000" cy="288000"/>
          </a:xfrm>
          <a:prstGeom prst="rect">
            <a:avLst/>
          </a:prstGeom>
          <a:solidFill>
            <a:srgbClr val="FCB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p:cNvSpPr/>
          <p:nvPr/>
        </p:nvSpPr>
        <p:spPr>
          <a:xfrm>
            <a:off x="5432255" y="14617591"/>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p:cNvSpPr/>
          <p:nvPr/>
        </p:nvSpPr>
        <p:spPr>
          <a:xfrm>
            <a:off x="5565507" y="14617591"/>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p:cNvSpPr/>
          <p:nvPr/>
        </p:nvSpPr>
        <p:spPr>
          <a:xfrm>
            <a:off x="5698759" y="14617591"/>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p:cNvSpPr/>
          <p:nvPr/>
        </p:nvSpPr>
        <p:spPr>
          <a:xfrm>
            <a:off x="5832011" y="14617591"/>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TextBox 85"/>
          <p:cNvSpPr txBox="1"/>
          <p:nvPr/>
        </p:nvSpPr>
        <p:spPr>
          <a:xfrm>
            <a:off x="5940011" y="14533091"/>
            <a:ext cx="702257" cy="276999"/>
          </a:xfrm>
          <a:prstGeom prst="rect">
            <a:avLst/>
          </a:prstGeom>
          <a:noFill/>
        </p:spPr>
        <p:txBody>
          <a:bodyPr wrap="square" rtlCol="0" anchor="ctr">
            <a:spAutoFit/>
          </a:bodyPr>
          <a:lstStyle/>
          <a:p>
            <a:r>
              <a:rPr lang="en-GB" sz="1200" dirty="0" smtClean="0">
                <a:solidFill>
                  <a:schemeClr val="bg1"/>
                </a:solidFill>
              </a:rPr>
              <a:t>JADA</a:t>
            </a:r>
            <a:endParaRPr lang="en-GB" sz="1200" dirty="0">
              <a:solidFill>
                <a:schemeClr val="bg1"/>
              </a:solidFill>
            </a:endParaRPr>
          </a:p>
        </p:txBody>
      </p:sp>
      <p:pic>
        <p:nvPicPr>
          <p:cNvPr id="87" name="Picture 8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10094" y="14541990"/>
            <a:ext cx="259200" cy="259200"/>
          </a:xfrm>
          <a:prstGeom prst="rect">
            <a:avLst/>
          </a:prstGeom>
        </p:spPr>
      </p:pic>
      <p:sp>
        <p:nvSpPr>
          <p:cNvPr id="88" name="TextBox 87"/>
          <p:cNvSpPr txBox="1"/>
          <p:nvPr/>
        </p:nvSpPr>
        <p:spPr>
          <a:xfrm>
            <a:off x="7392328" y="14533090"/>
            <a:ext cx="1080000" cy="276999"/>
          </a:xfrm>
          <a:prstGeom prst="rect">
            <a:avLst/>
          </a:prstGeom>
          <a:noFill/>
        </p:spPr>
        <p:txBody>
          <a:bodyPr wrap="square" rtlCol="0" anchor="ctr">
            <a:spAutoFit/>
          </a:bodyPr>
          <a:lstStyle/>
          <a:p>
            <a:pPr algn="ctr"/>
            <a:r>
              <a:rPr lang="en-GB" sz="1200" dirty="0" smtClean="0">
                <a:solidFill>
                  <a:schemeClr val="bg1"/>
                </a:solidFill>
              </a:rPr>
              <a:t>10:24</a:t>
            </a:r>
            <a:endParaRPr lang="en-GB" sz="1200" dirty="0">
              <a:solidFill>
                <a:schemeClr val="bg1"/>
              </a:solidFill>
            </a:endParaRPr>
          </a:p>
        </p:txBody>
      </p:sp>
      <p:sp>
        <p:nvSpPr>
          <p:cNvPr id="89" name="Rectangle 88"/>
          <p:cNvSpPr/>
          <p:nvPr/>
        </p:nvSpPr>
        <p:spPr>
          <a:xfrm>
            <a:off x="10224183" y="14617591"/>
            <a:ext cx="259200" cy="114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p:cNvSpPr/>
          <p:nvPr/>
        </p:nvSpPr>
        <p:spPr>
          <a:xfrm>
            <a:off x="5340328" y="15418191"/>
            <a:ext cx="5220000" cy="4383659"/>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TextBox 90"/>
          <p:cNvSpPr txBox="1"/>
          <p:nvPr/>
        </p:nvSpPr>
        <p:spPr>
          <a:xfrm>
            <a:off x="5630621" y="14913376"/>
            <a:ext cx="4639414" cy="461665"/>
          </a:xfrm>
          <a:prstGeom prst="rect">
            <a:avLst/>
          </a:prstGeom>
          <a:noFill/>
        </p:spPr>
        <p:txBody>
          <a:bodyPr wrap="square" rtlCol="0">
            <a:spAutoFit/>
          </a:bodyPr>
          <a:lstStyle/>
          <a:p>
            <a:pPr algn="ctr"/>
            <a:r>
              <a:rPr lang="en-GB" sz="2400" dirty="0" smtClean="0"/>
              <a:t>Virtualisation and Triangulation</a:t>
            </a:r>
            <a:endParaRPr lang="en-GB" sz="2400" dirty="0"/>
          </a:p>
        </p:txBody>
      </p:sp>
      <p:sp>
        <p:nvSpPr>
          <p:cNvPr id="92" name="Rounded Rectangle 91"/>
          <p:cNvSpPr/>
          <p:nvPr/>
        </p:nvSpPr>
        <p:spPr>
          <a:xfrm>
            <a:off x="6669294" y="15557950"/>
            <a:ext cx="3781850" cy="1750158"/>
          </a:xfrm>
          <a:prstGeom prst="roundRect">
            <a:avLst>
              <a:gd name="adj" fmla="val 339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GB" sz="1200" dirty="0">
                <a:solidFill>
                  <a:prstClr val="black"/>
                </a:solidFill>
              </a:rPr>
              <a:t>During the development process, developers generally expose information through the </a:t>
            </a:r>
            <a:r>
              <a:rPr lang="en-GB" sz="1200" i="1" dirty="0">
                <a:solidFill>
                  <a:prstClr val="black"/>
                </a:solidFill>
              </a:rPr>
              <a:t>Android Debug Bridge</a:t>
            </a:r>
            <a:r>
              <a:rPr lang="en-GB" sz="1200" dirty="0">
                <a:solidFill>
                  <a:prstClr val="black"/>
                </a:solidFill>
              </a:rPr>
              <a:t>. The bridge shows information on the development machine rather than the phone, so it can be analysed easier. </a:t>
            </a:r>
          </a:p>
          <a:p>
            <a:endParaRPr lang="en-GB" sz="1200" dirty="0" smtClean="0">
              <a:solidFill>
                <a:schemeClr val="tx1"/>
              </a:solidFill>
            </a:endParaRPr>
          </a:p>
          <a:p>
            <a:r>
              <a:rPr lang="en-GB" sz="1200" dirty="0" smtClean="0">
                <a:solidFill>
                  <a:schemeClr val="tx1"/>
                </a:solidFill>
              </a:rPr>
              <a:t>But when the application is ready for the real world, this debugging information is supposed to be hidden. </a:t>
            </a:r>
            <a:r>
              <a:rPr lang="en-GB" sz="1200" dirty="0" err="1" smtClean="0">
                <a:solidFill>
                  <a:schemeClr val="tx1"/>
                </a:solidFill>
              </a:rPr>
              <a:t>Grindr</a:t>
            </a:r>
            <a:r>
              <a:rPr lang="en-GB" sz="1200" dirty="0" smtClean="0">
                <a:solidFill>
                  <a:schemeClr val="tx1"/>
                </a:solidFill>
              </a:rPr>
              <a:t> for Android omitted this, and reveals all.</a:t>
            </a:r>
            <a:endParaRPr lang="en-GB" sz="1200" dirty="0">
              <a:solidFill>
                <a:schemeClr val="tx1"/>
              </a:solidFill>
            </a:endParaRPr>
          </a:p>
        </p:txBody>
      </p:sp>
      <p:sp>
        <p:nvSpPr>
          <p:cNvPr id="93" name="Rounded Rectangle 92"/>
          <p:cNvSpPr/>
          <p:nvPr/>
        </p:nvSpPr>
        <p:spPr>
          <a:xfrm>
            <a:off x="5435904" y="17411613"/>
            <a:ext cx="4117588" cy="2331287"/>
          </a:xfrm>
          <a:prstGeom prst="roundRect">
            <a:avLst>
              <a:gd name="adj" fmla="val 3393"/>
            </a:avLst>
          </a:prstGeom>
          <a:solidFill>
            <a:srgbClr val="4AC4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smtClean="0">
                <a:solidFill>
                  <a:schemeClr val="tx1"/>
                </a:solidFill>
              </a:rPr>
              <a:t>By listening over the debug bridge, we act as a developer of </a:t>
            </a:r>
            <a:r>
              <a:rPr lang="en-GB" sz="1200" dirty="0" err="1" smtClean="0">
                <a:solidFill>
                  <a:schemeClr val="tx1"/>
                </a:solidFill>
              </a:rPr>
              <a:t>Grindr</a:t>
            </a:r>
            <a:r>
              <a:rPr lang="en-GB" sz="1200" dirty="0" smtClean="0">
                <a:solidFill>
                  <a:schemeClr val="tx1"/>
                </a:solidFill>
              </a:rPr>
              <a:t> and see exactly what’s going on. Data sent over its secure connection is shown voiding the point of its end-to-end security. This data includes JSON outputs of users’ profiles, including </a:t>
            </a:r>
            <a:r>
              <a:rPr lang="en-GB" sz="1200" i="1" dirty="0" smtClean="0">
                <a:solidFill>
                  <a:schemeClr val="tx1"/>
                </a:solidFill>
              </a:rPr>
              <a:t>distance</a:t>
            </a:r>
            <a:r>
              <a:rPr lang="en-GB" sz="1200" dirty="0" smtClean="0">
                <a:solidFill>
                  <a:schemeClr val="tx1"/>
                </a:solidFill>
              </a:rPr>
              <a:t> to an accuracy of feet, no matter the location of the virtual machine.</a:t>
            </a:r>
          </a:p>
          <a:p>
            <a:endParaRPr lang="en-GB" sz="1200" dirty="0">
              <a:solidFill>
                <a:schemeClr val="tx1"/>
              </a:solidFill>
            </a:endParaRPr>
          </a:p>
          <a:p>
            <a:r>
              <a:rPr lang="en-GB" sz="1200" dirty="0" smtClean="0">
                <a:solidFill>
                  <a:schemeClr val="tx1"/>
                </a:solidFill>
              </a:rPr>
              <a:t>Because the instance of Google Android is virtual, it can be moved anywhere in the world through </a:t>
            </a:r>
            <a:r>
              <a:rPr lang="en-GB" sz="1200" i="1" dirty="0" smtClean="0">
                <a:solidFill>
                  <a:schemeClr val="tx1"/>
                </a:solidFill>
              </a:rPr>
              <a:t>mock location</a:t>
            </a:r>
            <a:r>
              <a:rPr lang="en-GB" sz="1200" dirty="0" smtClean="0">
                <a:solidFill>
                  <a:schemeClr val="tx1"/>
                </a:solidFill>
              </a:rPr>
              <a:t>. By automating these movements and calculating users’ distances from each, we can calculate their exact location by simple mathematical triangulation. Busted.</a:t>
            </a:r>
            <a:endParaRPr lang="en-GB" sz="1200" dirty="0">
              <a:solidFill>
                <a:schemeClr val="tx1"/>
              </a:solidFill>
            </a:endParaRPr>
          </a:p>
        </p:txBody>
      </p:sp>
      <p:cxnSp>
        <p:nvCxnSpPr>
          <p:cNvPr id="95" name="Straight Arrow Connector 94"/>
          <p:cNvCxnSpPr/>
          <p:nvPr/>
        </p:nvCxnSpPr>
        <p:spPr>
          <a:xfrm>
            <a:off x="9553492" y="4366458"/>
            <a:ext cx="1341381" cy="0"/>
          </a:xfrm>
          <a:prstGeom prst="straightConnector1">
            <a:avLst/>
          </a:prstGeom>
          <a:ln w="76200">
            <a:solidFill>
              <a:srgbClr val="3D5A99"/>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69837" y="4789940"/>
            <a:ext cx="6522491" cy="3580467"/>
          </a:xfrm>
          <a:prstGeom prst="rect">
            <a:avLst/>
          </a:prstGeom>
          <a:noFill/>
        </p:spPr>
        <p:txBody>
          <a:bodyPr wrap="square" rtlCol="0">
            <a:spAutoFit/>
          </a:bodyPr>
          <a:lstStyle/>
          <a:p>
            <a:pPr marL="342900" lvl="0" indent="-342900" algn="just">
              <a:lnSpc>
                <a:spcPts val="3400"/>
              </a:lnSpc>
              <a:buFont typeface="Arial" panose="020B0604020202020204" pitchFamily="34" charset="0"/>
              <a:buChar char="•"/>
            </a:pPr>
            <a:r>
              <a:rPr lang="en-GB" sz="2400" dirty="0" smtClean="0">
                <a:solidFill>
                  <a:prstClr val="black"/>
                </a:solidFill>
              </a:rPr>
              <a:t>That </a:t>
            </a:r>
            <a:r>
              <a:rPr lang="en-GB" sz="2400" dirty="0">
                <a:solidFill>
                  <a:prstClr val="black"/>
                </a:solidFill>
              </a:rPr>
              <a:t>guy who knows everyone. </a:t>
            </a:r>
            <a:r>
              <a:rPr lang="en-GB" sz="2400" b="1" dirty="0">
                <a:solidFill>
                  <a:srgbClr val="3D5A99"/>
                </a:solidFill>
              </a:rPr>
              <a:t>What's his trick</a:t>
            </a:r>
            <a:r>
              <a:rPr lang="en-GB" sz="2400" dirty="0">
                <a:solidFill>
                  <a:prstClr val="black"/>
                </a:solidFill>
              </a:rPr>
              <a:t>?</a:t>
            </a:r>
          </a:p>
          <a:p>
            <a:pPr marL="342900" lvl="0" indent="-342900" algn="just">
              <a:lnSpc>
                <a:spcPts val="3400"/>
              </a:lnSpc>
              <a:buFont typeface="Arial" panose="020B0604020202020204" pitchFamily="34" charset="0"/>
              <a:buChar char="•"/>
            </a:pPr>
            <a:r>
              <a:rPr lang="en-GB" sz="2400" dirty="0">
                <a:solidFill>
                  <a:prstClr val="black"/>
                </a:solidFill>
              </a:rPr>
              <a:t>Whom should we be </a:t>
            </a:r>
            <a:r>
              <a:rPr lang="en-GB" sz="2400" b="1" dirty="0">
                <a:solidFill>
                  <a:srgbClr val="3D5A99"/>
                </a:solidFill>
              </a:rPr>
              <a:t>talking to less</a:t>
            </a:r>
            <a:r>
              <a:rPr lang="en-GB" sz="2400" dirty="0">
                <a:solidFill>
                  <a:prstClr val="black"/>
                </a:solidFill>
              </a:rPr>
              <a:t>, because </a:t>
            </a:r>
            <a:r>
              <a:rPr lang="en-GB" sz="2400" b="1" dirty="0">
                <a:solidFill>
                  <a:srgbClr val="3D5A99"/>
                </a:solidFill>
              </a:rPr>
              <a:t>they're just so negative</a:t>
            </a:r>
            <a:r>
              <a:rPr lang="en-GB" sz="2400" dirty="0">
                <a:solidFill>
                  <a:prstClr val="black"/>
                </a:solidFill>
              </a:rPr>
              <a:t>?</a:t>
            </a:r>
          </a:p>
          <a:p>
            <a:pPr marL="342900" lvl="0" indent="-342900" algn="just">
              <a:lnSpc>
                <a:spcPts val="3400"/>
              </a:lnSpc>
              <a:buFont typeface="Arial" panose="020B0604020202020204" pitchFamily="34" charset="0"/>
              <a:buChar char="•"/>
            </a:pPr>
            <a:r>
              <a:rPr lang="en-GB" sz="2400" dirty="0">
                <a:solidFill>
                  <a:prstClr val="black"/>
                </a:solidFill>
              </a:rPr>
              <a:t>And who </a:t>
            </a:r>
            <a:r>
              <a:rPr lang="en-GB" sz="2400" b="1" dirty="0">
                <a:solidFill>
                  <a:srgbClr val="3D5A99"/>
                </a:solidFill>
              </a:rPr>
              <a:t>just can't keep their mouth shut</a:t>
            </a:r>
            <a:r>
              <a:rPr lang="en-GB" sz="2400" dirty="0">
                <a:solidFill>
                  <a:prstClr val="black"/>
                </a:solidFill>
              </a:rPr>
              <a:t>, especially when it comes to </a:t>
            </a:r>
            <a:r>
              <a:rPr lang="en-GB" sz="2400" b="1" dirty="0">
                <a:solidFill>
                  <a:srgbClr val="3D5A99"/>
                </a:solidFill>
              </a:rPr>
              <a:t>naughty words</a:t>
            </a:r>
            <a:r>
              <a:rPr lang="en-GB" sz="2400" dirty="0">
                <a:solidFill>
                  <a:prstClr val="black"/>
                </a:solidFill>
              </a:rPr>
              <a:t>?</a:t>
            </a:r>
          </a:p>
          <a:p>
            <a:pPr lvl="0" algn="just">
              <a:lnSpc>
                <a:spcPts val="3400"/>
              </a:lnSpc>
            </a:pPr>
            <a:r>
              <a:rPr lang="en-GB" sz="2400" dirty="0" smtClean="0">
                <a:solidFill>
                  <a:prstClr val="black"/>
                </a:solidFill>
              </a:rPr>
              <a:t>Facebook </a:t>
            </a:r>
            <a:r>
              <a:rPr lang="en-GB" sz="2400" dirty="0">
                <a:solidFill>
                  <a:prstClr val="black"/>
                </a:solidFill>
              </a:rPr>
              <a:t>Semantic Analysis can reveal these high level details from your messages archive</a:t>
            </a:r>
            <a:r>
              <a:rPr lang="en-GB" sz="2400" dirty="0" smtClean="0">
                <a:solidFill>
                  <a:prstClr val="black"/>
                </a:solidFill>
              </a:rPr>
              <a:t>.</a:t>
            </a:r>
            <a:endParaRPr lang="en-GB" sz="2400" dirty="0">
              <a:solidFill>
                <a:prstClr val="black"/>
              </a:solidFill>
            </a:endParaRPr>
          </a:p>
        </p:txBody>
      </p:sp>
      <p:sp>
        <p:nvSpPr>
          <p:cNvPr id="54" name="TextBox 53"/>
          <p:cNvSpPr txBox="1"/>
          <p:nvPr/>
        </p:nvSpPr>
        <p:spPr>
          <a:xfrm>
            <a:off x="869837" y="9243727"/>
            <a:ext cx="9966164" cy="3580467"/>
          </a:xfrm>
          <a:prstGeom prst="rect">
            <a:avLst/>
          </a:prstGeom>
          <a:noFill/>
        </p:spPr>
        <p:txBody>
          <a:bodyPr wrap="square" rtlCol="0">
            <a:spAutoFit/>
          </a:bodyPr>
          <a:lstStyle/>
          <a:p>
            <a:pPr marL="342900" lvl="0" indent="-342900" algn="just">
              <a:lnSpc>
                <a:spcPts val="3400"/>
              </a:lnSpc>
              <a:buFont typeface="Arial" panose="020B0604020202020204" pitchFamily="34" charset="0"/>
              <a:buChar char="•"/>
            </a:pPr>
            <a:r>
              <a:rPr lang="en-GB" sz="2400" dirty="0" smtClean="0">
                <a:solidFill>
                  <a:prstClr val="black"/>
                </a:solidFill>
              </a:rPr>
              <a:t>Social </a:t>
            </a:r>
            <a:r>
              <a:rPr lang="en-GB" sz="2400" dirty="0">
                <a:solidFill>
                  <a:prstClr val="black"/>
                </a:solidFill>
              </a:rPr>
              <a:t>networking applications like Tinder and </a:t>
            </a:r>
            <a:r>
              <a:rPr lang="en-GB" sz="2400" dirty="0" err="1">
                <a:solidFill>
                  <a:prstClr val="black"/>
                </a:solidFill>
              </a:rPr>
              <a:t>Grindr</a:t>
            </a:r>
            <a:r>
              <a:rPr lang="en-GB" sz="2400" dirty="0">
                <a:solidFill>
                  <a:prstClr val="black"/>
                </a:solidFill>
              </a:rPr>
              <a:t> have </a:t>
            </a:r>
            <a:r>
              <a:rPr lang="en-GB" sz="2400" b="1" dirty="0">
                <a:solidFill>
                  <a:srgbClr val="FCB827"/>
                </a:solidFill>
              </a:rPr>
              <a:t>contextualised dating </a:t>
            </a:r>
            <a:r>
              <a:rPr lang="en-GB" sz="2400" dirty="0">
                <a:solidFill>
                  <a:prstClr val="black"/>
                </a:solidFill>
              </a:rPr>
              <a:t>and meeting new people through </a:t>
            </a:r>
            <a:r>
              <a:rPr lang="en-GB" sz="2400" b="1" dirty="0">
                <a:solidFill>
                  <a:srgbClr val="FCB827"/>
                </a:solidFill>
              </a:rPr>
              <a:t>location awareness</a:t>
            </a:r>
          </a:p>
          <a:p>
            <a:pPr marL="342900" lvl="0" indent="-342900" algn="just">
              <a:lnSpc>
                <a:spcPts val="3400"/>
              </a:lnSpc>
              <a:buFont typeface="Arial" panose="020B0604020202020204" pitchFamily="34" charset="0"/>
              <a:buChar char="•"/>
            </a:pPr>
            <a:r>
              <a:rPr lang="en-GB" sz="2400" dirty="0">
                <a:solidFill>
                  <a:prstClr val="black"/>
                </a:solidFill>
              </a:rPr>
              <a:t>Location and immediateness have taken priority such that </a:t>
            </a:r>
            <a:r>
              <a:rPr lang="en-GB" sz="2400" b="1" dirty="0">
                <a:solidFill>
                  <a:srgbClr val="FCB827"/>
                </a:solidFill>
              </a:rPr>
              <a:t>compatibility and interests are now secondary</a:t>
            </a:r>
            <a:r>
              <a:rPr lang="en-GB" sz="2400" dirty="0">
                <a:solidFill>
                  <a:prstClr val="black"/>
                </a:solidFill>
              </a:rPr>
              <a:t> </a:t>
            </a:r>
            <a:r>
              <a:rPr lang="en-GB" sz="2400" dirty="0" smtClean="0">
                <a:solidFill>
                  <a:prstClr val="black"/>
                </a:solidFill>
              </a:rPr>
              <a:t>factors</a:t>
            </a:r>
          </a:p>
          <a:p>
            <a:pPr marL="342900" lvl="0" indent="-342900" algn="just">
              <a:lnSpc>
                <a:spcPts val="3400"/>
              </a:lnSpc>
              <a:buFont typeface="Arial" panose="020B0604020202020204" pitchFamily="34" charset="0"/>
              <a:buChar char="•"/>
            </a:pPr>
            <a:r>
              <a:rPr lang="en-GB" sz="2400" dirty="0">
                <a:solidFill>
                  <a:prstClr val="black"/>
                </a:solidFill>
              </a:rPr>
              <a:t>For security and safety, </a:t>
            </a:r>
            <a:r>
              <a:rPr lang="en-GB" sz="2400" dirty="0" err="1">
                <a:solidFill>
                  <a:prstClr val="black"/>
                </a:solidFill>
              </a:rPr>
              <a:t>geosocial</a:t>
            </a:r>
            <a:r>
              <a:rPr lang="en-GB" sz="2400" dirty="0">
                <a:solidFill>
                  <a:prstClr val="black"/>
                </a:solidFill>
              </a:rPr>
              <a:t> networking applications protect users’ privacy by revealing </a:t>
            </a:r>
            <a:r>
              <a:rPr lang="en-GB" sz="2400" i="1" dirty="0">
                <a:solidFill>
                  <a:prstClr val="black"/>
                </a:solidFill>
              </a:rPr>
              <a:t>distance</a:t>
            </a:r>
            <a:r>
              <a:rPr lang="en-GB" sz="2400" dirty="0">
                <a:solidFill>
                  <a:prstClr val="black"/>
                </a:solidFill>
              </a:rPr>
              <a:t> instead of </a:t>
            </a:r>
            <a:r>
              <a:rPr lang="en-GB" sz="2400" i="1" dirty="0">
                <a:solidFill>
                  <a:prstClr val="black"/>
                </a:solidFill>
              </a:rPr>
              <a:t>exact </a:t>
            </a:r>
            <a:r>
              <a:rPr lang="en-GB" sz="2400" i="1" dirty="0" smtClean="0">
                <a:solidFill>
                  <a:prstClr val="black"/>
                </a:solidFill>
              </a:rPr>
              <a:t>location</a:t>
            </a:r>
            <a:r>
              <a:rPr lang="en-GB" sz="2400" dirty="0" smtClean="0">
                <a:solidFill>
                  <a:prstClr val="black"/>
                </a:solidFill>
              </a:rPr>
              <a:t>…</a:t>
            </a:r>
            <a:endParaRPr lang="en-GB" sz="2400" dirty="0">
              <a:solidFill>
                <a:prstClr val="black"/>
              </a:solidFill>
            </a:endParaRPr>
          </a:p>
          <a:p>
            <a:pPr marL="342900" lvl="0" indent="-342900" algn="just">
              <a:lnSpc>
                <a:spcPts val="3400"/>
              </a:lnSpc>
              <a:buFont typeface="Arial" panose="020B0604020202020204" pitchFamily="34" charset="0"/>
              <a:buChar char="•"/>
            </a:pPr>
            <a:r>
              <a:rPr lang="en-GB" sz="2400" dirty="0" smtClean="0">
                <a:solidFill>
                  <a:prstClr val="black"/>
                </a:solidFill>
              </a:rPr>
              <a:t>But t</a:t>
            </a:r>
            <a:r>
              <a:rPr lang="en-GB" sz="2400" dirty="0" smtClean="0">
                <a:solidFill>
                  <a:prstClr val="black"/>
                </a:solidFill>
              </a:rPr>
              <a:t>his research </a:t>
            </a:r>
            <a:r>
              <a:rPr lang="en-GB" sz="2400" b="1" dirty="0" smtClean="0">
                <a:solidFill>
                  <a:srgbClr val="FCB827"/>
                </a:solidFill>
              </a:rPr>
              <a:t>exploits </a:t>
            </a:r>
            <a:r>
              <a:rPr lang="en-GB" sz="2400" b="1" dirty="0" err="1" smtClean="0">
                <a:solidFill>
                  <a:srgbClr val="FCB827"/>
                </a:solidFill>
              </a:rPr>
              <a:t>Grindr</a:t>
            </a:r>
            <a:r>
              <a:rPr lang="en-GB" sz="2400" b="1" dirty="0" smtClean="0">
                <a:solidFill>
                  <a:srgbClr val="FCB827"/>
                </a:solidFill>
              </a:rPr>
              <a:t> </a:t>
            </a:r>
            <a:r>
              <a:rPr lang="en-GB" sz="2400" dirty="0" smtClean="0">
                <a:solidFill>
                  <a:prstClr val="black"/>
                </a:solidFill>
              </a:rPr>
              <a:t>to prove insecurities even by nature.</a:t>
            </a:r>
          </a:p>
        </p:txBody>
      </p:sp>
      <p:sp>
        <p:nvSpPr>
          <p:cNvPr id="55" name="TextBox 54"/>
          <p:cNvSpPr txBox="1"/>
          <p:nvPr/>
        </p:nvSpPr>
        <p:spPr>
          <a:xfrm>
            <a:off x="869837" y="3947183"/>
            <a:ext cx="9966164" cy="843308"/>
          </a:xfrm>
          <a:prstGeom prst="rect">
            <a:avLst/>
          </a:prstGeom>
          <a:noFill/>
        </p:spPr>
        <p:txBody>
          <a:bodyPr wrap="square" rtlCol="0">
            <a:spAutoFit/>
          </a:bodyPr>
          <a:lstStyle/>
          <a:p>
            <a:pPr lvl="0" algn="just"/>
            <a:r>
              <a:rPr lang="en-GB" sz="4880" dirty="0">
                <a:solidFill>
                  <a:srgbClr val="3B5998"/>
                </a:solidFill>
              </a:rPr>
              <a:t>FACEBOOK SEMANTIC </a:t>
            </a:r>
            <a:r>
              <a:rPr lang="en-GB" sz="4880" dirty="0" smtClean="0">
                <a:solidFill>
                  <a:srgbClr val="3B5998"/>
                </a:solidFill>
              </a:rPr>
              <a:t>ANALYSIS</a:t>
            </a:r>
            <a:endParaRPr lang="en-GB" sz="4880" dirty="0">
              <a:solidFill>
                <a:srgbClr val="3B5998"/>
              </a:solidFill>
            </a:endParaRPr>
          </a:p>
        </p:txBody>
      </p:sp>
      <p:sp>
        <p:nvSpPr>
          <p:cNvPr id="56" name="TextBox 55"/>
          <p:cNvSpPr txBox="1"/>
          <p:nvPr/>
        </p:nvSpPr>
        <p:spPr>
          <a:xfrm>
            <a:off x="869837" y="8390964"/>
            <a:ext cx="9966164" cy="843308"/>
          </a:xfrm>
          <a:prstGeom prst="rect">
            <a:avLst/>
          </a:prstGeom>
          <a:noFill/>
        </p:spPr>
        <p:txBody>
          <a:bodyPr wrap="square" rtlCol="0">
            <a:spAutoFit/>
          </a:bodyPr>
          <a:lstStyle/>
          <a:p>
            <a:pPr lvl="0" algn="just"/>
            <a:r>
              <a:rPr lang="en-GB" sz="4880" dirty="0">
                <a:solidFill>
                  <a:srgbClr val="FFC000"/>
                </a:solidFill>
              </a:rPr>
              <a:t>GEOSOCIAL NETWORKING </a:t>
            </a:r>
            <a:r>
              <a:rPr lang="en-GB" sz="4880" dirty="0" smtClean="0">
                <a:solidFill>
                  <a:srgbClr val="FFC000"/>
                </a:solidFill>
              </a:rPr>
              <a:t>SECURITY</a:t>
            </a:r>
            <a:endParaRPr lang="en-GB" sz="4880" dirty="0">
              <a:solidFill>
                <a:srgbClr val="FFC000"/>
              </a:solidFill>
            </a:endParaRPr>
          </a:p>
        </p:txBody>
      </p:sp>
      <p:graphicFrame>
        <p:nvGraphicFramePr>
          <p:cNvPr id="66" name="Table 65"/>
          <p:cNvGraphicFramePr>
            <a:graphicFrameLocks noGrp="1"/>
          </p:cNvGraphicFramePr>
          <p:nvPr>
            <p:extLst>
              <p:ext uri="{D42A27DB-BD31-4B8C-83A1-F6EECF244321}">
                <p14:modId xmlns:p14="http://schemas.microsoft.com/office/powerpoint/2010/main" val="2361492291"/>
              </p:ext>
            </p:extLst>
          </p:nvPr>
        </p:nvGraphicFramePr>
        <p:xfrm>
          <a:off x="7754400" y="4895352"/>
          <a:ext cx="3096344" cy="1123311"/>
        </p:xfrm>
        <a:graphic>
          <a:graphicData uri="http://schemas.openxmlformats.org/drawingml/2006/table">
            <a:tbl>
              <a:tblPr firstRow="1" bandRow="1"/>
              <a:tblGrid>
                <a:gridCol w="1368152"/>
                <a:gridCol w="1728192"/>
              </a:tblGrid>
              <a:tr h="263502">
                <a:tc gridSpan="2">
                  <a:txBody>
                    <a:bodyPr/>
                    <a:lstStyle>
                      <a:lvl1pPr marL="0" algn="l" defTabSz="2851191" rtl="0" eaLnBrk="1" latinLnBrk="0" hangingPunct="1">
                        <a:defRPr sz="5613" b="1" kern="1200">
                          <a:solidFill>
                            <a:schemeClr val="lt1"/>
                          </a:solidFill>
                          <a:latin typeface="Calibri"/>
                        </a:defRPr>
                      </a:lvl1pPr>
                      <a:lvl2pPr marL="1425595" algn="l" defTabSz="2851191" rtl="0" eaLnBrk="1" latinLnBrk="0" hangingPunct="1">
                        <a:defRPr sz="5613" b="1" kern="1200">
                          <a:solidFill>
                            <a:schemeClr val="lt1"/>
                          </a:solidFill>
                          <a:latin typeface="Calibri"/>
                        </a:defRPr>
                      </a:lvl2pPr>
                      <a:lvl3pPr marL="2851191" algn="l" defTabSz="2851191" rtl="0" eaLnBrk="1" latinLnBrk="0" hangingPunct="1">
                        <a:defRPr sz="5613" b="1" kern="1200">
                          <a:solidFill>
                            <a:schemeClr val="lt1"/>
                          </a:solidFill>
                          <a:latin typeface="Calibri"/>
                        </a:defRPr>
                      </a:lvl3pPr>
                      <a:lvl4pPr marL="4276786" algn="l" defTabSz="2851191" rtl="0" eaLnBrk="1" latinLnBrk="0" hangingPunct="1">
                        <a:defRPr sz="5613" b="1" kern="1200">
                          <a:solidFill>
                            <a:schemeClr val="lt1"/>
                          </a:solidFill>
                          <a:latin typeface="Calibri"/>
                        </a:defRPr>
                      </a:lvl4pPr>
                      <a:lvl5pPr marL="5702381" algn="l" defTabSz="2851191" rtl="0" eaLnBrk="1" latinLnBrk="0" hangingPunct="1">
                        <a:defRPr sz="5613" b="1" kern="1200">
                          <a:solidFill>
                            <a:schemeClr val="lt1"/>
                          </a:solidFill>
                          <a:latin typeface="Calibri"/>
                        </a:defRPr>
                      </a:lvl5pPr>
                      <a:lvl6pPr marL="7127977" algn="l" defTabSz="2851191" rtl="0" eaLnBrk="1" latinLnBrk="0" hangingPunct="1">
                        <a:defRPr sz="5613" b="1" kern="1200">
                          <a:solidFill>
                            <a:schemeClr val="lt1"/>
                          </a:solidFill>
                          <a:latin typeface="Calibri"/>
                        </a:defRPr>
                      </a:lvl6pPr>
                      <a:lvl7pPr marL="8553572" algn="l" defTabSz="2851191" rtl="0" eaLnBrk="1" latinLnBrk="0" hangingPunct="1">
                        <a:defRPr sz="5613" b="1" kern="1200">
                          <a:solidFill>
                            <a:schemeClr val="lt1"/>
                          </a:solidFill>
                          <a:latin typeface="Calibri"/>
                        </a:defRPr>
                      </a:lvl7pPr>
                      <a:lvl8pPr marL="9979167" algn="l" defTabSz="2851191" rtl="0" eaLnBrk="1" latinLnBrk="0" hangingPunct="1">
                        <a:defRPr sz="5613" b="1" kern="1200">
                          <a:solidFill>
                            <a:schemeClr val="lt1"/>
                          </a:solidFill>
                          <a:latin typeface="Calibri"/>
                        </a:defRPr>
                      </a:lvl8pPr>
                      <a:lvl9pPr marL="11404763" algn="l" defTabSz="2851191" rtl="0" eaLnBrk="1" latinLnBrk="0" hangingPunct="1">
                        <a:defRPr sz="5613" b="1" kern="1200">
                          <a:solidFill>
                            <a:schemeClr val="lt1"/>
                          </a:solidFill>
                          <a:latin typeface="Calibri"/>
                        </a:defRPr>
                      </a:lvl9pPr>
                    </a:lstStyle>
                    <a:p>
                      <a:r>
                        <a:rPr lang="en-GB" sz="1200" i="0" dirty="0" smtClean="0">
                          <a:solidFill>
                            <a:srgbClr val="FFFF00"/>
                          </a:solidFill>
                          <a:effectLst>
                            <a:glow rad="228600">
                              <a:schemeClr val="accent1">
                                <a:satMod val="175000"/>
                                <a:alpha val="40000"/>
                              </a:schemeClr>
                            </a:glow>
                          </a:effectLst>
                          <a:latin typeface="Source Sans Pro" panose="020B0503030403020204" pitchFamily="34" charset="0"/>
                          <a:ea typeface="Segoe UI" panose="020B0502040204020203" pitchFamily="34" charset="0"/>
                          <a:cs typeface="Segoe UI" panose="020B0502040204020203" pitchFamily="34" charset="0"/>
                        </a:rPr>
                        <a:t>Friend</a:t>
                      </a:r>
                      <a:r>
                        <a:rPr lang="en-GB" sz="1200" i="0" dirty="0" smtClean="0">
                          <a:latin typeface="Source Sans Pro" panose="020B0503030403020204" pitchFamily="34" charset="0"/>
                          <a:ea typeface="Segoe UI" panose="020B0502040204020203" pitchFamily="34" charset="0"/>
                          <a:cs typeface="Segoe UI" panose="020B0502040204020203" pitchFamily="34" charset="0"/>
                        </a:rPr>
                        <a:t> Class</a:t>
                      </a:r>
                      <a:endParaRPr lang="en-GB" sz="1200" i="0" dirty="0">
                        <a:latin typeface="Source Sans Pro" panose="020B0503030403020204" pitchFamily="34" charset="0"/>
                        <a:ea typeface="Segoe UI" panose="020B0502040204020203" pitchFamily="34" charset="0"/>
                        <a:cs typeface="Segoe UI"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hMerge="1">
                  <a:txBody>
                    <a:bodyPr/>
                    <a:lstStyle/>
                    <a:p>
                      <a:endParaRPr lang="en-GB" dirty="0"/>
                    </a:p>
                  </a:txBody>
                  <a:tcPr/>
                </a:tc>
              </a:tr>
              <a:tr h="280694">
                <a:tc>
                  <a:txBody>
                    <a:bodyPr/>
                    <a:lstStyle>
                      <a:lvl1pPr marL="0" algn="l" defTabSz="2851191" rtl="0" eaLnBrk="1" latinLnBrk="0" hangingPunct="1">
                        <a:defRPr sz="5613" kern="1200">
                          <a:solidFill>
                            <a:schemeClr val="dk1"/>
                          </a:solidFill>
                          <a:latin typeface="Calibri"/>
                        </a:defRPr>
                      </a:lvl1pPr>
                      <a:lvl2pPr marL="1425595" algn="l" defTabSz="2851191" rtl="0" eaLnBrk="1" latinLnBrk="0" hangingPunct="1">
                        <a:defRPr sz="5613" kern="1200">
                          <a:solidFill>
                            <a:schemeClr val="dk1"/>
                          </a:solidFill>
                          <a:latin typeface="Calibri"/>
                        </a:defRPr>
                      </a:lvl2pPr>
                      <a:lvl3pPr marL="2851191" algn="l" defTabSz="2851191" rtl="0" eaLnBrk="1" latinLnBrk="0" hangingPunct="1">
                        <a:defRPr sz="5613" kern="1200">
                          <a:solidFill>
                            <a:schemeClr val="dk1"/>
                          </a:solidFill>
                          <a:latin typeface="Calibri"/>
                        </a:defRPr>
                      </a:lvl3pPr>
                      <a:lvl4pPr marL="4276786" algn="l" defTabSz="2851191" rtl="0" eaLnBrk="1" latinLnBrk="0" hangingPunct="1">
                        <a:defRPr sz="5613" kern="1200">
                          <a:solidFill>
                            <a:schemeClr val="dk1"/>
                          </a:solidFill>
                          <a:latin typeface="Calibri"/>
                        </a:defRPr>
                      </a:lvl4pPr>
                      <a:lvl5pPr marL="5702381" algn="l" defTabSz="2851191" rtl="0" eaLnBrk="1" latinLnBrk="0" hangingPunct="1">
                        <a:defRPr sz="5613" kern="1200">
                          <a:solidFill>
                            <a:schemeClr val="dk1"/>
                          </a:solidFill>
                          <a:latin typeface="Calibri"/>
                        </a:defRPr>
                      </a:lvl5pPr>
                      <a:lvl6pPr marL="7127977" algn="l" defTabSz="2851191" rtl="0" eaLnBrk="1" latinLnBrk="0" hangingPunct="1">
                        <a:defRPr sz="5613" kern="1200">
                          <a:solidFill>
                            <a:schemeClr val="dk1"/>
                          </a:solidFill>
                          <a:latin typeface="Calibri"/>
                        </a:defRPr>
                      </a:lvl6pPr>
                      <a:lvl7pPr marL="8553572" algn="l" defTabSz="2851191" rtl="0" eaLnBrk="1" latinLnBrk="0" hangingPunct="1">
                        <a:defRPr sz="5613" kern="1200">
                          <a:solidFill>
                            <a:schemeClr val="dk1"/>
                          </a:solidFill>
                          <a:latin typeface="Calibri"/>
                        </a:defRPr>
                      </a:lvl7pPr>
                      <a:lvl8pPr marL="9979167" algn="l" defTabSz="2851191" rtl="0" eaLnBrk="1" latinLnBrk="0" hangingPunct="1">
                        <a:defRPr sz="5613" kern="1200">
                          <a:solidFill>
                            <a:schemeClr val="dk1"/>
                          </a:solidFill>
                          <a:latin typeface="Calibri"/>
                        </a:defRPr>
                      </a:lvl8pPr>
                      <a:lvl9pPr marL="11404763" algn="l" defTabSz="2851191" rtl="0" eaLnBrk="1" latinLnBrk="0" hangingPunct="1">
                        <a:defRPr sz="5613" kern="1200">
                          <a:solidFill>
                            <a:schemeClr val="dk1"/>
                          </a:solidFill>
                          <a:latin typeface="Calibri"/>
                        </a:defRPr>
                      </a:lvl9pPr>
                    </a:lstStyle>
                    <a:p>
                      <a:r>
                        <a:rPr lang="en-GB" sz="1200" dirty="0" smtClean="0">
                          <a:latin typeface="Source Sans Pro" panose="020B0503030403020204" pitchFamily="34" charset="0"/>
                          <a:ea typeface="Segoe UI" panose="020B0502040204020203" pitchFamily="34" charset="0"/>
                          <a:cs typeface="Segoe UI" panose="020B0502040204020203" pitchFamily="34" charset="0"/>
                        </a:rPr>
                        <a:t>Name</a:t>
                      </a:r>
                      <a:endParaRPr lang="en-GB" sz="1200" dirty="0">
                        <a:latin typeface="Source Sans Pro" panose="020B0503030403020204" pitchFamily="34" charset="0"/>
                        <a:ea typeface="Segoe UI" panose="020B0502040204020203" pitchFamily="34" charset="0"/>
                        <a:cs typeface="Segoe UI" panose="020B0502040204020203"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2851191" rtl="0" eaLnBrk="1" latinLnBrk="0" hangingPunct="1">
                        <a:defRPr sz="5613" kern="1200">
                          <a:solidFill>
                            <a:schemeClr val="dk1"/>
                          </a:solidFill>
                          <a:latin typeface="Calibri"/>
                        </a:defRPr>
                      </a:lvl1pPr>
                      <a:lvl2pPr marL="1425595" algn="l" defTabSz="2851191" rtl="0" eaLnBrk="1" latinLnBrk="0" hangingPunct="1">
                        <a:defRPr sz="5613" kern="1200">
                          <a:solidFill>
                            <a:schemeClr val="dk1"/>
                          </a:solidFill>
                          <a:latin typeface="Calibri"/>
                        </a:defRPr>
                      </a:lvl2pPr>
                      <a:lvl3pPr marL="2851191" algn="l" defTabSz="2851191" rtl="0" eaLnBrk="1" latinLnBrk="0" hangingPunct="1">
                        <a:defRPr sz="5613" kern="1200">
                          <a:solidFill>
                            <a:schemeClr val="dk1"/>
                          </a:solidFill>
                          <a:latin typeface="Calibri"/>
                        </a:defRPr>
                      </a:lvl3pPr>
                      <a:lvl4pPr marL="4276786" algn="l" defTabSz="2851191" rtl="0" eaLnBrk="1" latinLnBrk="0" hangingPunct="1">
                        <a:defRPr sz="5613" kern="1200">
                          <a:solidFill>
                            <a:schemeClr val="dk1"/>
                          </a:solidFill>
                          <a:latin typeface="Calibri"/>
                        </a:defRPr>
                      </a:lvl4pPr>
                      <a:lvl5pPr marL="5702381" algn="l" defTabSz="2851191" rtl="0" eaLnBrk="1" latinLnBrk="0" hangingPunct="1">
                        <a:defRPr sz="5613" kern="1200">
                          <a:solidFill>
                            <a:schemeClr val="dk1"/>
                          </a:solidFill>
                          <a:latin typeface="Calibri"/>
                        </a:defRPr>
                      </a:lvl5pPr>
                      <a:lvl6pPr marL="7127977" algn="l" defTabSz="2851191" rtl="0" eaLnBrk="1" latinLnBrk="0" hangingPunct="1">
                        <a:defRPr sz="5613" kern="1200">
                          <a:solidFill>
                            <a:schemeClr val="dk1"/>
                          </a:solidFill>
                          <a:latin typeface="Calibri"/>
                        </a:defRPr>
                      </a:lvl6pPr>
                      <a:lvl7pPr marL="8553572" algn="l" defTabSz="2851191" rtl="0" eaLnBrk="1" latinLnBrk="0" hangingPunct="1">
                        <a:defRPr sz="5613" kern="1200">
                          <a:solidFill>
                            <a:schemeClr val="dk1"/>
                          </a:solidFill>
                          <a:latin typeface="Calibri"/>
                        </a:defRPr>
                      </a:lvl7pPr>
                      <a:lvl8pPr marL="9979167" algn="l" defTabSz="2851191" rtl="0" eaLnBrk="1" latinLnBrk="0" hangingPunct="1">
                        <a:defRPr sz="5613" kern="1200">
                          <a:solidFill>
                            <a:schemeClr val="dk1"/>
                          </a:solidFill>
                          <a:latin typeface="Calibri"/>
                        </a:defRPr>
                      </a:lvl8pPr>
                      <a:lvl9pPr marL="11404763" algn="l" defTabSz="2851191" rtl="0" eaLnBrk="1" latinLnBrk="0" hangingPunct="1">
                        <a:defRPr sz="5613" kern="1200">
                          <a:solidFill>
                            <a:schemeClr val="dk1"/>
                          </a:solidFill>
                          <a:latin typeface="Calibri"/>
                        </a:defRPr>
                      </a:lvl9pPr>
                    </a:lstStyle>
                    <a:p>
                      <a:r>
                        <a:rPr lang="en-GB" sz="1200" dirty="0" smtClean="0">
                          <a:solidFill>
                            <a:schemeClr val="bg1">
                              <a:lumMod val="50000"/>
                            </a:schemeClr>
                          </a:solidFill>
                          <a:latin typeface="Source Sans Pro" panose="020B0503030403020204" pitchFamily="34" charset="0"/>
                          <a:ea typeface="Segoe UI" panose="020B0502040204020203" pitchFamily="34" charset="0"/>
                          <a:cs typeface="Segoe UI" panose="020B0502040204020203" pitchFamily="34" charset="0"/>
                        </a:rPr>
                        <a:t>String</a:t>
                      </a:r>
                      <a:endParaRPr lang="en-GB" sz="1200" dirty="0">
                        <a:solidFill>
                          <a:schemeClr val="bg1">
                            <a:lumMod val="50000"/>
                          </a:schemeClr>
                        </a:solidFill>
                        <a:latin typeface="Source Sans Pro" panose="020B0503030403020204" pitchFamily="34" charset="0"/>
                        <a:ea typeface="Segoe UI" panose="020B0502040204020203" pitchFamily="34" charset="0"/>
                        <a:cs typeface="Segoe UI" panose="020B0502040204020203"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66299">
                <a:tc>
                  <a:txBody>
                    <a:bodyPr/>
                    <a:lstStyle>
                      <a:lvl1pPr marL="0" algn="l" defTabSz="2851191" rtl="0" eaLnBrk="1" latinLnBrk="0" hangingPunct="1">
                        <a:defRPr sz="5613" kern="1200">
                          <a:solidFill>
                            <a:schemeClr val="dk1"/>
                          </a:solidFill>
                          <a:latin typeface="Calibri"/>
                        </a:defRPr>
                      </a:lvl1pPr>
                      <a:lvl2pPr marL="1425595" algn="l" defTabSz="2851191" rtl="0" eaLnBrk="1" latinLnBrk="0" hangingPunct="1">
                        <a:defRPr sz="5613" kern="1200">
                          <a:solidFill>
                            <a:schemeClr val="dk1"/>
                          </a:solidFill>
                          <a:latin typeface="Calibri"/>
                        </a:defRPr>
                      </a:lvl2pPr>
                      <a:lvl3pPr marL="2851191" algn="l" defTabSz="2851191" rtl="0" eaLnBrk="1" latinLnBrk="0" hangingPunct="1">
                        <a:defRPr sz="5613" kern="1200">
                          <a:solidFill>
                            <a:schemeClr val="dk1"/>
                          </a:solidFill>
                          <a:latin typeface="Calibri"/>
                        </a:defRPr>
                      </a:lvl3pPr>
                      <a:lvl4pPr marL="4276786" algn="l" defTabSz="2851191" rtl="0" eaLnBrk="1" latinLnBrk="0" hangingPunct="1">
                        <a:defRPr sz="5613" kern="1200">
                          <a:solidFill>
                            <a:schemeClr val="dk1"/>
                          </a:solidFill>
                          <a:latin typeface="Calibri"/>
                        </a:defRPr>
                      </a:lvl4pPr>
                      <a:lvl5pPr marL="5702381" algn="l" defTabSz="2851191" rtl="0" eaLnBrk="1" latinLnBrk="0" hangingPunct="1">
                        <a:defRPr sz="5613" kern="1200">
                          <a:solidFill>
                            <a:schemeClr val="dk1"/>
                          </a:solidFill>
                          <a:latin typeface="Calibri"/>
                        </a:defRPr>
                      </a:lvl5pPr>
                      <a:lvl6pPr marL="7127977" algn="l" defTabSz="2851191" rtl="0" eaLnBrk="1" latinLnBrk="0" hangingPunct="1">
                        <a:defRPr sz="5613" kern="1200">
                          <a:solidFill>
                            <a:schemeClr val="dk1"/>
                          </a:solidFill>
                          <a:latin typeface="Calibri"/>
                        </a:defRPr>
                      </a:lvl6pPr>
                      <a:lvl7pPr marL="8553572" algn="l" defTabSz="2851191" rtl="0" eaLnBrk="1" latinLnBrk="0" hangingPunct="1">
                        <a:defRPr sz="5613" kern="1200">
                          <a:solidFill>
                            <a:schemeClr val="dk1"/>
                          </a:solidFill>
                          <a:latin typeface="Calibri"/>
                        </a:defRPr>
                      </a:lvl7pPr>
                      <a:lvl8pPr marL="9979167" algn="l" defTabSz="2851191" rtl="0" eaLnBrk="1" latinLnBrk="0" hangingPunct="1">
                        <a:defRPr sz="5613" kern="1200">
                          <a:solidFill>
                            <a:schemeClr val="dk1"/>
                          </a:solidFill>
                          <a:latin typeface="Calibri"/>
                        </a:defRPr>
                      </a:lvl8pPr>
                      <a:lvl9pPr marL="11404763" algn="l" defTabSz="2851191" rtl="0" eaLnBrk="1" latinLnBrk="0" hangingPunct="1">
                        <a:defRPr sz="5613" kern="1200">
                          <a:solidFill>
                            <a:schemeClr val="dk1"/>
                          </a:solidFill>
                          <a:latin typeface="Calibri"/>
                        </a:defRPr>
                      </a:lvl9pPr>
                    </a:lstStyle>
                    <a:p>
                      <a:r>
                        <a:rPr lang="en-GB" sz="1200" dirty="0" smtClean="0">
                          <a:latin typeface="Source Sans Pro" panose="020B0503030403020204" pitchFamily="34" charset="0"/>
                          <a:ea typeface="Segoe UI" panose="020B0502040204020203" pitchFamily="34" charset="0"/>
                          <a:cs typeface="Segoe UI" panose="020B0502040204020203" pitchFamily="34" charset="0"/>
                        </a:rPr>
                        <a:t>Status</a:t>
                      </a:r>
                      <a:endParaRPr lang="en-GB" sz="1200" dirty="0">
                        <a:latin typeface="Source Sans Pro" panose="020B0503030403020204" pitchFamily="34" charset="0"/>
                        <a:ea typeface="Segoe UI" panose="020B0502040204020203" pitchFamily="34" charset="0"/>
                        <a:cs typeface="Segoe UI"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2851191" rtl="0" eaLnBrk="1" latinLnBrk="0" hangingPunct="1">
                        <a:defRPr sz="5613" kern="1200">
                          <a:solidFill>
                            <a:schemeClr val="dk1"/>
                          </a:solidFill>
                          <a:latin typeface="Calibri"/>
                        </a:defRPr>
                      </a:lvl1pPr>
                      <a:lvl2pPr marL="1425595" algn="l" defTabSz="2851191" rtl="0" eaLnBrk="1" latinLnBrk="0" hangingPunct="1">
                        <a:defRPr sz="5613" kern="1200">
                          <a:solidFill>
                            <a:schemeClr val="dk1"/>
                          </a:solidFill>
                          <a:latin typeface="Calibri"/>
                        </a:defRPr>
                      </a:lvl2pPr>
                      <a:lvl3pPr marL="2851191" algn="l" defTabSz="2851191" rtl="0" eaLnBrk="1" latinLnBrk="0" hangingPunct="1">
                        <a:defRPr sz="5613" kern="1200">
                          <a:solidFill>
                            <a:schemeClr val="dk1"/>
                          </a:solidFill>
                          <a:latin typeface="Calibri"/>
                        </a:defRPr>
                      </a:lvl3pPr>
                      <a:lvl4pPr marL="4276786" algn="l" defTabSz="2851191" rtl="0" eaLnBrk="1" latinLnBrk="0" hangingPunct="1">
                        <a:defRPr sz="5613" kern="1200">
                          <a:solidFill>
                            <a:schemeClr val="dk1"/>
                          </a:solidFill>
                          <a:latin typeface="Calibri"/>
                        </a:defRPr>
                      </a:lvl4pPr>
                      <a:lvl5pPr marL="5702381" algn="l" defTabSz="2851191" rtl="0" eaLnBrk="1" latinLnBrk="0" hangingPunct="1">
                        <a:defRPr sz="5613" kern="1200">
                          <a:solidFill>
                            <a:schemeClr val="dk1"/>
                          </a:solidFill>
                          <a:latin typeface="Calibri"/>
                        </a:defRPr>
                      </a:lvl5pPr>
                      <a:lvl6pPr marL="7127977" algn="l" defTabSz="2851191" rtl="0" eaLnBrk="1" latinLnBrk="0" hangingPunct="1">
                        <a:defRPr sz="5613" kern="1200">
                          <a:solidFill>
                            <a:schemeClr val="dk1"/>
                          </a:solidFill>
                          <a:latin typeface="Calibri"/>
                        </a:defRPr>
                      </a:lvl6pPr>
                      <a:lvl7pPr marL="8553572" algn="l" defTabSz="2851191" rtl="0" eaLnBrk="1" latinLnBrk="0" hangingPunct="1">
                        <a:defRPr sz="5613" kern="1200">
                          <a:solidFill>
                            <a:schemeClr val="dk1"/>
                          </a:solidFill>
                          <a:latin typeface="Calibri"/>
                        </a:defRPr>
                      </a:lvl7pPr>
                      <a:lvl8pPr marL="9979167" algn="l" defTabSz="2851191" rtl="0" eaLnBrk="1" latinLnBrk="0" hangingPunct="1">
                        <a:defRPr sz="5613" kern="1200">
                          <a:solidFill>
                            <a:schemeClr val="dk1"/>
                          </a:solidFill>
                          <a:latin typeface="Calibri"/>
                        </a:defRPr>
                      </a:lvl8pPr>
                      <a:lvl9pPr marL="11404763" algn="l" defTabSz="2851191" rtl="0" eaLnBrk="1" latinLnBrk="0" hangingPunct="1">
                        <a:defRPr sz="5613" kern="1200">
                          <a:solidFill>
                            <a:schemeClr val="dk1"/>
                          </a:solidFill>
                          <a:latin typeface="Calibri"/>
                        </a:defRPr>
                      </a:lvl9pPr>
                    </a:lstStyle>
                    <a:p>
                      <a:r>
                        <a:rPr lang="en-GB" sz="1200" dirty="0" smtClean="0">
                          <a:solidFill>
                            <a:schemeClr val="bg1">
                              <a:lumMod val="50000"/>
                            </a:schemeClr>
                          </a:solidFill>
                          <a:latin typeface="Source Sans Pro" panose="020B0503030403020204" pitchFamily="34" charset="0"/>
                          <a:ea typeface="Segoe UI" panose="020B0502040204020203" pitchFamily="34" charset="0"/>
                          <a:cs typeface="Segoe UI" panose="020B0502040204020203" pitchFamily="34" charset="0"/>
                        </a:rPr>
                        <a:t>Byte (</a:t>
                      </a:r>
                      <a:r>
                        <a:rPr lang="en-GB" sz="1200" dirty="0" err="1" smtClean="0">
                          <a:solidFill>
                            <a:schemeClr val="bg1">
                              <a:lumMod val="50000"/>
                            </a:schemeClr>
                          </a:solidFill>
                          <a:latin typeface="Source Sans Pro" panose="020B0503030403020204" pitchFamily="34" charset="0"/>
                          <a:ea typeface="Segoe UI" panose="020B0502040204020203" pitchFamily="34" charset="0"/>
                          <a:cs typeface="Segoe UI" panose="020B0502040204020203" pitchFamily="34" charset="0"/>
                        </a:rPr>
                        <a:t>Enum</a:t>
                      </a:r>
                      <a:r>
                        <a:rPr lang="en-GB" sz="1200" dirty="0" smtClean="0">
                          <a:solidFill>
                            <a:schemeClr val="bg1">
                              <a:lumMod val="50000"/>
                            </a:schemeClr>
                          </a:solidFill>
                          <a:latin typeface="Source Sans Pro" panose="020B0503030403020204" pitchFamily="34" charset="0"/>
                          <a:ea typeface="Segoe UI" panose="020B0502040204020203" pitchFamily="34" charset="0"/>
                          <a:cs typeface="Segoe UI" panose="020B0502040204020203" pitchFamily="34" charset="0"/>
                        </a:rPr>
                        <a:t>)</a:t>
                      </a:r>
                      <a:endParaRPr lang="en-GB" sz="1200" dirty="0">
                        <a:solidFill>
                          <a:schemeClr val="bg1">
                            <a:lumMod val="50000"/>
                          </a:schemeClr>
                        </a:solidFill>
                        <a:latin typeface="Source Sans Pro" panose="020B0503030403020204" pitchFamily="34" charset="0"/>
                        <a:ea typeface="Segoe UI" panose="020B0502040204020203" pitchFamily="34" charset="0"/>
                        <a:cs typeface="Segoe UI"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93977">
                <a:tc>
                  <a:txBody>
                    <a:bodyPr/>
                    <a:lstStyle>
                      <a:lvl1pPr marL="0" algn="l" defTabSz="2851191" rtl="0" eaLnBrk="1" latinLnBrk="0" hangingPunct="1">
                        <a:defRPr sz="5613" kern="1200">
                          <a:solidFill>
                            <a:schemeClr val="dk1"/>
                          </a:solidFill>
                          <a:latin typeface="Calibri"/>
                        </a:defRPr>
                      </a:lvl1pPr>
                      <a:lvl2pPr marL="1425595" algn="l" defTabSz="2851191" rtl="0" eaLnBrk="1" latinLnBrk="0" hangingPunct="1">
                        <a:defRPr sz="5613" kern="1200">
                          <a:solidFill>
                            <a:schemeClr val="dk1"/>
                          </a:solidFill>
                          <a:latin typeface="Calibri"/>
                        </a:defRPr>
                      </a:lvl2pPr>
                      <a:lvl3pPr marL="2851191" algn="l" defTabSz="2851191" rtl="0" eaLnBrk="1" latinLnBrk="0" hangingPunct="1">
                        <a:defRPr sz="5613" kern="1200">
                          <a:solidFill>
                            <a:schemeClr val="dk1"/>
                          </a:solidFill>
                          <a:latin typeface="Calibri"/>
                        </a:defRPr>
                      </a:lvl3pPr>
                      <a:lvl4pPr marL="4276786" algn="l" defTabSz="2851191" rtl="0" eaLnBrk="1" latinLnBrk="0" hangingPunct="1">
                        <a:defRPr sz="5613" kern="1200">
                          <a:solidFill>
                            <a:schemeClr val="dk1"/>
                          </a:solidFill>
                          <a:latin typeface="Calibri"/>
                        </a:defRPr>
                      </a:lvl4pPr>
                      <a:lvl5pPr marL="5702381" algn="l" defTabSz="2851191" rtl="0" eaLnBrk="1" latinLnBrk="0" hangingPunct="1">
                        <a:defRPr sz="5613" kern="1200">
                          <a:solidFill>
                            <a:schemeClr val="dk1"/>
                          </a:solidFill>
                          <a:latin typeface="Calibri"/>
                        </a:defRPr>
                      </a:lvl5pPr>
                      <a:lvl6pPr marL="7127977" algn="l" defTabSz="2851191" rtl="0" eaLnBrk="1" latinLnBrk="0" hangingPunct="1">
                        <a:defRPr sz="5613" kern="1200">
                          <a:solidFill>
                            <a:schemeClr val="dk1"/>
                          </a:solidFill>
                          <a:latin typeface="Calibri"/>
                        </a:defRPr>
                      </a:lvl6pPr>
                      <a:lvl7pPr marL="8553572" algn="l" defTabSz="2851191" rtl="0" eaLnBrk="1" latinLnBrk="0" hangingPunct="1">
                        <a:defRPr sz="5613" kern="1200">
                          <a:solidFill>
                            <a:schemeClr val="dk1"/>
                          </a:solidFill>
                          <a:latin typeface="Calibri"/>
                        </a:defRPr>
                      </a:lvl7pPr>
                      <a:lvl8pPr marL="9979167" algn="l" defTabSz="2851191" rtl="0" eaLnBrk="1" latinLnBrk="0" hangingPunct="1">
                        <a:defRPr sz="5613" kern="1200">
                          <a:solidFill>
                            <a:schemeClr val="dk1"/>
                          </a:solidFill>
                          <a:latin typeface="Calibri"/>
                        </a:defRPr>
                      </a:lvl8pPr>
                      <a:lvl9pPr marL="11404763" algn="l" defTabSz="2851191" rtl="0" eaLnBrk="1" latinLnBrk="0" hangingPunct="1">
                        <a:defRPr sz="5613" kern="1200">
                          <a:solidFill>
                            <a:schemeClr val="dk1"/>
                          </a:solidFill>
                          <a:latin typeface="Calibri"/>
                        </a:defRPr>
                      </a:lvl9pPr>
                    </a:lstStyle>
                    <a:p>
                      <a:r>
                        <a:rPr lang="en-GB" sz="1200" dirty="0" smtClean="0">
                          <a:latin typeface="Source Sans Pro" panose="020B0503030403020204" pitchFamily="34" charset="0"/>
                          <a:ea typeface="Segoe UI" panose="020B0502040204020203" pitchFamily="34" charset="0"/>
                          <a:cs typeface="Segoe UI" panose="020B0502040204020203" pitchFamily="34" charset="0"/>
                        </a:rPr>
                        <a:t>Messages</a:t>
                      </a:r>
                      <a:endParaRPr lang="en-GB" sz="1200" dirty="0">
                        <a:latin typeface="Source Sans Pro" panose="020B0503030403020204" pitchFamily="34" charset="0"/>
                        <a:ea typeface="Segoe UI" panose="020B0502040204020203" pitchFamily="34" charset="0"/>
                        <a:cs typeface="Segoe UI"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2851191" rtl="0" eaLnBrk="1" latinLnBrk="0" hangingPunct="1">
                        <a:defRPr sz="5613" kern="1200">
                          <a:solidFill>
                            <a:schemeClr val="dk1"/>
                          </a:solidFill>
                          <a:latin typeface="Calibri"/>
                        </a:defRPr>
                      </a:lvl1pPr>
                      <a:lvl2pPr marL="1425595" algn="l" defTabSz="2851191" rtl="0" eaLnBrk="1" latinLnBrk="0" hangingPunct="1">
                        <a:defRPr sz="5613" kern="1200">
                          <a:solidFill>
                            <a:schemeClr val="dk1"/>
                          </a:solidFill>
                          <a:latin typeface="Calibri"/>
                        </a:defRPr>
                      </a:lvl2pPr>
                      <a:lvl3pPr marL="2851191" algn="l" defTabSz="2851191" rtl="0" eaLnBrk="1" latinLnBrk="0" hangingPunct="1">
                        <a:defRPr sz="5613" kern="1200">
                          <a:solidFill>
                            <a:schemeClr val="dk1"/>
                          </a:solidFill>
                          <a:latin typeface="Calibri"/>
                        </a:defRPr>
                      </a:lvl3pPr>
                      <a:lvl4pPr marL="4276786" algn="l" defTabSz="2851191" rtl="0" eaLnBrk="1" latinLnBrk="0" hangingPunct="1">
                        <a:defRPr sz="5613" kern="1200">
                          <a:solidFill>
                            <a:schemeClr val="dk1"/>
                          </a:solidFill>
                          <a:latin typeface="Calibri"/>
                        </a:defRPr>
                      </a:lvl4pPr>
                      <a:lvl5pPr marL="5702381" algn="l" defTabSz="2851191" rtl="0" eaLnBrk="1" latinLnBrk="0" hangingPunct="1">
                        <a:defRPr sz="5613" kern="1200">
                          <a:solidFill>
                            <a:schemeClr val="dk1"/>
                          </a:solidFill>
                          <a:latin typeface="Calibri"/>
                        </a:defRPr>
                      </a:lvl5pPr>
                      <a:lvl6pPr marL="7127977" algn="l" defTabSz="2851191" rtl="0" eaLnBrk="1" latinLnBrk="0" hangingPunct="1">
                        <a:defRPr sz="5613" kern="1200">
                          <a:solidFill>
                            <a:schemeClr val="dk1"/>
                          </a:solidFill>
                          <a:latin typeface="Calibri"/>
                        </a:defRPr>
                      </a:lvl6pPr>
                      <a:lvl7pPr marL="8553572" algn="l" defTabSz="2851191" rtl="0" eaLnBrk="1" latinLnBrk="0" hangingPunct="1">
                        <a:defRPr sz="5613" kern="1200">
                          <a:solidFill>
                            <a:schemeClr val="dk1"/>
                          </a:solidFill>
                          <a:latin typeface="Calibri"/>
                        </a:defRPr>
                      </a:lvl7pPr>
                      <a:lvl8pPr marL="9979167" algn="l" defTabSz="2851191" rtl="0" eaLnBrk="1" latinLnBrk="0" hangingPunct="1">
                        <a:defRPr sz="5613" kern="1200">
                          <a:solidFill>
                            <a:schemeClr val="dk1"/>
                          </a:solidFill>
                          <a:latin typeface="Calibri"/>
                        </a:defRPr>
                      </a:lvl8pPr>
                      <a:lvl9pPr marL="11404763" algn="l" defTabSz="2851191" rtl="0" eaLnBrk="1" latinLnBrk="0" hangingPunct="1">
                        <a:defRPr sz="5613" kern="1200">
                          <a:solidFill>
                            <a:schemeClr val="dk1"/>
                          </a:solidFill>
                          <a:latin typeface="Calibri"/>
                        </a:defRPr>
                      </a:lvl9pPr>
                    </a:lstStyle>
                    <a:p>
                      <a:r>
                        <a:rPr lang="en-GB" sz="1200" dirty="0" smtClean="0">
                          <a:solidFill>
                            <a:schemeClr val="bg1">
                              <a:lumMod val="50000"/>
                            </a:schemeClr>
                          </a:solidFill>
                          <a:latin typeface="Source Sans Pro" panose="020B0503030403020204" pitchFamily="34" charset="0"/>
                          <a:ea typeface="Segoe UI" panose="020B0502040204020203" pitchFamily="34" charset="0"/>
                          <a:cs typeface="Segoe UI" panose="020B0502040204020203" pitchFamily="34" charset="0"/>
                        </a:rPr>
                        <a:t>List of </a:t>
                      </a:r>
                      <a:r>
                        <a:rPr lang="en-GB" sz="1200" i="1" dirty="0" smtClean="0">
                          <a:solidFill>
                            <a:srgbClr val="FFFF00"/>
                          </a:solidFill>
                          <a:effectLst>
                            <a:glow rad="228600">
                              <a:schemeClr val="accent1">
                                <a:satMod val="175000"/>
                                <a:alpha val="40000"/>
                              </a:schemeClr>
                            </a:glow>
                          </a:effectLst>
                          <a:latin typeface="Source Sans Pro" panose="020B0503030403020204" pitchFamily="34" charset="0"/>
                          <a:ea typeface="Segoe UI" panose="020B0502040204020203" pitchFamily="34" charset="0"/>
                          <a:cs typeface="Segoe UI" panose="020B0502040204020203" pitchFamily="34" charset="0"/>
                        </a:rPr>
                        <a:t>Message</a:t>
                      </a:r>
                      <a:endParaRPr lang="en-GB" sz="1200" dirty="0">
                        <a:solidFill>
                          <a:srgbClr val="FFFF00"/>
                        </a:solidFill>
                        <a:latin typeface="Source Sans Pro" panose="020B0503030403020204" pitchFamily="34" charset="0"/>
                        <a:ea typeface="Segoe UI" panose="020B0502040204020203" pitchFamily="34" charset="0"/>
                        <a:cs typeface="Segoe UI"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69" name="TextBox 68"/>
          <p:cNvSpPr txBox="1"/>
          <p:nvPr/>
        </p:nvSpPr>
        <p:spPr>
          <a:xfrm>
            <a:off x="8387729" y="7270408"/>
            <a:ext cx="2448272" cy="461665"/>
          </a:xfrm>
          <a:prstGeom prst="rect">
            <a:avLst/>
          </a:prstGeom>
          <a:noFill/>
          <a:effectLst>
            <a:glow rad="228600">
              <a:srgbClr val="4F81BD">
                <a:satMod val="175000"/>
                <a:alpha val="40000"/>
              </a:srgbClr>
            </a:glow>
          </a:effectLst>
        </p:spPr>
        <p:txBody>
          <a:bodyPr wrap="square" rtlCol="0">
            <a:spAutoFit/>
          </a:bodyPr>
          <a:lstStyle/>
          <a:p>
            <a:pPr marL="0" marR="0" lvl="0" indent="0" algn="r" defTabSz="914400" eaLnBrk="1" fontAlgn="auto" latinLnBrk="0" hangingPunct="1">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3B5998"/>
                </a:solidFill>
                <a:effectLst/>
                <a:uLnTx/>
                <a:uFillTx/>
                <a:ea typeface="Segoe UI" panose="020B0502040204020203" pitchFamily="34" charset="0"/>
                <a:cs typeface="Segoe UI" panose="020B0502040204020203" pitchFamily="34" charset="0"/>
              </a:rPr>
              <a:t>“</a:t>
            </a:r>
            <a:r>
              <a:rPr kumimoji="0" lang="en-GB" sz="1200" b="0" i="0" u="none" strike="noStrike" kern="0" cap="none" spc="0" normalizeH="0" baseline="0" noProof="0" dirty="0" smtClean="0">
                <a:ln>
                  <a:noFill/>
                </a:ln>
                <a:solidFill>
                  <a:prstClr val="black"/>
                </a:solidFill>
                <a:effectLst/>
                <a:uLnTx/>
                <a:uFillTx/>
                <a:ea typeface="Segoe UI" panose="020B0502040204020203" pitchFamily="34" charset="0"/>
                <a:cs typeface="Segoe UI" panose="020B0502040204020203" pitchFamily="34" charset="0"/>
              </a:rPr>
              <a:t>As a </a:t>
            </a:r>
            <a:r>
              <a:rPr kumimoji="0" lang="en-GB" sz="1200" b="0" i="1" u="none" strike="noStrike" kern="0" cap="none" spc="0" normalizeH="0" baseline="0" noProof="0" dirty="0" smtClean="0">
                <a:ln>
                  <a:noFill/>
                </a:ln>
                <a:solidFill>
                  <a:srgbClr val="FFFF00"/>
                </a:solidFill>
                <a:effectLst>
                  <a:glow rad="228600">
                    <a:srgbClr val="4F81BD">
                      <a:satMod val="175000"/>
                      <a:alpha val="40000"/>
                    </a:srgbClr>
                  </a:glow>
                </a:effectLst>
                <a:uLnTx/>
                <a:uFillTx/>
                <a:ea typeface="Segoe UI" panose="020B0502040204020203" pitchFamily="34" charset="0"/>
                <a:cs typeface="Segoe UI" panose="020B0502040204020203" pitchFamily="34" charset="0"/>
              </a:rPr>
              <a:t>Subject</a:t>
            </a:r>
            <a:r>
              <a:rPr kumimoji="0" lang="en-GB" sz="1200" b="0" i="0" u="none" strike="noStrike" kern="0" cap="none" spc="0" normalizeH="0" baseline="0" noProof="0" dirty="0" smtClean="0">
                <a:ln>
                  <a:noFill/>
                </a:ln>
                <a:solidFill>
                  <a:prstClr val="black"/>
                </a:solidFill>
                <a:effectLst/>
                <a:uLnTx/>
                <a:uFillTx/>
                <a:ea typeface="Segoe UI" panose="020B0502040204020203" pitchFamily="34" charset="0"/>
                <a:cs typeface="Segoe UI" panose="020B0502040204020203" pitchFamily="34" charset="0"/>
              </a:rPr>
              <a:t> has many </a:t>
            </a:r>
            <a:r>
              <a:rPr kumimoji="0" lang="en-GB" sz="1200" b="0" i="1" u="none" strike="noStrike" kern="0" cap="none" spc="0" normalizeH="0" baseline="0" noProof="0" dirty="0" smtClean="0">
                <a:ln>
                  <a:noFill/>
                </a:ln>
                <a:solidFill>
                  <a:srgbClr val="FFFF00"/>
                </a:solidFill>
                <a:effectLst>
                  <a:glow rad="228600">
                    <a:srgbClr val="4F81BD">
                      <a:satMod val="175000"/>
                      <a:alpha val="40000"/>
                    </a:srgbClr>
                  </a:glow>
                </a:effectLst>
                <a:uLnTx/>
                <a:uFillTx/>
                <a:ea typeface="Segoe UI" panose="020B0502040204020203" pitchFamily="34" charset="0"/>
                <a:cs typeface="Segoe UI" panose="020B0502040204020203" pitchFamily="34" charset="0"/>
              </a:rPr>
              <a:t>Friend</a:t>
            </a:r>
            <a:r>
              <a:rPr kumimoji="0" lang="en-GB" sz="1200" b="0" i="0" u="none" strike="noStrike" kern="0" cap="none" spc="0" normalizeH="0" baseline="0" noProof="0" dirty="0" smtClean="0">
                <a:ln>
                  <a:noFill/>
                </a:ln>
                <a:solidFill>
                  <a:prstClr val="black"/>
                </a:solidFill>
                <a:effectLst/>
                <a:uLnTx/>
                <a:uFillTx/>
                <a:ea typeface="Segoe UI" panose="020B0502040204020203" pitchFamily="34" charset="0"/>
                <a:cs typeface="Segoe UI" panose="020B0502040204020203" pitchFamily="34" charset="0"/>
              </a:rPr>
              <a:t>s, each </a:t>
            </a:r>
            <a:r>
              <a:rPr kumimoji="0" lang="en-GB" sz="1200" b="0" i="1" u="none" strike="noStrike" kern="0" cap="none" spc="0" normalizeH="0" baseline="0" noProof="0" dirty="0" smtClean="0">
                <a:ln>
                  <a:noFill/>
                </a:ln>
                <a:solidFill>
                  <a:srgbClr val="FFFF00"/>
                </a:solidFill>
                <a:effectLst>
                  <a:glow rad="228600">
                    <a:srgbClr val="4F81BD">
                      <a:satMod val="175000"/>
                      <a:alpha val="40000"/>
                    </a:srgbClr>
                  </a:glow>
                </a:effectLst>
                <a:uLnTx/>
                <a:uFillTx/>
                <a:ea typeface="Segoe UI" panose="020B0502040204020203" pitchFamily="34" charset="0"/>
                <a:cs typeface="Segoe UI" panose="020B0502040204020203" pitchFamily="34" charset="0"/>
              </a:rPr>
              <a:t>Friend</a:t>
            </a:r>
            <a:r>
              <a:rPr kumimoji="0" lang="en-GB" sz="1200" b="0" i="0" u="none" strike="noStrike" kern="0" cap="none" spc="0" normalizeH="0" baseline="0" noProof="0" dirty="0" smtClean="0">
                <a:ln>
                  <a:noFill/>
                </a:ln>
                <a:solidFill>
                  <a:prstClr val="black"/>
                </a:solidFill>
                <a:effectLst/>
                <a:uLnTx/>
                <a:uFillTx/>
                <a:ea typeface="Segoe UI" panose="020B0502040204020203" pitchFamily="34" charset="0"/>
                <a:cs typeface="Segoe UI" panose="020B0502040204020203" pitchFamily="34" charset="0"/>
              </a:rPr>
              <a:t> has many </a:t>
            </a:r>
            <a:r>
              <a:rPr kumimoji="0" lang="en-GB" sz="1200" b="0" i="1" u="none" strike="noStrike" kern="0" cap="none" spc="0" normalizeH="0" baseline="0" noProof="0" dirty="0" smtClean="0">
                <a:ln>
                  <a:noFill/>
                </a:ln>
                <a:solidFill>
                  <a:srgbClr val="FFFF00"/>
                </a:solidFill>
                <a:effectLst>
                  <a:glow rad="228600">
                    <a:srgbClr val="4F81BD">
                      <a:satMod val="175000"/>
                      <a:alpha val="40000"/>
                    </a:srgbClr>
                  </a:glow>
                </a:effectLst>
                <a:uLnTx/>
                <a:uFillTx/>
                <a:ea typeface="Segoe UI" panose="020B0502040204020203" pitchFamily="34" charset="0"/>
                <a:cs typeface="Segoe UI" panose="020B0502040204020203" pitchFamily="34" charset="0"/>
              </a:rPr>
              <a:t>Message</a:t>
            </a:r>
            <a:r>
              <a:rPr kumimoji="0" lang="en-GB" sz="1200" b="0" i="0" u="none" strike="noStrike" kern="0" cap="none" spc="0" normalizeH="0" baseline="0" noProof="0" dirty="0" smtClean="0">
                <a:ln>
                  <a:noFill/>
                </a:ln>
                <a:solidFill>
                  <a:prstClr val="black"/>
                </a:solidFill>
                <a:effectLst/>
                <a:uLnTx/>
                <a:uFillTx/>
                <a:ea typeface="Segoe UI" panose="020B0502040204020203" pitchFamily="34" charset="0"/>
                <a:cs typeface="Segoe UI" panose="020B0502040204020203" pitchFamily="34" charset="0"/>
              </a:rPr>
              <a:t>s</a:t>
            </a:r>
            <a:r>
              <a:rPr kumimoji="0" lang="en-GB" sz="1200" b="0" i="0" u="none" strike="noStrike" kern="0" cap="none" spc="0" normalizeH="0" baseline="0" noProof="0" dirty="0" smtClean="0">
                <a:ln>
                  <a:noFill/>
                </a:ln>
                <a:solidFill>
                  <a:srgbClr val="3B5998"/>
                </a:solidFill>
                <a:effectLst/>
                <a:uLnTx/>
                <a:uFillTx/>
                <a:ea typeface="Segoe UI" panose="020B0502040204020203" pitchFamily="34" charset="0"/>
                <a:cs typeface="Segoe UI" panose="020B0502040204020203" pitchFamily="34" charset="0"/>
              </a:rPr>
              <a:t>”</a:t>
            </a:r>
          </a:p>
        </p:txBody>
      </p:sp>
      <p:graphicFrame>
        <p:nvGraphicFramePr>
          <p:cNvPr id="70" name="Table 69"/>
          <p:cNvGraphicFramePr>
            <a:graphicFrameLocks noGrp="1"/>
          </p:cNvGraphicFramePr>
          <p:nvPr>
            <p:extLst>
              <p:ext uri="{D42A27DB-BD31-4B8C-83A1-F6EECF244321}">
                <p14:modId xmlns:p14="http://schemas.microsoft.com/office/powerpoint/2010/main" val="1997135696"/>
              </p:ext>
            </p:extLst>
          </p:nvPr>
        </p:nvGraphicFramePr>
        <p:xfrm>
          <a:off x="7753049" y="6109336"/>
          <a:ext cx="3096344" cy="1123311"/>
        </p:xfrm>
        <a:graphic>
          <a:graphicData uri="http://schemas.openxmlformats.org/drawingml/2006/table">
            <a:tbl>
              <a:tblPr firstRow="1" bandRow="1"/>
              <a:tblGrid>
                <a:gridCol w="1368152"/>
                <a:gridCol w="1728192"/>
              </a:tblGrid>
              <a:tr h="263502">
                <a:tc gridSpan="2">
                  <a:txBody>
                    <a:bodyPr/>
                    <a:lstStyle>
                      <a:lvl1pPr marL="0" algn="l" defTabSz="2851191" rtl="0" eaLnBrk="1" latinLnBrk="0" hangingPunct="1">
                        <a:defRPr sz="5613" b="1" kern="1200">
                          <a:solidFill>
                            <a:schemeClr val="lt1"/>
                          </a:solidFill>
                          <a:latin typeface="Calibri"/>
                        </a:defRPr>
                      </a:lvl1pPr>
                      <a:lvl2pPr marL="1425595" algn="l" defTabSz="2851191" rtl="0" eaLnBrk="1" latinLnBrk="0" hangingPunct="1">
                        <a:defRPr sz="5613" b="1" kern="1200">
                          <a:solidFill>
                            <a:schemeClr val="lt1"/>
                          </a:solidFill>
                          <a:latin typeface="Calibri"/>
                        </a:defRPr>
                      </a:lvl2pPr>
                      <a:lvl3pPr marL="2851191" algn="l" defTabSz="2851191" rtl="0" eaLnBrk="1" latinLnBrk="0" hangingPunct="1">
                        <a:defRPr sz="5613" b="1" kern="1200">
                          <a:solidFill>
                            <a:schemeClr val="lt1"/>
                          </a:solidFill>
                          <a:latin typeface="Calibri"/>
                        </a:defRPr>
                      </a:lvl3pPr>
                      <a:lvl4pPr marL="4276786" algn="l" defTabSz="2851191" rtl="0" eaLnBrk="1" latinLnBrk="0" hangingPunct="1">
                        <a:defRPr sz="5613" b="1" kern="1200">
                          <a:solidFill>
                            <a:schemeClr val="lt1"/>
                          </a:solidFill>
                          <a:latin typeface="Calibri"/>
                        </a:defRPr>
                      </a:lvl4pPr>
                      <a:lvl5pPr marL="5702381" algn="l" defTabSz="2851191" rtl="0" eaLnBrk="1" latinLnBrk="0" hangingPunct="1">
                        <a:defRPr sz="5613" b="1" kern="1200">
                          <a:solidFill>
                            <a:schemeClr val="lt1"/>
                          </a:solidFill>
                          <a:latin typeface="Calibri"/>
                        </a:defRPr>
                      </a:lvl5pPr>
                      <a:lvl6pPr marL="7127977" algn="l" defTabSz="2851191" rtl="0" eaLnBrk="1" latinLnBrk="0" hangingPunct="1">
                        <a:defRPr sz="5613" b="1" kern="1200">
                          <a:solidFill>
                            <a:schemeClr val="lt1"/>
                          </a:solidFill>
                          <a:latin typeface="Calibri"/>
                        </a:defRPr>
                      </a:lvl6pPr>
                      <a:lvl7pPr marL="8553572" algn="l" defTabSz="2851191" rtl="0" eaLnBrk="1" latinLnBrk="0" hangingPunct="1">
                        <a:defRPr sz="5613" b="1" kern="1200">
                          <a:solidFill>
                            <a:schemeClr val="lt1"/>
                          </a:solidFill>
                          <a:latin typeface="Calibri"/>
                        </a:defRPr>
                      </a:lvl7pPr>
                      <a:lvl8pPr marL="9979167" algn="l" defTabSz="2851191" rtl="0" eaLnBrk="1" latinLnBrk="0" hangingPunct="1">
                        <a:defRPr sz="5613" b="1" kern="1200">
                          <a:solidFill>
                            <a:schemeClr val="lt1"/>
                          </a:solidFill>
                          <a:latin typeface="Calibri"/>
                        </a:defRPr>
                      </a:lvl8pPr>
                      <a:lvl9pPr marL="11404763" algn="l" defTabSz="2851191" rtl="0" eaLnBrk="1" latinLnBrk="0" hangingPunct="1">
                        <a:defRPr sz="5613" b="1" kern="1200">
                          <a:solidFill>
                            <a:schemeClr val="lt1"/>
                          </a:solidFill>
                          <a:latin typeface="Calibri"/>
                        </a:defRPr>
                      </a:lvl9pPr>
                    </a:lstStyle>
                    <a:p>
                      <a:r>
                        <a:rPr lang="en-GB" sz="1200" i="0" dirty="0" smtClean="0">
                          <a:solidFill>
                            <a:srgbClr val="FFFF00"/>
                          </a:solidFill>
                          <a:effectLst>
                            <a:glow rad="228600">
                              <a:schemeClr val="accent1">
                                <a:satMod val="175000"/>
                                <a:alpha val="40000"/>
                              </a:schemeClr>
                            </a:glow>
                          </a:effectLst>
                          <a:latin typeface="Source Sans Pro" panose="020B0503030403020204" pitchFamily="34" charset="0"/>
                          <a:ea typeface="Segoe UI" panose="020B0502040204020203" pitchFamily="34" charset="0"/>
                          <a:cs typeface="Segoe UI" panose="020B0502040204020203" pitchFamily="34" charset="0"/>
                        </a:rPr>
                        <a:t>Message</a:t>
                      </a:r>
                      <a:r>
                        <a:rPr lang="en-GB" sz="1200" i="0" dirty="0" smtClean="0">
                          <a:latin typeface="Source Sans Pro" panose="020B0503030403020204" pitchFamily="34" charset="0"/>
                          <a:ea typeface="Segoe UI" panose="020B0502040204020203" pitchFamily="34" charset="0"/>
                          <a:cs typeface="Segoe UI" panose="020B0502040204020203" pitchFamily="34" charset="0"/>
                        </a:rPr>
                        <a:t> Class</a:t>
                      </a:r>
                      <a:endParaRPr lang="en-GB" sz="1200" i="0" dirty="0">
                        <a:latin typeface="Source Sans Pro" panose="020B0503030403020204" pitchFamily="34" charset="0"/>
                        <a:ea typeface="Segoe UI" panose="020B0502040204020203" pitchFamily="34" charset="0"/>
                        <a:cs typeface="Segoe UI"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hMerge="1">
                  <a:txBody>
                    <a:bodyPr/>
                    <a:lstStyle/>
                    <a:p>
                      <a:endParaRPr lang="en-GB" dirty="0"/>
                    </a:p>
                  </a:txBody>
                  <a:tcPr/>
                </a:tc>
              </a:tr>
              <a:tr h="280694">
                <a:tc>
                  <a:txBody>
                    <a:bodyPr/>
                    <a:lstStyle>
                      <a:lvl1pPr marL="0" algn="l" defTabSz="2851191" rtl="0" eaLnBrk="1" latinLnBrk="0" hangingPunct="1">
                        <a:defRPr sz="5613" kern="1200">
                          <a:solidFill>
                            <a:schemeClr val="dk1"/>
                          </a:solidFill>
                          <a:latin typeface="Calibri"/>
                        </a:defRPr>
                      </a:lvl1pPr>
                      <a:lvl2pPr marL="1425595" algn="l" defTabSz="2851191" rtl="0" eaLnBrk="1" latinLnBrk="0" hangingPunct="1">
                        <a:defRPr sz="5613" kern="1200">
                          <a:solidFill>
                            <a:schemeClr val="dk1"/>
                          </a:solidFill>
                          <a:latin typeface="Calibri"/>
                        </a:defRPr>
                      </a:lvl2pPr>
                      <a:lvl3pPr marL="2851191" algn="l" defTabSz="2851191" rtl="0" eaLnBrk="1" latinLnBrk="0" hangingPunct="1">
                        <a:defRPr sz="5613" kern="1200">
                          <a:solidFill>
                            <a:schemeClr val="dk1"/>
                          </a:solidFill>
                          <a:latin typeface="Calibri"/>
                        </a:defRPr>
                      </a:lvl3pPr>
                      <a:lvl4pPr marL="4276786" algn="l" defTabSz="2851191" rtl="0" eaLnBrk="1" latinLnBrk="0" hangingPunct="1">
                        <a:defRPr sz="5613" kern="1200">
                          <a:solidFill>
                            <a:schemeClr val="dk1"/>
                          </a:solidFill>
                          <a:latin typeface="Calibri"/>
                        </a:defRPr>
                      </a:lvl4pPr>
                      <a:lvl5pPr marL="5702381" algn="l" defTabSz="2851191" rtl="0" eaLnBrk="1" latinLnBrk="0" hangingPunct="1">
                        <a:defRPr sz="5613" kern="1200">
                          <a:solidFill>
                            <a:schemeClr val="dk1"/>
                          </a:solidFill>
                          <a:latin typeface="Calibri"/>
                        </a:defRPr>
                      </a:lvl5pPr>
                      <a:lvl6pPr marL="7127977" algn="l" defTabSz="2851191" rtl="0" eaLnBrk="1" latinLnBrk="0" hangingPunct="1">
                        <a:defRPr sz="5613" kern="1200">
                          <a:solidFill>
                            <a:schemeClr val="dk1"/>
                          </a:solidFill>
                          <a:latin typeface="Calibri"/>
                        </a:defRPr>
                      </a:lvl6pPr>
                      <a:lvl7pPr marL="8553572" algn="l" defTabSz="2851191" rtl="0" eaLnBrk="1" latinLnBrk="0" hangingPunct="1">
                        <a:defRPr sz="5613" kern="1200">
                          <a:solidFill>
                            <a:schemeClr val="dk1"/>
                          </a:solidFill>
                          <a:latin typeface="Calibri"/>
                        </a:defRPr>
                      </a:lvl7pPr>
                      <a:lvl8pPr marL="9979167" algn="l" defTabSz="2851191" rtl="0" eaLnBrk="1" latinLnBrk="0" hangingPunct="1">
                        <a:defRPr sz="5613" kern="1200">
                          <a:solidFill>
                            <a:schemeClr val="dk1"/>
                          </a:solidFill>
                          <a:latin typeface="Calibri"/>
                        </a:defRPr>
                      </a:lvl8pPr>
                      <a:lvl9pPr marL="11404763" algn="l" defTabSz="2851191" rtl="0" eaLnBrk="1" latinLnBrk="0" hangingPunct="1">
                        <a:defRPr sz="5613" kern="1200">
                          <a:solidFill>
                            <a:schemeClr val="dk1"/>
                          </a:solidFill>
                          <a:latin typeface="Calibri"/>
                        </a:defRPr>
                      </a:lvl9pPr>
                    </a:lstStyle>
                    <a:p>
                      <a:r>
                        <a:rPr lang="en-GB" sz="1200" dirty="0" smtClean="0">
                          <a:latin typeface="Source Sans Pro" panose="020B0503030403020204" pitchFamily="34" charset="0"/>
                          <a:ea typeface="Segoe UI" panose="020B0502040204020203" pitchFamily="34" charset="0"/>
                          <a:cs typeface="Segoe UI" panose="020B0502040204020203" pitchFamily="34" charset="0"/>
                        </a:rPr>
                        <a:t>Contents</a:t>
                      </a:r>
                      <a:endParaRPr lang="en-GB" sz="1200" dirty="0">
                        <a:latin typeface="Source Sans Pro" panose="020B0503030403020204" pitchFamily="34" charset="0"/>
                        <a:ea typeface="Segoe UI" panose="020B0502040204020203" pitchFamily="34" charset="0"/>
                        <a:cs typeface="Segoe UI" panose="020B0502040204020203"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2851191" rtl="0" eaLnBrk="1" latinLnBrk="0" hangingPunct="1">
                        <a:defRPr sz="5613" kern="1200">
                          <a:solidFill>
                            <a:schemeClr val="dk1"/>
                          </a:solidFill>
                          <a:latin typeface="Calibri"/>
                        </a:defRPr>
                      </a:lvl1pPr>
                      <a:lvl2pPr marL="1425595" algn="l" defTabSz="2851191" rtl="0" eaLnBrk="1" latinLnBrk="0" hangingPunct="1">
                        <a:defRPr sz="5613" kern="1200">
                          <a:solidFill>
                            <a:schemeClr val="dk1"/>
                          </a:solidFill>
                          <a:latin typeface="Calibri"/>
                        </a:defRPr>
                      </a:lvl2pPr>
                      <a:lvl3pPr marL="2851191" algn="l" defTabSz="2851191" rtl="0" eaLnBrk="1" latinLnBrk="0" hangingPunct="1">
                        <a:defRPr sz="5613" kern="1200">
                          <a:solidFill>
                            <a:schemeClr val="dk1"/>
                          </a:solidFill>
                          <a:latin typeface="Calibri"/>
                        </a:defRPr>
                      </a:lvl3pPr>
                      <a:lvl4pPr marL="4276786" algn="l" defTabSz="2851191" rtl="0" eaLnBrk="1" latinLnBrk="0" hangingPunct="1">
                        <a:defRPr sz="5613" kern="1200">
                          <a:solidFill>
                            <a:schemeClr val="dk1"/>
                          </a:solidFill>
                          <a:latin typeface="Calibri"/>
                        </a:defRPr>
                      </a:lvl4pPr>
                      <a:lvl5pPr marL="5702381" algn="l" defTabSz="2851191" rtl="0" eaLnBrk="1" latinLnBrk="0" hangingPunct="1">
                        <a:defRPr sz="5613" kern="1200">
                          <a:solidFill>
                            <a:schemeClr val="dk1"/>
                          </a:solidFill>
                          <a:latin typeface="Calibri"/>
                        </a:defRPr>
                      </a:lvl5pPr>
                      <a:lvl6pPr marL="7127977" algn="l" defTabSz="2851191" rtl="0" eaLnBrk="1" latinLnBrk="0" hangingPunct="1">
                        <a:defRPr sz="5613" kern="1200">
                          <a:solidFill>
                            <a:schemeClr val="dk1"/>
                          </a:solidFill>
                          <a:latin typeface="Calibri"/>
                        </a:defRPr>
                      </a:lvl6pPr>
                      <a:lvl7pPr marL="8553572" algn="l" defTabSz="2851191" rtl="0" eaLnBrk="1" latinLnBrk="0" hangingPunct="1">
                        <a:defRPr sz="5613" kern="1200">
                          <a:solidFill>
                            <a:schemeClr val="dk1"/>
                          </a:solidFill>
                          <a:latin typeface="Calibri"/>
                        </a:defRPr>
                      </a:lvl7pPr>
                      <a:lvl8pPr marL="9979167" algn="l" defTabSz="2851191" rtl="0" eaLnBrk="1" latinLnBrk="0" hangingPunct="1">
                        <a:defRPr sz="5613" kern="1200">
                          <a:solidFill>
                            <a:schemeClr val="dk1"/>
                          </a:solidFill>
                          <a:latin typeface="Calibri"/>
                        </a:defRPr>
                      </a:lvl8pPr>
                      <a:lvl9pPr marL="11404763" algn="l" defTabSz="2851191" rtl="0" eaLnBrk="1" latinLnBrk="0" hangingPunct="1">
                        <a:defRPr sz="5613" kern="1200">
                          <a:solidFill>
                            <a:schemeClr val="dk1"/>
                          </a:solidFill>
                          <a:latin typeface="Calibri"/>
                        </a:defRPr>
                      </a:lvl9pPr>
                    </a:lstStyle>
                    <a:p>
                      <a:r>
                        <a:rPr lang="en-GB" sz="1200" dirty="0" smtClean="0">
                          <a:solidFill>
                            <a:schemeClr val="bg1">
                              <a:lumMod val="50000"/>
                            </a:schemeClr>
                          </a:solidFill>
                          <a:latin typeface="Source Sans Pro" panose="020B0503030403020204" pitchFamily="34" charset="0"/>
                          <a:ea typeface="Segoe UI" panose="020B0502040204020203" pitchFamily="34" charset="0"/>
                          <a:cs typeface="Segoe UI" panose="020B0502040204020203" pitchFamily="34" charset="0"/>
                        </a:rPr>
                        <a:t>String</a:t>
                      </a:r>
                      <a:endParaRPr lang="en-GB" sz="1200" dirty="0">
                        <a:solidFill>
                          <a:schemeClr val="bg1">
                            <a:lumMod val="50000"/>
                          </a:schemeClr>
                        </a:solidFill>
                        <a:latin typeface="Source Sans Pro" panose="020B0503030403020204" pitchFamily="34" charset="0"/>
                        <a:ea typeface="Segoe UI" panose="020B0502040204020203" pitchFamily="34" charset="0"/>
                        <a:cs typeface="Segoe UI" panose="020B0502040204020203"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66299">
                <a:tc>
                  <a:txBody>
                    <a:bodyPr/>
                    <a:lstStyle>
                      <a:lvl1pPr marL="0" algn="l" defTabSz="2851191" rtl="0" eaLnBrk="1" latinLnBrk="0" hangingPunct="1">
                        <a:defRPr sz="5613" kern="1200">
                          <a:solidFill>
                            <a:schemeClr val="dk1"/>
                          </a:solidFill>
                          <a:latin typeface="Calibri"/>
                        </a:defRPr>
                      </a:lvl1pPr>
                      <a:lvl2pPr marL="1425595" algn="l" defTabSz="2851191" rtl="0" eaLnBrk="1" latinLnBrk="0" hangingPunct="1">
                        <a:defRPr sz="5613" kern="1200">
                          <a:solidFill>
                            <a:schemeClr val="dk1"/>
                          </a:solidFill>
                          <a:latin typeface="Calibri"/>
                        </a:defRPr>
                      </a:lvl2pPr>
                      <a:lvl3pPr marL="2851191" algn="l" defTabSz="2851191" rtl="0" eaLnBrk="1" latinLnBrk="0" hangingPunct="1">
                        <a:defRPr sz="5613" kern="1200">
                          <a:solidFill>
                            <a:schemeClr val="dk1"/>
                          </a:solidFill>
                          <a:latin typeface="Calibri"/>
                        </a:defRPr>
                      </a:lvl3pPr>
                      <a:lvl4pPr marL="4276786" algn="l" defTabSz="2851191" rtl="0" eaLnBrk="1" latinLnBrk="0" hangingPunct="1">
                        <a:defRPr sz="5613" kern="1200">
                          <a:solidFill>
                            <a:schemeClr val="dk1"/>
                          </a:solidFill>
                          <a:latin typeface="Calibri"/>
                        </a:defRPr>
                      </a:lvl4pPr>
                      <a:lvl5pPr marL="5702381" algn="l" defTabSz="2851191" rtl="0" eaLnBrk="1" latinLnBrk="0" hangingPunct="1">
                        <a:defRPr sz="5613" kern="1200">
                          <a:solidFill>
                            <a:schemeClr val="dk1"/>
                          </a:solidFill>
                          <a:latin typeface="Calibri"/>
                        </a:defRPr>
                      </a:lvl5pPr>
                      <a:lvl6pPr marL="7127977" algn="l" defTabSz="2851191" rtl="0" eaLnBrk="1" latinLnBrk="0" hangingPunct="1">
                        <a:defRPr sz="5613" kern="1200">
                          <a:solidFill>
                            <a:schemeClr val="dk1"/>
                          </a:solidFill>
                          <a:latin typeface="Calibri"/>
                        </a:defRPr>
                      </a:lvl6pPr>
                      <a:lvl7pPr marL="8553572" algn="l" defTabSz="2851191" rtl="0" eaLnBrk="1" latinLnBrk="0" hangingPunct="1">
                        <a:defRPr sz="5613" kern="1200">
                          <a:solidFill>
                            <a:schemeClr val="dk1"/>
                          </a:solidFill>
                          <a:latin typeface="Calibri"/>
                        </a:defRPr>
                      </a:lvl7pPr>
                      <a:lvl8pPr marL="9979167" algn="l" defTabSz="2851191" rtl="0" eaLnBrk="1" latinLnBrk="0" hangingPunct="1">
                        <a:defRPr sz="5613" kern="1200">
                          <a:solidFill>
                            <a:schemeClr val="dk1"/>
                          </a:solidFill>
                          <a:latin typeface="Calibri"/>
                        </a:defRPr>
                      </a:lvl8pPr>
                      <a:lvl9pPr marL="11404763" algn="l" defTabSz="2851191" rtl="0" eaLnBrk="1" latinLnBrk="0" hangingPunct="1">
                        <a:defRPr sz="5613" kern="1200">
                          <a:solidFill>
                            <a:schemeClr val="dk1"/>
                          </a:solidFill>
                          <a:latin typeface="Calibri"/>
                        </a:defRPr>
                      </a:lvl9pPr>
                    </a:lstStyle>
                    <a:p>
                      <a:r>
                        <a:rPr lang="en-GB" sz="1200" dirty="0" err="1" smtClean="0">
                          <a:latin typeface="Source Sans Pro" panose="020B0503030403020204" pitchFamily="34" charset="0"/>
                          <a:ea typeface="Segoe UI" panose="020B0502040204020203" pitchFamily="34" charset="0"/>
                          <a:cs typeface="Segoe UI" panose="020B0502040204020203" pitchFamily="34" charset="0"/>
                        </a:rPr>
                        <a:t>TheOtherPerson</a:t>
                      </a:r>
                      <a:endParaRPr lang="en-GB" sz="1200" dirty="0">
                        <a:latin typeface="Source Sans Pro" panose="020B0503030403020204" pitchFamily="34" charset="0"/>
                        <a:ea typeface="Segoe UI" panose="020B0502040204020203" pitchFamily="34" charset="0"/>
                        <a:cs typeface="Segoe UI"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2851191" rtl="0" eaLnBrk="1" latinLnBrk="0" hangingPunct="1">
                        <a:defRPr sz="5613" kern="1200">
                          <a:solidFill>
                            <a:schemeClr val="dk1"/>
                          </a:solidFill>
                          <a:latin typeface="Calibri"/>
                        </a:defRPr>
                      </a:lvl1pPr>
                      <a:lvl2pPr marL="1425595" algn="l" defTabSz="2851191" rtl="0" eaLnBrk="1" latinLnBrk="0" hangingPunct="1">
                        <a:defRPr sz="5613" kern="1200">
                          <a:solidFill>
                            <a:schemeClr val="dk1"/>
                          </a:solidFill>
                          <a:latin typeface="Calibri"/>
                        </a:defRPr>
                      </a:lvl2pPr>
                      <a:lvl3pPr marL="2851191" algn="l" defTabSz="2851191" rtl="0" eaLnBrk="1" latinLnBrk="0" hangingPunct="1">
                        <a:defRPr sz="5613" kern="1200">
                          <a:solidFill>
                            <a:schemeClr val="dk1"/>
                          </a:solidFill>
                          <a:latin typeface="Calibri"/>
                        </a:defRPr>
                      </a:lvl3pPr>
                      <a:lvl4pPr marL="4276786" algn="l" defTabSz="2851191" rtl="0" eaLnBrk="1" latinLnBrk="0" hangingPunct="1">
                        <a:defRPr sz="5613" kern="1200">
                          <a:solidFill>
                            <a:schemeClr val="dk1"/>
                          </a:solidFill>
                          <a:latin typeface="Calibri"/>
                        </a:defRPr>
                      </a:lvl4pPr>
                      <a:lvl5pPr marL="5702381" algn="l" defTabSz="2851191" rtl="0" eaLnBrk="1" latinLnBrk="0" hangingPunct="1">
                        <a:defRPr sz="5613" kern="1200">
                          <a:solidFill>
                            <a:schemeClr val="dk1"/>
                          </a:solidFill>
                          <a:latin typeface="Calibri"/>
                        </a:defRPr>
                      </a:lvl5pPr>
                      <a:lvl6pPr marL="7127977" algn="l" defTabSz="2851191" rtl="0" eaLnBrk="1" latinLnBrk="0" hangingPunct="1">
                        <a:defRPr sz="5613" kern="1200">
                          <a:solidFill>
                            <a:schemeClr val="dk1"/>
                          </a:solidFill>
                          <a:latin typeface="Calibri"/>
                        </a:defRPr>
                      </a:lvl6pPr>
                      <a:lvl7pPr marL="8553572" algn="l" defTabSz="2851191" rtl="0" eaLnBrk="1" latinLnBrk="0" hangingPunct="1">
                        <a:defRPr sz="5613" kern="1200">
                          <a:solidFill>
                            <a:schemeClr val="dk1"/>
                          </a:solidFill>
                          <a:latin typeface="Calibri"/>
                        </a:defRPr>
                      </a:lvl7pPr>
                      <a:lvl8pPr marL="9979167" algn="l" defTabSz="2851191" rtl="0" eaLnBrk="1" latinLnBrk="0" hangingPunct="1">
                        <a:defRPr sz="5613" kern="1200">
                          <a:solidFill>
                            <a:schemeClr val="dk1"/>
                          </a:solidFill>
                          <a:latin typeface="Calibri"/>
                        </a:defRPr>
                      </a:lvl8pPr>
                      <a:lvl9pPr marL="11404763" algn="l" defTabSz="2851191" rtl="0" eaLnBrk="1" latinLnBrk="0" hangingPunct="1">
                        <a:defRPr sz="5613" kern="1200">
                          <a:solidFill>
                            <a:schemeClr val="dk1"/>
                          </a:solidFill>
                          <a:latin typeface="Calibri"/>
                        </a:defRPr>
                      </a:lvl9pPr>
                    </a:lstStyle>
                    <a:p>
                      <a:r>
                        <a:rPr lang="en-GB" sz="1200" dirty="0" smtClean="0">
                          <a:solidFill>
                            <a:schemeClr val="bg1">
                              <a:lumMod val="50000"/>
                            </a:schemeClr>
                          </a:solidFill>
                          <a:latin typeface="Source Sans Pro" panose="020B0503030403020204" pitchFamily="34" charset="0"/>
                          <a:ea typeface="Segoe UI" panose="020B0502040204020203" pitchFamily="34" charset="0"/>
                          <a:cs typeface="Segoe UI" panose="020B0502040204020203" pitchFamily="34" charset="0"/>
                        </a:rPr>
                        <a:t>Boolean</a:t>
                      </a:r>
                      <a:endParaRPr lang="en-GB" sz="1200" dirty="0">
                        <a:solidFill>
                          <a:schemeClr val="bg1">
                            <a:lumMod val="50000"/>
                          </a:schemeClr>
                        </a:solidFill>
                        <a:latin typeface="Source Sans Pro" panose="020B0503030403020204" pitchFamily="34" charset="0"/>
                        <a:ea typeface="Segoe UI" panose="020B0502040204020203" pitchFamily="34" charset="0"/>
                        <a:cs typeface="Segoe UI"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93977">
                <a:tc>
                  <a:txBody>
                    <a:bodyPr/>
                    <a:lstStyle>
                      <a:lvl1pPr marL="0" algn="l" defTabSz="2851191" rtl="0" eaLnBrk="1" latinLnBrk="0" hangingPunct="1">
                        <a:defRPr sz="5613" kern="1200">
                          <a:solidFill>
                            <a:schemeClr val="dk1"/>
                          </a:solidFill>
                          <a:latin typeface="Calibri"/>
                        </a:defRPr>
                      </a:lvl1pPr>
                      <a:lvl2pPr marL="1425595" algn="l" defTabSz="2851191" rtl="0" eaLnBrk="1" latinLnBrk="0" hangingPunct="1">
                        <a:defRPr sz="5613" kern="1200">
                          <a:solidFill>
                            <a:schemeClr val="dk1"/>
                          </a:solidFill>
                          <a:latin typeface="Calibri"/>
                        </a:defRPr>
                      </a:lvl2pPr>
                      <a:lvl3pPr marL="2851191" algn="l" defTabSz="2851191" rtl="0" eaLnBrk="1" latinLnBrk="0" hangingPunct="1">
                        <a:defRPr sz="5613" kern="1200">
                          <a:solidFill>
                            <a:schemeClr val="dk1"/>
                          </a:solidFill>
                          <a:latin typeface="Calibri"/>
                        </a:defRPr>
                      </a:lvl3pPr>
                      <a:lvl4pPr marL="4276786" algn="l" defTabSz="2851191" rtl="0" eaLnBrk="1" latinLnBrk="0" hangingPunct="1">
                        <a:defRPr sz="5613" kern="1200">
                          <a:solidFill>
                            <a:schemeClr val="dk1"/>
                          </a:solidFill>
                          <a:latin typeface="Calibri"/>
                        </a:defRPr>
                      </a:lvl4pPr>
                      <a:lvl5pPr marL="5702381" algn="l" defTabSz="2851191" rtl="0" eaLnBrk="1" latinLnBrk="0" hangingPunct="1">
                        <a:defRPr sz="5613" kern="1200">
                          <a:solidFill>
                            <a:schemeClr val="dk1"/>
                          </a:solidFill>
                          <a:latin typeface="Calibri"/>
                        </a:defRPr>
                      </a:lvl5pPr>
                      <a:lvl6pPr marL="7127977" algn="l" defTabSz="2851191" rtl="0" eaLnBrk="1" latinLnBrk="0" hangingPunct="1">
                        <a:defRPr sz="5613" kern="1200">
                          <a:solidFill>
                            <a:schemeClr val="dk1"/>
                          </a:solidFill>
                          <a:latin typeface="Calibri"/>
                        </a:defRPr>
                      </a:lvl6pPr>
                      <a:lvl7pPr marL="8553572" algn="l" defTabSz="2851191" rtl="0" eaLnBrk="1" latinLnBrk="0" hangingPunct="1">
                        <a:defRPr sz="5613" kern="1200">
                          <a:solidFill>
                            <a:schemeClr val="dk1"/>
                          </a:solidFill>
                          <a:latin typeface="Calibri"/>
                        </a:defRPr>
                      </a:lvl7pPr>
                      <a:lvl8pPr marL="9979167" algn="l" defTabSz="2851191" rtl="0" eaLnBrk="1" latinLnBrk="0" hangingPunct="1">
                        <a:defRPr sz="5613" kern="1200">
                          <a:solidFill>
                            <a:schemeClr val="dk1"/>
                          </a:solidFill>
                          <a:latin typeface="Calibri"/>
                        </a:defRPr>
                      </a:lvl8pPr>
                      <a:lvl9pPr marL="11404763" algn="l" defTabSz="2851191" rtl="0" eaLnBrk="1" latinLnBrk="0" hangingPunct="1">
                        <a:defRPr sz="5613" kern="1200">
                          <a:solidFill>
                            <a:schemeClr val="dk1"/>
                          </a:solidFill>
                          <a:latin typeface="Calibri"/>
                        </a:defRPr>
                      </a:lvl9pPr>
                    </a:lstStyle>
                    <a:p>
                      <a:r>
                        <a:rPr lang="en-GB" sz="1200" dirty="0" err="1" smtClean="0">
                          <a:latin typeface="Source Sans Pro" panose="020B0503030403020204" pitchFamily="34" charset="0"/>
                          <a:ea typeface="Segoe UI" panose="020B0502040204020203" pitchFamily="34" charset="0"/>
                          <a:cs typeface="Segoe UI" panose="020B0502040204020203" pitchFamily="34" charset="0"/>
                        </a:rPr>
                        <a:t>DateTime</a:t>
                      </a:r>
                      <a:endParaRPr lang="en-GB" sz="1200" dirty="0">
                        <a:latin typeface="Source Sans Pro" panose="020B0503030403020204" pitchFamily="34" charset="0"/>
                        <a:ea typeface="Segoe UI" panose="020B0502040204020203" pitchFamily="34" charset="0"/>
                        <a:cs typeface="Segoe UI"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2851191" rtl="0" eaLnBrk="1" latinLnBrk="0" hangingPunct="1">
                        <a:defRPr sz="5613" kern="1200">
                          <a:solidFill>
                            <a:schemeClr val="dk1"/>
                          </a:solidFill>
                          <a:latin typeface="Calibri"/>
                        </a:defRPr>
                      </a:lvl1pPr>
                      <a:lvl2pPr marL="1425595" algn="l" defTabSz="2851191" rtl="0" eaLnBrk="1" latinLnBrk="0" hangingPunct="1">
                        <a:defRPr sz="5613" kern="1200">
                          <a:solidFill>
                            <a:schemeClr val="dk1"/>
                          </a:solidFill>
                          <a:latin typeface="Calibri"/>
                        </a:defRPr>
                      </a:lvl2pPr>
                      <a:lvl3pPr marL="2851191" algn="l" defTabSz="2851191" rtl="0" eaLnBrk="1" latinLnBrk="0" hangingPunct="1">
                        <a:defRPr sz="5613" kern="1200">
                          <a:solidFill>
                            <a:schemeClr val="dk1"/>
                          </a:solidFill>
                          <a:latin typeface="Calibri"/>
                        </a:defRPr>
                      </a:lvl3pPr>
                      <a:lvl4pPr marL="4276786" algn="l" defTabSz="2851191" rtl="0" eaLnBrk="1" latinLnBrk="0" hangingPunct="1">
                        <a:defRPr sz="5613" kern="1200">
                          <a:solidFill>
                            <a:schemeClr val="dk1"/>
                          </a:solidFill>
                          <a:latin typeface="Calibri"/>
                        </a:defRPr>
                      </a:lvl4pPr>
                      <a:lvl5pPr marL="5702381" algn="l" defTabSz="2851191" rtl="0" eaLnBrk="1" latinLnBrk="0" hangingPunct="1">
                        <a:defRPr sz="5613" kern="1200">
                          <a:solidFill>
                            <a:schemeClr val="dk1"/>
                          </a:solidFill>
                          <a:latin typeface="Calibri"/>
                        </a:defRPr>
                      </a:lvl5pPr>
                      <a:lvl6pPr marL="7127977" algn="l" defTabSz="2851191" rtl="0" eaLnBrk="1" latinLnBrk="0" hangingPunct="1">
                        <a:defRPr sz="5613" kern="1200">
                          <a:solidFill>
                            <a:schemeClr val="dk1"/>
                          </a:solidFill>
                          <a:latin typeface="Calibri"/>
                        </a:defRPr>
                      </a:lvl6pPr>
                      <a:lvl7pPr marL="8553572" algn="l" defTabSz="2851191" rtl="0" eaLnBrk="1" latinLnBrk="0" hangingPunct="1">
                        <a:defRPr sz="5613" kern="1200">
                          <a:solidFill>
                            <a:schemeClr val="dk1"/>
                          </a:solidFill>
                          <a:latin typeface="Calibri"/>
                        </a:defRPr>
                      </a:lvl7pPr>
                      <a:lvl8pPr marL="9979167" algn="l" defTabSz="2851191" rtl="0" eaLnBrk="1" latinLnBrk="0" hangingPunct="1">
                        <a:defRPr sz="5613" kern="1200">
                          <a:solidFill>
                            <a:schemeClr val="dk1"/>
                          </a:solidFill>
                          <a:latin typeface="Calibri"/>
                        </a:defRPr>
                      </a:lvl8pPr>
                      <a:lvl9pPr marL="11404763" algn="l" defTabSz="2851191" rtl="0" eaLnBrk="1" latinLnBrk="0" hangingPunct="1">
                        <a:defRPr sz="5613" kern="1200">
                          <a:solidFill>
                            <a:schemeClr val="dk1"/>
                          </a:solidFill>
                          <a:latin typeface="Calibri"/>
                        </a:defRPr>
                      </a:lvl9pPr>
                    </a:lstStyle>
                    <a:p>
                      <a:r>
                        <a:rPr lang="en-GB" sz="1200" dirty="0" smtClean="0">
                          <a:solidFill>
                            <a:schemeClr val="bg1">
                              <a:lumMod val="50000"/>
                            </a:schemeClr>
                          </a:solidFill>
                          <a:latin typeface="Source Sans Pro" panose="020B0503030403020204" pitchFamily="34" charset="0"/>
                          <a:ea typeface="Segoe UI" panose="020B0502040204020203" pitchFamily="34" charset="0"/>
                          <a:cs typeface="Segoe UI" panose="020B0502040204020203" pitchFamily="34" charset="0"/>
                        </a:rPr>
                        <a:t>String</a:t>
                      </a:r>
                      <a:endParaRPr lang="en-GB" sz="1200" dirty="0">
                        <a:solidFill>
                          <a:srgbClr val="FFFF00"/>
                        </a:solidFill>
                        <a:latin typeface="Source Sans Pro" panose="020B0503030403020204" pitchFamily="34" charset="0"/>
                        <a:ea typeface="Segoe UI" panose="020B0502040204020203" pitchFamily="34" charset="0"/>
                        <a:cs typeface="Segoe UI" panose="020B05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graphicFrame>
        <p:nvGraphicFramePr>
          <p:cNvPr id="71" name="Chart 70"/>
          <p:cNvGraphicFramePr>
            <a:graphicFrameLocks/>
          </p:cNvGraphicFramePr>
          <p:nvPr>
            <p:extLst>
              <p:ext uri="{D42A27DB-BD31-4B8C-83A1-F6EECF244321}">
                <p14:modId xmlns:p14="http://schemas.microsoft.com/office/powerpoint/2010/main" val="3736653260"/>
              </p:ext>
            </p:extLst>
          </p:nvPr>
        </p:nvGraphicFramePr>
        <p:xfrm>
          <a:off x="24552000" y="2492001"/>
          <a:ext cx="4680000" cy="273092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3" name="Chart 72"/>
          <p:cNvGraphicFramePr>
            <a:graphicFrameLocks/>
          </p:cNvGraphicFramePr>
          <p:nvPr>
            <p:extLst>
              <p:ext uri="{D42A27DB-BD31-4B8C-83A1-F6EECF244321}">
                <p14:modId xmlns:p14="http://schemas.microsoft.com/office/powerpoint/2010/main" val="932572851"/>
              </p:ext>
            </p:extLst>
          </p:nvPr>
        </p:nvGraphicFramePr>
        <p:xfrm>
          <a:off x="24552000" y="5383368"/>
          <a:ext cx="4680000" cy="2743200"/>
        </p:xfrm>
        <a:graphic>
          <a:graphicData uri="http://schemas.openxmlformats.org/drawingml/2006/chart">
            <c:chart xmlns:c="http://schemas.openxmlformats.org/drawingml/2006/chart" xmlns:r="http://schemas.openxmlformats.org/officeDocument/2006/relationships" r:id="rId9"/>
          </a:graphicData>
        </a:graphic>
      </p:graphicFrame>
      <p:sp>
        <p:nvSpPr>
          <p:cNvPr id="8" name="TextBox 7"/>
          <p:cNvSpPr txBox="1"/>
          <p:nvPr/>
        </p:nvSpPr>
        <p:spPr>
          <a:xfrm>
            <a:off x="20628001" y="2532651"/>
            <a:ext cx="3870299" cy="8063746"/>
          </a:xfrm>
          <a:prstGeom prst="rect">
            <a:avLst/>
          </a:prstGeom>
          <a:noFill/>
        </p:spPr>
        <p:txBody>
          <a:bodyPr wrap="square" rtlCol="0">
            <a:spAutoFit/>
          </a:bodyPr>
          <a:lstStyle/>
          <a:p>
            <a:pPr algn="just"/>
            <a:r>
              <a:rPr lang="en-GB" sz="1600" b="1" dirty="0" smtClean="0">
                <a:solidFill>
                  <a:srgbClr val="3B5998"/>
                </a:solidFill>
              </a:rPr>
              <a:t>‘FAVOURITE PEOPLE SINCE 21/12/13’</a:t>
            </a:r>
          </a:p>
          <a:p>
            <a:pPr algn="just"/>
            <a:r>
              <a:rPr lang="en-GB" sz="1400" i="1" dirty="0" smtClean="0">
                <a:solidFill>
                  <a:schemeClr val="bg1">
                    <a:lumMod val="50000"/>
                  </a:schemeClr>
                </a:solidFill>
              </a:rPr>
              <a:t>Friend versus Message Frequency</a:t>
            </a:r>
          </a:p>
          <a:p>
            <a:pPr algn="just"/>
            <a:r>
              <a:rPr lang="en-GB" sz="1400" dirty="0" smtClean="0"/>
              <a:t>For each person, the count is taken of each message where its timestamp exceeds 21/12/2013. This query is written in LINQ but could be run by traditional method through looping constructs.</a:t>
            </a:r>
          </a:p>
          <a:p>
            <a:pPr algn="just"/>
            <a:endParaRPr lang="en-GB" sz="1400" dirty="0"/>
          </a:p>
          <a:p>
            <a:pPr algn="just"/>
            <a:r>
              <a:rPr lang="en-GB" sz="1200" b="1" dirty="0" smtClean="0">
                <a:solidFill>
                  <a:schemeClr val="bg1">
                    <a:lumMod val="50000"/>
                  </a:schemeClr>
                </a:solidFill>
              </a:rPr>
              <a:t>LIMITATIONS</a:t>
            </a:r>
          </a:p>
          <a:p>
            <a:pPr marL="285750" indent="-285750" algn="just">
              <a:buFont typeface="Arial" panose="020B0604020202020204" pitchFamily="34" charset="0"/>
              <a:buChar char="•"/>
            </a:pPr>
            <a:r>
              <a:rPr lang="en-GB" sz="1400" dirty="0" smtClean="0"/>
              <a:t>Weighted by time, when one person may be of particular interest (ideally, it should be weighted by the time between the first and the last message, yet this still does not account for long periods of communication absence)</a:t>
            </a:r>
          </a:p>
          <a:p>
            <a:pPr marL="285750" indent="-285750" algn="just">
              <a:buFont typeface="Arial" panose="020B0604020202020204" pitchFamily="34" charset="0"/>
              <a:buChar char="•"/>
            </a:pPr>
            <a:r>
              <a:rPr lang="en-GB" sz="1400" dirty="0" smtClean="0"/>
              <a:t>No consideration of message length: many essay-length messages should hold greater significance than ‘</a:t>
            </a:r>
            <a:r>
              <a:rPr lang="en-GB" sz="1400" i="1" dirty="0" err="1" smtClean="0"/>
              <a:t>kk</a:t>
            </a:r>
            <a:r>
              <a:rPr lang="en-GB" sz="1400" dirty="0" smtClean="0"/>
              <a:t>’, ‘</a:t>
            </a:r>
            <a:r>
              <a:rPr lang="en-GB" sz="1400" i="1" dirty="0" err="1" smtClean="0"/>
              <a:t>gdgd</a:t>
            </a:r>
            <a:r>
              <a:rPr lang="en-GB" sz="1400" dirty="0" smtClean="0"/>
              <a:t>’, ‘</a:t>
            </a:r>
            <a:r>
              <a:rPr lang="en-GB" sz="1400" i="1" dirty="0" smtClean="0"/>
              <a:t>ta</a:t>
            </a:r>
            <a:r>
              <a:rPr lang="en-GB" sz="1400" dirty="0" smtClean="0"/>
              <a:t>’, ‘</a:t>
            </a:r>
            <a:r>
              <a:rPr lang="en-GB" sz="1400" i="1" dirty="0" err="1" smtClean="0"/>
              <a:t>ohh</a:t>
            </a:r>
            <a:r>
              <a:rPr lang="en-GB" sz="1400" i="1" dirty="0" smtClean="0"/>
              <a:t> </a:t>
            </a:r>
            <a:r>
              <a:rPr lang="en-GB" sz="1400" i="1" dirty="0" err="1" smtClean="0"/>
              <a:t>i</a:t>
            </a:r>
            <a:r>
              <a:rPr lang="en-GB" sz="1400" i="1" dirty="0" smtClean="0"/>
              <a:t> see</a:t>
            </a:r>
            <a:r>
              <a:rPr lang="en-GB" sz="1400" dirty="0" smtClean="0"/>
              <a:t>’</a:t>
            </a:r>
            <a:endParaRPr lang="en-GB" sz="1400" dirty="0"/>
          </a:p>
          <a:p>
            <a:pPr algn="just"/>
            <a:endParaRPr lang="en-GB" sz="1400" dirty="0" smtClean="0"/>
          </a:p>
          <a:p>
            <a:pPr algn="just"/>
            <a:r>
              <a:rPr lang="en-GB" sz="1200" b="1" dirty="0" smtClean="0">
                <a:solidFill>
                  <a:schemeClr val="bg1">
                    <a:lumMod val="50000"/>
                  </a:schemeClr>
                </a:solidFill>
              </a:rPr>
              <a:t>FURTHER INVESTIGATIONS</a:t>
            </a:r>
          </a:p>
          <a:p>
            <a:pPr marL="285750" indent="-285750" algn="just">
              <a:buFont typeface="Arial" panose="020B0604020202020204" pitchFamily="34" charset="0"/>
              <a:buChar char="•"/>
            </a:pPr>
            <a:r>
              <a:rPr lang="en-GB" sz="1400" dirty="0" smtClean="0"/>
              <a:t>Correlation with ‘perceived popularity’: calculate the correlation co-efficient of message count ranking versus popularity ranking by survey</a:t>
            </a:r>
          </a:p>
          <a:p>
            <a:pPr marL="285750" indent="-285750" algn="just">
              <a:buFont typeface="Arial" panose="020B0604020202020204" pitchFamily="34" charset="0"/>
              <a:buChar char="•"/>
            </a:pPr>
            <a:r>
              <a:rPr lang="en-GB" sz="1400" dirty="0" smtClean="0"/>
              <a:t>Correlation with mathematical ‘social models,’ or the Bell curve and Exponential function</a:t>
            </a:r>
          </a:p>
          <a:p>
            <a:pPr algn="just"/>
            <a:endParaRPr lang="en-GB" sz="1400" dirty="0"/>
          </a:p>
          <a:p>
            <a:pPr algn="just"/>
            <a:r>
              <a:rPr lang="en-GB" sz="1600" b="1" dirty="0" smtClean="0">
                <a:solidFill>
                  <a:srgbClr val="3B5998"/>
                </a:solidFill>
              </a:rPr>
              <a:t>‘NEGATIVE PEOPLE SINCE 21/12/13’</a:t>
            </a:r>
          </a:p>
          <a:p>
            <a:pPr algn="just"/>
            <a:r>
              <a:rPr lang="en-GB" sz="1400" i="1" dirty="0" smtClean="0">
                <a:solidFill>
                  <a:schemeClr val="bg1">
                    <a:lumMod val="50000"/>
                  </a:schemeClr>
                </a:solidFill>
              </a:rPr>
              <a:t>Friend </a:t>
            </a:r>
            <a:r>
              <a:rPr lang="en-GB" sz="1400" i="1" dirty="0">
                <a:solidFill>
                  <a:schemeClr val="bg1">
                    <a:lumMod val="50000"/>
                  </a:schemeClr>
                </a:solidFill>
              </a:rPr>
              <a:t>versus </a:t>
            </a:r>
            <a:r>
              <a:rPr lang="en-GB" sz="1400" i="1" dirty="0" smtClean="0">
                <a:solidFill>
                  <a:schemeClr val="bg1">
                    <a:lumMod val="50000"/>
                  </a:schemeClr>
                </a:solidFill>
              </a:rPr>
              <a:t>‘Negativity Magnitude’ (0-1)</a:t>
            </a:r>
          </a:p>
          <a:p>
            <a:pPr algn="just"/>
            <a:r>
              <a:rPr lang="en-GB" sz="1400" dirty="0" smtClean="0"/>
              <a:t>For each person, the count of a </a:t>
            </a:r>
            <a:r>
              <a:rPr lang="en-GB" sz="1400" dirty="0" smtClean="0"/>
              <a:t>static list of ‘negative words’ </a:t>
            </a:r>
            <a:r>
              <a:rPr lang="en-GB" sz="1400" dirty="0" smtClean="0"/>
              <a:t>(‘</a:t>
            </a:r>
            <a:r>
              <a:rPr lang="en-GB" sz="1400" i="1" dirty="0" err="1" smtClean="0"/>
              <a:t>grr</a:t>
            </a:r>
            <a:r>
              <a:rPr lang="en-GB" sz="1400" dirty="0" smtClean="0"/>
              <a:t>’, ‘</a:t>
            </a:r>
            <a:r>
              <a:rPr lang="en-GB" sz="1400" i="1" dirty="0" smtClean="0"/>
              <a:t>annoyed</a:t>
            </a:r>
            <a:r>
              <a:rPr lang="en-GB" sz="1400" dirty="0" smtClean="0"/>
              <a:t>’, ‘</a:t>
            </a:r>
            <a:r>
              <a:rPr lang="en-GB" sz="1400" i="1" dirty="0" smtClean="0"/>
              <a:t>hate</a:t>
            </a:r>
            <a:r>
              <a:rPr lang="en-GB" sz="1400" dirty="0" smtClean="0"/>
              <a:t>’, ‘</a:t>
            </a:r>
            <a:r>
              <a:rPr lang="en-GB" sz="1400" i="1" dirty="0" smtClean="0"/>
              <a:t>stupid</a:t>
            </a:r>
            <a:r>
              <a:rPr lang="en-GB" sz="1400" dirty="0" smtClean="0"/>
              <a:t>’, ‘</a:t>
            </a:r>
            <a:r>
              <a:rPr lang="en-GB" sz="1400" i="1" dirty="0" err="1" smtClean="0"/>
              <a:t>tw</a:t>
            </a:r>
            <a:r>
              <a:rPr lang="en-GB" sz="1400" i="1" dirty="0" smtClean="0"/>
              <a:t>*t</a:t>
            </a:r>
            <a:r>
              <a:rPr lang="en-GB" sz="1400" dirty="0" smtClean="0"/>
              <a:t>’) occurring is taken. This count is weighted by the total message count for the person. The most 3 significant and insignificant Negativity Magnitudes are graphed right.</a:t>
            </a:r>
          </a:p>
        </p:txBody>
      </p:sp>
      <p:sp>
        <p:nvSpPr>
          <p:cNvPr id="4" name="TextBox 3"/>
          <p:cNvSpPr txBox="1"/>
          <p:nvPr/>
        </p:nvSpPr>
        <p:spPr>
          <a:xfrm>
            <a:off x="24570300" y="8264024"/>
            <a:ext cx="4637996" cy="1569660"/>
          </a:xfrm>
          <a:prstGeom prst="rect">
            <a:avLst/>
          </a:prstGeom>
          <a:noFill/>
        </p:spPr>
        <p:txBody>
          <a:bodyPr wrap="square" rtlCol="0">
            <a:spAutoFit/>
          </a:bodyPr>
          <a:lstStyle/>
          <a:p>
            <a:pPr lvl="0" algn="just"/>
            <a:r>
              <a:rPr lang="en-GB" sz="1200" b="1" dirty="0" smtClean="0">
                <a:solidFill>
                  <a:prstClr val="white">
                    <a:lumMod val="50000"/>
                  </a:prstClr>
                </a:solidFill>
              </a:rPr>
              <a:t>LIMITATIONS</a:t>
            </a:r>
            <a:endParaRPr lang="en-GB" sz="1200" b="1" dirty="0">
              <a:solidFill>
                <a:prstClr val="white">
                  <a:lumMod val="50000"/>
                </a:prstClr>
              </a:solidFill>
            </a:endParaRPr>
          </a:p>
          <a:p>
            <a:pPr marL="285750" lvl="0" indent="-285750" algn="just">
              <a:buFont typeface="Arial" panose="020B0604020202020204" pitchFamily="34" charset="0"/>
              <a:buChar char="•"/>
            </a:pPr>
            <a:r>
              <a:rPr lang="en-GB" sz="1400" dirty="0" smtClean="0">
                <a:solidFill>
                  <a:prstClr val="black"/>
                </a:solidFill>
              </a:rPr>
              <a:t>No ‘wider semantic analysis’: positivity and negativity are better derived from text semantics than simple character analysis</a:t>
            </a:r>
          </a:p>
          <a:p>
            <a:pPr marL="285750" lvl="0" indent="-285750" algn="just">
              <a:buFont typeface="Arial" panose="020B0604020202020204" pitchFamily="34" charset="0"/>
              <a:buChar char="•"/>
            </a:pPr>
            <a:r>
              <a:rPr lang="en-GB" sz="1400" dirty="0" smtClean="0">
                <a:solidFill>
                  <a:prstClr val="black"/>
                </a:solidFill>
              </a:rPr>
              <a:t>Of the three most insignificant Negativity Magnitudes, two people are German; this shows the test’s simplistic language dependence</a:t>
            </a:r>
            <a:endParaRPr lang="en-GB" sz="1400" dirty="0">
              <a:solidFill>
                <a:prstClr val="black"/>
              </a:solidFill>
            </a:endParaRPr>
          </a:p>
        </p:txBody>
      </p:sp>
      <p:sp>
        <p:nvSpPr>
          <p:cNvPr id="7" name="Rectangle 6"/>
          <p:cNvSpPr/>
          <p:nvPr/>
        </p:nvSpPr>
        <p:spPr>
          <a:xfrm>
            <a:off x="11226058" y="16081439"/>
            <a:ext cx="9041942" cy="769441"/>
          </a:xfrm>
          <a:prstGeom prst="rect">
            <a:avLst/>
          </a:prstGeom>
        </p:spPr>
        <p:txBody>
          <a:bodyPr wrap="square">
            <a:spAutoFit/>
          </a:bodyPr>
          <a:lstStyle/>
          <a:p>
            <a:pPr lvl="0" algn="just"/>
            <a:r>
              <a:rPr lang="en-GB" sz="2200" b="1" dirty="0" err="1">
                <a:solidFill>
                  <a:srgbClr val="FCB827"/>
                </a:solidFill>
              </a:rPr>
              <a:t>Stalkr</a:t>
            </a:r>
            <a:r>
              <a:rPr lang="en-GB" sz="2200" dirty="0"/>
              <a:t> was created to automate </a:t>
            </a:r>
            <a:r>
              <a:rPr lang="en-GB" sz="2200" dirty="0" smtClean="0"/>
              <a:t>parsing the debug information. The program interacts with the virtual machine and presents results visually. </a:t>
            </a:r>
            <a:endParaRPr lang="en-GB" sz="2200" dirty="0"/>
          </a:p>
        </p:txBody>
      </p:sp>
      <p:pic>
        <p:nvPicPr>
          <p:cNvPr id="10" name="Picture 9"/>
          <p:cNvPicPr>
            <a:picLocks noChangeAspect="1"/>
          </p:cNvPicPr>
          <p:nvPr/>
        </p:nvPicPr>
        <p:blipFill>
          <a:blip r:embed="rId10"/>
          <a:stretch>
            <a:fillRect/>
          </a:stretch>
        </p:blipFill>
        <p:spPr>
          <a:xfrm>
            <a:off x="11262585" y="16863820"/>
            <a:ext cx="5051651" cy="2938030"/>
          </a:xfrm>
          <a:prstGeom prst="rect">
            <a:avLst/>
          </a:prstGeom>
        </p:spPr>
      </p:pic>
      <p:sp>
        <p:nvSpPr>
          <p:cNvPr id="11" name="TextBox 10"/>
          <p:cNvSpPr txBox="1"/>
          <p:nvPr/>
        </p:nvSpPr>
        <p:spPr>
          <a:xfrm>
            <a:off x="11262585" y="19267326"/>
            <a:ext cx="5051651" cy="523220"/>
          </a:xfrm>
          <a:prstGeom prst="rect">
            <a:avLst/>
          </a:prstGeom>
          <a:noFill/>
        </p:spPr>
        <p:txBody>
          <a:bodyPr wrap="square" rtlCol="0">
            <a:spAutoFit/>
          </a:bodyPr>
          <a:lstStyle/>
          <a:p>
            <a:pPr algn="ctr"/>
            <a:r>
              <a:rPr lang="en-GB" sz="1400" b="1" dirty="0" smtClean="0"/>
              <a:t>Triangulation with 2 radii. The green dot is the user’s actual location. This was done from about 5500km away.</a:t>
            </a:r>
            <a:endParaRPr lang="en-GB" sz="1400" b="1" dirty="0"/>
          </a:p>
        </p:txBody>
      </p:sp>
      <p:pic>
        <p:nvPicPr>
          <p:cNvPr id="22" name="Picture 2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449658" y="16847324"/>
            <a:ext cx="3818341" cy="2895576"/>
          </a:xfrm>
          <a:prstGeom prst="rect">
            <a:avLst/>
          </a:prstGeom>
        </p:spPr>
      </p:pic>
      <p:pic>
        <p:nvPicPr>
          <p:cNvPr id="5" name="Picture 4"/>
          <p:cNvPicPr>
            <a:picLocks noChangeAspect="1"/>
          </p:cNvPicPr>
          <p:nvPr/>
        </p:nvPicPr>
        <p:blipFill>
          <a:blip r:embed="rId12"/>
          <a:stretch>
            <a:fillRect/>
          </a:stretch>
        </p:blipFill>
        <p:spPr>
          <a:xfrm>
            <a:off x="11310711" y="16895450"/>
            <a:ext cx="849204" cy="252937"/>
          </a:xfrm>
          <a:prstGeom prst="rect">
            <a:avLst/>
          </a:prstGeom>
        </p:spPr>
      </p:pic>
      <p:sp>
        <p:nvSpPr>
          <p:cNvPr id="68" name="Content Placeholder 2"/>
          <p:cNvSpPr txBox="1">
            <a:spLocks/>
          </p:cNvSpPr>
          <p:nvPr/>
        </p:nvSpPr>
        <p:spPr>
          <a:xfrm>
            <a:off x="11453265" y="5014881"/>
            <a:ext cx="8551239" cy="10707340"/>
          </a:xfrm>
          <a:prstGeom prst="rect">
            <a:avLst/>
          </a:prstGeom>
        </p:spPr>
        <p:txBody>
          <a:bodyPr vert="horz" lIns="91440" tIns="45720" rIns="91440" bIns="45720" rtlCol="0">
            <a:noAutofit/>
          </a:bodyPr>
          <a:lstStyle>
            <a:lvl1pPr marL="342900" indent="-342900" algn="just" defTabSz="914400" rtl="0" eaLnBrk="1" latinLnBrk="0" hangingPunct="1">
              <a:spcBef>
                <a:spcPct val="20000"/>
              </a:spcBef>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just" defTabSz="914400" rtl="0" eaLnBrk="1" latinLnBrk="0" hangingPunct="1">
              <a:spcBef>
                <a:spcPct val="20000"/>
              </a:spcBef>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just" defTabSz="914400" rtl="0" eaLnBrk="1" latinLnBrk="0" hangingPunct="1">
              <a:spcBef>
                <a:spcPct val="20000"/>
              </a:spcBef>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just" defTabSz="914400"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just" defTabSz="914400"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200" b="1" dirty="0" err="1" smtClean="0">
                <a:solidFill>
                  <a:srgbClr val="3B5998"/>
                </a:solidFill>
                <a:latin typeface="+mn-lt"/>
                <a:cs typeface="Courier New" panose="02070309020205020404" pitchFamily="49" charset="0"/>
              </a:rPr>
              <a:t>Frazzlr</a:t>
            </a:r>
            <a:r>
              <a:rPr lang="en-GB" sz="2200" dirty="0" smtClean="0">
                <a:solidFill>
                  <a:srgbClr val="3B5998"/>
                </a:solidFill>
                <a:latin typeface="+mn-lt"/>
                <a:cs typeface="Courier New" panose="02070309020205020404" pitchFamily="49" charset="0"/>
              </a:rPr>
              <a:t> </a:t>
            </a:r>
            <a:r>
              <a:rPr lang="en-GB" sz="2200" dirty="0" smtClean="0">
                <a:latin typeface="+mn-lt"/>
                <a:cs typeface="Courier New" panose="02070309020205020404" pitchFamily="49" charset="0"/>
              </a:rPr>
              <a:t>was created to allow everyday users to analyse their own Facebook data. This is how it works:</a:t>
            </a:r>
            <a:endParaRPr lang="en-GB" sz="2200" b="1" dirty="0" smtClean="0">
              <a:latin typeface="+mn-lt"/>
              <a:cs typeface="Courier New" panose="02070309020205020404" pitchFamily="49" charset="0"/>
            </a:endParaRPr>
          </a:p>
          <a:p>
            <a:pPr marL="0" indent="0" algn="l">
              <a:buFont typeface="Arial" panose="020B0604020202020204" pitchFamily="34" charset="0"/>
              <a:buNone/>
            </a:pPr>
            <a:endParaRPr lang="en-GB" sz="2400" b="1" dirty="0">
              <a:solidFill>
                <a:srgbClr val="3B5998"/>
              </a:solidFill>
              <a:latin typeface="+mn-lt"/>
              <a:cs typeface="Courier New" panose="02070309020205020404" pitchFamily="49" charset="0"/>
            </a:endParaRPr>
          </a:p>
          <a:p>
            <a:pPr marL="0" indent="0" algn="l">
              <a:buFont typeface="Arial" panose="020B0604020202020204" pitchFamily="34" charset="0"/>
              <a:buNone/>
            </a:pPr>
            <a:r>
              <a:rPr lang="en-GB" sz="2400" b="1" dirty="0" smtClean="0">
                <a:solidFill>
                  <a:srgbClr val="3B5998"/>
                </a:solidFill>
                <a:latin typeface="+mn-lt"/>
                <a:cs typeface="Courier New" panose="02070309020205020404" pitchFamily="49" charset="0"/>
              </a:rPr>
              <a:t>STEP 1</a:t>
            </a:r>
          </a:p>
          <a:p>
            <a:pPr marL="0" indent="0">
              <a:buFont typeface="Arial" panose="020B0604020202020204" pitchFamily="34" charset="0"/>
              <a:buNone/>
            </a:pPr>
            <a:r>
              <a:rPr lang="en-GB" sz="1800" dirty="0" smtClean="0">
                <a:latin typeface="+mn-lt"/>
                <a:cs typeface="Courier New" panose="02070309020205020404" pitchFamily="49" charset="0"/>
              </a:rPr>
              <a:t>The program </a:t>
            </a:r>
            <a:r>
              <a:rPr lang="en-GB" sz="1800" b="1" dirty="0" smtClean="0">
                <a:solidFill>
                  <a:srgbClr val="3B5998"/>
                </a:solidFill>
                <a:latin typeface="+mn-lt"/>
                <a:cs typeface="Courier New" panose="02070309020205020404" pitchFamily="49" charset="0"/>
              </a:rPr>
              <a:t>takes a copy of your personal data archive </a:t>
            </a:r>
            <a:r>
              <a:rPr lang="en-GB" sz="1800" dirty="0" smtClean="0">
                <a:latin typeface="+mn-lt"/>
                <a:cs typeface="Courier New" panose="02070309020205020404" pitchFamily="49" charset="0"/>
              </a:rPr>
              <a:t>(downloadable from Facebook), which includes all messages you have ever sent and received. They are contiguously stored in a single huge HTML file:</a:t>
            </a:r>
            <a:endParaRPr lang="en-GB" sz="1800" b="1" dirty="0" smtClean="0">
              <a:solidFill>
                <a:srgbClr val="3B5998"/>
              </a:solidFill>
              <a:latin typeface="+mn-lt"/>
              <a:cs typeface="Courier New" panose="02070309020205020404" pitchFamily="49" charset="0"/>
            </a:endParaRPr>
          </a:p>
          <a:p>
            <a:pPr marL="0" indent="0" algn="l">
              <a:buFont typeface="Arial" panose="020B0604020202020204" pitchFamily="34" charset="0"/>
              <a:buNone/>
            </a:pPr>
            <a:endParaRPr lang="en-GB" sz="1000" dirty="0">
              <a:latin typeface="Courier New" panose="02070309020205020404" pitchFamily="49" charset="0"/>
              <a:cs typeface="Courier New" panose="02070309020205020404" pitchFamily="49" charset="0"/>
            </a:endParaRPr>
          </a:p>
          <a:p>
            <a:pPr marL="0" indent="0" algn="l">
              <a:buFont typeface="Arial" panose="020B0604020202020204" pitchFamily="34" charset="0"/>
              <a:buNone/>
            </a:pPr>
            <a:r>
              <a:rPr lang="en-GB" sz="1000" dirty="0" smtClean="0">
                <a:latin typeface="Courier New" panose="02070309020205020404" pitchFamily="49" charset="0"/>
                <a:cs typeface="Courier New" panose="02070309020205020404" pitchFamily="49" charset="0"/>
              </a:rPr>
              <a:t>&lt;div class="contents"&gt;&lt;h1&gt;James Garner&lt;/h1&gt;&lt;div class="thread"&gt;Adam Smith, James Garner&lt;div class="message"&gt;&lt;div class="</a:t>
            </a:r>
            <a:r>
              <a:rPr lang="en-GB" sz="1000" dirty="0" err="1" smtClean="0">
                <a:latin typeface="Courier New" panose="02070309020205020404" pitchFamily="49" charset="0"/>
                <a:cs typeface="Courier New" panose="02070309020205020404" pitchFamily="49" charset="0"/>
              </a:rPr>
              <a:t>message_header</a:t>
            </a:r>
            <a:r>
              <a:rPr lang="en-GB" sz="1000" dirty="0" smtClean="0">
                <a:latin typeface="Courier New" panose="02070309020205020404" pitchFamily="49" charset="0"/>
                <a:cs typeface="Courier New" panose="02070309020205020404" pitchFamily="49" charset="0"/>
              </a:rPr>
              <a:t>"&gt;&lt;span class="user"&gt;</a:t>
            </a:r>
            <a:r>
              <a:rPr lang="en-GB" sz="1000" b="1" dirty="0" smtClean="0">
                <a:solidFill>
                  <a:srgbClr val="00B0F0"/>
                </a:solidFill>
                <a:latin typeface="Courier New" panose="02070309020205020404" pitchFamily="49" charset="0"/>
                <a:cs typeface="Courier New" panose="02070309020205020404" pitchFamily="49" charset="0"/>
              </a:rPr>
              <a:t>James Garner</a:t>
            </a:r>
            <a:r>
              <a:rPr lang="en-GB" sz="1000" dirty="0" smtClean="0">
                <a:latin typeface="Courier New" panose="02070309020205020404" pitchFamily="49" charset="0"/>
                <a:cs typeface="Courier New" panose="02070309020205020404" pitchFamily="49" charset="0"/>
              </a:rPr>
              <a:t>&lt;/span&gt;&lt;span class="meta"&gt;Friday, 23 November 2012 at 08:56 UTC&lt;/span&gt;&lt;/div&gt;&lt;/div&gt;&lt;p&gt;</a:t>
            </a:r>
            <a:r>
              <a:rPr lang="en-GB" sz="1000" b="1" dirty="0" smtClean="0">
                <a:solidFill>
                  <a:srgbClr val="FF0000"/>
                </a:solidFill>
                <a:latin typeface="Courier New" panose="02070309020205020404" pitchFamily="49" charset="0"/>
                <a:cs typeface="Courier New" panose="02070309020205020404" pitchFamily="49" charset="0"/>
              </a:rPr>
              <a:t>Are you awake?</a:t>
            </a:r>
            <a:r>
              <a:rPr lang="en-GB" sz="1000" dirty="0" smtClean="0">
                <a:latin typeface="Courier New" panose="02070309020205020404" pitchFamily="49" charset="0"/>
                <a:cs typeface="Courier New" panose="02070309020205020404" pitchFamily="49" charset="0"/>
              </a:rPr>
              <a:t>&lt;/p&gt;&lt;div class="message"&gt;&lt;div class="</a:t>
            </a:r>
            <a:r>
              <a:rPr lang="en-GB" sz="1000" dirty="0" err="1" smtClean="0">
                <a:latin typeface="Courier New" panose="02070309020205020404" pitchFamily="49" charset="0"/>
                <a:cs typeface="Courier New" panose="02070309020205020404" pitchFamily="49" charset="0"/>
              </a:rPr>
              <a:t>message_header</a:t>
            </a:r>
            <a:r>
              <a:rPr lang="en-GB" sz="1000" dirty="0" smtClean="0">
                <a:latin typeface="Courier New" panose="02070309020205020404" pitchFamily="49" charset="0"/>
                <a:cs typeface="Courier New" panose="02070309020205020404" pitchFamily="49" charset="0"/>
              </a:rPr>
              <a:t>"&gt;&lt;span class="user"&gt;</a:t>
            </a:r>
            <a:r>
              <a:rPr lang="en-GB" sz="1000" b="1" dirty="0" smtClean="0">
                <a:solidFill>
                  <a:srgbClr val="00B0F0"/>
                </a:solidFill>
                <a:latin typeface="Courier New" panose="02070309020205020404" pitchFamily="49" charset="0"/>
                <a:cs typeface="Courier New" panose="02070309020205020404" pitchFamily="49" charset="0"/>
              </a:rPr>
              <a:t>Adam Smith</a:t>
            </a:r>
            <a:r>
              <a:rPr lang="en-GB" sz="1000" dirty="0" smtClean="0">
                <a:latin typeface="Courier New" panose="02070309020205020404" pitchFamily="49" charset="0"/>
                <a:cs typeface="Courier New" panose="02070309020205020404" pitchFamily="49" charset="0"/>
              </a:rPr>
              <a:t>&lt;/span&gt;&lt;span class="meta"&gt;Friday, 23 November 2012 at 10:01 UTC&lt;/span&gt;&lt;/div&gt;&lt;/div&gt;&lt;p&gt;</a:t>
            </a:r>
            <a:r>
              <a:rPr lang="en-GB" sz="1000" b="1" dirty="0" smtClean="0">
                <a:solidFill>
                  <a:srgbClr val="FF0000"/>
                </a:solidFill>
                <a:latin typeface="Courier New" panose="02070309020205020404" pitchFamily="49" charset="0"/>
                <a:cs typeface="Courier New" panose="02070309020205020404" pitchFamily="49" charset="0"/>
              </a:rPr>
              <a:t>Sorry about that, slept right through my alarm :/</a:t>
            </a:r>
            <a:r>
              <a:rPr lang="en-GB" sz="1000" dirty="0" smtClean="0">
                <a:latin typeface="Courier New" panose="02070309020205020404" pitchFamily="49" charset="0"/>
                <a:cs typeface="Courier New" panose="02070309020205020404" pitchFamily="49" charset="0"/>
              </a:rPr>
              <a:t>&lt;/p&gt;&lt;div class="message"&gt;&lt;div class="</a:t>
            </a:r>
            <a:r>
              <a:rPr lang="en-GB" sz="1000" dirty="0" err="1" smtClean="0">
                <a:latin typeface="Courier New" panose="02070309020205020404" pitchFamily="49" charset="0"/>
                <a:cs typeface="Courier New" panose="02070309020205020404" pitchFamily="49" charset="0"/>
              </a:rPr>
              <a:t>message_header</a:t>
            </a:r>
            <a:r>
              <a:rPr lang="en-GB" sz="1000" dirty="0" smtClean="0">
                <a:latin typeface="Courier New" panose="02070309020205020404" pitchFamily="49" charset="0"/>
                <a:cs typeface="Courier New" panose="02070309020205020404" pitchFamily="49" charset="0"/>
              </a:rPr>
              <a:t>"&gt;&lt;span class="user"&gt;</a:t>
            </a:r>
            <a:r>
              <a:rPr lang="en-GB" sz="1000" b="1" dirty="0" smtClean="0">
                <a:solidFill>
                  <a:srgbClr val="00B0F0"/>
                </a:solidFill>
                <a:latin typeface="Courier New" panose="02070309020205020404" pitchFamily="49" charset="0"/>
                <a:cs typeface="Courier New" panose="02070309020205020404" pitchFamily="49" charset="0"/>
              </a:rPr>
              <a:t>James Garner</a:t>
            </a:r>
            <a:r>
              <a:rPr lang="en-GB" sz="1000" dirty="0" smtClean="0">
                <a:latin typeface="Courier New" panose="02070309020205020404" pitchFamily="49" charset="0"/>
                <a:cs typeface="Courier New" panose="02070309020205020404" pitchFamily="49" charset="0"/>
              </a:rPr>
              <a:t>&lt;/span&gt;&lt;span class="meta"&gt;Friday, 23 November 2012 at 10:02 UTC&lt;/span&gt;&lt;/div&gt;&lt;/div&gt;&lt;p&gt;</a:t>
            </a:r>
            <a:r>
              <a:rPr lang="en-GB" sz="1000" b="1" dirty="0" smtClean="0">
                <a:solidFill>
                  <a:srgbClr val="FF0000"/>
                </a:solidFill>
                <a:latin typeface="Courier New" panose="02070309020205020404" pitchFamily="49" charset="0"/>
                <a:cs typeface="Courier New" panose="02070309020205020404" pitchFamily="49" charset="0"/>
              </a:rPr>
              <a:t>likewise</a:t>
            </a:r>
            <a:r>
              <a:rPr lang="en-GB" sz="1000" dirty="0" smtClean="0">
                <a:latin typeface="Courier New" panose="02070309020205020404" pitchFamily="49" charset="0"/>
                <a:cs typeface="Courier New" panose="02070309020205020404" pitchFamily="49" charset="0"/>
              </a:rPr>
              <a:t>&lt;/p&gt; ...</a:t>
            </a:r>
          </a:p>
          <a:p>
            <a:pPr marL="0" indent="0" algn="l">
              <a:buFont typeface="Arial" panose="020B0604020202020204" pitchFamily="34" charset="0"/>
              <a:buNone/>
            </a:pPr>
            <a:endParaRPr lang="en-GB" sz="1000" dirty="0">
              <a:latin typeface="Courier New" panose="02070309020205020404" pitchFamily="49" charset="0"/>
              <a:cs typeface="Courier New" panose="02070309020205020404" pitchFamily="49" charset="0"/>
            </a:endParaRPr>
          </a:p>
          <a:p>
            <a:pPr marL="0" lvl="0" indent="0" algn="l" defTabSz="2479578">
              <a:spcBef>
                <a:spcPts val="0"/>
              </a:spcBef>
              <a:buNone/>
            </a:pPr>
            <a:r>
              <a:rPr lang="en-GB" sz="2400" b="1" dirty="0">
                <a:solidFill>
                  <a:srgbClr val="3B5998"/>
                </a:solidFill>
                <a:latin typeface="Source Sans Pro"/>
                <a:ea typeface="+mn-ea"/>
                <a:cs typeface="Courier New" panose="02070309020205020404" pitchFamily="49" charset="0"/>
              </a:rPr>
              <a:t>STEP </a:t>
            </a:r>
            <a:r>
              <a:rPr lang="en-GB" sz="2400" b="1" dirty="0" smtClean="0">
                <a:solidFill>
                  <a:srgbClr val="3B5998"/>
                </a:solidFill>
                <a:latin typeface="Source Sans Pro"/>
                <a:ea typeface="+mn-ea"/>
                <a:cs typeface="Courier New" panose="02070309020205020404" pitchFamily="49" charset="0"/>
              </a:rPr>
              <a:t>2</a:t>
            </a:r>
          </a:p>
          <a:p>
            <a:pPr marL="0" lvl="0" indent="0" defTabSz="2479578">
              <a:spcBef>
                <a:spcPts val="0"/>
              </a:spcBef>
              <a:buNone/>
            </a:pPr>
            <a:r>
              <a:rPr lang="en-GB" sz="1800" dirty="0" smtClean="0">
                <a:solidFill>
                  <a:prstClr val="black"/>
                </a:solidFill>
                <a:latin typeface="Source Sans Pro"/>
                <a:ea typeface="+mn-ea"/>
                <a:cs typeface="Courier New" panose="02070309020205020404" pitchFamily="49" charset="0"/>
              </a:rPr>
              <a:t>The program </a:t>
            </a:r>
            <a:r>
              <a:rPr lang="en-GB" sz="1800" b="1" dirty="0" smtClean="0">
                <a:solidFill>
                  <a:srgbClr val="3B5998"/>
                </a:solidFill>
                <a:latin typeface="Source Sans Pro"/>
                <a:ea typeface="+mn-ea"/>
                <a:cs typeface="Courier New" panose="02070309020205020404" pitchFamily="49" charset="0"/>
              </a:rPr>
              <a:t>utilises a complex parsing algorithm</a:t>
            </a:r>
            <a:r>
              <a:rPr lang="en-GB" sz="1800" dirty="0" smtClean="0">
                <a:solidFill>
                  <a:prstClr val="black"/>
                </a:solidFill>
                <a:latin typeface="Source Sans Pro"/>
                <a:ea typeface="+mn-ea"/>
                <a:cs typeface="Courier New" panose="02070309020205020404" pitchFamily="49" charset="0"/>
              </a:rPr>
              <a:t> to store data from the archive in classes, such as </a:t>
            </a:r>
            <a:r>
              <a:rPr lang="en-GB" sz="1800" i="1" dirty="0" smtClean="0">
                <a:solidFill>
                  <a:prstClr val="black"/>
                </a:solidFill>
                <a:latin typeface="Source Sans Pro"/>
                <a:ea typeface="+mn-ea"/>
                <a:cs typeface="Courier New" panose="02070309020205020404" pitchFamily="49" charset="0"/>
              </a:rPr>
              <a:t>Friend</a:t>
            </a:r>
            <a:r>
              <a:rPr lang="en-GB" sz="1800" dirty="0" smtClean="0">
                <a:solidFill>
                  <a:prstClr val="black"/>
                </a:solidFill>
                <a:latin typeface="Source Sans Pro"/>
                <a:ea typeface="+mn-ea"/>
                <a:cs typeface="Courier New" panose="02070309020205020404" pitchFamily="49" charset="0"/>
              </a:rPr>
              <a:t> and </a:t>
            </a:r>
            <a:r>
              <a:rPr lang="en-GB" sz="1800" i="1" dirty="0" smtClean="0">
                <a:solidFill>
                  <a:prstClr val="black"/>
                </a:solidFill>
                <a:latin typeface="Source Sans Pro"/>
                <a:ea typeface="+mn-ea"/>
                <a:cs typeface="Courier New" panose="02070309020205020404" pitchFamily="49" charset="0"/>
              </a:rPr>
              <a:t>Message</a:t>
            </a:r>
            <a:r>
              <a:rPr lang="en-GB" sz="1800" dirty="0" smtClean="0">
                <a:solidFill>
                  <a:prstClr val="black"/>
                </a:solidFill>
                <a:latin typeface="Source Sans Pro"/>
                <a:ea typeface="+mn-ea"/>
                <a:cs typeface="Courier New" panose="02070309020205020404" pitchFamily="49" charset="0"/>
              </a:rPr>
              <a:t>. The archive also includes data about advertising targeting which isn’t available via the Facebook website, so this data is stored in classes for analysis too, along side event attendance and the friends list.</a:t>
            </a:r>
          </a:p>
          <a:p>
            <a:pPr marL="0" lvl="0" indent="0" defTabSz="2479578">
              <a:spcBef>
                <a:spcPts val="0"/>
              </a:spcBef>
              <a:buNone/>
            </a:pPr>
            <a:endParaRPr lang="en-GB" sz="1800" dirty="0" smtClean="0">
              <a:solidFill>
                <a:prstClr val="black"/>
              </a:solidFill>
              <a:latin typeface="Source Sans Pro"/>
              <a:ea typeface="+mn-ea"/>
              <a:cs typeface="Courier New" panose="02070309020205020404" pitchFamily="49" charset="0"/>
            </a:endParaRPr>
          </a:p>
          <a:p>
            <a:pPr marL="0" lvl="0" indent="0" defTabSz="2479578">
              <a:spcBef>
                <a:spcPts val="0"/>
              </a:spcBef>
              <a:buNone/>
            </a:pPr>
            <a:r>
              <a:rPr lang="en-GB" sz="1800" dirty="0" smtClean="0">
                <a:solidFill>
                  <a:prstClr val="black"/>
                </a:solidFill>
                <a:latin typeface="Source Sans Pro"/>
                <a:ea typeface="+mn-ea"/>
                <a:cs typeface="Courier New" panose="02070309020205020404" pitchFamily="49" charset="0"/>
              </a:rPr>
              <a:t>These classes are linked such that a </a:t>
            </a:r>
            <a:r>
              <a:rPr lang="en-GB" sz="1800" i="1" dirty="0" smtClean="0">
                <a:solidFill>
                  <a:prstClr val="black"/>
                </a:solidFill>
                <a:latin typeface="Source Sans Pro"/>
                <a:ea typeface="+mn-ea"/>
                <a:cs typeface="Courier New" panose="02070309020205020404" pitchFamily="49" charset="0"/>
              </a:rPr>
              <a:t>Subject</a:t>
            </a:r>
            <a:r>
              <a:rPr lang="en-GB" sz="1800" dirty="0" smtClean="0">
                <a:solidFill>
                  <a:prstClr val="black"/>
                </a:solidFill>
                <a:latin typeface="Source Sans Pro"/>
                <a:ea typeface="+mn-ea"/>
                <a:cs typeface="Courier New" panose="02070309020205020404" pitchFamily="49" charset="0"/>
              </a:rPr>
              <a:t> class contains a list of </a:t>
            </a:r>
            <a:r>
              <a:rPr lang="en-GB" sz="1800" i="1" dirty="0" smtClean="0">
                <a:solidFill>
                  <a:prstClr val="black"/>
                </a:solidFill>
                <a:latin typeface="Source Sans Pro"/>
                <a:ea typeface="+mn-ea"/>
                <a:cs typeface="Courier New" panose="02070309020205020404" pitchFamily="49" charset="0"/>
              </a:rPr>
              <a:t>Friend</a:t>
            </a:r>
            <a:r>
              <a:rPr lang="en-GB" sz="1800" dirty="0" smtClean="0">
                <a:solidFill>
                  <a:prstClr val="black"/>
                </a:solidFill>
                <a:latin typeface="Source Sans Pro"/>
                <a:ea typeface="+mn-ea"/>
                <a:cs typeface="Courier New" panose="02070309020205020404" pitchFamily="49" charset="0"/>
              </a:rPr>
              <a:t> classes, each of which possesses a list of </a:t>
            </a:r>
            <a:r>
              <a:rPr lang="en-GB" sz="1800" i="1" dirty="0" smtClean="0">
                <a:solidFill>
                  <a:prstClr val="black"/>
                </a:solidFill>
                <a:latin typeface="Source Sans Pro"/>
                <a:ea typeface="+mn-ea"/>
                <a:cs typeface="Courier New" panose="02070309020205020404" pitchFamily="49" charset="0"/>
              </a:rPr>
              <a:t>Message</a:t>
            </a:r>
            <a:r>
              <a:rPr lang="en-GB" sz="1800" dirty="0" smtClean="0">
                <a:solidFill>
                  <a:prstClr val="black"/>
                </a:solidFill>
                <a:latin typeface="Source Sans Pro"/>
                <a:ea typeface="+mn-ea"/>
                <a:cs typeface="Courier New" panose="02070309020205020404" pitchFamily="49" charset="0"/>
              </a:rPr>
              <a:t> classes, and so on…</a:t>
            </a:r>
          </a:p>
          <a:p>
            <a:pPr marL="0" lvl="0" indent="0" algn="l" defTabSz="2479578">
              <a:spcBef>
                <a:spcPts val="0"/>
              </a:spcBef>
              <a:buNone/>
            </a:pPr>
            <a:endParaRPr lang="en-GB" sz="1800" b="1" dirty="0">
              <a:solidFill>
                <a:prstClr val="black"/>
              </a:solidFill>
              <a:latin typeface="Source Sans Pro"/>
              <a:ea typeface="+mn-ea"/>
              <a:cs typeface="Courier New" panose="02070309020205020404" pitchFamily="49" charset="0"/>
            </a:endParaRPr>
          </a:p>
          <a:p>
            <a:pPr marL="0" indent="0" algn="l" defTabSz="2479578">
              <a:spcBef>
                <a:spcPts val="0"/>
              </a:spcBef>
              <a:buNone/>
            </a:pPr>
            <a:r>
              <a:rPr lang="en-GB" sz="2600" b="1" dirty="0">
                <a:solidFill>
                  <a:srgbClr val="3B5998"/>
                </a:solidFill>
                <a:latin typeface="Source Sans Pro"/>
                <a:cs typeface="Courier New" panose="02070309020205020404" pitchFamily="49" charset="0"/>
              </a:rPr>
              <a:t>STEP </a:t>
            </a:r>
            <a:r>
              <a:rPr lang="en-GB" sz="2600" b="1" dirty="0" smtClean="0">
                <a:solidFill>
                  <a:srgbClr val="3B5998"/>
                </a:solidFill>
                <a:latin typeface="Source Sans Pro"/>
                <a:cs typeface="Courier New" panose="02070309020205020404" pitchFamily="49" charset="0"/>
              </a:rPr>
              <a:t>3</a:t>
            </a:r>
          </a:p>
          <a:p>
            <a:pPr marL="0" indent="0" defTabSz="2479578">
              <a:spcBef>
                <a:spcPts val="0"/>
              </a:spcBef>
              <a:buNone/>
            </a:pPr>
            <a:r>
              <a:rPr lang="en-GB" sz="1900" dirty="0" smtClean="0">
                <a:solidFill>
                  <a:prstClr val="black"/>
                </a:solidFill>
                <a:latin typeface="Source Sans Pro"/>
                <a:cs typeface="Courier New" panose="02070309020205020404" pitchFamily="49" charset="0"/>
              </a:rPr>
              <a:t>The program </a:t>
            </a:r>
            <a:r>
              <a:rPr lang="en-GB" sz="1900" b="1" dirty="0" smtClean="0">
                <a:solidFill>
                  <a:srgbClr val="3B5998"/>
                </a:solidFill>
                <a:latin typeface="Source Sans Pro"/>
                <a:cs typeface="Courier New" panose="02070309020205020404" pitchFamily="49" charset="0"/>
              </a:rPr>
              <a:t>includes sample basic tests</a:t>
            </a:r>
            <a:r>
              <a:rPr lang="en-GB" sz="1900" dirty="0" smtClean="0">
                <a:solidFill>
                  <a:prstClr val="black"/>
                </a:solidFill>
                <a:latin typeface="Source Sans Pro"/>
                <a:cs typeface="Courier New" panose="02070309020205020404" pitchFamily="49" charset="0"/>
              </a:rPr>
              <a:t>, but you can write your own simple tests in LINQ or by logic (for example, looping through each of a </a:t>
            </a:r>
            <a:r>
              <a:rPr lang="en-GB" sz="1900" i="1" dirty="0" smtClean="0">
                <a:solidFill>
                  <a:prstClr val="black"/>
                </a:solidFill>
                <a:latin typeface="Source Sans Pro"/>
                <a:cs typeface="Courier New" panose="02070309020205020404" pitchFamily="49" charset="0"/>
              </a:rPr>
              <a:t>Subject</a:t>
            </a:r>
            <a:r>
              <a:rPr lang="en-GB" sz="1900" dirty="0" smtClean="0">
                <a:solidFill>
                  <a:prstClr val="black"/>
                </a:solidFill>
                <a:latin typeface="Source Sans Pro"/>
                <a:cs typeface="Courier New" panose="02070309020205020404" pitchFamily="49" charset="0"/>
              </a:rPr>
              <a:t>’s </a:t>
            </a:r>
            <a:r>
              <a:rPr lang="en-GB" sz="1900" i="1" dirty="0" smtClean="0">
                <a:solidFill>
                  <a:prstClr val="black"/>
                </a:solidFill>
                <a:latin typeface="Source Sans Pro"/>
                <a:cs typeface="Courier New" panose="02070309020205020404" pitchFamily="49" charset="0"/>
              </a:rPr>
              <a:t>Friends</a:t>
            </a:r>
            <a:r>
              <a:rPr lang="en-GB" sz="1900" dirty="0" smtClean="0">
                <a:solidFill>
                  <a:prstClr val="black"/>
                </a:solidFill>
                <a:latin typeface="Source Sans Pro"/>
                <a:cs typeface="Courier New" panose="02070309020205020404" pitchFamily="49" charset="0"/>
              </a:rPr>
              <a:t> and totalling the </a:t>
            </a:r>
            <a:r>
              <a:rPr lang="en-GB" sz="1900" i="1" dirty="0" smtClean="0">
                <a:solidFill>
                  <a:prstClr val="black"/>
                </a:solidFill>
                <a:latin typeface="Source Sans Pro"/>
                <a:cs typeface="Courier New" panose="02070309020205020404" pitchFamily="49" charset="0"/>
              </a:rPr>
              <a:t>Messages</a:t>
            </a:r>
            <a:r>
              <a:rPr lang="en-GB" sz="1900" dirty="0" smtClean="0">
                <a:solidFill>
                  <a:prstClr val="black"/>
                </a:solidFill>
                <a:latin typeface="Source Sans Pro"/>
                <a:cs typeface="Courier New" panose="02070309020205020404" pitchFamily="49" charset="0"/>
              </a:rPr>
              <a:t> count, to judge a level of Facebook activity).</a:t>
            </a:r>
          </a:p>
          <a:p>
            <a:pPr marL="0" indent="0" defTabSz="2479578">
              <a:spcBef>
                <a:spcPts val="0"/>
              </a:spcBef>
              <a:buNone/>
            </a:pPr>
            <a:endParaRPr lang="en-GB" sz="1900" dirty="0">
              <a:solidFill>
                <a:prstClr val="black"/>
              </a:solidFill>
              <a:latin typeface="Source Sans Pro"/>
              <a:cs typeface="Courier New" panose="02070309020205020404" pitchFamily="49" charset="0"/>
            </a:endParaRPr>
          </a:p>
          <a:p>
            <a:pPr marL="0" indent="0" defTabSz="2479578">
              <a:spcBef>
                <a:spcPts val="0"/>
              </a:spcBef>
              <a:buNone/>
            </a:pPr>
            <a:r>
              <a:rPr lang="en-GB" sz="1900" dirty="0" smtClean="0">
                <a:solidFill>
                  <a:prstClr val="black"/>
                </a:solidFill>
                <a:latin typeface="Source Sans Pro"/>
                <a:cs typeface="Courier New" panose="02070309020205020404" pitchFamily="49" charset="0"/>
              </a:rPr>
              <a:t>More complex tests generate tab-separated value files (plain text spreadsheets) for further sorting, analysis and calculations in Microsoft Excel. Then it’s easy to generate charts!</a:t>
            </a:r>
            <a:endParaRPr lang="en-GB" sz="1900" dirty="0">
              <a:solidFill>
                <a:prstClr val="black"/>
              </a:solidFill>
              <a:latin typeface="Source Sans Pro"/>
              <a:cs typeface="Courier New" panose="02070309020205020404" pitchFamily="49" charset="0"/>
            </a:endParaRPr>
          </a:p>
          <a:p>
            <a:pPr marL="0" lvl="0" indent="0" algn="l" defTabSz="2479578">
              <a:spcBef>
                <a:spcPts val="0"/>
              </a:spcBef>
              <a:buNone/>
            </a:pPr>
            <a:endParaRPr lang="en-GB" sz="1800" b="1" dirty="0">
              <a:solidFill>
                <a:srgbClr val="3B5998"/>
              </a:solidFill>
              <a:latin typeface="Source Sans Pro"/>
              <a:ea typeface="+mn-ea"/>
              <a:cs typeface="Courier New" panose="02070309020205020404" pitchFamily="49" charset="0"/>
            </a:endParaRPr>
          </a:p>
          <a:p>
            <a:pPr marL="0" indent="0" algn="l">
              <a:buFont typeface="Arial" panose="020B0604020202020204" pitchFamily="34" charset="0"/>
              <a:buNone/>
            </a:pPr>
            <a:endParaRPr lang="en-GB" sz="1000" dirty="0">
              <a:latin typeface="Courier New" panose="02070309020205020404" pitchFamily="49" charset="0"/>
              <a:cs typeface="Courier New" panose="02070309020205020404" pitchFamily="49" charset="0"/>
            </a:endParaRPr>
          </a:p>
        </p:txBody>
      </p:sp>
      <p:pic>
        <p:nvPicPr>
          <p:cNvPr id="72" name="Picture 7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30564" y="14328333"/>
            <a:ext cx="8515355" cy="1158607"/>
          </a:xfrm>
          <a:prstGeom prst="rect">
            <a:avLst/>
          </a:prstGeom>
        </p:spPr>
      </p:pic>
    </p:spTree>
    <p:extLst>
      <p:ext uri="{BB962C8B-B14F-4D97-AF65-F5344CB8AC3E}">
        <p14:creationId xmlns:p14="http://schemas.microsoft.com/office/powerpoint/2010/main" val="333670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1716</TotalTime>
  <Words>1378</Words>
  <Application>Microsoft Office PowerPoint</Application>
  <PresentationFormat>Custom</PresentationFormat>
  <Paragraphs>98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Source Sans Pro</vt:lpstr>
      <vt:lpstr>Arial</vt:lpstr>
      <vt:lpstr>Segoe UI</vt:lpstr>
      <vt:lpstr>Courier New</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dc:creator>
  <cp:lastModifiedBy>James</cp:lastModifiedBy>
  <cp:revision>79</cp:revision>
  <dcterms:created xsi:type="dcterms:W3CDTF">2014-03-29T16:48:32Z</dcterms:created>
  <dcterms:modified xsi:type="dcterms:W3CDTF">2014-04-01T01:27:21Z</dcterms:modified>
</cp:coreProperties>
</file>