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b0nMX+a6ZBVg6uf2N0e+8qttB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6.xml"/><Relationship Id="rId22" Type="http://schemas.openxmlformats.org/officeDocument/2006/relationships/font" Target="fonts/FranklinGothic-bold.fntdata"/><Relationship Id="rId10" Type="http://schemas.openxmlformats.org/officeDocument/2006/relationships/slide" Target="slides/slide5.xml"/><Relationship Id="rId21" Type="http://schemas.openxmlformats.org/officeDocument/2006/relationships/font" Target="fonts/LibreFranklin-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bold.fntdata"/><Relationship Id="rId6" Type="http://schemas.openxmlformats.org/officeDocument/2006/relationships/slide" Target="slides/slide1.xml"/><Relationship Id="rId18" Type="http://schemas.openxmlformats.org/officeDocument/2006/relationships/font" Target="fonts/LibreFrankli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JACINTA: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Introduction and project intro </a:t>
            </a:r>
            <a:endParaRPr/>
          </a:p>
        </p:txBody>
      </p:sp>
      <p:sp>
        <p:nvSpPr>
          <p:cNvPr id="103" name="Google Shape;10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0" lang="en-US" sz="1300">
                <a:solidFill>
                  <a:srgbClr val="FFFFFF"/>
                </a:solidFill>
                <a:latin typeface="Calibri"/>
                <a:ea typeface="Calibri"/>
                <a:cs typeface="Calibri"/>
                <a:sym typeface="Calibri"/>
              </a:rPr>
              <a:t>Perceived benefit proposition – Jacinta</a:t>
            </a:r>
            <a:endParaRPr/>
          </a:p>
          <a:p>
            <a:pPr indent="0" lvl="0" marL="0" rtl="0" algn="l">
              <a:lnSpc>
                <a:spcPct val="90000"/>
              </a:lnSpc>
              <a:spcBef>
                <a:spcPts val="0"/>
              </a:spcBef>
              <a:spcAft>
                <a:spcPts val="0"/>
              </a:spcAft>
              <a:buNone/>
            </a:pPr>
            <a:r>
              <a:t/>
            </a:r>
            <a:endParaRPr b="1" sz="1300">
              <a:solidFill>
                <a:srgbClr val="FFFFFF"/>
              </a:solidFill>
              <a:latin typeface="Calibri"/>
              <a:ea typeface="Calibri"/>
              <a:cs typeface="Calibri"/>
              <a:sym typeface="Calibri"/>
            </a:endParaRPr>
          </a:p>
          <a:p>
            <a:pPr indent="0" lvl="0" marL="0" rtl="0" algn="l">
              <a:lnSpc>
                <a:spcPct val="90000"/>
              </a:lnSpc>
              <a:spcBef>
                <a:spcPts val="0"/>
              </a:spcBef>
              <a:spcAft>
                <a:spcPts val="0"/>
              </a:spcAft>
              <a:buNone/>
            </a:pPr>
            <a:r>
              <a:rPr b="1" lang="en-US" sz="1300">
                <a:solidFill>
                  <a:srgbClr val="FFFFFF"/>
                </a:solidFill>
                <a:latin typeface="Calibri"/>
                <a:ea typeface="Calibri"/>
                <a:cs typeface="Calibri"/>
                <a:sym typeface="Calibri"/>
              </a:rPr>
              <a:t>Agents:</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Avoid situations like Covid where TA's are "stuck" between customer and supplier</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Minimize risk associated with business failures – not all funds would have been distributed before the full service was provided. </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Prevent the possibility of Double Refunds to customers who historically might have been caught up in the dispute between business and eventually triggering the CB </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Back-office cost reduction </a:t>
            </a:r>
            <a:endParaRPr/>
          </a:p>
          <a:p>
            <a:pPr indent="0" lvl="0" marL="0" rtl="0" algn="l">
              <a:lnSpc>
                <a:spcPct val="90000"/>
              </a:lnSpc>
              <a:spcBef>
                <a:spcPts val="0"/>
              </a:spcBef>
              <a:spcAft>
                <a:spcPts val="0"/>
              </a:spcAft>
              <a:buNone/>
            </a:pPr>
            <a:r>
              <a:rPr b="1" lang="en-US" sz="1300">
                <a:solidFill>
                  <a:srgbClr val="FFFFFF"/>
                </a:solidFill>
                <a:latin typeface="Calibri"/>
                <a:ea typeface="Calibri"/>
                <a:cs typeface="Calibri"/>
                <a:sym typeface="Calibri"/>
              </a:rPr>
              <a:t>Card brands / banks are not left holding the bag: </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Money flows within set controls. </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Communication (system integrated) is real time. </a:t>
            </a:r>
            <a:endParaRPr/>
          </a:p>
          <a:p>
            <a:pPr indent="0" lvl="2" marL="914400" rtl="0" algn="l">
              <a:lnSpc>
                <a:spcPct val="90000"/>
              </a:lnSpc>
              <a:spcBef>
                <a:spcPts val="0"/>
              </a:spcBef>
              <a:spcAft>
                <a:spcPts val="0"/>
              </a:spcAft>
              <a:buNone/>
            </a:pPr>
            <a:r>
              <a:rPr lang="en-US">
                <a:solidFill>
                  <a:srgbClr val="FFFFFF"/>
                </a:solidFill>
                <a:latin typeface="Calibri"/>
                <a:ea typeface="Calibri"/>
                <a:cs typeface="Calibri"/>
                <a:sym typeface="Calibri"/>
              </a:rPr>
              <a:t>No confusion; if a CB was generated &amp; paid, refund issued, future date travel accepted, coupon accepted, hotel stay, or car rental credit received &amp; accepted etc. </a:t>
            </a:r>
            <a:endParaRPr/>
          </a:p>
          <a:p>
            <a:pPr indent="0" lvl="0" marL="0" rtl="0" algn="l">
              <a:lnSpc>
                <a:spcPct val="90000"/>
              </a:lnSpc>
              <a:spcBef>
                <a:spcPts val="0"/>
              </a:spcBef>
              <a:spcAft>
                <a:spcPts val="0"/>
              </a:spcAft>
              <a:buNone/>
            </a:pPr>
            <a:r>
              <a:rPr b="1" lang="en-US" sz="1300">
                <a:solidFill>
                  <a:srgbClr val="FFFFFF"/>
                </a:solidFill>
                <a:latin typeface="Calibri"/>
                <a:ea typeface="Calibri"/>
                <a:cs typeface="Calibri"/>
                <a:sym typeface="Calibri"/>
              </a:rPr>
              <a:t>Build Confidence:</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They know they will get what they paid for or they will get their money back (no-one in the value chain, takes significant loss).</a:t>
            </a:r>
            <a:endParaRPr/>
          </a:p>
          <a:p>
            <a:pPr indent="0" lvl="1" marL="457200" rtl="0" algn="l">
              <a:lnSpc>
                <a:spcPct val="90000"/>
              </a:lnSpc>
              <a:spcBef>
                <a:spcPts val="0"/>
              </a:spcBef>
              <a:spcAft>
                <a:spcPts val="0"/>
              </a:spcAft>
              <a:buNone/>
            </a:pPr>
            <a:r>
              <a:rPr lang="en-US" sz="1300">
                <a:solidFill>
                  <a:srgbClr val="FFFFFF"/>
                </a:solidFill>
                <a:latin typeface="Calibri"/>
                <a:ea typeface="Calibri"/>
                <a:cs typeface="Calibri"/>
                <a:sym typeface="Calibri"/>
              </a:rPr>
              <a:t>If something goes wrong customer is not left to pay twice </a:t>
            </a:r>
            <a:endParaRPr/>
          </a:p>
          <a:p>
            <a:pPr indent="0" lvl="0" marL="0" rtl="0" algn="l">
              <a:lnSpc>
                <a:spcPct val="90000"/>
              </a:lnSpc>
              <a:spcBef>
                <a:spcPts val="0"/>
              </a:spcBef>
              <a:spcAft>
                <a:spcPts val="0"/>
              </a:spcAft>
              <a:buNone/>
            </a:pPr>
            <a:r>
              <a:rPr lang="en-US" sz="1500"/>
              <a:t>Generate more trust between Consumer - OTA  - Cruise lines – Tour Operators – Hotels – Car Rental - Suppliers</a:t>
            </a:r>
            <a:endParaRPr/>
          </a:p>
          <a:p>
            <a:pPr indent="0" lvl="0" marL="0" rtl="0" algn="l">
              <a:lnSpc>
                <a:spcPct val="90000"/>
              </a:lnSpc>
              <a:spcBef>
                <a:spcPts val="0"/>
              </a:spcBef>
              <a:spcAft>
                <a:spcPts val="0"/>
              </a:spcAft>
              <a:buNone/>
            </a:pPr>
            <a:r>
              <a:rPr lang="en-US" sz="1500"/>
              <a:t>We are a "Trusted 3rd party" that act as the gateway, payment processor and debit agent to release funds once a service has been provided. </a:t>
            </a:r>
            <a:endParaRPr/>
          </a:p>
          <a:p>
            <a:pPr indent="0" lvl="1" marL="457200" rtl="0" algn="l">
              <a:lnSpc>
                <a:spcPct val="90000"/>
              </a:lnSpc>
              <a:spcBef>
                <a:spcPts val="0"/>
              </a:spcBef>
              <a:spcAft>
                <a:spcPts val="0"/>
              </a:spcAft>
              <a:buNone/>
            </a:pPr>
            <a:r>
              <a:rPr lang="en-US" sz="1500"/>
              <a:t>We can also act as a conduet for the Traditional Clearing house models such as the BSPs and ARC. </a:t>
            </a:r>
            <a:endParaRPr/>
          </a:p>
          <a:p>
            <a:pPr indent="0" lvl="0" marL="0" rtl="0" algn="l">
              <a:lnSpc>
                <a:spcPct val="90000"/>
              </a:lnSpc>
              <a:spcBef>
                <a:spcPts val="0"/>
              </a:spcBef>
              <a:spcAft>
                <a:spcPts val="0"/>
              </a:spcAft>
              <a:buNone/>
            </a:pPr>
            <a:r>
              <a:rPr lang="en-US" sz="1500"/>
              <a:t>Agents generating a service fee or getting commissions for bookings will receive funds inline with existing agreements. Inline with those funds due to them. </a:t>
            </a:r>
            <a:endParaRPr/>
          </a:p>
          <a:p>
            <a:pPr indent="0" lvl="0" marL="0" rtl="0" algn="l">
              <a:spcBef>
                <a:spcPts val="0"/>
              </a:spcBef>
              <a:spcAft>
                <a:spcPts val="0"/>
              </a:spcAft>
              <a:buNone/>
            </a:pPr>
            <a:r>
              <a:t/>
            </a:r>
            <a:endParaRPr/>
          </a:p>
        </p:txBody>
      </p:sp>
      <p:sp>
        <p:nvSpPr>
          <p:cNvPr id="260" name="Google Shape;2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Cornelius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Overview and Issue - Cornelius: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Customer / corporations / Tour Operators / Sport Teams / Governments  - pay travel agents in advance for future travel these bookings include ancillary fees, hotel, car rentals, tours, activities, shows, special reservations etc. all paid to a “centralized entity” (The Agency) entrusted to make payment to others. </a:t>
            </a:r>
            <a:endParaRPr/>
          </a:p>
          <a:p>
            <a:pPr indent="0" lvl="0" marL="0" rtl="0" algn="l">
              <a:spcBef>
                <a:spcPts val="0"/>
              </a:spcBef>
              <a:spcAft>
                <a:spcPts val="0"/>
              </a:spcAft>
              <a:buNone/>
            </a:pPr>
            <a:r>
              <a:rPr lang="en-US"/>
              <a:t>2. Travel agent is placed in “trust” of all moneys until suppliers need to be paid (depends on specific SLA’s and timelines)</a:t>
            </a:r>
            <a:endParaRPr/>
          </a:p>
          <a:p>
            <a:pPr indent="0" lvl="1" marL="457200" rtl="0" algn="l">
              <a:spcBef>
                <a:spcPts val="0"/>
              </a:spcBef>
              <a:spcAft>
                <a:spcPts val="0"/>
              </a:spcAft>
              <a:buNone/>
            </a:pPr>
            <a:r>
              <a:rPr lang="en-US"/>
              <a:t>Agents use this liquidity to run their business (even though they are not allowed to do that).</a:t>
            </a:r>
            <a:endParaRPr/>
          </a:p>
          <a:p>
            <a:pPr indent="0" lvl="2" marL="914400" rtl="0" algn="l">
              <a:spcBef>
                <a:spcPts val="0"/>
              </a:spcBef>
              <a:spcAft>
                <a:spcPts val="0"/>
              </a:spcAft>
              <a:buNone/>
            </a:pPr>
            <a:r>
              <a:rPr lang="en-US"/>
              <a:t>Both IATA and ARC clearly states “… the agent is to hold the </a:t>
            </a:r>
            <a:r>
              <a:rPr i="1" lang="en-US"/>
              <a:t>moneys in trust</a:t>
            </a:r>
            <a:r>
              <a:rPr lang="en-US"/>
              <a:t>, on behalf of the airlines. It is advisable to have a dedicated bank account for the same.</a:t>
            </a:r>
            <a:endParaRPr/>
          </a:p>
          <a:p>
            <a:pPr indent="0" lvl="1" marL="457200" rtl="0" algn="l">
              <a:spcBef>
                <a:spcPts val="0"/>
              </a:spcBef>
              <a:spcAft>
                <a:spcPts val="0"/>
              </a:spcAft>
              <a:buNone/>
            </a:pPr>
            <a:r>
              <a:rPr lang="en-US"/>
              <a:t>There is a risk in a 3</a:t>
            </a:r>
            <a:r>
              <a:rPr baseline="30000" lang="en-US"/>
              <a:t>rd</a:t>
            </a:r>
            <a:r>
              <a:rPr lang="en-US"/>
              <a:t> party being entrusted with a large amount of funds and “unlimited credit” (in the form of e-ticket stock) without any true rules &amp; oversight</a:t>
            </a:r>
            <a:endParaRPr/>
          </a:p>
          <a:p>
            <a:pPr indent="0" lvl="1" marL="457200" rtl="0" algn="l">
              <a:spcBef>
                <a:spcPts val="0"/>
              </a:spcBef>
              <a:spcAft>
                <a:spcPts val="0"/>
              </a:spcAft>
              <a:buNone/>
            </a:pPr>
            <a:r>
              <a:rPr lang="en-US"/>
              <a:t>This risk affects:</a:t>
            </a:r>
            <a:endParaRPr/>
          </a:p>
          <a:p>
            <a:pPr indent="0" lvl="2" marL="914400" rtl="0" algn="l">
              <a:spcBef>
                <a:spcPts val="0"/>
              </a:spcBef>
              <a:spcAft>
                <a:spcPts val="0"/>
              </a:spcAft>
              <a:buNone/>
            </a:pPr>
            <a:r>
              <a:rPr lang="en-US"/>
              <a:t>The consumer </a:t>
            </a:r>
            <a:endParaRPr/>
          </a:p>
          <a:p>
            <a:pPr indent="0" lvl="2" marL="914400" rtl="0" algn="l">
              <a:spcBef>
                <a:spcPts val="0"/>
              </a:spcBef>
              <a:spcAft>
                <a:spcPts val="0"/>
              </a:spcAft>
              <a:buNone/>
            </a:pPr>
            <a:r>
              <a:rPr lang="en-US"/>
              <a:t>Agents </a:t>
            </a:r>
            <a:endParaRPr/>
          </a:p>
          <a:p>
            <a:pPr indent="0" lvl="2" marL="914400" rtl="0" algn="l">
              <a:spcBef>
                <a:spcPts val="0"/>
              </a:spcBef>
              <a:spcAft>
                <a:spcPts val="0"/>
              </a:spcAft>
              <a:buNone/>
            </a:pPr>
            <a:r>
              <a:rPr lang="en-US"/>
              <a:t>Banks and Card Brands</a:t>
            </a:r>
            <a:endParaRPr/>
          </a:p>
          <a:p>
            <a:pPr indent="0" lvl="2" marL="914400" rtl="0" algn="l">
              <a:spcBef>
                <a:spcPts val="0"/>
              </a:spcBef>
              <a:spcAft>
                <a:spcPts val="0"/>
              </a:spcAft>
              <a:buNone/>
            </a:pPr>
            <a:r>
              <a:rPr lang="en-US"/>
              <a:t>Downstream operators and,</a:t>
            </a:r>
            <a:endParaRPr/>
          </a:p>
          <a:p>
            <a:pPr indent="0" lvl="2" marL="914400" rtl="0" algn="l">
              <a:spcBef>
                <a:spcPts val="0"/>
              </a:spcBef>
              <a:spcAft>
                <a:spcPts val="0"/>
              </a:spcAft>
              <a:buNone/>
            </a:pPr>
            <a:r>
              <a:rPr lang="en-US"/>
              <a:t>Airlines</a:t>
            </a:r>
            <a:endParaRPr/>
          </a:p>
          <a:p>
            <a:pPr indent="0" lvl="0" marL="0" rtl="0" algn="l">
              <a:spcBef>
                <a:spcPts val="0"/>
              </a:spcBef>
              <a:spcAft>
                <a:spcPts val="0"/>
              </a:spcAft>
              <a:buNone/>
            </a:pPr>
            <a:r>
              <a:rPr lang="en-US"/>
              <a:t>3. There are situations where a consumer often is not aware that the actual supplier has not received their funds and could be placed in a position of having to pay again, without any accountability being leverage on the agent. </a:t>
            </a:r>
            <a:endParaRPr/>
          </a:p>
          <a:p>
            <a:pPr indent="0" lvl="1" marL="457200" rtl="0" algn="l">
              <a:spcBef>
                <a:spcPts val="0"/>
              </a:spcBef>
              <a:spcAft>
                <a:spcPts val="0"/>
              </a:spcAft>
              <a:buNone/>
            </a:pPr>
            <a:r>
              <a:rPr lang="en-US"/>
              <a:t>In some instances, agents, airlines &amp; tour operators could go out of business leaving the traveler stranded or needing to refund their trip. </a:t>
            </a:r>
            <a:endParaRPr/>
          </a:p>
          <a:p>
            <a:pPr indent="0" lvl="1" marL="457200" rtl="0" algn="l">
              <a:spcBef>
                <a:spcPts val="0"/>
              </a:spcBef>
              <a:spcAft>
                <a:spcPts val="0"/>
              </a:spcAft>
              <a:buNone/>
            </a:pPr>
            <a:r>
              <a:rPr lang="en-US"/>
              <a:t>Where the form of payment is credit cards the financial institutions and card brands are also affected as they are the ones having to mange the subsequent chargebacks and related risks.</a:t>
            </a:r>
            <a:endParaRPr/>
          </a:p>
          <a:p>
            <a:pPr indent="0" lvl="0" marL="0" rtl="0" algn="l">
              <a:spcBef>
                <a:spcPts val="0"/>
              </a:spcBef>
              <a:spcAft>
                <a:spcPts val="0"/>
              </a:spcAft>
              <a:buNone/>
            </a:pPr>
            <a:r>
              <a:rPr lang="en-US"/>
              <a:t>Covid-19 has highlighted these issues through “double dipping blind spots”, </a:t>
            </a:r>
            <a:endParaRPr/>
          </a:p>
          <a:p>
            <a:pPr indent="0" lvl="1" marL="457200" rtl="0" algn="l">
              <a:spcBef>
                <a:spcPts val="0"/>
              </a:spcBef>
              <a:spcAft>
                <a:spcPts val="0"/>
              </a:spcAft>
              <a:buNone/>
            </a:pPr>
            <a:r>
              <a:rPr lang="en-US"/>
              <a:t>continues policy changes of airlines and the need for cash flow restricting refunds and opting for future travel or travel credit. ----- some consumers don’t want this</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Overview and high-level concept - Cornelius: </a:t>
            </a:r>
            <a:endParaRPr/>
          </a:p>
          <a:p>
            <a:pPr indent="0" lvl="0" marL="0" rtl="0" algn="l">
              <a:spcBef>
                <a:spcPts val="0"/>
              </a:spcBef>
              <a:spcAft>
                <a:spcPts val="0"/>
              </a:spcAft>
              <a:buNone/>
            </a:pPr>
            <a:r>
              <a:rPr lang="en-US"/>
              <a:t>Our objective was to uitlize what we learned in during the bootcamp in order to </a:t>
            </a:r>
            <a:r>
              <a:rPr lang="en-US"/>
              <a:t>develop a new environment of trust using </a:t>
            </a:r>
            <a:r>
              <a:rPr lang="en-US"/>
              <a:t>Smart contracts managing the flow of funds between Consumer/Travel Agent and Supplier 1/2/3/4/5</a:t>
            </a:r>
            <a:endParaRPr/>
          </a:p>
          <a:p>
            <a:pPr indent="0" lvl="0" marL="0" rtl="0" algn="l">
              <a:spcBef>
                <a:spcPts val="0"/>
              </a:spcBef>
              <a:spcAft>
                <a:spcPts val="0"/>
              </a:spcAft>
              <a:buNone/>
            </a:pPr>
            <a:r>
              <a:rPr lang="en-US"/>
              <a:t>The objective is that the smart contract </a:t>
            </a:r>
            <a:r>
              <a:rPr lang="en-US"/>
              <a:t>ingest</a:t>
            </a:r>
            <a:r>
              <a:rPr lang="en-US"/>
              <a:t> all the relevant information for a specific trip:</a:t>
            </a:r>
            <a:endParaRPr/>
          </a:p>
          <a:p>
            <a:pPr indent="0" lvl="1" marL="457200" rtl="0" algn="l">
              <a:spcBef>
                <a:spcPts val="0"/>
              </a:spcBef>
              <a:spcAft>
                <a:spcPts val="0"/>
              </a:spcAft>
              <a:buNone/>
            </a:pPr>
            <a:r>
              <a:rPr lang="en-US"/>
              <a:t>Confirmation of booking</a:t>
            </a:r>
            <a:endParaRPr/>
          </a:p>
          <a:p>
            <a:pPr indent="0" lvl="1" marL="457200" rtl="0" algn="l">
              <a:spcBef>
                <a:spcPts val="0"/>
              </a:spcBef>
              <a:spcAft>
                <a:spcPts val="0"/>
              </a:spcAft>
              <a:buNone/>
            </a:pPr>
            <a:r>
              <a:rPr lang="en-US"/>
              <a:t>Segment information (flight, hotel, car rental, etc.)</a:t>
            </a:r>
            <a:endParaRPr/>
          </a:p>
          <a:p>
            <a:pPr indent="0" lvl="1" marL="457200" rtl="0" algn="l">
              <a:spcBef>
                <a:spcPts val="0"/>
              </a:spcBef>
              <a:spcAft>
                <a:spcPts val="0"/>
              </a:spcAft>
              <a:buNone/>
            </a:pPr>
            <a:r>
              <a:rPr lang="en-US"/>
              <a:t>Supplier information</a:t>
            </a:r>
            <a:endParaRPr/>
          </a:p>
          <a:p>
            <a:pPr indent="0" lvl="1" marL="457200" rtl="0" algn="l">
              <a:spcBef>
                <a:spcPts val="0"/>
              </a:spcBef>
              <a:spcAft>
                <a:spcPts val="0"/>
              </a:spcAft>
              <a:buNone/>
            </a:pPr>
            <a:r>
              <a:rPr lang="en-US"/>
              <a:t>Service(s) deliverables</a:t>
            </a:r>
            <a:endParaRPr/>
          </a:p>
          <a:p>
            <a:pPr indent="0" lvl="1" marL="457200" rtl="0" algn="l">
              <a:spcBef>
                <a:spcPts val="0"/>
              </a:spcBef>
              <a:spcAft>
                <a:spcPts val="0"/>
              </a:spcAft>
              <a:buNone/>
            </a:pPr>
            <a:r>
              <a:rPr lang="en-US"/>
              <a:t>Payment dates &amp; amounts for all segments</a:t>
            </a:r>
            <a:endParaRPr/>
          </a:p>
          <a:p>
            <a:pPr indent="0" lvl="1" marL="457200" rtl="0" algn="l">
              <a:spcBef>
                <a:spcPts val="0"/>
              </a:spcBef>
              <a:spcAft>
                <a:spcPts val="0"/>
              </a:spcAft>
              <a:buNone/>
            </a:pPr>
            <a:r>
              <a:t/>
            </a:r>
            <a:endParaRPr/>
          </a:p>
          <a:p>
            <a:pPr indent="0" lvl="1" marL="0" rtl="0" algn="l">
              <a:spcBef>
                <a:spcPts val="0"/>
              </a:spcBef>
              <a:spcAft>
                <a:spcPts val="0"/>
              </a:spcAft>
              <a:buNone/>
            </a:pPr>
            <a:r>
              <a:rPr lang="en-US"/>
              <a:t>Creating a SMART and TRUSTED value chain. </a:t>
            </a:r>
            <a:endParaRPr/>
          </a:p>
          <a:p>
            <a:pPr indent="0" lvl="0" marL="0" rtl="0" algn="l">
              <a:spcBef>
                <a:spcPts val="0"/>
              </a:spcBef>
              <a:spcAft>
                <a:spcPts val="0"/>
              </a:spcAft>
              <a:buNone/>
            </a:pPr>
            <a:r>
              <a:rPr lang="en-US"/>
              <a:t> Over to JADA to describe our process. </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Jada – present on the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owner function / sender to be the travel agent - Using ownable.sol</a:t>
            </a:r>
            <a:endParaRPr/>
          </a:p>
          <a:p>
            <a:pPr indent="0" lvl="0" marL="0" rtl="0" algn="l">
              <a:spcBef>
                <a:spcPts val="0"/>
              </a:spcBef>
              <a:spcAft>
                <a:spcPts val="0"/>
              </a:spcAft>
              <a:buNone/>
            </a:pPr>
            <a:r>
              <a:rPr lang="en-US"/>
              <a:t>Payment Piece - customer makes payment to agent or to the 3rd Party Escrow directly, using credit card, crypto etc. </a:t>
            </a:r>
            <a:endParaRPr/>
          </a:p>
          <a:p>
            <a:pPr indent="0" lvl="0" marL="0" rtl="0" algn="l">
              <a:spcBef>
                <a:spcPts val="0"/>
              </a:spcBef>
              <a:spcAft>
                <a:spcPts val="0"/>
              </a:spcAft>
              <a:buNone/>
            </a:pPr>
            <a:r>
              <a:rPr lang="en-US"/>
              <a:t>if the customer makes payment to the Agent. The Agent funds the 3rd Party escrow </a:t>
            </a:r>
            <a:endParaRPr/>
          </a:p>
          <a:p>
            <a:pPr indent="0" lvl="0" marL="0" rtl="0" algn="l">
              <a:spcBef>
                <a:spcPts val="0"/>
              </a:spcBef>
              <a:spcAft>
                <a:spcPts val="0"/>
              </a:spcAft>
              <a:buNone/>
            </a:pPr>
            <a:r>
              <a:rPr lang="en-US"/>
              <a:t>The 3rd Party Escrow is linked to the Smart Contract and is the initiator and distributor of funds to the value chain participants.</a:t>
            </a:r>
            <a:endParaRPr/>
          </a:p>
          <a:p>
            <a:pPr indent="0" lvl="0" marL="0" rtl="0" algn="l">
              <a:spcBef>
                <a:spcPts val="0"/>
              </a:spcBef>
              <a:spcAft>
                <a:spcPts val="0"/>
              </a:spcAft>
              <a:buNone/>
            </a:pPr>
            <a:r>
              <a:rPr lang="en-US"/>
              <a:t>The Escrow is established with set conditions per the Smart Contract terms. To support this we are using ConditionalEscrow.sol. </a:t>
            </a:r>
            <a:endParaRPr/>
          </a:p>
          <a:p>
            <a:pPr indent="0" lvl="0" marL="0" rtl="0" algn="l">
              <a:spcBef>
                <a:spcPts val="0"/>
              </a:spcBef>
              <a:spcAft>
                <a:spcPts val="0"/>
              </a:spcAft>
              <a:buNone/>
            </a:pPr>
            <a:r>
              <a:rPr lang="en-US"/>
              <a:t>(Pull Payment) Deposit to the four accounts</a:t>
            </a:r>
            <a:endParaRPr/>
          </a:p>
          <a:p>
            <a:pPr indent="0" lvl="0" marL="0" rtl="0" algn="l">
              <a:spcBef>
                <a:spcPts val="0"/>
              </a:spcBef>
              <a:spcAft>
                <a:spcPts val="0"/>
              </a:spcAft>
              <a:buNone/>
            </a:pPr>
            <a:r>
              <a:rPr lang="en-US"/>
              <a:t>Refund Escrow when services are not delivered / cancelled or changes are made to the travel.</a:t>
            </a:r>
            <a:endParaRPr/>
          </a:p>
          <a:p>
            <a:pPr indent="0" lvl="0" marL="0" rtl="0" algn="l">
              <a:spcBef>
                <a:spcPts val="0"/>
              </a:spcBef>
              <a:spcAft>
                <a:spcPts val="0"/>
              </a:spcAft>
              <a:buNone/>
            </a:pPr>
            <a:r>
              <a:rPr lang="en-US"/>
              <a:t>Rules for when funds are to be sent, date / time / delivery etc. We are proposing TimelockController. //Segment information??- flight, hotel, car, rental etc.</a:t>
            </a:r>
            <a:endParaRPr/>
          </a:p>
          <a:p>
            <a:pPr indent="0" lvl="0" marL="0" rtl="0" algn="l">
              <a:spcBef>
                <a:spcPts val="0"/>
              </a:spcBef>
              <a:spcAft>
                <a:spcPts val="0"/>
              </a:spcAft>
              <a:buNone/>
            </a:pPr>
            <a:r>
              <a:rPr lang="en-US"/>
              <a:t>A contract is initiated between Customer and the value chain.</a:t>
            </a:r>
            <a:endParaRPr/>
          </a:p>
          <a:p>
            <a:pPr indent="0" lvl="0" marL="0" rtl="0" algn="l">
              <a:spcBef>
                <a:spcPts val="0"/>
              </a:spcBef>
              <a:spcAft>
                <a:spcPts val="0"/>
              </a:spcAft>
              <a:buNone/>
            </a:pPr>
            <a:r>
              <a:rPr lang="en-US"/>
              <a:t>(Pull Payment) Deposit to the four accounts</a:t>
            </a:r>
            <a:endParaRPr/>
          </a:p>
        </p:txBody>
      </p:sp>
      <p:sp>
        <p:nvSpPr>
          <p:cNvPr id="149" name="Google Shape;14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7548b058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c7548b058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Jada – present on the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owner function / sender to be the travel agent - Using ownable.sol</a:t>
            </a:r>
            <a:endParaRPr/>
          </a:p>
          <a:p>
            <a:pPr indent="0" lvl="0" marL="0" rtl="0" algn="l">
              <a:spcBef>
                <a:spcPts val="0"/>
              </a:spcBef>
              <a:spcAft>
                <a:spcPts val="0"/>
              </a:spcAft>
              <a:buNone/>
            </a:pPr>
            <a:r>
              <a:rPr lang="en-US"/>
              <a:t>Payment Piece - customer makes payment to agent or to the 3rd Party Escrow directly, using credit card, crypto etc. </a:t>
            </a:r>
            <a:endParaRPr/>
          </a:p>
          <a:p>
            <a:pPr indent="0" lvl="0" marL="0" rtl="0" algn="l">
              <a:spcBef>
                <a:spcPts val="0"/>
              </a:spcBef>
              <a:spcAft>
                <a:spcPts val="0"/>
              </a:spcAft>
              <a:buNone/>
            </a:pPr>
            <a:r>
              <a:rPr lang="en-US"/>
              <a:t>if the customer makes payment to the Agent. The Agent funds the 3rd Party escrow </a:t>
            </a:r>
            <a:endParaRPr/>
          </a:p>
          <a:p>
            <a:pPr indent="0" lvl="0" marL="0" rtl="0" algn="l">
              <a:spcBef>
                <a:spcPts val="0"/>
              </a:spcBef>
              <a:spcAft>
                <a:spcPts val="0"/>
              </a:spcAft>
              <a:buNone/>
            </a:pPr>
            <a:r>
              <a:rPr lang="en-US"/>
              <a:t>The 3rd Party Escrow is linked to the Smart Contract and is the initiator and distributor of funds to the value chain participants.</a:t>
            </a:r>
            <a:endParaRPr/>
          </a:p>
          <a:p>
            <a:pPr indent="0" lvl="0" marL="0" rtl="0" algn="l">
              <a:spcBef>
                <a:spcPts val="0"/>
              </a:spcBef>
              <a:spcAft>
                <a:spcPts val="0"/>
              </a:spcAft>
              <a:buNone/>
            </a:pPr>
            <a:r>
              <a:rPr lang="en-US"/>
              <a:t>The Escrow is established with set conditions per the Smart Contract terms. To support this we are using ConditionalEscrow.sol. </a:t>
            </a:r>
            <a:endParaRPr/>
          </a:p>
          <a:p>
            <a:pPr indent="0" lvl="0" marL="0" rtl="0" algn="l">
              <a:spcBef>
                <a:spcPts val="0"/>
              </a:spcBef>
              <a:spcAft>
                <a:spcPts val="0"/>
              </a:spcAft>
              <a:buNone/>
            </a:pPr>
            <a:r>
              <a:rPr lang="en-US"/>
              <a:t>(Pull Payment) Deposit to the four accounts</a:t>
            </a:r>
            <a:endParaRPr/>
          </a:p>
          <a:p>
            <a:pPr indent="0" lvl="0" marL="0" rtl="0" algn="l">
              <a:spcBef>
                <a:spcPts val="0"/>
              </a:spcBef>
              <a:spcAft>
                <a:spcPts val="0"/>
              </a:spcAft>
              <a:buNone/>
            </a:pPr>
            <a:r>
              <a:rPr lang="en-US"/>
              <a:t>Refund Escrow when services are not delivered / cancelled or changes are made to the travel.</a:t>
            </a:r>
            <a:endParaRPr/>
          </a:p>
          <a:p>
            <a:pPr indent="0" lvl="0" marL="0" rtl="0" algn="l">
              <a:spcBef>
                <a:spcPts val="0"/>
              </a:spcBef>
              <a:spcAft>
                <a:spcPts val="0"/>
              </a:spcAft>
              <a:buNone/>
            </a:pPr>
            <a:r>
              <a:rPr lang="en-US"/>
              <a:t>Rules for when funds are to be sent, date / time / delivery etc. We are proposing TimelockController. //Segment information??- flight, hotel, car, rental etc.</a:t>
            </a:r>
            <a:endParaRPr/>
          </a:p>
          <a:p>
            <a:pPr indent="0" lvl="0" marL="0" rtl="0" algn="l">
              <a:spcBef>
                <a:spcPts val="0"/>
              </a:spcBef>
              <a:spcAft>
                <a:spcPts val="0"/>
              </a:spcAft>
              <a:buNone/>
            </a:pPr>
            <a:r>
              <a:rPr lang="en-US"/>
              <a:t>A contract is initiated between Customer and the value chain.</a:t>
            </a:r>
            <a:endParaRPr/>
          </a:p>
          <a:p>
            <a:pPr indent="0" lvl="0" marL="0" rtl="0" algn="l">
              <a:spcBef>
                <a:spcPts val="0"/>
              </a:spcBef>
              <a:spcAft>
                <a:spcPts val="0"/>
              </a:spcAft>
              <a:buNone/>
            </a:pPr>
            <a:r>
              <a:rPr lang="en-US"/>
              <a:t>(Pull Payment) Deposit to the four accounts</a:t>
            </a:r>
            <a:endParaRPr/>
          </a:p>
        </p:txBody>
      </p:sp>
      <p:sp>
        <p:nvSpPr>
          <p:cNvPr id="166" name="Google Shape;166;gc7548b058e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7548b058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c7548b058e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Jada – present on the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owner function / sender to be the travel agent - Using ownable.sol</a:t>
            </a:r>
            <a:endParaRPr/>
          </a:p>
          <a:p>
            <a:pPr indent="0" lvl="0" marL="0" rtl="0" algn="l">
              <a:spcBef>
                <a:spcPts val="0"/>
              </a:spcBef>
              <a:spcAft>
                <a:spcPts val="0"/>
              </a:spcAft>
              <a:buNone/>
            </a:pPr>
            <a:r>
              <a:rPr lang="en-US"/>
              <a:t>Payment Piece - customer makes payment to agent or to the 3rd Party Escrow directly, using credit card, crypto etc. </a:t>
            </a:r>
            <a:endParaRPr/>
          </a:p>
          <a:p>
            <a:pPr indent="0" lvl="0" marL="0" rtl="0" algn="l">
              <a:spcBef>
                <a:spcPts val="0"/>
              </a:spcBef>
              <a:spcAft>
                <a:spcPts val="0"/>
              </a:spcAft>
              <a:buNone/>
            </a:pPr>
            <a:r>
              <a:rPr lang="en-US"/>
              <a:t>if the customer makes payment to the Agent. The Agent funds the 3rd Party escrow </a:t>
            </a:r>
            <a:endParaRPr/>
          </a:p>
          <a:p>
            <a:pPr indent="0" lvl="0" marL="0" rtl="0" algn="l">
              <a:spcBef>
                <a:spcPts val="0"/>
              </a:spcBef>
              <a:spcAft>
                <a:spcPts val="0"/>
              </a:spcAft>
              <a:buNone/>
            </a:pPr>
            <a:r>
              <a:rPr lang="en-US"/>
              <a:t>The 3rd Party Escrow is linked to the Smart Contract and is the initiator and distributor of funds to the value chain participants.</a:t>
            </a:r>
            <a:endParaRPr/>
          </a:p>
          <a:p>
            <a:pPr indent="0" lvl="0" marL="0" rtl="0" algn="l">
              <a:spcBef>
                <a:spcPts val="0"/>
              </a:spcBef>
              <a:spcAft>
                <a:spcPts val="0"/>
              </a:spcAft>
              <a:buNone/>
            </a:pPr>
            <a:r>
              <a:rPr lang="en-US"/>
              <a:t>The Escrow is established with set conditions per the Smart Contract terms. To support this we are using ConditionalEscrow.sol. </a:t>
            </a:r>
            <a:endParaRPr/>
          </a:p>
          <a:p>
            <a:pPr indent="0" lvl="0" marL="0" rtl="0" algn="l">
              <a:spcBef>
                <a:spcPts val="0"/>
              </a:spcBef>
              <a:spcAft>
                <a:spcPts val="0"/>
              </a:spcAft>
              <a:buNone/>
            </a:pPr>
            <a:r>
              <a:rPr lang="en-US"/>
              <a:t>(Pull Payment) Deposit to the four accounts</a:t>
            </a:r>
            <a:endParaRPr/>
          </a:p>
          <a:p>
            <a:pPr indent="0" lvl="0" marL="0" rtl="0" algn="l">
              <a:spcBef>
                <a:spcPts val="0"/>
              </a:spcBef>
              <a:spcAft>
                <a:spcPts val="0"/>
              </a:spcAft>
              <a:buNone/>
            </a:pPr>
            <a:r>
              <a:rPr lang="en-US"/>
              <a:t>Refund Escrow when services are not delivered / cancelled or changes are made to the travel.</a:t>
            </a:r>
            <a:endParaRPr/>
          </a:p>
          <a:p>
            <a:pPr indent="0" lvl="0" marL="0" rtl="0" algn="l">
              <a:spcBef>
                <a:spcPts val="0"/>
              </a:spcBef>
              <a:spcAft>
                <a:spcPts val="0"/>
              </a:spcAft>
              <a:buNone/>
            </a:pPr>
            <a:r>
              <a:rPr lang="en-US"/>
              <a:t>Rules for when funds are to be sent, date / time / delivery etc. We are proposing TimelockController. //Segment information??- flight, hotel, car, rental etc.</a:t>
            </a:r>
            <a:endParaRPr/>
          </a:p>
          <a:p>
            <a:pPr indent="0" lvl="0" marL="0" rtl="0" algn="l">
              <a:spcBef>
                <a:spcPts val="0"/>
              </a:spcBef>
              <a:spcAft>
                <a:spcPts val="0"/>
              </a:spcAft>
              <a:buNone/>
            </a:pPr>
            <a:r>
              <a:rPr lang="en-US"/>
              <a:t>A contract is initiated between Customer and the value chain.</a:t>
            </a:r>
            <a:endParaRPr/>
          </a:p>
          <a:p>
            <a:pPr indent="0" lvl="0" marL="0" rtl="0" algn="l">
              <a:spcBef>
                <a:spcPts val="0"/>
              </a:spcBef>
              <a:spcAft>
                <a:spcPts val="0"/>
              </a:spcAft>
              <a:buNone/>
            </a:pPr>
            <a:r>
              <a:rPr lang="en-US"/>
              <a:t>(Pull Payment) Deposit to the four accounts</a:t>
            </a:r>
            <a:endParaRPr/>
          </a:p>
        </p:txBody>
      </p:sp>
      <p:sp>
        <p:nvSpPr>
          <p:cNvPr id="185" name="Google Shape;185;gc7548b058e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a:r>
            <a:r>
              <a:rPr lang="en-US"/>
              <a:t>The ERC is about rulings and enforcement; an arbitration standard allows interoperability between dapps needing and requiring arbitration.</a:t>
            </a:r>
            <a:endParaRPr/>
          </a:p>
          <a:p>
            <a:pPr indent="0" lvl="0" marL="0" rtl="0" algn="l">
              <a:spcBef>
                <a:spcPts val="0"/>
              </a:spcBef>
              <a:spcAft>
                <a:spcPts val="0"/>
              </a:spcAft>
              <a:buNone/>
            </a:pPr>
            <a:r>
              <a:rPr lang="en-US"/>
              <a:t>-Using two contracts would allow separation between the ruling and its enforcement.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Need to properly setup </a:t>
            </a:r>
            <a:r>
              <a:rPr lang="en-US"/>
              <a:t>testing</a:t>
            </a:r>
            <a:r>
              <a:rPr lang="en-US"/>
              <a:t> framework to deploy and use contracts. We were slowed by funding accounts with ETH.</a:t>
            </a:r>
            <a:endParaRPr/>
          </a:p>
          <a:p>
            <a:pPr indent="-317500" lvl="0" marL="457200" rtl="0" algn="l">
              <a:spcBef>
                <a:spcPts val="0"/>
              </a:spcBef>
              <a:spcAft>
                <a:spcPts val="0"/>
              </a:spcAft>
              <a:buSzPts val="1400"/>
              <a:buChar char="-"/>
            </a:pPr>
            <a:r>
              <a:rPr lang="en-US"/>
              <a:t>Determining proper flowpath of contracts</a:t>
            </a:r>
            <a:endParaRPr/>
          </a:p>
          <a:p>
            <a:pPr indent="-317500" lvl="0" marL="457200" rtl="0" algn="l">
              <a:spcBef>
                <a:spcPts val="0"/>
              </a:spcBef>
              <a:spcAft>
                <a:spcPts val="0"/>
              </a:spcAft>
              <a:buSzPts val="1400"/>
              <a:buChar char="-"/>
            </a:pPr>
            <a:r>
              <a:rPr lang="en-US"/>
              <a:t>Proper build: Importing support contracts from open source vs. putting all functions in one contract</a:t>
            </a:r>
            <a:endParaRPr/>
          </a:p>
          <a:p>
            <a:pPr indent="-317500" lvl="0" marL="457200" rtl="0" algn="l">
              <a:spcBef>
                <a:spcPts val="0"/>
              </a:spcBef>
              <a:spcAft>
                <a:spcPts val="0"/>
              </a:spcAft>
              <a:buSzPts val="1400"/>
              <a:buChar char="-"/>
            </a:pPr>
            <a:r>
              <a:rPr lang="en-US"/>
              <a:t>Having time and expertise to flesh out all </a:t>
            </a:r>
            <a:r>
              <a:rPr lang="en-US"/>
              <a:t>complexities</a:t>
            </a:r>
            <a:r>
              <a:rPr lang="en-US"/>
              <a:t> of model</a:t>
            </a:r>
            <a:endParaRPr/>
          </a:p>
          <a:p>
            <a:pPr indent="0" lvl="0" marL="0" rtl="0" algn="l">
              <a:spcBef>
                <a:spcPts val="0"/>
              </a:spcBef>
              <a:spcAft>
                <a:spcPts val="0"/>
              </a:spcAft>
              <a:buNone/>
            </a:pPr>
            <a:r>
              <a:t/>
            </a:r>
            <a:endParaRPr/>
          </a:p>
        </p:txBody>
      </p:sp>
      <p:sp>
        <p:nvSpPr>
          <p:cNvPr id="250" name="Google Shape;2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p1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6"/>
          <p:cNvSpPr txBox="1"/>
          <p:nvPr>
            <p:ph idx="1" type="body"/>
          </p:nvPr>
        </p:nvSpPr>
        <p:spPr>
          <a:xfrm>
            <a:off x="581192" y="2340864"/>
            <a:ext cx="11029615" cy="3634486"/>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0" name="Google Shape;90;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 type="body"/>
          </p:nvPr>
        </p:nvSpPr>
        <p:spPr>
          <a:xfrm>
            <a:off x="581193" y="2228003"/>
            <a:ext cx="5194767" cy="3633047"/>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6" name="Google Shape;96;p18"/>
          <p:cNvSpPr txBox="1"/>
          <p:nvPr>
            <p:ph idx="2" type="body"/>
          </p:nvPr>
        </p:nvSpPr>
        <p:spPr>
          <a:xfrm>
            <a:off x="6416039" y="2228003"/>
            <a:ext cx="5194769" cy="3633047"/>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7" name="Google Shape;97;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2340864"/>
            <a:ext cx="11029615" cy="3634486"/>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 type="body"/>
          </p:nvPr>
        </p:nvSpPr>
        <p:spPr>
          <a:xfrm>
            <a:off x="581193" y="2228003"/>
            <a:ext cx="5194767" cy="3633047"/>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4" name="Google Shape;34;p17"/>
          <p:cNvSpPr txBox="1"/>
          <p:nvPr>
            <p:ph idx="2" type="body"/>
          </p:nvPr>
        </p:nvSpPr>
        <p:spPr>
          <a:xfrm>
            <a:off x="6416039" y="2228003"/>
            <a:ext cx="5194769" cy="3633047"/>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5" name="Google Shape;3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9"/>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sp>
        <p:nvSpPr>
          <p:cNvPr id="46" name="Google Shape;46;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8" name="Google Shape;48;p20"/>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20"/>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0" name="Google Shape;50;p20"/>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1"/>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74" name="Google Shape;74;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2336002"/>
            <a:ext cx="11029616" cy="3652047"/>
          </a:xfrm>
          <a:prstGeom prst="rect">
            <a:avLst/>
          </a:prstGeom>
          <a:noFill/>
          <a:ln>
            <a:noFill/>
          </a:ln>
        </p:spPr>
        <p:txBody>
          <a:bodyPr anchorCtr="0" anchor="t"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2800"/>
              <a:buFont typeface="Franklin Gothic"/>
              <a:buNone/>
              <a:defRPr b="0" i="0" sz="2800" u="none" cap="none" strike="noStrike">
                <a:solidFill>
                  <a:srgbClr val="FEFEFE"/>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0" name="Google Shape;80;p14"/>
          <p:cNvSpPr txBox="1"/>
          <p:nvPr>
            <p:ph idx="1" type="body"/>
          </p:nvPr>
        </p:nvSpPr>
        <p:spPr>
          <a:xfrm>
            <a:off x="581192" y="2336002"/>
            <a:ext cx="11029616" cy="3652047"/>
          </a:xfrm>
          <a:prstGeom prst="rect">
            <a:avLst/>
          </a:prstGeom>
          <a:noFill/>
          <a:ln>
            <a:noFill/>
          </a:ln>
        </p:spPr>
        <p:txBody>
          <a:bodyPr anchorCtr="0" anchor="t"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FEFEFE"/>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FEFEFE"/>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FEFEFE"/>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9pPr>
          </a:lstStyle>
          <a:p/>
        </p:txBody>
      </p:sp>
      <p:sp>
        <p:nvSpPr>
          <p:cNvPr id="81" name="Google Shape;81;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82" name="Google Shape;82;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83" name="Google Shape;83;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106" name="Google Shape;106;p1"/>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07" name="Google Shape;107;p1"/>
          <p:cNvSpPr/>
          <p:nvPr/>
        </p:nvSpPr>
        <p:spPr>
          <a:xfrm>
            <a:off x="3" y="0"/>
            <a:ext cx="9339300"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
          <p:cNvSpPr txBox="1"/>
          <p:nvPr>
            <p:ph type="ctrTitle"/>
          </p:nvPr>
        </p:nvSpPr>
        <p:spPr>
          <a:xfrm>
            <a:off x="477981" y="1122362"/>
            <a:ext cx="2843400" cy="3207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Font typeface="Franklin Gothic"/>
              <a:buNone/>
            </a:pPr>
            <a:r>
              <a:rPr lang="en-US" sz="3200">
                <a:solidFill>
                  <a:schemeClr val="lt1"/>
                </a:solidFill>
              </a:rPr>
              <a:t>TEAM NODE WARRIORS: </a:t>
            </a:r>
            <a:br>
              <a:rPr lang="en-US" sz="3200">
                <a:solidFill>
                  <a:schemeClr val="lt1"/>
                </a:solidFill>
              </a:rPr>
            </a:br>
            <a:r>
              <a:rPr lang="en-US" sz="3200">
                <a:solidFill>
                  <a:schemeClr val="lt1"/>
                </a:solidFill>
              </a:rPr>
              <a:t> </a:t>
            </a:r>
            <a:r>
              <a:rPr lang="en-US" sz="2200">
                <a:solidFill>
                  <a:schemeClr val="lt1"/>
                </a:solidFill>
              </a:rPr>
              <a:t>JADA W. </a:t>
            </a:r>
            <a:br>
              <a:rPr lang="en-US" sz="2200">
                <a:solidFill>
                  <a:schemeClr val="lt1"/>
                </a:solidFill>
              </a:rPr>
            </a:br>
            <a:r>
              <a:rPr lang="en-US" sz="2200">
                <a:solidFill>
                  <a:schemeClr val="lt1"/>
                </a:solidFill>
              </a:rPr>
              <a:t> JACINTA O. </a:t>
            </a:r>
            <a:br>
              <a:rPr lang="en-US" sz="2200">
                <a:solidFill>
                  <a:schemeClr val="lt1"/>
                </a:solidFill>
              </a:rPr>
            </a:br>
            <a:r>
              <a:rPr lang="en-US" sz="2200">
                <a:solidFill>
                  <a:schemeClr val="lt1"/>
                </a:solidFill>
              </a:rPr>
              <a:t> ANTONIO P. </a:t>
            </a:r>
            <a:br>
              <a:rPr lang="en-US" sz="2200">
                <a:solidFill>
                  <a:schemeClr val="lt1"/>
                </a:solidFill>
              </a:rPr>
            </a:br>
            <a:r>
              <a:rPr lang="en-US" sz="2200">
                <a:solidFill>
                  <a:schemeClr val="lt1"/>
                </a:solidFill>
              </a:rPr>
              <a:t> CORNELIUS H</a:t>
            </a:r>
            <a:r>
              <a:rPr lang="en-US" sz="3200">
                <a:solidFill>
                  <a:schemeClr val="lt1"/>
                </a:solidFill>
              </a:rPr>
              <a:t>.</a:t>
            </a:r>
            <a:endParaRPr sz="3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08"/>
                                        </p:tgtEl>
                                        <p:attrNameLst>
                                          <p:attrName>style.visibility</p:attrName>
                                        </p:attrNameLst>
                                      </p:cBhvr>
                                      <p:to>
                                        <p:strVal val="visible"/>
                                      </p:to>
                                    </p:set>
                                    <p:animEffect filter="fade" transition="in">
                                      <p:cBhvr>
                                        <p:cTn dur="4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sp>
        <p:nvSpPr>
          <p:cNvPr id="262" name="Google Shape;262;p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3" name="Google Shape;263;p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442377" y="601200"/>
            <a:ext cx="3707477" cy="562497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txBox="1"/>
          <p:nvPr>
            <p:ph type="title"/>
          </p:nvPr>
        </p:nvSpPr>
        <p:spPr>
          <a:xfrm>
            <a:off x="601255" y="702156"/>
            <a:ext cx="3703320" cy="62910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FFFFFF"/>
              </a:buClr>
              <a:buSzPct val="100000"/>
              <a:buFont typeface="Franklin Gothic"/>
              <a:buNone/>
            </a:pPr>
            <a:r>
              <a:rPr lang="en-US">
                <a:solidFill>
                  <a:srgbClr val="FFFFFF"/>
                </a:solidFill>
              </a:rPr>
              <a:t>BENEFITS &amp; SUMMARY</a:t>
            </a:r>
            <a:endParaRPr>
              <a:solidFill>
                <a:srgbClr val="FFFFFF"/>
              </a:solidFill>
            </a:endParaRPr>
          </a:p>
        </p:txBody>
      </p:sp>
      <p:sp>
        <p:nvSpPr>
          <p:cNvPr id="268" name="Google Shape;268;p9"/>
          <p:cNvSpPr txBox="1"/>
          <p:nvPr>
            <p:ph idx="1" type="body"/>
          </p:nvPr>
        </p:nvSpPr>
        <p:spPr>
          <a:xfrm>
            <a:off x="601255" y="1331261"/>
            <a:ext cx="3409782" cy="4625786"/>
          </a:xfrm>
          <a:prstGeom prst="rect">
            <a:avLst/>
          </a:prstGeom>
          <a:noFill/>
          <a:ln>
            <a:noFill/>
          </a:ln>
        </p:spPr>
        <p:txBody>
          <a:bodyPr anchorCtr="0" anchor="t" bIns="45700" lIns="91425" spcFirstLastPara="1" rIns="91425" wrap="square" tIns="45700">
            <a:normAutofit/>
          </a:bodyPr>
          <a:lstStyle/>
          <a:p>
            <a:pPr indent="-306000" lvl="0" marL="306000" rtl="0" algn="l">
              <a:lnSpc>
                <a:spcPct val="90000"/>
              </a:lnSpc>
              <a:spcBef>
                <a:spcPts val="0"/>
              </a:spcBef>
              <a:spcAft>
                <a:spcPts val="0"/>
              </a:spcAft>
              <a:buSzPts val="1000"/>
              <a:buChar char="◼"/>
            </a:pPr>
            <a:r>
              <a:rPr lang="en-US" sz="2000">
                <a:solidFill>
                  <a:srgbClr val="FFFFFF"/>
                </a:solidFill>
                <a:latin typeface="Calibri"/>
                <a:ea typeface="Calibri"/>
                <a:cs typeface="Calibri"/>
                <a:sym typeface="Calibri"/>
              </a:rPr>
              <a:t>Agents</a:t>
            </a:r>
            <a:endParaRPr/>
          </a:p>
          <a:p>
            <a:pPr indent="-306000" lvl="0" marL="306000" rtl="0" algn="l">
              <a:lnSpc>
                <a:spcPct val="90000"/>
              </a:lnSpc>
              <a:spcBef>
                <a:spcPts val="0"/>
              </a:spcBef>
              <a:spcAft>
                <a:spcPts val="0"/>
              </a:spcAft>
              <a:buSzPts val="1000"/>
              <a:buChar char="◼"/>
            </a:pPr>
            <a:r>
              <a:rPr lang="en-US" sz="2000">
                <a:solidFill>
                  <a:srgbClr val="FFFFFF"/>
                </a:solidFill>
                <a:latin typeface="Calibri"/>
                <a:ea typeface="Calibri"/>
                <a:cs typeface="Calibri"/>
                <a:sym typeface="Calibri"/>
              </a:rPr>
              <a:t>Card brands / banks are not left holding the bag</a:t>
            </a:r>
            <a:endParaRPr/>
          </a:p>
          <a:p>
            <a:pPr indent="-306000" lvl="0" marL="306000" rtl="0" algn="l">
              <a:lnSpc>
                <a:spcPct val="90000"/>
              </a:lnSpc>
              <a:spcBef>
                <a:spcPts val="0"/>
              </a:spcBef>
              <a:spcAft>
                <a:spcPts val="0"/>
              </a:spcAft>
              <a:buSzPts val="1000"/>
              <a:buChar char="◼"/>
            </a:pPr>
            <a:r>
              <a:rPr lang="en-US" sz="2000">
                <a:solidFill>
                  <a:srgbClr val="FFFFFF"/>
                </a:solidFill>
                <a:latin typeface="Calibri"/>
                <a:ea typeface="Calibri"/>
                <a:cs typeface="Calibri"/>
                <a:sym typeface="Calibri"/>
              </a:rPr>
              <a:t>Build Confidence</a:t>
            </a:r>
            <a:endParaRPr/>
          </a:p>
          <a:p>
            <a:pPr indent="0" lvl="0" marL="0" rtl="0" algn="l">
              <a:lnSpc>
                <a:spcPct val="90000"/>
              </a:lnSpc>
              <a:spcBef>
                <a:spcPts val="0"/>
              </a:spcBef>
              <a:spcAft>
                <a:spcPts val="0"/>
              </a:spcAft>
              <a:buSzPts val="1000"/>
              <a:buNone/>
            </a:pPr>
            <a:r>
              <a:t/>
            </a:r>
            <a:endParaRPr sz="2000">
              <a:solidFill>
                <a:srgbClr val="FFFFFF"/>
              </a:solidFill>
              <a:latin typeface="Calibri"/>
              <a:ea typeface="Calibri"/>
              <a:cs typeface="Calibri"/>
              <a:sym typeface="Calibri"/>
            </a:endParaRPr>
          </a:p>
        </p:txBody>
      </p:sp>
      <p:pic>
        <p:nvPicPr>
          <p:cNvPr id="269" name="Google Shape;269;p9"/>
          <p:cNvPicPr preferRelativeResize="0"/>
          <p:nvPr/>
        </p:nvPicPr>
        <p:blipFill rotWithShape="1">
          <a:blip r:embed="rId3">
            <a:alphaModFix/>
          </a:blip>
          <a:srcRect b="0" l="0" r="0" t="0"/>
          <a:stretch/>
        </p:blipFill>
        <p:spPr>
          <a:xfrm>
            <a:off x="4201845" y="1241280"/>
            <a:ext cx="7543622" cy="43187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1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10"/>
          <p:cNvPicPr preferRelativeResize="0"/>
          <p:nvPr/>
        </p:nvPicPr>
        <p:blipFill rotWithShape="1">
          <a:blip r:embed="rId3">
            <a:alphaModFix/>
          </a:blip>
          <a:srcRect b="0" l="5229" r="2326" t="0"/>
          <a:stretch/>
        </p:blipFill>
        <p:spPr>
          <a:xfrm>
            <a:off x="20" y="10"/>
            <a:ext cx="12191980" cy="6857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0" y="0"/>
            <a:ext cx="12192000" cy="6858000"/>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txBox="1"/>
          <p:nvPr>
            <p:ph type="title"/>
          </p:nvPr>
        </p:nvSpPr>
        <p:spPr>
          <a:xfrm>
            <a:off x="609906" y="702155"/>
            <a:ext cx="3568661" cy="126971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Franklin Gothic"/>
              <a:buNone/>
            </a:pPr>
            <a:r>
              <a:rPr lang="en-US"/>
              <a:t>WHAT IS THE CONCEPT? – NEW SOLUTION</a:t>
            </a:r>
            <a:endParaRPr/>
          </a:p>
        </p:txBody>
      </p:sp>
      <p:sp>
        <p:nvSpPr>
          <p:cNvPr id="288" name="Google Shape;288;p11"/>
          <p:cNvSpPr/>
          <p:nvPr/>
        </p:nvSpPr>
        <p:spPr>
          <a:xfrm>
            <a:off x="638620"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txBox="1"/>
          <p:nvPr>
            <p:ph idx="1" type="body"/>
          </p:nvPr>
        </p:nvSpPr>
        <p:spPr>
          <a:xfrm>
            <a:off x="609906" y="2340864"/>
            <a:ext cx="3568661" cy="3634486"/>
          </a:xfrm>
          <a:prstGeom prst="rect">
            <a:avLst/>
          </a:prstGeom>
          <a:noFill/>
          <a:ln>
            <a:noFill/>
          </a:ln>
        </p:spPr>
        <p:txBody>
          <a:bodyPr anchorCtr="0" anchor="ctr" bIns="45700" lIns="91425" spcFirstLastPara="1" rIns="91425" wrap="square" tIns="45700">
            <a:normAutofit/>
          </a:bodyPr>
          <a:lstStyle/>
          <a:p>
            <a:pPr indent="-218370" lvl="0" marL="306000" rtl="0" algn="l">
              <a:lnSpc>
                <a:spcPct val="90000"/>
              </a:lnSpc>
              <a:spcBef>
                <a:spcPts val="0"/>
              </a:spcBef>
              <a:spcAft>
                <a:spcPts val="0"/>
              </a:spcAft>
              <a:buSzPts val="1380"/>
              <a:buNone/>
            </a:pPr>
            <a:r>
              <a:t/>
            </a:r>
            <a:endParaRPr sz="1500"/>
          </a:p>
        </p:txBody>
      </p:sp>
      <p:pic>
        <p:nvPicPr>
          <p:cNvPr id="290" name="Google Shape;290;p11"/>
          <p:cNvPicPr preferRelativeResize="0"/>
          <p:nvPr>
            <p:ph idx="2" type="body"/>
          </p:nvPr>
        </p:nvPicPr>
        <p:blipFill rotWithShape="1">
          <a:blip r:embed="rId3">
            <a:alphaModFix/>
          </a:blip>
          <a:srcRect b="0" l="0" r="0" t="0"/>
          <a:stretch/>
        </p:blipFill>
        <p:spPr>
          <a:xfrm>
            <a:off x="5108566" y="702156"/>
            <a:ext cx="5826732" cy="5273194"/>
          </a:xfrm>
          <a:prstGeom prst="rect">
            <a:avLst/>
          </a:prstGeom>
          <a:noFill/>
          <a:ln>
            <a:noFill/>
          </a:ln>
        </p:spPr>
      </p:pic>
      <p:sp>
        <p:nvSpPr>
          <p:cNvPr id="291" name="Google Shape;291;p11"/>
          <p:cNvSpPr txBox="1"/>
          <p:nvPr/>
        </p:nvSpPr>
        <p:spPr>
          <a:xfrm>
            <a:off x="7595252" y="3806607"/>
            <a:ext cx="69979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Libre Franklin"/>
                <a:ea typeface="Libre Franklin"/>
                <a:cs typeface="Libre Franklin"/>
                <a:sym typeface="Libre Franklin"/>
              </a:rPr>
              <a:t>ESCROW</a:t>
            </a:r>
            <a:endParaRPr/>
          </a:p>
        </p:txBody>
      </p:sp>
      <p:cxnSp>
        <p:nvCxnSpPr>
          <p:cNvPr id="292" name="Google Shape;292;p11"/>
          <p:cNvCxnSpPr/>
          <p:nvPr/>
        </p:nvCxnSpPr>
        <p:spPr>
          <a:xfrm>
            <a:off x="7945150" y="1337011"/>
            <a:ext cx="0" cy="907425"/>
          </a:xfrm>
          <a:prstGeom prst="straightConnector1">
            <a:avLst/>
          </a:prstGeom>
          <a:noFill/>
          <a:ln cap="rnd" cmpd="sng" w="12700">
            <a:solidFill>
              <a:schemeClr val="dk1"/>
            </a:solidFill>
            <a:prstDash val="solid"/>
            <a:round/>
            <a:headEnd len="sm" w="sm" type="none"/>
            <a:tailEnd len="med" w="med" type="triangle"/>
          </a:ln>
        </p:spPr>
      </p:cxnSp>
      <p:sp>
        <p:nvSpPr>
          <p:cNvPr id="293" name="Google Shape;293;p11"/>
          <p:cNvSpPr txBox="1"/>
          <p:nvPr/>
        </p:nvSpPr>
        <p:spPr>
          <a:xfrm>
            <a:off x="6311354" y="1063082"/>
            <a:ext cx="1407594"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Libre Franklin"/>
                <a:ea typeface="Libre Franklin"/>
                <a:cs typeface="Libre Franklin"/>
                <a:sym typeface="Libre Franklin"/>
              </a:rPr>
              <a:t>John Smith Traveler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descr="Plane on tarmac" id="114" name="Google Shape;114;p2"/>
          <p:cNvPicPr preferRelativeResize="0"/>
          <p:nvPr/>
        </p:nvPicPr>
        <p:blipFill rotWithShape="1">
          <a:blip r:embed="rId3">
            <a:alphaModFix/>
          </a:blip>
          <a:srcRect b="11342" l="0" r="0" t="4388"/>
          <a:stretch/>
        </p:blipFill>
        <p:spPr>
          <a:xfrm>
            <a:off x="20" y="-22"/>
            <a:ext cx="12191977" cy="6858022"/>
          </a:xfrm>
          <a:prstGeom prst="rect">
            <a:avLst/>
          </a:prstGeom>
          <a:noFill/>
          <a:ln>
            <a:noFill/>
          </a:ln>
        </p:spPr>
      </p:pic>
      <p:sp>
        <p:nvSpPr>
          <p:cNvPr id="115" name="Google Shape;115;p2"/>
          <p:cNvSpPr/>
          <p:nvPr/>
        </p:nvSpPr>
        <p:spPr>
          <a:xfrm rot="-5400000">
            <a:off x="-1103377" y="1100316"/>
            <a:ext cx="6858003" cy="4657347"/>
          </a:xfrm>
          <a:prstGeom prst="rect">
            <a:avLst/>
          </a:prstGeom>
          <a:gradFill>
            <a:gsLst>
              <a:gs pos="0">
                <a:srgbClr val="000000">
                  <a:alpha val="0"/>
                </a:srgbClr>
              </a:gs>
              <a:gs pos="48000">
                <a:srgbClr val="000000">
                  <a:alpha val="23921"/>
                </a:srgbClr>
              </a:gs>
              <a:gs pos="85000">
                <a:srgbClr val="000000">
                  <a:alpha val="44705"/>
                </a:srgbClr>
              </a:gs>
              <a:gs pos="100000">
                <a:srgbClr val="000000">
                  <a:alpha val="44705"/>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2"/>
          <p:cNvSpPr txBox="1"/>
          <p:nvPr>
            <p:ph type="ctrTitle"/>
          </p:nvPr>
        </p:nvSpPr>
        <p:spPr>
          <a:xfrm>
            <a:off x="643466" y="643467"/>
            <a:ext cx="5452529" cy="35692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Franklin Gothic"/>
              <a:buNone/>
            </a:pPr>
            <a:r>
              <a:rPr lang="en-US" sz="4800">
                <a:solidFill>
                  <a:schemeClr val="lt1"/>
                </a:solidFill>
              </a:rPr>
              <a:t>TRANSFORMING PAYMENTS IN TRAVEL</a:t>
            </a:r>
            <a:endParaRPr sz="4800">
              <a:solidFill>
                <a:schemeClr val="lt1"/>
              </a:solidFill>
            </a:endParaRPr>
          </a:p>
        </p:txBody>
      </p:sp>
      <p:sp>
        <p:nvSpPr>
          <p:cNvPr id="117" name="Google Shape;117;p2"/>
          <p:cNvSpPr/>
          <p:nvPr/>
        </p:nvSpPr>
        <p:spPr>
          <a:xfrm rot="5400000">
            <a:off x="6731935" y="1397930"/>
            <a:ext cx="6858003" cy="4062128"/>
          </a:xfrm>
          <a:prstGeom prst="rect">
            <a:avLst/>
          </a:prstGeom>
          <a:gradFill>
            <a:gsLst>
              <a:gs pos="0">
                <a:srgbClr val="000000">
                  <a:alpha val="0"/>
                </a:srgbClr>
              </a:gs>
              <a:gs pos="48000">
                <a:srgbClr val="000000">
                  <a:alpha val="23921"/>
                </a:srgbClr>
              </a:gs>
              <a:gs pos="85000">
                <a:srgbClr val="000000">
                  <a:alpha val="44705"/>
                </a:srgbClr>
              </a:gs>
              <a:gs pos="100000">
                <a:srgbClr val="000000">
                  <a:alpha val="44705"/>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16"/>
                                        </p:tgtEl>
                                        <p:attrNameLst>
                                          <p:attrName>style.visibility</p:attrName>
                                        </p:attrNameLst>
                                      </p:cBhvr>
                                      <p:to>
                                        <p:strVal val="visible"/>
                                      </p:to>
                                    </p:set>
                                    <p:animEffect filter="fade" transition="in">
                                      <p:cBhvr>
                                        <p:cTn dur="4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2"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reate a Culture of Innovation with the 10 Laws of Trust | Inc.com" id="124" name="Google Shape;124;p3"/>
          <p:cNvPicPr preferRelativeResize="0"/>
          <p:nvPr/>
        </p:nvPicPr>
        <p:blipFill rotWithShape="1">
          <a:blip r:embed="rId3">
            <a:alphaModFix/>
          </a:blip>
          <a:srcRect b="9091" l="0" r="9091" t="0"/>
          <a:stretch/>
        </p:blipFill>
        <p:spPr>
          <a:xfrm>
            <a:off x="2850776" y="520502"/>
            <a:ext cx="9341223" cy="5254438"/>
          </a:xfrm>
          <a:prstGeom prst="rect">
            <a:avLst/>
          </a:prstGeom>
          <a:noFill/>
          <a:ln>
            <a:noFill/>
          </a:ln>
        </p:spPr>
      </p:pic>
      <p:sp>
        <p:nvSpPr>
          <p:cNvPr id="125" name="Google Shape;125;p3"/>
          <p:cNvSpPr/>
          <p:nvPr/>
        </p:nvSpPr>
        <p:spPr>
          <a:xfrm>
            <a:off x="438067" y="423123"/>
            <a:ext cx="4216219"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38067" y="601200"/>
            <a:ext cx="4214869" cy="5757055"/>
          </a:xfrm>
          <a:prstGeom prst="rect">
            <a:avLst/>
          </a:prstGeom>
          <a:solidFill>
            <a:srgbClr val="465359">
              <a:alpha val="9686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ph type="title"/>
          </p:nvPr>
        </p:nvSpPr>
        <p:spPr>
          <a:xfrm>
            <a:off x="681540" y="1131195"/>
            <a:ext cx="3730810" cy="124793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FFFF"/>
              </a:buClr>
              <a:buSzPts val="2600"/>
              <a:buFont typeface="Franklin Gothic"/>
              <a:buNone/>
            </a:pPr>
            <a:r>
              <a:rPr lang="en-US" sz="2600">
                <a:solidFill>
                  <a:srgbClr val="FFFFFF"/>
                </a:solidFill>
              </a:rPr>
              <a:t>THE CURRENT SITUATION</a:t>
            </a:r>
            <a:endParaRPr sz="2600">
              <a:solidFill>
                <a:srgbClr val="FFFFFF"/>
              </a:solidFill>
            </a:endParaRPr>
          </a:p>
        </p:txBody>
      </p:sp>
      <p:sp>
        <p:nvSpPr>
          <p:cNvPr id="128" name="Google Shape;128;p3"/>
          <p:cNvSpPr txBox="1"/>
          <p:nvPr>
            <p:ph idx="1" type="body"/>
          </p:nvPr>
        </p:nvSpPr>
        <p:spPr>
          <a:xfrm>
            <a:off x="678531" y="2438399"/>
            <a:ext cx="3730810" cy="3505201"/>
          </a:xfrm>
          <a:prstGeom prst="rect">
            <a:avLst/>
          </a:prstGeom>
          <a:noFill/>
          <a:ln>
            <a:noFill/>
          </a:ln>
        </p:spPr>
        <p:txBody>
          <a:bodyPr anchorCtr="0" anchor="t" bIns="45700" lIns="91425" spcFirstLastPara="1" rIns="91425" wrap="square" tIns="45700">
            <a:normAutofit/>
          </a:bodyPr>
          <a:lstStyle/>
          <a:p>
            <a:pPr indent="-318700" lvl="0" marL="306000" rtl="0" algn="l">
              <a:lnSpc>
                <a:spcPct val="100000"/>
              </a:lnSpc>
              <a:spcBef>
                <a:spcPts val="0"/>
              </a:spcBef>
              <a:spcAft>
                <a:spcPts val="0"/>
              </a:spcAft>
              <a:buSzPts val="1396"/>
              <a:buChar char="◼"/>
            </a:pPr>
            <a:r>
              <a:rPr lang="en-US" sz="1500">
                <a:solidFill>
                  <a:srgbClr val="FFFFFF"/>
                </a:solidFill>
              </a:rPr>
              <a:t>Customer pay travel agents in advance for future travel </a:t>
            </a:r>
            <a:endParaRPr sz="1900"/>
          </a:p>
          <a:p>
            <a:pPr indent="-318700" lvl="0" marL="306000" rtl="0" algn="l">
              <a:lnSpc>
                <a:spcPct val="100000"/>
              </a:lnSpc>
              <a:spcBef>
                <a:spcPts val="860"/>
              </a:spcBef>
              <a:spcAft>
                <a:spcPts val="0"/>
              </a:spcAft>
              <a:buSzPts val="1396"/>
              <a:buChar char="◼"/>
            </a:pPr>
            <a:r>
              <a:rPr lang="en-US" sz="1500">
                <a:solidFill>
                  <a:srgbClr val="FFFFFF"/>
                </a:solidFill>
              </a:rPr>
              <a:t>The Travel agent is placed in “TRUST” </a:t>
            </a:r>
            <a:endParaRPr sz="1500">
              <a:solidFill>
                <a:srgbClr val="FFFFFF"/>
              </a:solidFill>
            </a:endParaRPr>
          </a:p>
          <a:p>
            <a:pPr indent="-318700" lvl="0" marL="306000" rtl="0" algn="l">
              <a:lnSpc>
                <a:spcPct val="100000"/>
              </a:lnSpc>
              <a:spcBef>
                <a:spcPts val="860"/>
              </a:spcBef>
              <a:spcAft>
                <a:spcPts val="0"/>
              </a:spcAft>
              <a:buSzPts val="1396"/>
              <a:buChar char="◼"/>
            </a:pPr>
            <a:r>
              <a:rPr lang="en-US" sz="1500">
                <a:solidFill>
                  <a:srgbClr val="FFFFFF"/>
                </a:solidFill>
              </a:rPr>
              <a:t>There are situations where a consumer often is not aware that the actual supplier has not received their funds.</a:t>
            </a:r>
            <a:endParaRPr sz="1500">
              <a:solidFill>
                <a:srgbClr val="FFFFFF"/>
              </a:solidFill>
            </a:endParaRPr>
          </a:p>
          <a:p>
            <a:pPr indent="-306000" lvl="0" marL="306000" rtl="0" algn="l">
              <a:lnSpc>
                <a:spcPct val="100000"/>
              </a:lnSpc>
              <a:spcBef>
                <a:spcPts val="860"/>
              </a:spcBef>
              <a:spcAft>
                <a:spcPts val="0"/>
              </a:spcAft>
              <a:buSzPts val="1196"/>
              <a:buChar char="◼"/>
            </a:pPr>
            <a:r>
              <a:rPr lang="en-US" sz="1500">
                <a:solidFill>
                  <a:srgbClr val="FFFFFF"/>
                </a:solidFill>
              </a:rPr>
              <a:t>Covid-19 has highlighted these issues through “double dipping blind spots”</a:t>
            </a:r>
            <a:r>
              <a:rPr lang="en-US" sz="1300">
                <a:solidFill>
                  <a:srgbClr val="FFFFFF"/>
                </a:solidFill>
              </a:rPr>
              <a:t>, </a:t>
            </a:r>
            <a:endParaRPr/>
          </a:p>
          <a:p>
            <a:pPr indent="0" lvl="0" marL="0" rtl="0" algn="l">
              <a:lnSpc>
                <a:spcPct val="100000"/>
              </a:lnSpc>
              <a:spcBef>
                <a:spcPts val="860"/>
              </a:spcBef>
              <a:spcAft>
                <a:spcPts val="0"/>
              </a:spcAft>
              <a:buSzPts val="1196"/>
              <a:buNone/>
            </a:pPr>
            <a:r>
              <a:t/>
            </a:r>
            <a:endParaRPr sz="1300">
              <a:solidFill>
                <a:srgbClr val="FFFFFF"/>
              </a:solidFill>
            </a:endParaRPr>
          </a:p>
        </p:txBody>
      </p:sp>
      <p:sp>
        <p:nvSpPr>
          <p:cNvPr id="129" name="Google Shape;129;p3"/>
          <p:cNvSpPr txBox="1"/>
          <p:nvPr/>
        </p:nvSpPr>
        <p:spPr>
          <a:xfrm>
            <a:off x="1160200" y="6380916"/>
            <a:ext cx="9871600" cy="369332"/>
          </a:xfrm>
          <a:prstGeom prst="rect">
            <a:avLst/>
          </a:prstGeom>
          <a:noFill/>
          <a:ln cap="flat" cmpd="sng" w="38100">
            <a:solidFill>
              <a:srgbClr val="A8D4E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There is a need for greater Trust and Transparency within the Travel Echo-Chain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4" name="Shape 134"/>
        <p:cNvGrpSpPr/>
        <p:nvPr/>
      </p:nvGrpSpPr>
      <p:grpSpPr>
        <a:xfrm>
          <a:off x="0" y="0"/>
          <a:ext cx="0" cy="0"/>
          <a:chOff x="0" y="0"/>
          <a:chExt cx="0" cy="0"/>
        </a:xfrm>
      </p:grpSpPr>
      <p:sp>
        <p:nvSpPr>
          <p:cNvPr id="135" name="Google Shape;135;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9" name="Google Shape;139;p4"/>
          <p:cNvSpPr/>
          <p:nvPr/>
        </p:nvSpPr>
        <p:spPr>
          <a:xfrm>
            <a:off x="446534" y="601200"/>
            <a:ext cx="3703320" cy="578936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ph type="title"/>
          </p:nvPr>
        </p:nvSpPr>
        <p:spPr>
          <a:xfrm>
            <a:off x="672280" y="944752"/>
            <a:ext cx="3259016" cy="146269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2800"/>
              <a:buFont typeface="Franklin Gothic"/>
              <a:buNone/>
            </a:pPr>
            <a:r>
              <a:rPr b="0" lang="en-US" cap="none">
                <a:solidFill>
                  <a:srgbClr val="FFFFFF"/>
                </a:solidFill>
                <a:latin typeface="Franklin Gothic"/>
                <a:ea typeface="Franklin Gothic"/>
                <a:cs typeface="Franklin Gothic"/>
                <a:sym typeface="Franklin Gothic"/>
              </a:rPr>
              <a:t>PROPOSED SOLUTION: SMART CONTRACTS</a:t>
            </a:r>
            <a:endParaRPr/>
          </a:p>
        </p:txBody>
      </p:sp>
      <p:sp>
        <p:nvSpPr>
          <p:cNvPr id="141" name="Google Shape;141;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3" name="Google Shape;143;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ph idx="1" type="body"/>
          </p:nvPr>
        </p:nvSpPr>
        <p:spPr>
          <a:xfrm>
            <a:off x="671513" y="2536031"/>
            <a:ext cx="3123783" cy="3671936"/>
          </a:xfrm>
          <a:prstGeom prst="rect">
            <a:avLst/>
          </a:prstGeom>
          <a:noFill/>
          <a:ln>
            <a:noFill/>
          </a:ln>
        </p:spPr>
        <p:txBody>
          <a:bodyPr anchorCtr="0" anchor="t"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solidFill>
                  <a:srgbClr val="FFFFFF"/>
                </a:solidFill>
              </a:rPr>
              <a:t>SMART </a:t>
            </a:r>
            <a:r>
              <a:rPr lang="en-US">
                <a:solidFill>
                  <a:srgbClr val="FFFFFF"/>
                </a:solidFill>
              </a:rPr>
              <a:t>contracts between Consumer/Travel Agent and Supplier</a:t>
            </a:r>
            <a:endParaRPr/>
          </a:p>
          <a:p>
            <a:pPr indent="-306000" lvl="0" marL="306000" rtl="0" algn="l">
              <a:lnSpc>
                <a:spcPct val="110000"/>
              </a:lnSpc>
              <a:spcBef>
                <a:spcPts val="940"/>
              </a:spcBef>
              <a:spcAft>
                <a:spcPts val="0"/>
              </a:spcAft>
              <a:buSzPts val="1564"/>
              <a:buChar char="◼"/>
            </a:pPr>
            <a:r>
              <a:rPr lang="en-US">
                <a:solidFill>
                  <a:srgbClr val="FFFFFF"/>
                </a:solidFill>
              </a:rPr>
              <a:t>The SMART contract ingest all the data related to the trip</a:t>
            </a:r>
            <a:endParaRPr/>
          </a:p>
          <a:p>
            <a:pPr indent="-306000" lvl="0" marL="306000" rtl="0" algn="l">
              <a:lnSpc>
                <a:spcPct val="110000"/>
              </a:lnSpc>
              <a:spcBef>
                <a:spcPts val="940"/>
              </a:spcBef>
              <a:spcAft>
                <a:spcPts val="0"/>
              </a:spcAft>
              <a:buSzPts val="1564"/>
              <a:buChar char="◼"/>
            </a:pPr>
            <a:r>
              <a:rPr lang="en-US">
                <a:solidFill>
                  <a:srgbClr val="FFFFFF"/>
                </a:solidFill>
              </a:rPr>
              <a:t>A </a:t>
            </a:r>
            <a:r>
              <a:rPr lang="en-US">
                <a:solidFill>
                  <a:srgbClr val="FFFFFF"/>
                </a:solidFill>
              </a:rPr>
              <a:t>Escrow operates as the TRUST with SMART rules. </a:t>
            </a:r>
            <a:endParaRPr/>
          </a:p>
          <a:p>
            <a:pPr indent="-306000" lvl="0" marL="306000" rtl="0" algn="l">
              <a:lnSpc>
                <a:spcPct val="110000"/>
              </a:lnSpc>
              <a:spcBef>
                <a:spcPts val="940"/>
              </a:spcBef>
              <a:spcAft>
                <a:spcPts val="0"/>
              </a:spcAft>
              <a:buSzPts val="1564"/>
              <a:buChar char="◼"/>
            </a:pPr>
            <a:r>
              <a:rPr lang="en-US">
                <a:solidFill>
                  <a:srgbClr val="FFFFFF"/>
                </a:solidFill>
              </a:rPr>
              <a:t>Building a SMART and TRUSTED </a:t>
            </a:r>
            <a:r>
              <a:rPr lang="en-US">
                <a:solidFill>
                  <a:srgbClr val="FFFFFF"/>
                </a:solidFill>
              </a:rPr>
              <a:t> value chain </a:t>
            </a:r>
            <a:endParaRPr/>
          </a:p>
        </p:txBody>
      </p:sp>
      <p:pic>
        <p:nvPicPr>
          <p:cNvPr descr="Afbeeldingsresultaat voor smart contracts" id="145" name="Google Shape;145;p4"/>
          <p:cNvPicPr preferRelativeResize="0"/>
          <p:nvPr>
            <p:ph idx="2" type="body"/>
          </p:nvPr>
        </p:nvPicPr>
        <p:blipFill rotWithShape="1">
          <a:blip r:embed="rId3">
            <a:alphaModFix/>
          </a:blip>
          <a:srcRect b="0" l="6977" r="17524" t="0"/>
          <a:stretch/>
        </p:blipFill>
        <p:spPr>
          <a:xfrm>
            <a:off x="4241830" y="601200"/>
            <a:ext cx="7503636" cy="57893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6" name="Google Shape;156;p5"/>
          <p:cNvSpPr/>
          <p:nvPr/>
        </p:nvSpPr>
        <p:spPr>
          <a:xfrm>
            <a:off x="514051" y="457200"/>
            <a:ext cx="4320300" cy="91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515575" y="601200"/>
            <a:ext cx="4320300" cy="57894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txBox="1"/>
          <p:nvPr>
            <p:ph type="title"/>
          </p:nvPr>
        </p:nvSpPr>
        <p:spPr>
          <a:xfrm>
            <a:off x="624863" y="1068525"/>
            <a:ext cx="4320300" cy="7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4000">
                <a:solidFill>
                  <a:srgbClr val="FFFFFF"/>
                </a:solidFill>
              </a:rPr>
              <a:t>REMIX / SOLIDITY </a:t>
            </a:r>
            <a:endParaRPr/>
          </a:p>
        </p:txBody>
      </p:sp>
      <p:sp>
        <p:nvSpPr>
          <p:cNvPr id="159" name="Google Shape;159;p5"/>
          <p:cNvSpPr txBox="1"/>
          <p:nvPr>
            <p:ph idx="1" type="body"/>
          </p:nvPr>
        </p:nvSpPr>
        <p:spPr>
          <a:xfrm>
            <a:off x="624863" y="2299447"/>
            <a:ext cx="4320300" cy="3139200"/>
          </a:xfrm>
          <a:prstGeom prst="rect">
            <a:avLst/>
          </a:prstGeom>
          <a:noFill/>
          <a:ln>
            <a:noFill/>
          </a:ln>
        </p:spPr>
        <p:txBody>
          <a:bodyPr anchorCtr="0" anchor="t" bIns="45700" lIns="91425" spcFirstLastPara="1" rIns="91425" wrap="square" tIns="45700">
            <a:normAutofit lnSpcReduction="10000"/>
          </a:bodyPr>
          <a:lstStyle/>
          <a:p>
            <a:pPr indent="-321773" lvl="0" marL="306000" rtl="0" algn="l">
              <a:lnSpc>
                <a:spcPct val="110000"/>
              </a:lnSpc>
              <a:spcBef>
                <a:spcPts val="0"/>
              </a:spcBef>
              <a:spcAft>
                <a:spcPts val="0"/>
              </a:spcAft>
              <a:buSzPts val="1656"/>
              <a:buFont typeface="Libre Franklin"/>
              <a:buChar char="-"/>
            </a:pPr>
            <a:r>
              <a:rPr lang="en-US" sz="1800" cap="none">
                <a:solidFill>
                  <a:srgbClr val="FFFFFF"/>
                </a:solidFill>
              </a:rPr>
              <a:t>OWNABLE</a:t>
            </a:r>
            <a:endParaRPr/>
          </a:p>
          <a:p>
            <a:pPr indent="-306000" lvl="0" marL="306000" rtl="0" algn="l">
              <a:spcBef>
                <a:spcPts val="906"/>
              </a:spcBef>
              <a:spcAft>
                <a:spcPts val="0"/>
              </a:spcAft>
              <a:buSzPts val="1656"/>
              <a:buFont typeface="Libre Franklin"/>
              <a:buChar char="-"/>
            </a:pPr>
            <a:r>
              <a:rPr lang="en-US" sz="1800">
                <a:solidFill>
                  <a:schemeClr val="lt1"/>
                </a:solidFill>
              </a:rPr>
              <a:t>PAYMENT SPLITTER</a:t>
            </a:r>
            <a:endParaRPr sz="1800">
              <a:solidFill>
                <a:schemeClr val="lt1"/>
              </a:solidFill>
            </a:endParaRPr>
          </a:p>
          <a:p>
            <a:pPr indent="-315144" lvl="0" marL="306000" rtl="0" algn="l">
              <a:spcBef>
                <a:spcPts val="906"/>
              </a:spcBef>
              <a:spcAft>
                <a:spcPts val="0"/>
              </a:spcAft>
              <a:buClr>
                <a:schemeClr val="lt1"/>
              </a:buClr>
              <a:buSzPts val="1800"/>
              <a:buChar char="-"/>
            </a:pPr>
            <a:r>
              <a:rPr lang="en-US" sz="1800">
                <a:solidFill>
                  <a:schemeClr val="lt1"/>
                </a:solidFill>
              </a:rPr>
              <a:t>PULL PAYMENT</a:t>
            </a:r>
            <a:endParaRPr sz="1800">
              <a:solidFill>
                <a:schemeClr val="lt1"/>
              </a:solidFill>
            </a:endParaRPr>
          </a:p>
          <a:p>
            <a:pPr indent="-315144" lvl="0" marL="306000" rtl="0" algn="l">
              <a:spcBef>
                <a:spcPts val="906"/>
              </a:spcBef>
              <a:spcAft>
                <a:spcPts val="0"/>
              </a:spcAft>
              <a:buClr>
                <a:srgbClr val="FFFFFF"/>
              </a:buClr>
              <a:buSzPts val="1800"/>
              <a:buChar char="-"/>
            </a:pPr>
            <a:r>
              <a:rPr lang="en-US" sz="1800">
                <a:solidFill>
                  <a:srgbClr val="FFFFFF"/>
                </a:solidFill>
              </a:rPr>
              <a:t>ESCROW</a:t>
            </a:r>
            <a:endParaRPr sz="1800">
              <a:solidFill>
                <a:srgbClr val="FFFFFF"/>
              </a:solidFill>
            </a:endParaRPr>
          </a:p>
          <a:p>
            <a:pPr indent="-321773" lvl="0" marL="306000" rtl="0" algn="l">
              <a:lnSpc>
                <a:spcPct val="110000"/>
              </a:lnSpc>
              <a:spcBef>
                <a:spcPts val="906"/>
              </a:spcBef>
              <a:spcAft>
                <a:spcPts val="0"/>
              </a:spcAft>
              <a:buClr>
                <a:srgbClr val="FFFFFF"/>
              </a:buClr>
              <a:buSzPts val="1656"/>
              <a:buFont typeface="Libre Franklin"/>
              <a:buChar char="-"/>
            </a:pPr>
            <a:r>
              <a:rPr lang="en-US" sz="1800">
                <a:solidFill>
                  <a:srgbClr val="FFFFFF"/>
                </a:solidFill>
              </a:rPr>
              <a:t>CONDITIONAL ESCROW </a:t>
            </a:r>
            <a:r>
              <a:rPr lang="en-US" sz="1800" cap="none">
                <a:solidFill>
                  <a:srgbClr val="FFFFFF"/>
                </a:solidFill>
              </a:rPr>
              <a:t> </a:t>
            </a:r>
            <a:endParaRPr>
              <a:solidFill>
                <a:srgbClr val="FFFFFF"/>
              </a:solidFill>
            </a:endParaRPr>
          </a:p>
          <a:p>
            <a:pPr indent="-321773" lvl="0" marL="306000" rtl="0" algn="l">
              <a:lnSpc>
                <a:spcPct val="110000"/>
              </a:lnSpc>
              <a:spcBef>
                <a:spcPts val="906"/>
              </a:spcBef>
              <a:spcAft>
                <a:spcPts val="0"/>
              </a:spcAft>
              <a:buClr>
                <a:srgbClr val="FFFFFF"/>
              </a:buClr>
              <a:buSzPts val="1656"/>
              <a:buFont typeface="Libre Franklin"/>
              <a:buChar char="-"/>
            </a:pPr>
            <a:r>
              <a:rPr lang="en-US" sz="1800" cap="none">
                <a:solidFill>
                  <a:srgbClr val="FFFFFF"/>
                </a:solidFill>
              </a:rPr>
              <a:t>REFUND ESCROW</a:t>
            </a:r>
            <a:endParaRPr>
              <a:solidFill>
                <a:srgbClr val="FFFFFF"/>
              </a:solidFill>
            </a:endParaRPr>
          </a:p>
          <a:p>
            <a:pPr indent="-315144" lvl="0" marL="306000" rtl="0" algn="l">
              <a:spcBef>
                <a:spcPts val="906"/>
              </a:spcBef>
              <a:spcAft>
                <a:spcPts val="0"/>
              </a:spcAft>
              <a:buClr>
                <a:srgbClr val="FFFFFF"/>
              </a:buClr>
              <a:buSzPts val="1800"/>
              <a:buChar char="-"/>
            </a:pPr>
            <a:r>
              <a:rPr lang="en-US" sz="1800">
                <a:solidFill>
                  <a:srgbClr val="FFFFFF"/>
                </a:solidFill>
              </a:rPr>
              <a:t>ERC721</a:t>
            </a:r>
            <a:endParaRPr sz="1800">
              <a:solidFill>
                <a:srgbClr val="FFFFFF"/>
              </a:solidFill>
            </a:endParaRPr>
          </a:p>
          <a:p>
            <a:pPr indent="0" lvl="0" marL="306000" rtl="0" algn="l">
              <a:lnSpc>
                <a:spcPct val="110000"/>
              </a:lnSpc>
              <a:spcBef>
                <a:spcPts val="906"/>
              </a:spcBef>
              <a:spcAft>
                <a:spcPts val="0"/>
              </a:spcAft>
              <a:buNone/>
            </a:pPr>
            <a:r>
              <a:t/>
            </a:r>
            <a:endParaRPr sz="1800" cap="none">
              <a:solidFill>
                <a:srgbClr val="FFFFFF"/>
              </a:solidFill>
            </a:endParaRPr>
          </a:p>
        </p:txBody>
      </p:sp>
      <p:pic>
        <p:nvPicPr>
          <p:cNvPr id="160" name="Google Shape;160;p5"/>
          <p:cNvPicPr preferRelativeResize="0"/>
          <p:nvPr/>
        </p:nvPicPr>
        <p:blipFill rotWithShape="1">
          <a:blip r:embed="rId3">
            <a:alphaModFix/>
          </a:blip>
          <a:srcRect b="0" l="0" r="0" t="0"/>
          <a:stretch/>
        </p:blipFill>
        <p:spPr>
          <a:xfrm>
            <a:off x="8309778" y="2174452"/>
            <a:ext cx="1669326" cy="1669326"/>
          </a:xfrm>
          <a:prstGeom prst="rect">
            <a:avLst/>
          </a:prstGeom>
          <a:noFill/>
          <a:ln>
            <a:noFill/>
          </a:ln>
        </p:spPr>
      </p:pic>
      <p:pic>
        <p:nvPicPr>
          <p:cNvPr id="161" name="Google Shape;161;p5"/>
          <p:cNvPicPr preferRelativeResize="0"/>
          <p:nvPr/>
        </p:nvPicPr>
        <p:blipFill rotWithShape="1">
          <a:blip r:embed="rId4">
            <a:alphaModFix/>
          </a:blip>
          <a:srcRect b="0" l="0" r="0" t="0"/>
          <a:stretch/>
        </p:blipFill>
        <p:spPr>
          <a:xfrm>
            <a:off x="5603377" y="2174451"/>
            <a:ext cx="2438775" cy="1669314"/>
          </a:xfrm>
          <a:prstGeom prst="rect">
            <a:avLst/>
          </a:prstGeom>
          <a:noFill/>
          <a:ln>
            <a:noFill/>
          </a:ln>
        </p:spPr>
      </p:pic>
      <p:sp>
        <p:nvSpPr>
          <p:cNvPr id="162" name="Google Shape;162;p5"/>
          <p:cNvSpPr txBox="1"/>
          <p:nvPr>
            <p:ph type="title"/>
          </p:nvPr>
        </p:nvSpPr>
        <p:spPr>
          <a:xfrm>
            <a:off x="708776" y="1584850"/>
            <a:ext cx="3703200" cy="7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2666">
                <a:solidFill>
                  <a:srgbClr val="FFFFFF"/>
                </a:solidFill>
              </a:rPr>
              <a:t>Contracts Evaluated</a:t>
            </a:r>
            <a:r>
              <a:rPr lang="en-US" sz="4000">
                <a:solidFill>
                  <a:srgbClr val="FFFFFF"/>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gc7548b058e_0_36"/>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c7548b058e_0_36"/>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c7548b058e_0_36"/>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c7548b058e_0_36"/>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c7548b058e_0_36"/>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3" name="Google Shape;173;gc7548b058e_0_36"/>
          <p:cNvSpPr/>
          <p:nvPr/>
        </p:nvSpPr>
        <p:spPr>
          <a:xfrm>
            <a:off x="514051" y="457200"/>
            <a:ext cx="4320300" cy="91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c7548b058e_0_36"/>
          <p:cNvSpPr/>
          <p:nvPr/>
        </p:nvSpPr>
        <p:spPr>
          <a:xfrm>
            <a:off x="515575" y="601200"/>
            <a:ext cx="4320300" cy="57894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c7548b058e_0_36"/>
          <p:cNvSpPr txBox="1"/>
          <p:nvPr>
            <p:ph type="title"/>
          </p:nvPr>
        </p:nvSpPr>
        <p:spPr>
          <a:xfrm>
            <a:off x="624863" y="1166213"/>
            <a:ext cx="4320300" cy="7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4000">
                <a:solidFill>
                  <a:srgbClr val="FFFFFF"/>
                </a:solidFill>
              </a:rPr>
              <a:t>REMIX / SOLIDITY </a:t>
            </a:r>
            <a:endParaRPr/>
          </a:p>
        </p:txBody>
      </p:sp>
      <p:sp>
        <p:nvSpPr>
          <p:cNvPr id="176" name="Google Shape;176;gc7548b058e_0_36"/>
          <p:cNvSpPr txBox="1"/>
          <p:nvPr>
            <p:ph idx="1" type="body"/>
          </p:nvPr>
        </p:nvSpPr>
        <p:spPr>
          <a:xfrm>
            <a:off x="624863" y="2299447"/>
            <a:ext cx="4320300" cy="3139200"/>
          </a:xfrm>
          <a:prstGeom prst="rect">
            <a:avLst/>
          </a:prstGeom>
          <a:noFill/>
          <a:ln>
            <a:noFill/>
          </a:ln>
        </p:spPr>
        <p:txBody>
          <a:bodyPr anchorCtr="0" anchor="t" bIns="45700" lIns="91425" spcFirstLastPara="1" rIns="91425" wrap="square" tIns="45700">
            <a:normAutofit lnSpcReduction="10000"/>
          </a:bodyPr>
          <a:lstStyle/>
          <a:p>
            <a:pPr indent="-321773" lvl="0" marL="306000" rtl="0" algn="l">
              <a:lnSpc>
                <a:spcPct val="110000"/>
              </a:lnSpc>
              <a:spcBef>
                <a:spcPts val="0"/>
              </a:spcBef>
              <a:spcAft>
                <a:spcPts val="0"/>
              </a:spcAft>
              <a:buSzPts val="1656"/>
              <a:buFont typeface="Libre Franklin"/>
              <a:buChar char="-"/>
            </a:pPr>
            <a:r>
              <a:rPr lang="en-US" sz="1800" cap="none">
                <a:solidFill>
                  <a:srgbClr val="FFFFFF"/>
                </a:solidFill>
              </a:rPr>
              <a:t>OWNABLE</a:t>
            </a:r>
            <a:endParaRPr/>
          </a:p>
          <a:p>
            <a:pPr indent="-306000" lvl="0" marL="306000" rtl="0" algn="l">
              <a:spcBef>
                <a:spcPts val="906"/>
              </a:spcBef>
              <a:spcAft>
                <a:spcPts val="0"/>
              </a:spcAft>
              <a:buSzPts val="1656"/>
              <a:buFont typeface="Libre Franklin"/>
              <a:buChar char="-"/>
            </a:pPr>
            <a:r>
              <a:rPr lang="en-US" sz="1800">
                <a:solidFill>
                  <a:schemeClr val="lt1"/>
                </a:solidFill>
              </a:rPr>
              <a:t>PAYMENT SPLITTER</a:t>
            </a:r>
            <a:endParaRPr sz="1800">
              <a:solidFill>
                <a:schemeClr val="lt1"/>
              </a:solidFill>
            </a:endParaRPr>
          </a:p>
          <a:p>
            <a:pPr indent="-315144" lvl="0" marL="306000" rtl="0" algn="l">
              <a:spcBef>
                <a:spcPts val="906"/>
              </a:spcBef>
              <a:spcAft>
                <a:spcPts val="0"/>
              </a:spcAft>
              <a:buClr>
                <a:srgbClr val="666666"/>
              </a:buClr>
              <a:buSzPts val="1800"/>
              <a:buChar char="-"/>
            </a:pPr>
            <a:r>
              <a:rPr lang="en-US" sz="1800">
                <a:solidFill>
                  <a:srgbClr val="666666"/>
                </a:solidFill>
              </a:rPr>
              <a:t>PULL PAYMENT</a:t>
            </a:r>
            <a:endParaRPr sz="1800">
              <a:solidFill>
                <a:srgbClr val="666666"/>
              </a:solidFill>
            </a:endParaRPr>
          </a:p>
          <a:p>
            <a:pPr indent="-315144" lvl="0" marL="306000" rtl="0" algn="l">
              <a:spcBef>
                <a:spcPts val="906"/>
              </a:spcBef>
              <a:spcAft>
                <a:spcPts val="0"/>
              </a:spcAft>
              <a:buClr>
                <a:srgbClr val="666666"/>
              </a:buClr>
              <a:buSzPts val="1800"/>
              <a:buChar char="-"/>
            </a:pPr>
            <a:r>
              <a:rPr lang="en-US" sz="1800">
                <a:solidFill>
                  <a:srgbClr val="666666"/>
                </a:solidFill>
              </a:rPr>
              <a:t>ESCROW</a:t>
            </a:r>
            <a:endParaRPr sz="1800">
              <a:solidFill>
                <a:srgbClr val="666666"/>
              </a:solidFill>
            </a:endParaRPr>
          </a:p>
          <a:p>
            <a:pPr indent="-321773" lvl="0" marL="306000" rtl="0" algn="l">
              <a:lnSpc>
                <a:spcPct val="110000"/>
              </a:lnSpc>
              <a:spcBef>
                <a:spcPts val="906"/>
              </a:spcBef>
              <a:spcAft>
                <a:spcPts val="0"/>
              </a:spcAft>
              <a:buClr>
                <a:srgbClr val="FFFFFF"/>
              </a:buClr>
              <a:buSzPts val="1656"/>
              <a:buFont typeface="Libre Franklin"/>
              <a:buChar char="-"/>
            </a:pPr>
            <a:r>
              <a:rPr lang="en-US" sz="1800">
                <a:solidFill>
                  <a:srgbClr val="FFFFFF"/>
                </a:solidFill>
              </a:rPr>
              <a:t>CONDITIONAL ESCROW </a:t>
            </a:r>
            <a:r>
              <a:rPr lang="en-US" sz="1800" cap="none">
                <a:solidFill>
                  <a:srgbClr val="FFFFFF"/>
                </a:solidFill>
              </a:rPr>
              <a:t> </a:t>
            </a:r>
            <a:endParaRPr>
              <a:solidFill>
                <a:srgbClr val="FFFFFF"/>
              </a:solidFill>
            </a:endParaRPr>
          </a:p>
          <a:p>
            <a:pPr indent="-321773" lvl="0" marL="306000" rtl="0" algn="l">
              <a:lnSpc>
                <a:spcPct val="110000"/>
              </a:lnSpc>
              <a:spcBef>
                <a:spcPts val="906"/>
              </a:spcBef>
              <a:spcAft>
                <a:spcPts val="0"/>
              </a:spcAft>
              <a:buClr>
                <a:srgbClr val="666666"/>
              </a:buClr>
              <a:buSzPts val="1656"/>
              <a:buFont typeface="Libre Franklin"/>
              <a:buChar char="-"/>
            </a:pPr>
            <a:r>
              <a:rPr lang="en-US" sz="1800" cap="none">
                <a:solidFill>
                  <a:srgbClr val="666666"/>
                </a:solidFill>
              </a:rPr>
              <a:t>REFUND ESCROW</a:t>
            </a:r>
            <a:endParaRPr>
              <a:solidFill>
                <a:srgbClr val="666666"/>
              </a:solidFill>
            </a:endParaRPr>
          </a:p>
          <a:p>
            <a:pPr indent="-315144" lvl="0" marL="306000" rtl="0" algn="l">
              <a:spcBef>
                <a:spcPts val="906"/>
              </a:spcBef>
              <a:spcAft>
                <a:spcPts val="0"/>
              </a:spcAft>
              <a:buClr>
                <a:srgbClr val="666666"/>
              </a:buClr>
              <a:buSzPts val="1800"/>
              <a:buChar char="-"/>
            </a:pPr>
            <a:r>
              <a:rPr lang="en-US" sz="1800">
                <a:solidFill>
                  <a:srgbClr val="666666"/>
                </a:solidFill>
              </a:rPr>
              <a:t>ERC721</a:t>
            </a:r>
            <a:endParaRPr sz="1800">
              <a:solidFill>
                <a:srgbClr val="666666"/>
              </a:solidFill>
            </a:endParaRPr>
          </a:p>
          <a:p>
            <a:pPr indent="0" lvl="0" marL="306000" rtl="0" algn="l">
              <a:lnSpc>
                <a:spcPct val="110000"/>
              </a:lnSpc>
              <a:spcBef>
                <a:spcPts val="906"/>
              </a:spcBef>
              <a:spcAft>
                <a:spcPts val="0"/>
              </a:spcAft>
              <a:buNone/>
            </a:pPr>
            <a:r>
              <a:t/>
            </a:r>
            <a:endParaRPr sz="1800" cap="none">
              <a:solidFill>
                <a:srgbClr val="FFFFFF"/>
              </a:solidFill>
            </a:endParaRPr>
          </a:p>
        </p:txBody>
      </p:sp>
      <p:pic>
        <p:nvPicPr>
          <p:cNvPr id="177" name="Google Shape;177;gc7548b058e_0_36"/>
          <p:cNvPicPr preferRelativeResize="0"/>
          <p:nvPr/>
        </p:nvPicPr>
        <p:blipFill rotWithShape="1">
          <a:blip r:embed="rId3">
            <a:alphaModFix/>
          </a:blip>
          <a:srcRect b="0" l="0" r="0" t="0"/>
          <a:stretch/>
        </p:blipFill>
        <p:spPr>
          <a:xfrm>
            <a:off x="8037118" y="517196"/>
            <a:ext cx="1099950" cy="1099950"/>
          </a:xfrm>
          <a:prstGeom prst="rect">
            <a:avLst/>
          </a:prstGeom>
          <a:noFill/>
          <a:ln>
            <a:noFill/>
          </a:ln>
        </p:spPr>
      </p:pic>
      <p:pic>
        <p:nvPicPr>
          <p:cNvPr id="178" name="Google Shape;178;gc7548b058e_0_36"/>
          <p:cNvPicPr preferRelativeResize="0"/>
          <p:nvPr/>
        </p:nvPicPr>
        <p:blipFill rotWithShape="1">
          <a:blip r:embed="rId4">
            <a:alphaModFix/>
          </a:blip>
          <a:srcRect b="0" l="0" r="0" t="0"/>
          <a:stretch/>
        </p:blipFill>
        <p:spPr>
          <a:xfrm>
            <a:off x="6698298" y="607249"/>
            <a:ext cx="1343850" cy="919844"/>
          </a:xfrm>
          <a:prstGeom prst="rect">
            <a:avLst/>
          </a:prstGeom>
          <a:noFill/>
          <a:ln>
            <a:noFill/>
          </a:ln>
        </p:spPr>
      </p:pic>
      <p:sp>
        <p:nvSpPr>
          <p:cNvPr id="179" name="Google Shape;179;gc7548b058e_0_36"/>
          <p:cNvSpPr txBox="1"/>
          <p:nvPr/>
        </p:nvSpPr>
        <p:spPr>
          <a:xfrm>
            <a:off x="7444088" y="4713175"/>
            <a:ext cx="22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First Approach Workflow</a:t>
            </a:r>
            <a:endParaRPr>
              <a:latin typeface="Libre Franklin"/>
              <a:ea typeface="Libre Franklin"/>
              <a:cs typeface="Libre Franklin"/>
              <a:sym typeface="Libre Franklin"/>
            </a:endParaRPr>
          </a:p>
        </p:txBody>
      </p:sp>
      <p:sp>
        <p:nvSpPr>
          <p:cNvPr id="180" name="Google Shape;180;gc7548b058e_0_36"/>
          <p:cNvSpPr txBox="1"/>
          <p:nvPr>
            <p:ph type="title"/>
          </p:nvPr>
        </p:nvSpPr>
        <p:spPr>
          <a:xfrm>
            <a:off x="708776" y="1584850"/>
            <a:ext cx="3703200" cy="7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2666">
                <a:solidFill>
                  <a:srgbClr val="FFFFFF"/>
                </a:solidFill>
              </a:rPr>
              <a:t>Contracts Evaluated</a:t>
            </a:r>
            <a:r>
              <a:rPr lang="en-US" sz="4000">
                <a:solidFill>
                  <a:srgbClr val="FFFFFF"/>
                </a:solidFill>
              </a:rPr>
              <a:t> </a:t>
            </a:r>
            <a:endParaRPr/>
          </a:p>
        </p:txBody>
      </p:sp>
      <p:pic>
        <p:nvPicPr>
          <p:cNvPr id="181" name="Google Shape;181;gc7548b058e_0_36"/>
          <p:cNvPicPr preferRelativeResize="0"/>
          <p:nvPr/>
        </p:nvPicPr>
        <p:blipFill>
          <a:blip r:embed="rId5">
            <a:alphaModFix/>
          </a:blip>
          <a:stretch>
            <a:fillRect/>
          </a:stretch>
        </p:blipFill>
        <p:spPr>
          <a:xfrm>
            <a:off x="5233863" y="1550538"/>
            <a:ext cx="6706477" cy="3139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gc7548b058e_0_16"/>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c7548b058e_0_16"/>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c7548b058e_0_16"/>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c7548b058e_0_16"/>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c7548b058e_0_16"/>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2" name="Google Shape;192;gc7548b058e_0_16"/>
          <p:cNvSpPr/>
          <p:nvPr/>
        </p:nvSpPr>
        <p:spPr>
          <a:xfrm>
            <a:off x="514051" y="457200"/>
            <a:ext cx="4320300" cy="91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c7548b058e_0_16"/>
          <p:cNvSpPr/>
          <p:nvPr/>
        </p:nvSpPr>
        <p:spPr>
          <a:xfrm>
            <a:off x="515575" y="601200"/>
            <a:ext cx="4320300" cy="57894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c7548b058e_0_16"/>
          <p:cNvSpPr txBox="1"/>
          <p:nvPr>
            <p:ph type="title"/>
          </p:nvPr>
        </p:nvSpPr>
        <p:spPr>
          <a:xfrm>
            <a:off x="624863" y="1210688"/>
            <a:ext cx="4320300" cy="7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4000">
                <a:solidFill>
                  <a:srgbClr val="FFFFFF"/>
                </a:solidFill>
              </a:rPr>
              <a:t>REMIX / SOLIDITY </a:t>
            </a:r>
            <a:endParaRPr/>
          </a:p>
        </p:txBody>
      </p:sp>
      <p:sp>
        <p:nvSpPr>
          <p:cNvPr id="195" name="Google Shape;195;gc7548b058e_0_16"/>
          <p:cNvSpPr txBox="1"/>
          <p:nvPr>
            <p:ph idx="1" type="body"/>
          </p:nvPr>
        </p:nvSpPr>
        <p:spPr>
          <a:xfrm>
            <a:off x="624863" y="2299447"/>
            <a:ext cx="4320300" cy="3139200"/>
          </a:xfrm>
          <a:prstGeom prst="rect">
            <a:avLst/>
          </a:prstGeom>
          <a:noFill/>
          <a:ln>
            <a:noFill/>
          </a:ln>
        </p:spPr>
        <p:txBody>
          <a:bodyPr anchorCtr="0" anchor="t" bIns="45700" lIns="91425" spcFirstLastPara="1" rIns="91425" wrap="square" tIns="45700">
            <a:normAutofit lnSpcReduction="10000"/>
          </a:bodyPr>
          <a:lstStyle/>
          <a:p>
            <a:pPr indent="-321773" lvl="0" marL="306000" rtl="0" algn="l">
              <a:lnSpc>
                <a:spcPct val="110000"/>
              </a:lnSpc>
              <a:spcBef>
                <a:spcPts val="0"/>
              </a:spcBef>
              <a:spcAft>
                <a:spcPts val="0"/>
              </a:spcAft>
              <a:buSzPts val="1656"/>
              <a:buFont typeface="Libre Franklin"/>
              <a:buChar char="-"/>
            </a:pPr>
            <a:r>
              <a:rPr lang="en-US" sz="1800" cap="none">
                <a:solidFill>
                  <a:srgbClr val="FFFFFF"/>
                </a:solidFill>
              </a:rPr>
              <a:t>OWNABLE</a:t>
            </a:r>
            <a:endParaRPr/>
          </a:p>
          <a:p>
            <a:pPr indent="-306000" lvl="0" marL="306000" rtl="0" algn="l">
              <a:spcBef>
                <a:spcPts val="906"/>
              </a:spcBef>
              <a:spcAft>
                <a:spcPts val="0"/>
              </a:spcAft>
              <a:buClr>
                <a:srgbClr val="666666"/>
              </a:buClr>
              <a:buSzPts val="1656"/>
              <a:buFont typeface="Libre Franklin"/>
              <a:buChar char="-"/>
            </a:pPr>
            <a:r>
              <a:rPr lang="en-US" sz="1800">
                <a:solidFill>
                  <a:srgbClr val="666666"/>
                </a:solidFill>
              </a:rPr>
              <a:t>PAYMENT SPLITTER</a:t>
            </a:r>
            <a:endParaRPr sz="1800">
              <a:solidFill>
                <a:srgbClr val="666666"/>
              </a:solidFill>
            </a:endParaRPr>
          </a:p>
          <a:p>
            <a:pPr indent="-315144" lvl="0" marL="306000" rtl="0" algn="l">
              <a:spcBef>
                <a:spcPts val="906"/>
              </a:spcBef>
              <a:spcAft>
                <a:spcPts val="0"/>
              </a:spcAft>
              <a:buClr>
                <a:srgbClr val="666666"/>
              </a:buClr>
              <a:buSzPts val="1800"/>
              <a:buChar char="-"/>
            </a:pPr>
            <a:r>
              <a:rPr lang="en-US" sz="1800">
                <a:solidFill>
                  <a:srgbClr val="666666"/>
                </a:solidFill>
              </a:rPr>
              <a:t>PULL PAYMENT</a:t>
            </a:r>
            <a:endParaRPr sz="1800">
              <a:solidFill>
                <a:srgbClr val="666666"/>
              </a:solidFill>
            </a:endParaRPr>
          </a:p>
          <a:p>
            <a:pPr indent="-315144" lvl="0" marL="306000" rtl="0" algn="l">
              <a:spcBef>
                <a:spcPts val="906"/>
              </a:spcBef>
              <a:spcAft>
                <a:spcPts val="0"/>
              </a:spcAft>
              <a:buClr>
                <a:srgbClr val="666666"/>
              </a:buClr>
              <a:buSzPts val="1800"/>
              <a:buChar char="-"/>
            </a:pPr>
            <a:r>
              <a:rPr lang="en-US" sz="1800">
                <a:solidFill>
                  <a:srgbClr val="666666"/>
                </a:solidFill>
              </a:rPr>
              <a:t>ESCROW</a:t>
            </a:r>
            <a:endParaRPr sz="1800">
              <a:solidFill>
                <a:srgbClr val="666666"/>
              </a:solidFill>
            </a:endParaRPr>
          </a:p>
          <a:p>
            <a:pPr indent="-321773" lvl="0" marL="306000" rtl="0" algn="l">
              <a:lnSpc>
                <a:spcPct val="110000"/>
              </a:lnSpc>
              <a:spcBef>
                <a:spcPts val="906"/>
              </a:spcBef>
              <a:spcAft>
                <a:spcPts val="0"/>
              </a:spcAft>
              <a:buSzPts val="1656"/>
              <a:buFont typeface="Libre Franklin"/>
              <a:buChar char="-"/>
            </a:pPr>
            <a:r>
              <a:rPr lang="en-US" sz="1800">
                <a:solidFill>
                  <a:schemeClr val="lt1"/>
                </a:solidFill>
              </a:rPr>
              <a:t>CONDITIONAL ESCROW </a:t>
            </a:r>
            <a:r>
              <a:rPr lang="en-US" sz="1800" cap="none">
                <a:solidFill>
                  <a:srgbClr val="FFFFFF"/>
                </a:solidFill>
              </a:rPr>
              <a:t> </a:t>
            </a:r>
            <a:endParaRPr/>
          </a:p>
          <a:p>
            <a:pPr indent="-321773" lvl="0" marL="306000" rtl="0" algn="l">
              <a:lnSpc>
                <a:spcPct val="110000"/>
              </a:lnSpc>
              <a:spcBef>
                <a:spcPts val="906"/>
              </a:spcBef>
              <a:spcAft>
                <a:spcPts val="0"/>
              </a:spcAft>
              <a:buSzPts val="1656"/>
              <a:buFont typeface="Libre Franklin"/>
              <a:buChar char="-"/>
            </a:pPr>
            <a:r>
              <a:rPr lang="en-US" sz="1800" cap="none">
                <a:solidFill>
                  <a:srgbClr val="FFFFFF"/>
                </a:solidFill>
              </a:rPr>
              <a:t>REFUND ESCROW</a:t>
            </a:r>
            <a:endParaRPr/>
          </a:p>
          <a:p>
            <a:pPr indent="-315144" lvl="0" marL="306000" rtl="0" algn="l">
              <a:spcBef>
                <a:spcPts val="906"/>
              </a:spcBef>
              <a:spcAft>
                <a:spcPts val="0"/>
              </a:spcAft>
              <a:buClr>
                <a:srgbClr val="666666"/>
              </a:buClr>
              <a:buSzPts val="1800"/>
              <a:buChar char="-"/>
            </a:pPr>
            <a:r>
              <a:rPr lang="en-US" sz="1800">
                <a:solidFill>
                  <a:srgbClr val="666666"/>
                </a:solidFill>
              </a:rPr>
              <a:t>ERC721</a:t>
            </a:r>
            <a:endParaRPr sz="1800">
              <a:solidFill>
                <a:srgbClr val="666666"/>
              </a:solidFill>
            </a:endParaRPr>
          </a:p>
          <a:p>
            <a:pPr indent="0" lvl="0" marL="306000" rtl="0" algn="l">
              <a:lnSpc>
                <a:spcPct val="110000"/>
              </a:lnSpc>
              <a:spcBef>
                <a:spcPts val="906"/>
              </a:spcBef>
              <a:spcAft>
                <a:spcPts val="0"/>
              </a:spcAft>
              <a:buNone/>
            </a:pPr>
            <a:r>
              <a:t/>
            </a:r>
            <a:endParaRPr sz="1800" cap="none">
              <a:solidFill>
                <a:srgbClr val="FFFFFF"/>
              </a:solidFill>
            </a:endParaRPr>
          </a:p>
        </p:txBody>
      </p:sp>
      <p:pic>
        <p:nvPicPr>
          <p:cNvPr id="196" name="Google Shape;196;gc7548b058e_0_16"/>
          <p:cNvPicPr preferRelativeResize="0"/>
          <p:nvPr/>
        </p:nvPicPr>
        <p:blipFill rotWithShape="1">
          <a:blip r:embed="rId3">
            <a:alphaModFix/>
          </a:blip>
          <a:srcRect b="0" l="0" r="0" t="0"/>
          <a:stretch/>
        </p:blipFill>
        <p:spPr>
          <a:xfrm>
            <a:off x="8037118" y="517196"/>
            <a:ext cx="1099950" cy="1099950"/>
          </a:xfrm>
          <a:prstGeom prst="rect">
            <a:avLst/>
          </a:prstGeom>
          <a:noFill/>
          <a:ln>
            <a:noFill/>
          </a:ln>
        </p:spPr>
      </p:pic>
      <p:pic>
        <p:nvPicPr>
          <p:cNvPr id="197" name="Google Shape;197;gc7548b058e_0_16"/>
          <p:cNvPicPr preferRelativeResize="0"/>
          <p:nvPr/>
        </p:nvPicPr>
        <p:blipFill rotWithShape="1">
          <a:blip r:embed="rId4">
            <a:alphaModFix/>
          </a:blip>
          <a:srcRect b="0" l="0" r="0" t="0"/>
          <a:stretch/>
        </p:blipFill>
        <p:spPr>
          <a:xfrm>
            <a:off x="6698298" y="607249"/>
            <a:ext cx="1343850" cy="919844"/>
          </a:xfrm>
          <a:prstGeom prst="rect">
            <a:avLst/>
          </a:prstGeom>
          <a:noFill/>
          <a:ln>
            <a:noFill/>
          </a:ln>
        </p:spPr>
      </p:pic>
      <p:sp>
        <p:nvSpPr>
          <p:cNvPr id="198" name="Google Shape;198;gc7548b058e_0_16"/>
          <p:cNvSpPr txBox="1"/>
          <p:nvPr/>
        </p:nvSpPr>
        <p:spPr>
          <a:xfrm>
            <a:off x="7318250" y="5812800"/>
            <a:ext cx="25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Second Approach Workflow</a:t>
            </a:r>
            <a:endParaRPr>
              <a:latin typeface="Libre Franklin"/>
              <a:ea typeface="Libre Franklin"/>
              <a:cs typeface="Libre Franklin"/>
              <a:sym typeface="Libre Franklin"/>
            </a:endParaRPr>
          </a:p>
        </p:txBody>
      </p:sp>
      <p:sp>
        <p:nvSpPr>
          <p:cNvPr id="199" name="Google Shape;199;gc7548b058e_0_16"/>
          <p:cNvSpPr txBox="1"/>
          <p:nvPr>
            <p:ph type="title"/>
          </p:nvPr>
        </p:nvSpPr>
        <p:spPr>
          <a:xfrm>
            <a:off x="708776" y="1584850"/>
            <a:ext cx="3703200" cy="7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2666">
                <a:solidFill>
                  <a:srgbClr val="FFFFFF"/>
                </a:solidFill>
              </a:rPr>
              <a:t>Contracts Evaluated</a:t>
            </a:r>
            <a:r>
              <a:rPr lang="en-US" sz="4000">
                <a:solidFill>
                  <a:srgbClr val="FFFFFF"/>
                </a:solidFill>
              </a:rPr>
              <a:t> </a:t>
            </a:r>
            <a:endParaRPr/>
          </a:p>
        </p:txBody>
      </p:sp>
      <p:pic>
        <p:nvPicPr>
          <p:cNvPr id="200" name="Google Shape;200;gc7548b058e_0_16"/>
          <p:cNvPicPr preferRelativeResize="0"/>
          <p:nvPr/>
        </p:nvPicPr>
        <p:blipFill>
          <a:blip r:embed="rId5">
            <a:alphaModFix/>
          </a:blip>
          <a:stretch>
            <a:fillRect/>
          </a:stretch>
        </p:blipFill>
        <p:spPr>
          <a:xfrm>
            <a:off x="5128550" y="2046248"/>
            <a:ext cx="6616875" cy="3645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306600" y="0"/>
            <a:ext cx="124986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1" name="Google Shape;211;p7"/>
          <p:cNvSpPr/>
          <p:nvPr/>
        </p:nvSpPr>
        <p:spPr>
          <a:xfrm>
            <a:off x="403826" y="379300"/>
            <a:ext cx="4463100" cy="984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403826" y="555600"/>
            <a:ext cx="4463100" cy="548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txBox="1"/>
          <p:nvPr>
            <p:ph type="title"/>
          </p:nvPr>
        </p:nvSpPr>
        <p:spPr>
          <a:xfrm>
            <a:off x="399025" y="393200"/>
            <a:ext cx="4320300" cy="995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Franklin Gothic"/>
              <a:buNone/>
            </a:pPr>
            <a:r>
              <a:rPr lang="en-US" sz="3100">
                <a:solidFill>
                  <a:srgbClr val="FFFFFF"/>
                </a:solidFill>
              </a:rPr>
              <a:t>Next Steps:</a:t>
            </a:r>
            <a:endParaRPr sz="3000">
              <a:solidFill>
                <a:srgbClr val="FFFFFF"/>
              </a:solidFill>
            </a:endParaRPr>
          </a:p>
          <a:p>
            <a:pPr indent="0" lvl="0" marL="0" rtl="0" algn="l">
              <a:lnSpc>
                <a:spcPct val="100000"/>
              </a:lnSpc>
              <a:spcBef>
                <a:spcPts val="0"/>
              </a:spcBef>
              <a:spcAft>
                <a:spcPts val="0"/>
              </a:spcAft>
              <a:buClr>
                <a:srgbClr val="FFFFFF"/>
              </a:buClr>
              <a:buSzPts val="4000"/>
              <a:buFont typeface="Franklin Gothic"/>
              <a:buNone/>
            </a:pPr>
            <a:r>
              <a:rPr lang="en-US" sz="2477">
                <a:solidFill>
                  <a:srgbClr val="FFFFFF"/>
                </a:solidFill>
              </a:rPr>
              <a:t>Dispute Resolution</a:t>
            </a:r>
            <a:endParaRPr sz="2477">
              <a:solidFill>
                <a:srgbClr val="FFFFFF"/>
              </a:solidFill>
            </a:endParaRPr>
          </a:p>
        </p:txBody>
      </p:sp>
      <p:sp>
        <p:nvSpPr>
          <p:cNvPr id="214" name="Google Shape;214;p7"/>
          <p:cNvSpPr txBox="1"/>
          <p:nvPr>
            <p:ph idx="1" type="body"/>
          </p:nvPr>
        </p:nvSpPr>
        <p:spPr>
          <a:xfrm>
            <a:off x="424150" y="1543850"/>
            <a:ext cx="4320300" cy="5285400"/>
          </a:xfrm>
          <a:prstGeom prst="rect">
            <a:avLst/>
          </a:prstGeom>
          <a:noFill/>
          <a:ln>
            <a:noFill/>
          </a:ln>
        </p:spPr>
        <p:txBody>
          <a:bodyPr anchorCtr="0" anchor="t" bIns="45700" lIns="91425" spcFirstLastPara="1" rIns="91425" wrap="square" tIns="45700">
            <a:normAutofit/>
          </a:bodyPr>
          <a:lstStyle/>
          <a:p>
            <a:pPr indent="-330200" lvl="0" marL="457200" rtl="0" algn="l">
              <a:lnSpc>
                <a:spcPct val="110000"/>
              </a:lnSpc>
              <a:spcBef>
                <a:spcPts val="0"/>
              </a:spcBef>
              <a:spcAft>
                <a:spcPts val="0"/>
              </a:spcAft>
              <a:buClr>
                <a:srgbClr val="FFFFFF"/>
              </a:buClr>
              <a:buSzPts val="1600"/>
              <a:buChar char="◼"/>
            </a:pPr>
            <a:r>
              <a:rPr lang="en-US" sz="1600">
                <a:solidFill>
                  <a:srgbClr val="FFFFFF"/>
                </a:solidFill>
              </a:rPr>
              <a:t>Need smart contract to resolve disputes over service</a:t>
            </a:r>
            <a:endParaRPr sz="1600">
              <a:solidFill>
                <a:srgbClr val="FFFFFF"/>
              </a:solidFill>
            </a:endParaRPr>
          </a:p>
          <a:p>
            <a:pPr indent="-330200" lvl="0" marL="457200" rtl="0" algn="l">
              <a:lnSpc>
                <a:spcPct val="110000"/>
              </a:lnSpc>
              <a:spcBef>
                <a:spcPts val="0"/>
              </a:spcBef>
              <a:spcAft>
                <a:spcPts val="0"/>
              </a:spcAft>
              <a:buClr>
                <a:srgbClr val="FFFFFF"/>
              </a:buClr>
              <a:buSzPts val="1600"/>
              <a:buChar char="◼"/>
            </a:pPr>
            <a:r>
              <a:rPr lang="en-US" sz="1600">
                <a:solidFill>
                  <a:srgbClr val="FFFFFF"/>
                </a:solidFill>
              </a:rPr>
              <a:t>No current ERC to address issue</a:t>
            </a:r>
            <a:endParaRPr sz="1600">
              <a:solidFill>
                <a:srgbClr val="FFFFFF"/>
              </a:solidFill>
            </a:endParaRPr>
          </a:p>
          <a:p>
            <a:pPr indent="-330200" lvl="1" marL="914400" rtl="0" algn="l">
              <a:lnSpc>
                <a:spcPct val="110000"/>
              </a:lnSpc>
              <a:spcBef>
                <a:spcPts val="0"/>
              </a:spcBef>
              <a:spcAft>
                <a:spcPts val="0"/>
              </a:spcAft>
              <a:buClr>
                <a:srgbClr val="FFFFFF"/>
              </a:buClr>
              <a:buSzPts val="1600"/>
              <a:buChar char="◼"/>
            </a:pPr>
            <a:r>
              <a:rPr lang="en-US" sz="1600">
                <a:solidFill>
                  <a:srgbClr val="FFFFFF"/>
                </a:solidFill>
              </a:rPr>
              <a:t>ERC 792 Arbitration Standard proposal submitted by Kleros 2017</a:t>
            </a:r>
            <a:endParaRPr sz="1600">
              <a:solidFill>
                <a:srgbClr val="FFFFFF"/>
              </a:solidFill>
            </a:endParaRPr>
          </a:p>
        </p:txBody>
      </p:sp>
      <p:sp>
        <p:nvSpPr>
          <p:cNvPr id="215" name="Google Shape;215;p7"/>
          <p:cNvSpPr/>
          <p:nvPr/>
        </p:nvSpPr>
        <p:spPr>
          <a:xfrm>
            <a:off x="5245175" y="462800"/>
            <a:ext cx="1093800" cy="280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Payment</a:t>
            </a:r>
            <a:endParaRPr/>
          </a:p>
        </p:txBody>
      </p:sp>
      <p:cxnSp>
        <p:nvCxnSpPr>
          <p:cNvPr id="216" name="Google Shape;216;p7"/>
          <p:cNvCxnSpPr>
            <a:stCxn id="215" idx="2"/>
          </p:cNvCxnSpPr>
          <p:nvPr/>
        </p:nvCxnSpPr>
        <p:spPr>
          <a:xfrm>
            <a:off x="5792075" y="743300"/>
            <a:ext cx="0" cy="5190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7"/>
          <p:cNvSpPr/>
          <p:nvPr/>
        </p:nvSpPr>
        <p:spPr>
          <a:xfrm>
            <a:off x="5658850" y="1262300"/>
            <a:ext cx="266450" cy="280500"/>
          </a:xfrm>
          <a:prstGeom prst="flowChartDecision">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7"/>
          <p:cNvCxnSpPr/>
          <p:nvPr/>
        </p:nvCxnSpPr>
        <p:spPr>
          <a:xfrm flipH="1" rot="10800000">
            <a:off x="5956825" y="1388300"/>
            <a:ext cx="704700" cy="3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7"/>
          <p:cNvCxnSpPr>
            <a:stCxn id="217" idx="2"/>
          </p:cNvCxnSpPr>
          <p:nvPr/>
        </p:nvCxnSpPr>
        <p:spPr>
          <a:xfrm flipH="1">
            <a:off x="5777975" y="1542800"/>
            <a:ext cx="14100" cy="19071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7"/>
          <p:cNvSpPr/>
          <p:nvPr/>
        </p:nvSpPr>
        <p:spPr>
          <a:xfrm>
            <a:off x="4910538" y="1248200"/>
            <a:ext cx="704700" cy="2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Issue?</a:t>
            </a:r>
            <a:endParaRPr sz="1200"/>
          </a:p>
        </p:txBody>
      </p:sp>
      <p:sp>
        <p:nvSpPr>
          <p:cNvPr id="221" name="Google Shape;221;p7"/>
          <p:cNvSpPr/>
          <p:nvPr/>
        </p:nvSpPr>
        <p:spPr>
          <a:xfrm>
            <a:off x="6099775" y="1037900"/>
            <a:ext cx="266400" cy="2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Y</a:t>
            </a:r>
            <a:endParaRPr/>
          </a:p>
        </p:txBody>
      </p:sp>
      <p:sp>
        <p:nvSpPr>
          <p:cNvPr id="222" name="Google Shape;222;p7"/>
          <p:cNvSpPr/>
          <p:nvPr/>
        </p:nvSpPr>
        <p:spPr>
          <a:xfrm>
            <a:off x="5336049" y="1620350"/>
            <a:ext cx="322800" cy="2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N</a:t>
            </a:r>
            <a:endParaRPr/>
          </a:p>
        </p:txBody>
      </p:sp>
      <p:sp>
        <p:nvSpPr>
          <p:cNvPr id="223" name="Google Shape;223;p7"/>
          <p:cNvSpPr/>
          <p:nvPr/>
        </p:nvSpPr>
        <p:spPr>
          <a:xfrm>
            <a:off x="5231225" y="3472100"/>
            <a:ext cx="1093800" cy="519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Execute</a:t>
            </a:r>
            <a:endParaRPr/>
          </a:p>
          <a:p>
            <a:pPr indent="0" lvl="0" marL="0" rtl="0" algn="ctr">
              <a:spcBef>
                <a:spcPts val="0"/>
              </a:spcBef>
              <a:spcAft>
                <a:spcPts val="0"/>
              </a:spcAft>
              <a:buNone/>
            </a:pPr>
            <a:r>
              <a:rPr lang="en-US"/>
              <a:t>Payment</a:t>
            </a:r>
            <a:endParaRPr/>
          </a:p>
        </p:txBody>
      </p:sp>
      <p:sp>
        <p:nvSpPr>
          <p:cNvPr id="224" name="Google Shape;224;p7"/>
          <p:cNvSpPr/>
          <p:nvPr/>
        </p:nvSpPr>
        <p:spPr>
          <a:xfrm>
            <a:off x="6693050" y="1128950"/>
            <a:ext cx="1093800" cy="519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Create</a:t>
            </a:r>
            <a:endParaRPr/>
          </a:p>
          <a:p>
            <a:pPr indent="0" lvl="0" marL="0" rtl="0" algn="ctr">
              <a:spcBef>
                <a:spcPts val="0"/>
              </a:spcBef>
              <a:spcAft>
                <a:spcPts val="0"/>
              </a:spcAft>
              <a:buNone/>
            </a:pPr>
            <a:r>
              <a:rPr lang="en-US"/>
              <a:t>Dispute</a:t>
            </a:r>
            <a:endParaRPr/>
          </a:p>
        </p:txBody>
      </p:sp>
      <p:cxnSp>
        <p:nvCxnSpPr>
          <p:cNvPr id="225" name="Google Shape;225;p7"/>
          <p:cNvCxnSpPr/>
          <p:nvPr/>
        </p:nvCxnSpPr>
        <p:spPr>
          <a:xfrm flipH="1" rot="10800000">
            <a:off x="7786850" y="1388300"/>
            <a:ext cx="704700" cy="3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7"/>
          <p:cNvSpPr/>
          <p:nvPr/>
        </p:nvSpPr>
        <p:spPr>
          <a:xfrm>
            <a:off x="8491550" y="1248200"/>
            <a:ext cx="1093800" cy="280500"/>
          </a:xfrm>
          <a:prstGeom prst="rect">
            <a:avLst/>
          </a:prstGeom>
          <a:solidFill>
            <a:schemeClr val="lt1"/>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a:t>Arbitration</a:t>
            </a:r>
            <a:endParaRPr/>
          </a:p>
        </p:txBody>
      </p:sp>
      <p:cxnSp>
        <p:nvCxnSpPr>
          <p:cNvPr id="227" name="Google Shape;227;p7"/>
          <p:cNvCxnSpPr/>
          <p:nvPr/>
        </p:nvCxnSpPr>
        <p:spPr>
          <a:xfrm flipH="1" rot="10800000">
            <a:off x="9585350" y="1402400"/>
            <a:ext cx="704700" cy="3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7"/>
          <p:cNvSpPr/>
          <p:nvPr/>
        </p:nvSpPr>
        <p:spPr>
          <a:xfrm>
            <a:off x="10290050" y="1248200"/>
            <a:ext cx="266450" cy="280500"/>
          </a:xfrm>
          <a:prstGeom prst="flowChartDecision">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9998775" y="2103988"/>
            <a:ext cx="849000" cy="280500"/>
          </a:xfrm>
          <a:prstGeom prst="flowChartTerminator">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Accep</a:t>
            </a:r>
            <a:r>
              <a:rPr lang="en-US"/>
              <a:t>t</a:t>
            </a:r>
            <a:endParaRPr/>
          </a:p>
        </p:txBody>
      </p:sp>
      <p:sp>
        <p:nvSpPr>
          <p:cNvPr id="230" name="Google Shape;230;p7"/>
          <p:cNvSpPr/>
          <p:nvPr/>
        </p:nvSpPr>
        <p:spPr>
          <a:xfrm>
            <a:off x="11261200" y="1262300"/>
            <a:ext cx="704700" cy="280500"/>
          </a:xfrm>
          <a:prstGeom prst="flowChartTerminator">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Deny</a:t>
            </a:r>
            <a:endParaRPr/>
          </a:p>
        </p:txBody>
      </p:sp>
      <p:cxnSp>
        <p:nvCxnSpPr>
          <p:cNvPr id="231" name="Google Shape;231;p7"/>
          <p:cNvCxnSpPr>
            <a:stCxn id="228" idx="2"/>
            <a:endCxn id="229" idx="0"/>
          </p:cNvCxnSpPr>
          <p:nvPr/>
        </p:nvCxnSpPr>
        <p:spPr>
          <a:xfrm>
            <a:off x="10423275" y="1528700"/>
            <a:ext cx="0" cy="5754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7"/>
          <p:cNvCxnSpPr/>
          <p:nvPr/>
        </p:nvCxnSpPr>
        <p:spPr>
          <a:xfrm flipH="1" rot="10800000">
            <a:off x="10556500" y="1402400"/>
            <a:ext cx="704700" cy="3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7"/>
          <p:cNvCxnSpPr>
            <a:stCxn id="229" idx="1"/>
          </p:cNvCxnSpPr>
          <p:nvPr/>
        </p:nvCxnSpPr>
        <p:spPr>
          <a:xfrm rot="10800000">
            <a:off x="5806275" y="2243938"/>
            <a:ext cx="4192500" cy="3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7"/>
          <p:cNvCxnSpPr>
            <a:endCxn id="235" idx="0"/>
          </p:cNvCxnSpPr>
          <p:nvPr/>
        </p:nvCxnSpPr>
        <p:spPr>
          <a:xfrm flipH="1">
            <a:off x="11613550" y="1528700"/>
            <a:ext cx="14700" cy="13044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7"/>
          <p:cNvSpPr/>
          <p:nvPr/>
        </p:nvSpPr>
        <p:spPr>
          <a:xfrm>
            <a:off x="11229550" y="2833100"/>
            <a:ext cx="768000" cy="280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Appeal</a:t>
            </a:r>
            <a:endParaRPr/>
          </a:p>
        </p:txBody>
      </p:sp>
      <p:sp>
        <p:nvSpPr>
          <p:cNvPr id="236" name="Google Shape;236;p7"/>
          <p:cNvSpPr/>
          <p:nvPr/>
        </p:nvSpPr>
        <p:spPr>
          <a:xfrm>
            <a:off x="10070925" y="900200"/>
            <a:ext cx="704700" cy="28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Ruling?</a:t>
            </a:r>
            <a:endParaRPr sz="1200"/>
          </a:p>
        </p:txBody>
      </p:sp>
      <p:cxnSp>
        <p:nvCxnSpPr>
          <p:cNvPr id="237" name="Google Shape;237;p7"/>
          <p:cNvCxnSpPr>
            <a:stCxn id="235" idx="1"/>
            <a:endCxn id="238" idx="3"/>
          </p:cNvCxnSpPr>
          <p:nvPr/>
        </p:nvCxnSpPr>
        <p:spPr>
          <a:xfrm rot="10800000">
            <a:off x="9585250" y="2973350"/>
            <a:ext cx="1644300" cy="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7"/>
          <p:cNvSpPr/>
          <p:nvPr/>
        </p:nvSpPr>
        <p:spPr>
          <a:xfrm>
            <a:off x="8491550" y="2833100"/>
            <a:ext cx="1093800" cy="280500"/>
          </a:xfrm>
          <a:prstGeom prst="rect">
            <a:avLst/>
          </a:prstGeom>
          <a:solidFill>
            <a:schemeClr val="lt1"/>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a:t>Arbitration</a:t>
            </a:r>
            <a:endParaRPr/>
          </a:p>
        </p:txBody>
      </p:sp>
      <p:cxnSp>
        <p:nvCxnSpPr>
          <p:cNvPr id="239" name="Google Shape;239;p7"/>
          <p:cNvCxnSpPr>
            <a:stCxn id="226" idx="2"/>
            <a:endCxn id="238" idx="0"/>
          </p:cNvCxnSpPr>
          <p:nvPr/>
        </p:nvCxnSpPr>
        <p:spPr>
          <a:xfrm>
            <a:off x="9038450" y="1528700"/>
            <a:ext cx="0" cy="1304400"/>
          </a:xfrm>
          <a:prstGeom prst="straightConnector1">
            <a:avLst/>
          </a:prstGeom>
          <a:noFill/>
          <a:ln cap="flat" cmpd="sng" w="9525">
            <a:solidFill>
              <a:schemeClr val="dk2"/>
            </a:solidFill>
            <a:prstDash val="dash"/>
            <a:round/>
            <a:headEnd len="med" w="med" type="none"/>
            <a:tailEnd len="med" w="med" type="none"/>
          </a:ln>
        </p:spPr>
      </p:cxnSp>
      <p:cxnSp>
        <p:nvCxnSpPr>
          <p:cNvPr id="240" name="Google Shape;240;p7"/>
          <p:cNvCxnSpPr>
            <a:stCxn id="241" idx="1"/>
            <a:endCxn id="223" idx="3"/>
          </p:cNvCxnSpPr>
          <p:nvPr/>
        </p:nvCxnSpPr>
        <p:spPr>
          <a:xfrm rot="10800000">
            <a:off x="6324950" y="3731600"/>
            <a:ext cx="10728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7"/>
          <p:cNvCxnSpPr/>
          <p:nvPr/>
        </p:nvCxnSpPr>
        <p:spPr>
          <a:xfrm flipH="1" rot="-5400000">
            <a:off x="7902800" y="63050"/>
            <a:ext cx="4277400" cy="4179300"/>
          </a:xfrm>
          <a:prstGeom prst="bentConnector3">
            <a:avLst>
              <a:gd fmla="val 100330" name="adj1"/>
            </a:avLst>
          </a:prstGeom>
          <a:noFill/>
          <a:ln cap="flat" cmpd="sng" w="38100">
            <a:solidFill>
              <a:srgbClr val="4A86E8"/>
            </a:solidFill>
            <a:prstDash val="dash"/>
            <a:round/>
            <a:headEnd len="med" w="med" type="none"/>
            <a:tailEnd len="med" w="med" type="none"/>
          </a:ln>
        </p:spPr>
      </p:cxnSp>
      <p:cxnSp>
        <p:nvCxnSpPr>
          <p:cNvPr id="243" name="Google Shape;243;p7"/>
          <p:cNvCxnSpPr>
            <a:stCxn id="238" idx="2"/>
            <a:endCxn id="241" idx="3"/>
          </p:cNvCxnSpPr>
          <p:nvPr/>
        </p:nvCxnSpPr>
        <p:spPr>
          <a:xfrm rot="5400000">
            <a:off x="8456000" y="3149150"/>
            <a:ext cx="618000" cy="546900"/>
          </a:xfrm>
          <a:prstGeom prst="bentConnector2">
            <a:avLst/>
          </a:prstGeom>
          <a:noFill/>
          <a:ln cap="flat" cmpd="sng" w="9525">
            <a:solidFill>
              <a:schemeClr val="dk2"/>
            </a:solidFill>
            <a:prstDash val="solid"/>
            <a:round/>
            <a:headEnd len="med" w="med" type="none"/>
            <a:tailEnd len="med" w="med" type="triangle"/>
          </a:ln>
        </p:spPr>
      </p:cxnSp>
      <p:sp>
        <p:nvSpPr>
          <p:cNvPr id="241" name="Google Shape;241;p7"/>
          <p:cNvSpPr/>
          <p:nvPr/>
        </p:nvSpPr>
        <p:spPr>
          <a:xfrm>
            <a:off x="7397750" y="3472100"/>
            <a:ext cx="1093800" cy="519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Final</a:t>
            </a:r>
            <a:endParaRPr/>
          </a:p>
          <a:p>
            <a:pPr indent="0" lvl="0" marL="0" rtl="0" algn="ctr">
              <a:spcBef>
                <a:spcPts val="0"/>
              </a:spcBef>
              <a:spcAft>
                <a:spcPts val="0"/>
              </a:spcAft>
              <a:buNone/>
            </a:pPr>
            <a:r>
              <a:rPr lang="en-US"/>
              <a:t>Ruling</a:t>
            </a:r>
            <a:endParaRPr/>
          </a:p>
        </p:txBody>
      </p:sp>
      <p:sp>
        <p:nvSpPr>
          <p:cNvPr id="244" name="Google Shape;244;p7"/>
          <p:cNvSpPr txBox="1"/>
          <p:nvPr/>
        </p:nvSpPr>
        <p:spPr>
          <a:xfrm>
            <a:off x="8554975" y="224400"/>
            <a:ext cx="319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4A86E8"/>
                </a:solidFill>
                <a:latin typeface="Libre Franklin"/>
                <a:ea typeface="Libre Franklin"/>
                <a:cs typeface="Libre Franklin"/>
                <a:sym typeface="Libre Franklin"/>
              </a:rPr>
              <a:t>3rd_Party_Arbitration</a:t>
            </a:r>
            <a:endParaRPr b="1">
              <a:solidFill>
                <a:srgbClr val="4A86E8"/>
              </a:solidFill>
              <a:latin typeface="Libre Franklin"/>
              <a:ea typeface="Libre Franklin"/>
              <a:cs typeface="Libre Franklin"/>
              <a:sym typeface="Libre Franklin"/>
            </a:endParaRPr>
          </a:p>
        </p:txBody>
      </p:sp>
      <p:pic>
        <p:nvPicPr>
          <p:cNvPr id="245" name="Google Shape;245;p7"/>
          <p:cNvPicPr preferRelativeResize="0"/>
          <p:nvPr/>
        </p:nvPicPr>
        <p:blipFill>
          <a:blip r:embed="rId3">
            <a:alphaModFix/>
          </a:blip>
          <a:stretch>
            <a:fillRect/>
          </a:stretch>
        </p:blipFill>
        <p:spPr>
          <a:xfrm>
            <a:off x="8858875" y="4411325"/>
            <a:ext cx="3333125" cy="2417950"/>
          </a:xfrm>
          <a:prstGeom prst="rect">
            <a:avLst/>
          </a:prstGeom>
          <a:noFill/>
          <a:ln>
            <a:noFill/>
          </a:ln>
        </p:spPr>
      </p:pic>
      <p:pic>
        <p:nvPicPr>
          <p:cNvPr id="246" name="Google Shape;246;p7"/>
          <p:cNvPicPr preferRelativeResize="0"/>
          <p:nvPr/>
        </p:nvPicPr>
        <p:blipFill>
          <a:blip r:embed="rId4">
            <a:alphaModFix/>
          </a:blip>
          <a:stretch>
            <a:fillRect/>
          </a:stretch>
        </p:blipFill>
        <p:spPr>
          <a:xfrm>
            <a:off x="1147375" y="3623150"/>
            <a:ext cx="2823599" cy="241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pic>
        <p:nvPicPr>
          <p:cNvPr id="252" name="Google Shape;252;p8"/>
          <p:cNvPicPr preferRelativeResize="0"/>
          <p:nvPr/>
        </p:nvPicPr>
        <p:blipFill rotWithShape="1">
          <a:blip r:embed="rId3">
            <a:alphaModFix/>
          </a:blip>
          <a:srcRect b="0" l="34667" r="0" t="0"/>
          <a:stretch/>
        </p:blipFill>
        <p:spPr>
          <a:xfrm>
            <a:off x="20" y="10"/>
            <a:ext cx="12191980" cy="6857990"/>
          </a:xfrm>
          <a:prstGeom prst="rect">
            <a:avLst/>
          </a:prstGeom>
          <a:noFill/>
          <a:ln>
            <a:noFill/>
          </a:ln>
        </p:spPr>
      </p:pic>
      <p:sp>
        <p:nvSpPr>
          <p:cNvPr id="253" name="Google Shape;253;p8"/>
          <p:cNvSpPr/>
          <p:nvPr/>
        </p:nvSpPr>
        <p:spPr>
          <a:xfrm>
            <a:off x="753883" y="849057"/>
            <a:ext cx="3703320" cy="94997"/>
          </a:xfrm>
          <a:prstGeom prst="rect">
            <a:avLst/>
          </a:prstGeom>
          <a:solidFill>
            <a:schemeClr val="dk1">
              <a:alpha val="9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753883" y="1012371"/>
            <a:ext cx="3702134" cy="4202862"/>
          </a:xfrm>
          <a:prstGeom prst="rect">
            <a:avLst/>
          </a:prstGeom>
          <a:solidFill>
            <a:schemeClr val="dk1">
              <a:alpha val="9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txBox="1"/>
          <p:nvPr>
            <p:ph type="title"/>
          </p:nvPr>
        </p:nvSpPr>
        <p:spPr>
          <a:xfrm>
            <a:off x="897227" y="1153886"/>
            <a:ext cx="3374265" cy="97130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400"/>
              <a:buFont typeface="Franklin Gothic"/>
              <a:buNone/>
            </a:pPr>
            <a:r>
              <a:rPr lang="en-US" sz="2400">
                <a:solidFill>
                  <a:schemeClr val="lt1"/>
                </a:solidFill>
              </a:rPr>
              <a:t>ISSUES / HURDLES </a:t>
            </a:r>
            <a:endParaRPr sz="2400">
              <a:solidFill>
                <a:schemeClr val="lt1"/>
              </a:solidFill>
            </a:endParaRPr>
          </a:p>
        </p:txBody>
      </p:sp>
      <p:sp>
        <p:nvSpPr>
          <p:cNvPr id="256" name="Google Shape;256;p8"/>
          <p:cNvSpPr txBox="1"/>
          <p:nvPr>
            <p:ph idx="1" type="body"/>
          </p:nvPr>
        </p:nvSpPr>
        <p:spPr>
          <a:xfrm>
            <a:off x="897226" y="2266683"/>
            <a:ext cx="3374265" cy="2704562"/>
          </a:xfrm>
          <a:prstGeom prst="rect">
            <a:avLst/>
          </a:prstGeom>
          <a:noFill/>
          <a:ln>
            <a:noFill/>
          </a:ln>
        </p:spPr>
        <p:txBody>
          <a:bodyPr anchorCtr="0" anchor="t" bIns="45700" lIns="91425" spcFirstLastPara="1" rIns="91425" wrap="square" tIns="45700">
            <a:normAutofit/>
          </a:bodyPr>
          <a:lstStyle/>
          <a:p>
            <a:pPr indent="-306000" lvl="0" marL="306000" rtl="0" algn="l">
              <a:lnSpc>
                <a:spcPct val="110000"/>
              </a:lnSpc>
              <a:spcBef>
                <a:spcPts val="0"/>
              </a:spcBef>
              <a:spcAft>
                <a:spcPts val="0"/>
              </a:spcAft>
              <a:buSzPts val="1000"/>
              <a:buChar char="◼"/>
            </a:pPr>
            <a:r>
              <a:rPr lang="en-US" sz="1600">
                <a:latin typeface="Calibri"/>
                <a:ea typeface="Calibri"/>
                <a:cs typeface="Calibri"/>
                <a:sym typeface="Calibri"/>
              </a:rPr>
              <a:t>Funding Accounts </a:t>
            </a:r>
            <a:endParaRPr/>
          </a:p>
          <a:p>
            <a:pPr indent="-306000" lvl="0" marL="306000" rtl="0" algn="l">
              <a:lnSpc>
                <a:spcPct val="110000"/>
              </a:lnSpc>
              <a:spcBef>
                <a:spcPts val="600"/>
              </a:spcBef>
              <a:spcAft>
                <a:spcPts val="0"/>
              </a:spcAft>
              <a:buSzPts val="1000"/>
              <a:buChar char="◼"/>
            </a:pPr>
            <a:r>
              <a:rPr lang="en-US" sz="1600">
                <a:latin typeface="Calibri"/>
                <a:ea typeface="Calibri"/>
                <a:cs typeface="Calibri"/>
                <a:sym typeface="Calibri"/>
              </a:rPr>
              <a:t>Initiating Transactions </a:t>
            </a:r>
            <a:endParaRPr/>
          </a:p>
          <a:p>
            <a:pPr indent="-306000" lvl="0" marL="306000" rtl="0" algn="l">
              <a:lnSpc>
                <a:spcPct val="110000"/>
              </a:lnSpc>
              <a:spcBef>
                <a:spcPts val="600"/>
              </a:spcBef>
              <a:spcAft>
                <a:spcPts val="0"/>
              </a:spcAft>
              <a:buSzPts val="1000"/>
              <a:buChar char="◼"/>
            </a:pPr>
            <a:r>
              <a:rPr lang="en-US" sz="1600">
                <a:latin typeface="Calibri"/>
                <a:ea typeface="Calibri"/>
                <a:cs typeface="Calibri"/>
                <a:sym typeface="Calibri"/>
              </a:rPr>
              <a:t>Finding OpenZepplin contracts to suit our concept </a:t>
            </a:r>
            <a:endParaRPr/>
          </a:p>
          <a:p>
            <a:pPr indent="-306000" lvl="0" marL="306000" rtl="0" algn="l">
              <a:lnSpc>
                <a:spcPct val="110000"/>
              </a:lnSpc>
              <a:spcBef>
                <a:spcPts val="600"/>
              </a:spcBef>
              <a:spcAft>
                <a:spcPts val="0"/>
              </a:spcAft>
              <a:buSzPts val="1000"/>
              <a:buChar char="◼"/>
            </a:pPr>
            <a:r>
              <a:rPr lang="en-US" sz="1600">
                <a:latin typeface="Calibri"/>
                <a:ea typeface="Calibri"/>
                <a:cs typeface="Calibri"/>
                <a:sym typeface="Calibri"/>
              </a:rPr>
              <a:t>Complexity of the concept </a:t>
            </a:r>
            <a:endParaRPr/>
          </a:p>
          <a:p>
            <a:pPr indent="-242500" lvl="0" marL="306000" rtl="0" algn="l">
              <a:lnSpc>
                <a:spcPct val="110000"/>
              </a:lnSpc>
              <a:spcBef>
                <a:spcPts val="600"/>
              </a:spcBef>
              <a:spcAft>
                <a:spcPts val="0"/>
              </a:spcAft>
              <a:buSzPts val="1000"/>
              <a:buNone/>
            </a:pPr>
            <a:r>
              <a:t/>
            </a:r>
            <a:endParaRPr sz="1600">
              <a:latin typeface="Calibri"/>
              <a:ea typeface="Calibri"/>
              <a:cs typeface="Calibri"/>
              <a:sym typeface="Calibri"/>
            </a:endParaRPr>
          </a:p>
          <a:p>
            <a:pPr indent="-242500" lvl="0" marL="306000" rtl="0" algn="l">
              <a:lnSpc>
                <a:spcPct val="110000"/>
              </a:lnSpc>
              <a:spcBef>
                <a:spcPts val="600"/>
              </a:spcBef>
              <a:spcAft>
                <a:spcPts val="0"/>
              </a:spcAft>
              <a:buSzPts val="1000"/>
              <a:buNone/>
            </a:pPr>
            <a:r>
              <a:t/>
            </a:r>
            <a:endParaRPr sz="1600">
              <a:latin typeface="Calibri"/>
              <a:ea typeface="Calibri"/>
              <a:cs typeface="Calibri"/>
              <a:sym typeface="Calibri"/>
            </a:endParaRPr>
          </a:p>
          <a:p>
            <a:pPr indent="0" lvl="0" marL="0" rtl="0" algn="l">
              <a:lnSpc>
                <a:spcPct val="110000"/>
              </a:lnSpc>
              <a:spcBef>
                <a:spcPts val="600"/>
              </a:spcBef>
              <a:spcAft>
                <a:spcPts val="0"/>
              </a:spcAft>
              <a:buSzPts val="1000"/>
              <a:buNone/>
            </a:pPr>
            <a:r>
              <a:t/>
            </a:r>
            <a:endParaRPr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Aspect">
      <a:dk1>
        <a:srgbClr val="000000"/>
      </a:dk1>
      <a:lt1>
        <a:srgbClr val="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Aspect">
      <a:dk1>
        <a:srgbClr val="000000"/>
      </a:dk1>
      <a:lt1>
        <a:srgbClr val="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2020-09-11T12:58:40Z</dcterms:created>
  <dc:creator>Cornelius Hattingh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