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732" r:id="rId5"/>
  </p:sldMasterIdLst>
  <p:notesMasterIdLst>
    <p:notesMasterId r:id="rId16"/>
  </p:notesMasterIdLst>
  <p:handoutMasterIdLst>
    <p:handoutMasterId r:id="rId17"/>
  </p:handoutMasterIdLst>
  <p:sldIdLst>
    <p:sldId id="446" r:id="rId6"/>
    <p:sldId id="447" r:id="rId7"/>
    <p:sldId id="448" r:id="rId8"/>
    <p:sldId id="449" r:id="rId9"/>
    <p:sldId id="450" r:id="rId10"/>
    <p:sldId id="451" r:id="rId11"/>
    <p:sldId id="452" r:id="rId12"/>
    <p:sldId id="453" r:id="rId13"/>
    <p:sldId id="454" r:id="rId14"/>
    <p:sldId id="455"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varScale="1">
        <p:scale>
          <a:sx n="111" d="100"/>
          <a:sy n="111" d="100"/>
        </p:scale>
        <p:origin x="632" y="20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7194463-BB47-4B36-91B7-153B258F4D90}" type="datetime1">
              <a:rPr lang="en-GB" smtClean="0"/>
              <a:t>04/08/2022</a:t>
            </a:fld>
            <a:endParaRPr lang="en-GB"/>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004FE7-BA7C-4FF4-9756-C6A1F2BCA37F}" type="slidenum">
              <a:rPr lang="en-GB" smtClean="0"/>
              <a:t>‹#›</a:t>
            </a:fld>
            <a:endParaRPr lang="en-GB"/>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8101A6-4DD6-450C-BDEC-5915490A5285}" type="datetime1">
              <a:rPr lang="en-GB" noProof="0" smtClean="0"/>
              <a:t>04/08/2022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83F1C3-4FA3-4491-97F4-43CA9C8BDFDF}" type="slidenum">
              <a:rPr lang="en-GB" noProof="0" smtClean="0"/>
              <a:t>‹#›</a:t>
            </a:fld>
            <a:endParaRPr lang="en-GB" noProof="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a:t>
            </a:fld>
            <a:endParaRPr lang="en-GB"/>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pPr rtl="0"/>
            <a:fld id="{3A1EFD6E-39BF-4D74-9381-BC19FCC78926}" type="datetime1">
              <a:rPr lang="en-GB" noProof="0" smtClean="0"/>
              <a:t>04/08/2022</a:t>
            </a:fld>
            <a:endParaRPr lang="en-GB" noProof="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pPr rtl="0"/>
            <a:endParaRPr lang="en-GB" noProof="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84883150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8" name="Footer Placeholder 7"/>
          <p:cNvSpPr>
            <a:spLocks noGrp="1"/>
          </p:cNvSpPr>
          <p:nvPr>
            <p:ph type="ftr" sz="quarter" idx="11"/>
          </p:nvPr>
        </p:nvSpPr>
        <p:spPr/>
        <p:txBody>
          <a:bodyPr/>
          <a:lstStyle/>
          <a:p>
            <a:pPr rtl="0"/>
            <a:endParaRPr lang="en-GB" noProof="0"/>
          </a:p>
        </p:txBody>
      </p:sp>
      <p:sp>
        <p:nvSpPr>
          <p:cNvPr id="9" name="Slide Number Placeholder 8"/>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2703374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pPr rtl="0"/>
            <a:fld id="{3A1EFD6E-39BF-4D74-9381-BC19FCC78926}" type="datetime1">
              <a:rPr lang="en-GB" noProof="0" smtClean="0"/>
              <a:t>04/08/2022</a:t>
            </a:fld>
            <a:endParaRPr lang="en-GB" noProof="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pPr rtl="0"/>
            <a:endParaRPr lang="en-GB" noProof="0"/>
          </a:p>
        </p:txBody>
      </p:sp>
      <p:sp>
        <p:nvSpPr>
          <p:cNvPr id="6" name="Slide Number Placeholder 5"/>
          <p:cNvSpPr>
            <a:spLocks noGrp="1"/>
          </p:cNvSpPr>
          <p:nvPr>
            <p:ph type="sldNum" sz="quarter" idx="12"/>
          </p:nvPr>
        </p:nvSpPr>
        <p:spPr>
          <a:xfrm>
            <a:off x="8604504" y="5211060"/>
            <a:ext cx="2112264" cy="228600"/>
          </a:xfrm>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2712162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6" name="Footer Placeholder 5"/>
          <p:cNvSpPr>
            <a:spLocks noGrp="1"/>
          </p:cNvSpPr>
          <p:nvPr>
            <p:ph type="ftr" sz="quarter" idx="11"/>
          </p:nvPr>
        </p:nvSpPr>
        <p:spPr/>
        <p:txBody>
          <a:bodyPr/>
          <a:lstStyle/>
          <a:p>
            <a:pPr rtl="0"/>
            <a:endParaRPr lang="en-GB" noProof="0"/>
          </a:p>
        </p:txBody>
      </p:sp>
      <p:sp>
        <p:nvSpPr>
          <p:cNvPr id="7" name="Slide Number Placeholder 6"/>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512287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8" name="Footer Placeholder 7"/>
          <p:cNvSpPr>
            <a:spLocks noGrp="1"/>
          </p:cNvSpPr>
          <p:nvPr>
            <p:ph type="ftr" sz="quarter" idx="11"/>
          </p:nvPr>
        </p:nvSpPr>
        <p:spPr/>
        <p:txBody>
          <a:bodyPr/>
          <a:lstStyle/>
          <a:p>
            <a:pPr rtl="0"/>
            <a:endParaRPr lang="en-GB" noProof="0"/>
          </a:p>
        </p:txBody>
      </p:sp>
      <p:sp>
        <p:nvSpPr>
          <p:cNvPr id="9" name="Slide Number Placeholder 8"/>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9318441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4" name="Footer Placeholder 3"/>
          <p:cNvSpPr>
            <a:spLocks noGrp="1"/>
          </p:cNvSpPr>
          <p:nvPr>
            <p:ph type="ftr" sz="quarter" idx="11"/>
          </p:nvPr>
        </p:nvSpPr>
        <p:spPr/>
        <p:txBody>
          <a:bodyPr/>
          <a:lstStyle/>
          <a:p>
            <a:pPr rtl="0"/>
            <a:endParaRPr lang="en-GB" noProof="0"/>
          </a:p>
        </p:txBody>
      </p:sp>
      <p:sp>
        <p:nvSpPr>
          <p:cNvPr id="5" name="Slide Number Placeholder 4"/>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9062060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3" name="Footer Placeholder 2"/>
          <p:cNvSpPr>
            <a:spLocks noGrp="1"/>
          </p:cNvSpPr>
          <p:nvPr>
            <p:ph type="ftr" sz="quarter" idx="11"/>
          </p:nvPr>
        </p:nvSpPr>
        <p:spPr/>
        <p:txBody>
          <a:bodyPr/>
          <a:lstStyle/>
          <a:p>
            <a:pPr rtl="0"/>
            <a:endParaRPr lang="en-GB" noProof="0"/>
          </a:p>
        </p:txBody>
      </p:sp>
      <p:sp>
        <p:nvSpPr>
          <p:cNvPr id="4" name="Slide Number Placeholder 3"/>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79957318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9" name="Footer Placeholder 8"/>
          <p:cNvSpPr>
            <a:spLocks noGrp="1"/>
          </p:cNvSpPr>
          <p:nvPr>
            <p:ph type="ftr" sz="quarter" idx="11"/>
          </p:nvPr>
        </p:nvSpPr>
        <p:spPr/>
        <p:txBody>
          <a:bodyPr/>
          <a:lstStyle>
            <a:lvl1pPr algn="r">
              <a:defRPr/>
            </a:lvl1pPr>
          </a:lstStyle>
          <a:p>
            <a:pPr rtl="0"/>
            <a:endParaRPr lang="en-GB" noProof="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rtl="0"/>
            <a:fld id="{FC5FADE3-B84E-4AF7-91CC-AB47E1A43619}" type="slidenum">
              <a:rPr lang="en-GB" noProof="0" smtClean="0"/>
              <a:t>‹#›</a:t>
            </a:fld>
            <a:endParaRPr lang="en-GB" noProof="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77848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rtl="0"/>
            <a:fld id="{3A1EFD6E-39BF-4D74-9381-BC19FCC78926}" type="datetime1">
              <a:rPr lang="en-GB" noProof="0" smtClean="0"/>
              <a:t>04/08/2022</a:t>
            </a:fld>
            <a:endParaRPr lang="en-GB" noProof="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rtl="0"/>
            <a:endParaRPr lang="en-GB" noProof="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rtl="0"/>
            <a:fld id="{FC5FADE3-B84E-4AF7-91CC-AB47E1A43619}" type="slidenum">
              <a:rPr lang="en-GB" noProof="0" smtClean="0"/>
              <a:t>‹#›</a:t>
            </a:fld>
            <a:endParaRPr lang="en-GB" noProof="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638030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70199714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3A1EFD6E-39BF-4D74-9381-BC19FCC78926}" type="datetime1">
              <a:rPr lang="en-GB" noProof="0" smtClean="0"/>
              <a:t>04/08/2022</a:t>
            </a:fld>
            <a:endParaRPr lang="en-GB" noProof="0"/>
          </a:p>
        </p:txBody>
      </p:sp>
      <p:sp>
        <p:nvSpPr>
          <p:cNvPr id="5" name="Footer Placeholder 4"/>
          <p:cNvSpPr>
            <a:spLocks noGrp="1"/>
          </p:cNvSpPr>
          <p:nvPr>
            <p:ph type="ftr" sz="quarter" idx="11"/>
          </p:nvPr>
        </p:nvSpPr>
        <p:spPr/>
        <p:txBody>
          <a:bodyPr/>
          <a:lstStyle/>
          <a:p>
            <a:pPr rtl="0"/>
            <a:endParaRPr lang="en-GB" noProof="0"/>
          </a:p>
        </p:txBody>
      </p:sp>
      <p:sp>
        <p:nvSpPr>
          <p:cNvPr id="6" name="Slide Number Placeholder 5"/>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89596791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59841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A1EFD6E-39BF-4D74-9381-BC19FCC78926}" type="datetime1">
              <a:rPr lang="en-GB" noProof="0" smtClean="0"/>
              <a:t>04/08/2022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BF3EA5D2-BB7B-454C-AD60-E7ADCC7B837E}" type="datetime1">
              <a:rPr lang="en-GB" noProof="0" smtClean="0"/>
              <a:t>04/08/2022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6B77B7B-98A2-43E7-B343-92483A4C89E0}" type="datetime1">
              <a:rPr lang="en-GB" noProof="0" smtClean="0"/>
              <a:t>04/08/2022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799F4B1-797B-4E32-8DB8-780E3DFC7B73}" type="datetime1">
              <a:rPr lang="en-GB" noProof="0" smtClean="0"/>
              <a:t>04/08/2022</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rtl="0"/>
            <a:fld id="{3A1EFD6E-39BF-4D74-9381-BC19FCC78926}" type="datetime1">
              <a:rPr lang="en-GB" noProof="0" smtClean="0"/>
              <a:t>04/08/2022</a:t>
            </a:fld>
            <a:endParaRPr lang="en-GB" noProof="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rtl="0"/>
            <a:endParaRPr lang="en-GB" noProof="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0599861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Bike+Sharing+Dataset"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t="18" b="18"/>
          <a:stretch/>
        </p:blipFill>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596096" y="984755"/>
            <a:ext cx="6024623" cy="774597"/>
          </a:xfrm>
        </p:spPr>
        <p:txBody>
          <a:bodyPr rtlCol="0" anchor="t" anchorCtr="0">
            <a:normAutofit/>
          </a:bodyPr>
          <a:lstStyle/>
          <a:p>
            <a:pPr rtl="0"/>
            <a:r>
              <a:rPr lang="en-GB" b="1" dirty="0"/>
              <a:t>BIKE SHARE PREDICTION</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72029-454B-571A-B7B4-7767113B9A43}"/>
              </a:ext>
            </a:extLst>
          </p:cNvPr>
          <p:cNvSpPr txBox="1"/>
          <p:nvPr/>
        </p:nvSpPr>
        <p:spPr>
          <a:xfrm>
            <a:off x="1448763" y="1526412"/>
            <a:ext cx="8586487" cy="3416320"/>
          </a:xfrm>
          <a:prstGeom prst="rect">
            <a:avLst/>
          </a:prstGeom>
          <a:noFill/>
        </p:spPr>
        <p:txBody>
          <a:bodyPr wrap="square" rtlCol="0">
            <a:spAutoFit/>
          </a:bodyPr>
          <a:lstStyle/>
          <a:p>
            <a:r>
              <a:rPr lang="en-US" dirty="0"/>
              <a:t>7) How training was done? What models were used?</a:t>
            </a:r>
          </a:p>
          <a:p>
            <a:r>
              <a:rPr lang="en-US" dirty="0"/>
              <a:t>A: Training is done after dividing data into clusters. Regression models are applied to clusters and cluster specific best model is selected. Regression models used are linear, random forest, support vector, decision tree, lasso, ridge and </a:t>
            </a:r>
            <a:r>
              <a:rPr lang="en-US" dirty="0" err="1"/>
              <a:t>elasticnet</a:t>
            </a:r>
            <a:r>
              <a:rPr lang="en-US" dirty="0"/>
              <a:t>.</a:t>
            </a:r>
          </a:p>
          <a:p>
            <a:endParaRPr lang="en-US" dirty="0"/>
          </a:p>
          <a:p>
            <a:r>
              <a:rPr lang="en-US" dirty="0"/>
              <a:t>8) How prediction is done?</a:t>
            </a:r>
          </a:p>
          <a:p>
            <a:r>
              <a:rPr lang="en-US" dirty="0"/>
              <a:t>A: a) Data is sent through Postman using API.</a:t>
            </a:r>
          </a:p>
          <a:p>
            <a:r>
              <a:rPr lang="en-US" dirty="0"/>
              <a:t>b) Prediction also follows the same procedure of data validation, data transformation, data insertion, exporting to csv file and clustering.</a:t>
            </a:r>
          </a:p>
          <a:p>
            <a:r>
              <a:rPr lang="en-US" dirty="0"/>
              <a:t>c) Best model is applied and result is given as csv file in prediction output files.</a:t>
            </a:r>
          </a:p>
        </p:txBody>
      </p:sp>
    </p:spTree>
    <p:extLst>
      <p:ext uri="{BB962C8B-B14F-4D97-AF65-F5344CB8AC3E}">
        <p14:creationId xmlns:p14="http://schemas.microsoft.com/office/powerpoint/2010/main" val="373791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BE6BB-9B37-D3C9-E1A8-54F8C1D437F0}"/>
              </a:ext>
            </a:extLst>
          </p:cNvPr>
          <p:cNvSpPr>
            <a:spLocks noGrp="1"/>
          </p:cNvSpPr>
          <p:nvPr>
            <p:ph type="title"/>
          </p:nvPr>
        </p:nvSpPr>
        <p:spPr>
          <a:xfrm>
            <a:off x="519896" y="625033"/>
            <a:ext cx="11152207" cy="1319513"/>
          </a:xfrm>
        </p:spPr>
        <p:txBody>
          <a:bodyPr>
            <a:normAutofit/>
          </a:bodyPr>
          <a:lstStyle/>
          <a:p>
            <a:r>
              <a:rPr lang="en-US" sz="2000" b="1" dirty="0">
                <a:solidFill>
                  <a:schemeClr val="tx1"/>
                </a:solidFill>
              </a:rPr>
              <a:t>OBJECTIVE:</a:t>
            </a:r>
            <a:br>
              <a:rPr lang="en-US" sz="2000" b="1" dirty="0">
                <a:solidFill>
                  <a:schemeClr val="tx1"/>
                </a:solidFill>
              </a:rPr>
            </a:br>
            <a:r>
              <a:rPr lang="en-US" sz="2000" b="1" dirty="0">
                <a:solidFill>
                  <a:schemeClr val="tx1"/>
                </a:solidFill>
              </a:rPr>
              <a:t>PREDICT DEMAND FOR BIKE SHARING SYSTEM UPTO HOUR LEVEL</a:t>
            </a:r>
            <a:r>
              <a:rPr lang="en-US" sz="2000" dirty="0"/>
              <a:t>.</a:t>
            </a:r>
          </a:p>
        </p:txBody>
      </p:sp>
      <p:sp>
        <p:nvSpPr>
          <p:cNvPr id="8" name="TextBox 7">
            <a:extLst>
              <a:ext uri="{FF2B5EF4-FFF2-40B4-BE49-F238E27FC236}">
                <a16:creationId xmlns:a16="http://schemas.microsoft.com/office/drawing/2014/main" id="{601DEEF9-7A04-8F55-8C30-8A265B3E9829}"/>
              </a:ext>
            </a:extLst>
          </p:cNvPr>
          <p:cNvSpPr txBox="1"/>
          <p:nvPr/>
        </p:nvSpPr>
        <p:spPr>
          <a:xfrm>
            <a:off x="666989" y="2690336"/>
            <a:ext cx="10858019" cy="1477328"/>
          </a:xfrm>
          <a:prstGeom prst="rect">
            <a:avLst/>
          </a:prstGeom>
          <a:noFill/>
        </p:spPr>
        <p:txBody>
          <a:bodyPr wrap="square" rtlCol="0">
            <a:spAutoFit/>
          </a:bodyPr>
          <a:lstStyle/>
          <a:p>
            <a:r>
              <a:rPr lang="en-US" b="1" dirty="0"/>
              <a:t>BENEFITS:</a:t>
            </a:r>
          </a:p>
          <a:p>
            <a:pPr marL="342900" indent="-342900">
              <a:buAutoNum type="arabicParenR"/>
            </a:pPr>
            <a:r>
              <a:rPr lang="en-US" b="1" dirty="0"/>
              <a:t>Reduces cost of excess bike supply like maintenance, inventory, area lease costs, operation costs etc.</a:t>
            </a:r>
          </a:p>
          <a:p>
            <a:pPr marL="342900" indent="-342900">
              <a:buAutoNum type="arabicParenR"/>
            </a:pPr>
            <a:r>
              <a:rPr lang="en-US" b="1" dirty="0"/>
              <a:t>Reduces loss of business due to excess demand. This would help in gaining maximum revenue through bike rentals, data generation, data analysis and data selling.</a:t>
            </a:r>
          </a:p>
        </p:txBody>
      </p:sp>
    </p:spTree>
    <p:extLst>
      <p:ext uri="{BB962C8B-B14F-4D97-AF65-F5344CB8AC3E}">
        <p14:creationId xmlns:p14="http://schemas.microsoft.com/office/powerpoint/2010/main" val="314739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0707F-50C2-695E-CE59-7868F2F6744C}"/>
              </a:ext>
            </a:extLst>
          </p:cNvPr>
          <p:cNvSpPr txBox="1"/>
          <p:nvPr/>
        </p:nvSpPr>
        <p:spPr>
          <a:xfrm>
            <a:off x="1805650" y="1562581"/>
            <a:ext cx="8935656" cy="2800767"/>
          </a:xfrm>
          <a:prstGeom prst="rect">
            <a:avLst/>
          </a:prstGeom>
          <a:noFill/>
        </p:spPr>
        <p:txBody>
          <a:bodyPr wrap="square" rtlCol="0">
            <a:spAutoFit/>
          </a:bodyPr>
          <a:lstStyle/>
          <a:p>
            <a:r>
              <a:rPr lang="en-US" sz="2200" b="1" dirty="0"/>
              <a:t>DATA SHARING AGREEMENT:</a:t>
            </a:r>
          </a:p>
          <a:p>
            <a:endParaRPr lang="en-US" sz="2200" b="1" dirty="0"/>
          </a:p>
          <a:p>
            <a:pPr marL="342900" indent="-342900">
              <a:buAutoNum type="arabicParenR"/>
            </a:pPr>
            <a:r>
              <a:rPr lang="en-US" sz="2200" b="1" dirty="0"/>
              <a:t>Name of file</a:t>
            </a:r>
          </a:p>
          <a:p>
            <a:pPr marL="342900" indent="-342900">
              <a:buAutoNum type="arabicParenR"/>
            </a:pPr>
            <a:r>
              <a:rPr lang="en-US" sz="2200" b="1" dirty="0"/>
              <a:t>Type of file</a:t>
            </a:r>
          </a:p>
          <a:p>
            <a:pPr marL="342900" indent="-342900">
              <a:buAutoNum type="arabicParenR"/>
            </a:pPr>
            <a:r>
              <a:rPr lang="en-US" sz="2200" b="1" dirty="0"/>
              <a:t>Date stamp</a:t>
            </a:r>
          </a:p>
          <a:p>
            <a:pPr marL="342900" indent="-342900">
              <a:buAutoNum type="arabicParenR"/>
            </a:pPr>
            <a:r>
              <a:rPr lang="en-US" sz="2200" b="1" dirty="0"/>
              <a:t>Time stamp</a:t>
            </a:r>
          </a:p>
          <a:p>
            <a:pPr marL="342900" indent="-342900">
              <a:buAutoNum type="arabicParenR"/>
            </a:pPr>
            <a:r>
              <a:rPr lang="en-US" sz="2200" b="1" dirty="0"/>
              <a:t>Number of columns</a:t>
            </a:r>
          </a:p>
          <a:p>
            <a:pPr marL="342900" indent="-342900">
              <a:buAutoNum type="arabicParenR"/>
            </a:pPr>
            <a:r>
              <a:rPr lang="en-US" sz="2200" b="1" dirty="0"/>
              <a:t>Data type of columns</a:t>
            </a:r>
          </a:p>
        </p:txBody>
      </p:sp>
    </p:spTree>
    <p:extLst>
      <p:ext uri="{BB962C8B-B14F-4D97-AF65-F5344CB8AC3E}">
        <p14:creationId xmlns:p14="http://schemas.microsoft.com/office/powerpoint/2010/main" val="91516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54589-C1C6-C384-B5DA-D136BA78FB85}"/>
              </a:ext>
            </a:extLst>
          </p:cNvPr>
          <p:cNvSpPr txBox="1"/>
          <p:nvPr/>
        </p:nvSpPr>
        <p:spPr>
          <a:xfrm>
            <a:off x="2558005" y="428263"/>
            <a:ext cx="6481823" cy="369332"/>
          </a:xfrm>
          <a:prstGeom prst="rect">
            <a:avLst/>
          </a:prstGeom>
          <a:noFill/>
        </p:spPr>
        <p:txBody>
          <a:bodyPr wrap="square" rtlCol="0">
            <a:spAutoFit/>
          </a:bodyPr>
          <a:lstStyle/>
          <a:p>
            <a:r>
              <a:rPr lang="en-US" b="1" dirty="0"/>
              <a:t>ARCHITECTURE:</a:t>
            </a:r>
          </a:p>
        </p:txBody>
      </p:sp>
      <p:pic>
        <p:nvPicPr>
          <p:cNvPr id="54" name="Picture 53">
            <a:extLst>
              <a:ext uri="{FF2B5EF4-FFF2-40B4-BE49-F238E27FC236}">
                <a16:creationId xmlns:a16="http://schemas.microsoft.com/office/drawing/2014/main" id="{10115B88-B1B4-BF4C-3CCE-65D2EFD5345D}"/>
              </a:ext>
            </a:extLst>
          </p:cNvPr>
          <p:cNvPicPr>
            <a:picLocks noChangeAspect="1"/>
          </p:cNvPicPr>
          <p:nvPr/>
        </p:nvPicPr>
        <p:blipFill>
          <a:blip r:embed="rId2"/>
          <a:stretch>
            <a:fillRect/>
          </a:stretch>
        </p:blipFill>
        <p:spPr>
          <a:xfrm>
            <a:off x="1583803" y="890192"/>
            <a:ext cx="9024394" cy="5410458"/>
          </a:xfrm>
          <a:prstGeom prst="rect">
            <a:avLst/>
          </a:prstGeom>
        </p:spPr>
      </p:pic>
    </p:spTree>
    <p:extLst>
      <p:ext uri="{BB962C8B-B14F-4D97-AF65-F5344CB8AC3E}">
        <p14:creationId xmlns:p14="http://schemas.microsoft.com/office/powerpoint/2010/main" val="398905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A045E-16AD-1F6A-1356-6CB0F4D8274C}"/>
              </a:ext>
            </a:extLst>
          </p:cNvPr>
          <p:cNvSpPr txBox="1"/>
          <p:nvPr/>
        </p:nvSpPr>
        <p:spPr>
          <a:xfrm>
            <a:off x="650110" y="2228671"/>
            <a:ext cx="10706582" cy="1200329"/>
          </a:xfrm>
          <a:prstGeom prst="rect">
            <a:avLst/>
          </a:prstGeom>
          <a:noFill/>
        </p:spPr>
        <p:txBody>
          <a:bodyPr wrap="square" rtlCol="0">
            <a:spAutoFit/>
          </a:bodyPr>
          <a:lstStyle/>
          <a:p>
            <a:r>
              <a:rPr lang="en-US" b="1" dirty="0"/>
              <a:t>DATA VALIDATION, TRANSFORMATION AND INSERTION:</a:t>
            </a:r>
          </a:p>
          <a:p>
            <a:r>
              <a:rPr lang="en-US" dirty="0"/>
              <a:t>Files are verified as per Data Sharing Agreement (DSA) and null value check. Proper files are transferred to good data folder while improper files are transferred to bad data folder. Good data files are transferred to Cassandra database table. Bad data files are archived.</a:t>
            </a:r>
          </a:p>
        </p:txBody>
      </p:sp>
    </p:spTree>
    <p:extLst>
      <p:ext uri="{BB962C8B-B14F-4D97-AF65-F5344CB8AC3E}">
        <p14:creationId xmlns:p14="http://schemas.microsoft.com/office/powerpoint/2010/main" val="362454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0592D-5B21-62D1-1455-E2D46042331E}"/>
              </a:ext>
            </a:extLst>
          </p:cNvPr>
          <p:cNvSpPr txBox="1"/>
          <p:nvPr/>
        </p:nvSpPr>
        <p:spPr>
          <a:xfrm>
            <a:off x="1203768" y="1851949"/>
            <a:ext cx="9444941" cy="2862322"/>
          </a:xfrm>
          <a:prstGeom prst="rect">
            <a:avLst/>
          </a:prstGeom>
          <a:noFill/>
        </p:spPr>
        <p:txBody>
          <a:bodyPr wrap="square" rtlCol="0">
            <a:spAutoFit/>
          </a:bodyPr>
          <a:lstStyle/>
          <a:p>
            <a:r>
              <a:rPr lang="en-US" b="1" dirty="0"/>
              <a:t>MODEL TRAINING:</a:t>
            </a:r>
          </a:p>
          <a:p>
            <a:pPr marL="342900" indent="-342900">
              <a:buAutoNum type="arabicParenR"/>
            </a:pPr>
            <a:r>
              <a:rPr lang="en-US" dirty="0"/>
              <a:t>Data is exported from database in csv format.</a:t>
            </a:r>
          </a:p>
          <a:p>
            <a:pPr marL="342900" indent="-342900">
              <a:buFontTx/>
              <a:buAutoNum type="arabicParenR"/>
            </a:pPr>
            <a:r>
              <a:rPr lang="en-US" dirty="0"/>
              <a:t>Data is preprocessed to impute null values, check zero standard deviation and  drop unimportant columns (based on lack of business significance, multicollinearity </a:t>
            </a:r>
            <a:r>
              <a:rPr lang="en-US" dirty="0" err="1"/>
              <a:t>etc</a:t>
            </a:r>
            <a:r>
              <a:rPr lang="en-US" dirty="0"/>
              <a:t>).</a:t>
            </a:r>
          </a:p>
          <a:p>
            <a:pPr marL="342900" indent="-342900">
              <a:buAutoNum type="arabicParenR"/>
            </a:pPr>
            <a:r>
              <a:rPr lang="en-US" dirty="0"/>
              <a:t>Clustering is done using </a:t>
            </a:r>
            <a:r>
              <a:rPr lang="en-US" dirty="0" err="1"/>
              <a:t>kmeans</a:t>
            </a:r>
            <a:r>
              <a:rPr lang="en-US" dirty="0"/>
              <a:t>.</a:t>
            </a:r>
          </a:p>
          <a:p>
            <a:pPr marL="342900" indent="-342900">
              <a:buAutoNum type="arabicParenR"/>
            </a:pPr>
            <a:r>
              <a:rPr lang="en-US" dirty="0"/>
              <a:t>Regression models are applied and best model is selected. These regression models include linear, random forest, support vector, decision tree, lasso, ridge and </a:t>
            </a:r>
            <a:r>
              <a:rPr lang="en-US" dirty="0" err="1"/>
              <a:t>elasticnet</a:t>
            </a:r>
            <a:r>
              <a:rPr lang="en-US" dirty="0"/>
              <a:t>.</a:t>
            </a:r>
          </a:p>
          <a:p>
            <a:pPr marL="342900" indent="-342900">
              <a:buAutoNum type="arabicParenR"/>
            </a:pPr>
            <a:r>
              <a:rPr lang="en-US" dirty="0"/>
              <a:t>Model is saved.</a:t>
            </a:r>
          </a:p>
        </p:txBody>
      </p:sp>
    </p:spTree>
    <p:extLst>
      <p:ext uri="{BB962C8B-B14F-4D97-AF65-F5344CB8AC3E}">
        <p14:creationId xmlns:p14="http://schemas.microsoft.com/office/powerpoint/2010/main" val="406049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0D618-1F51-8D37-64B2-2CC46F1D6EB5}"/>
              </a:ext>
            </a:extLst>
          </p:cNvPr>
          <p:cNvSpPr txBox="1"/>
          <p:nvPr/>
        </p:nvSpPr>
        <p:spPr>
          <a:xfrm>
            <a:off x="1516283" y="2349660"/>
            <a:ext cx="8623139" cy="1754326"/>
          </a:xfrm>
          <a:prstGeom prst="rect">
            <a:avLst/>
          </a:prstGeom>
          <a:noFill/>
        </p:spPr>
        <p:txBody>
          <a:bodyPr wrap="square" rtlCol="0">
            <a:spAutoFit/>
          </a:bodyPr>
          <a:lstStyle/>
          <a:p>
            <a:r>
              <a:rPr lang="en-US" b="1" dirty="0"/>
              <a:t>PREDICTION:</a:t>
            </a:r>
          </a:p>
          <a:p>
            <a:pPr marL="342900" indent="-342900">
              <a:buAutoNum type="arabicParenR"/>
            </a:pPr>
            <a:r>
              <a:rPr lang="en-US" dirty="0"/>
              <a:t>Data is sent through Postman using API.</a:t>
            </a:r>
          </a:p>
          <a:p>
            <a:pPr marL="342900" indent="-342900">
              <a:buAutoNum type="arabicParenR"/>
            </a:pPr>
            <a:r>
              <a:rPr lang="en-US" dirty="0"/>
              <a:t>Prediction also follows the same procedure of data validation, data transformation, data insertion, exporting to csv file and clustering.</a:t>
            </a:r>
          </a:p>
          <a:p>
            <a:pPr marL="342900" indent="-342900">
              <a:buAutoNum type="arabicParenR"/>
            </a:pPr>
            <a:r>
              <a:rPr lang="en-US" dirty="0"/>
              <a:t>Best model is applied and result is given as csv file in prediction output files.</a:t>
            </a:r>
          </a:p>
        </p:txBody>
      </p:sp>
    </p:spTree>
    <p:extLst>
      <p:ext uri="{BB962C8B-B14F-4D97-AF65-F5344CB8AC3E}">
        <p14:creationId xmlns:p14="http://schemas.microsoft.com/office/powerpoint/2010/main" val="91206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9EBECA-C78B-2771-F31E-C24BC9398CC6}"/>
              </a:ext>
            </a:extLst>
          </p:cNvPr>
          <p:cNvSpPr txBox="1"/>
          <p:nvPr/>
        </p:nvSpPr>
        <p:spPr>
          <a:xfrm>
            <a:off x="1388961" y="1166842"/>
            <a:ext cx="9016679" cy="4524315"/>
          </a:xfrm>
          <a:prstGeom prst="rect">
            <a:avLst/>
          </a:prstGeom>
          <a:noFill/>
        </p:spPr>
        <p:txBody>
          <a:bodyPr wrap="square" rtlCol="0">
            <a:spAutoFit/>
          </a:bodyPr>
          <a:lstStyle/>
          <a:p>
            <a:r>
              <a:rPr lang="en-US" b="1" dirty="0"/>
              <a:t>Q&amp;A:</a:t>
            </a:r>
          </a:p>
          <a:p>
            <a:endParaRPr lang="en-US" dirty="0"/>
          </a:p>
          <a:p>
            <a:pPr marL="342900" indent="-342900">
              <a:buAutoNum type="arabicParenR"/>
            </a:pPr>
            <a:r>
              <a:rPr lang="en-US" dirty="0"/>
              <a:t>What is source of data?</a:t>
            </a:r>
          </a:p>
          <a:p>
            <a:r>
              <a:rPr lang="en-US" dirty="0"/>
              <a:t>A: </a:t>
            </a:r>
            <a:r>
              <a:rPr lang="en-US" dirty="0">
                <a:hlinkClick r:id="rId2"/>
              </a:rPr>
              <a:t>https://archive.ics.uci.edu/ml/datasets/Bike+Sharing+Dataset</a:t>
            </a:r>
            <a:endParaRPr lang="en-US" dirty="0"/>
          </a:p>
          <a:p>
            <a:endParaRPr lang="en-US" dirty="0"/>
          </a:p>
          <a:p>
            <a:r>
              <a:rPr lang="en-US" dirty="0"/>
              <a:t>2) What is type of data?</a:t>
            </a:r>
          </a:p>
          <a:p>
            <a:r>
              <a:rPr lang="en-US" dirty="0"/>
              <a:t>A: Both numerical and categorical data.</a:t>
            </a:r>
          </a:p>
          <a:p>
            <a:endParaRPr lang="en-US" dirty="0"/>
          </a:p>
          <a:p>
            <a:r>
              <a:rPr lang="en-US" dirty="0"/>
              <a:t>3) What is the complete flow of project?</a:t>
            </a:r>
          </a:p>
          <a:p>
            <a:r>
              <a:rPr lang="en-US" dirty="0"/>
              <a:t>A: Refer slide 4.</a:t>
            </a:r>
          </a:p>
          <a:p>
            <a:endParaRPr lang="en-US" dirty="0"/>
          </a:p>
          <a:p>
            <a:r>
              <a:rPr lang="en-US" dirty="0"/>
              <a:t>4) What happens to files that did not pass validation?</a:t>
            </a:r>
          </a:p>
          <a:p>
            <a:r>
              <a:rPr lang="en-US" dirty="0"/>
              <a:t>A: Bad files are archived and shared with client and bad file folder is deleted.</a:t>
            </a:r>
          </a:p>
          <a:p>
            <a:endParaRPr lang="en-US" dirty="0"/>
          </a:p>
          <a:p>
            <a:r>
              <a:rPr lang="en-US" dirty="0"/>
              <a:t>5) How are logs managed?</a:t>
            </a:r>
          </a:p>
          <a:p>
            <a:r>
              <a:rPr lang="en-US" dirty="0"/>
              <a:t>A: Logs are managed in files like training logs, prediction logs etc.</a:t>
            </a:r>
          </a:p>
        </p:txBody>
      </p:sp>
    </p:spTree>
    <p:extLst>
      <p:ext uri="{BB962C8B-B14F-4D97-AF65-F5344CB8AC3E}">
        <p14:creationId xmlns:p14="http://schemas.microsoft.com/office/powerpoint/2010/main" val="338799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4E06F-5115-BBB2-AC8A-5B11EC9EB8B6}"/>
              </a:ext>
            </a:extLst>
          </p:cNvPr>
          <p:cNvSpPr txBox="1"/>
          <p:nvPr/>
        </p:nvSpPr>
        <p:spPr>
          <a:xfrm>
            <a:off x="1471913" y="2095018"/>
            <a:ext cx="9086127" cy="1754326"/>
          </a:xfrm>
          <a:prstGeom prst="rect">
            <a:avLst/>
          </a:prstGeom>
          <a:noFill/>
        </p:spPr>
        <p:txBody>
          <a:bodyPr wrap="square" rtlCol="0">
            <a:spAutoFit/>
          </a:bodyPr>
          <a:lstStyle/>
          <a:p>
            <a:r>
              <a:rPr lang="en-US" dirty="0"/>
              <a:t>6) What techniques are used for preprocessing?</a:t>
            </a:r>
          </a:p>
          <a:p>
            <a:r>
              <a:rPr lang="en-US" dirty="0"/>
              <a:t>A: a) Removing </a:t>
            </a:r>
            <a:r>
              <a:rPr lang="en-US" dirty="0" err="1"/>
              <a:t>umimportant</a:t>
            </a:r>
            <a:r>
              <a:rPr lang="en-US" dirty="0"/>
              <a:t> columns (based on business significance, multicollinearity </a:t>
            </a:r>
            <a:r>
              <a:rPr lang="en-US" dirty="0" err="1"/>
              <a:t>etc</a:t>
            </a:r>
            <a:r>
              <a:rPr lang="en-US" dirty="0"/>
              <a:t>).</a:t>
            </a:r>
          </a:p>
          <a:p>
            <a:r>
              <a:rPr lang="en-US" dirty="0"/>
              <a:t>b) Checking and imputing null values.</a:t>
            </a:r>
          </a:p>
          <a:p>
            <a:r>
              <a:rPr lang="en-US" dirty="0"/>
              <a:t>c) Checking for zero standard deviation.</a:t>
            </a:r>
          </a:p>
          <a:p>
            <a:r>
              <a:rPr lang="en-US" dirty="0"/>
              <a:t>d) Converting categorical variables to numerical variables.</a:t>
            </a:r>
          </a:p>
        </p:txBody>
      </p:sp>
    </p:spTree>
    <p:extLst>
      <p:ext uri="{BB962C8B-B14F-4D97-AF65-F5344CB8AC3E}">
        <p14:creationId xmlns:p14="http://schemas.microsoft.com/office/powerpoint/2010/main" val="1343219287"/>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D0CD087D-3784-4051-993A-DCD320E11131}"/>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B0135648-3A67-4268-9BA1-044BA5FC9795}"/>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1980BB4A-C572-4B5E-9030-AE366E4DC02E}"/>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633C6420-6C6E-4D6F-8915-1E4716AC76EE}"/>
    </a:ext>
  </a:extLst>
</a:theme>
</file>

<file path=ppt/theme/theme5.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Balancing Act</Template>
  <TotalTime>106</TotalTime>
  <Words>560</Words>
  <Application>Microsoft Macintosh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10</vt:i4>
      </vt:variant>
    </vt:vector>
  </HeadingPairs>
  <TitlesOfParts>
    <vt:vector size="21" baseType="lpstr">
      <vt:lpstr>Arial</vt:lpstr>
      <vt:lpstr>Calibri</vt:lpstr>
      <vt:lpstr>Century Gothic</vt:lpstr>
      <vt:lpstr>Garamond</vt:lpstr>
      <vt:lpstr>Segoe UI</vt:lpstr>
      <vt:lpstr>Segoe UI Light</vt:lpstr>
      <vt:lpstr>Balancing Act</vt:lpstr>
      <vt:lpstr>Wellspring</vt:lpstr>
      <vt:lpstr>Star of the show</vt:lpstr>
      <vt:lpstr>Amusements</vt:lpstr>
      <vt:lpstr>Savon</vt:lpstr>
      <vt:lpstr>BIKE SHARE PREDICTION</vt:lpstr>
      <vt:lpstr>OBJECTIVE: PREDICT DEMAND FOR BIKE SHARING SYSTEM UPTO HOUR 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PREDICTION</dc:title>
  <dc:creator>jaddumahanthi vinay</dc:creator>
  <cp:lastModifiedBy>jaddumahanthi vinay</cp:lastModifiedBy>
  <cp:revision>4</cp:revision>
  <dcterms:created xsi:type="dcterms:W3CDTF">2022-06-14T13:02:01Z</dcterms:created>
  <dcterms:modified xsi:type="dcterms:W3CDTF">2022-08-04T03:02:25Z</dcterms:modified>
</cp:coreProperties>
</file>