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6"/>
    <p:restoredTop sz="95781"/>
  </p:normalViewPr>
  <p:slideViewPr>
    <p:cSldViewPr snapToGrid="0">
      <p:cViewPr varScale="1">
        <p:scale>
          <a:sx n="101" d="100"/>
          <a:sy n="101" d="100"/>
        </p:scale>
        <p:origin x="232"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507EA7A-691C-FA4C-B905-18062D4181C9}" type="datetimeFigureOut">
              <a:rPr lang="en-US" smtClean="0"/>
              <a:t>8/23/22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AC87D3F-4F95-3140-8522-D73AAEA4E602}" type="slidenum">
              <a:rPr lang="en-US" smtClean="0"/>
              <a:t>‹#›</a:t>
            </a:fld>
            <a:endParaRPr lang="en-US"/>
          </a:p>
        </p:txBody>
      </p:sp>
    </p:spTree>
    <p:extLst>
      <p:ext uri="{BB962C8B-B14F-4D97-AF65-F5344CB8AC3E}">
        <p14:creationId xmlns:p14="http://schemas.microsoft.com/office/powerpoint/2010/main" val="42796187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07EA7A-691C-FA4C-B905-18062D4181C9}"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366194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07EA7A-691C-FA4C-B905-18062D4181C9}"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34793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07EA7A-691C-FA4C-B905-18062D4181C9}" type="datetimeFigureOut">
              <a:rPr lang="en-US" smtClean="0"/>
              <a:t>8/23/22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236144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507EA7A-691C-FA4C-B905-18062D4181C9}" type="datetimeFigureOut">
              <a:rPr lang="en-US" smtClean="0"/>
              <a:t>8/23/22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5743102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507EA7A-691C-FA4C-B905-18062D4181C9}"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278928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07EA7A-691C-FA4C-B905-18062D4181C9}" type="datetimeFigureOut">
              <a:rPr lang="en-US" smtClean="0"/>
              <a:t>8/23/22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327975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07EA7A-691C-FA4C-B905-18062D4181C9}" type="datetimeFigureOut">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20598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7EA7A-691C-FA4C-B905-18062D4181C9}" type="datetimeFigureOut">
              <a:rPr lang="en-US" smtClean="0"/>
              <a:t>8/23/22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87D3F-4F95-3140-8522-D73AAEA4E602}" type="slidenum">
              <a:rPr lang="en-US" smtClean="0"/>
              <a:t>‹#›</a:t>
            </a:fld>
            <a:endParaRPr lang="en-US"/>
          </a:p>
        </p:txBody>
      </p:sp>
    </p:spTree>
    <p:extLst>
      <p:ext uri="{BB962C8B-B14F-4D97-AF65-F5344CB8AC3E}">
        <p14:creationId xmlns:p14="http://schemas.microsoft.com/office/powerpoint/2010/main" val="315528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B507EA7A-691C-FA4C-B905-18062D4181C9}" type="datetimeFigureOut">
              <a:rPr lang="en-US" smtClean="0"/>
              <a:t>8/23/22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AC87D3F-4F95-3140-8522-D73AAEA4E60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214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507EA7A-691C-FA4C-B905-18062D4181C9}" type="datetimeFigureOut">
              <a:rPr lang="en-US" smtClean="0"/>
              <a:t>8/23/22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AC87D3F-4F95-3140-8522-D73AAEA4E60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812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507EA7A-691C-FA4C-B905-18062D4181C9}" type="datetimeFigureOut">
              <a:rPr lang="en-US" smtClean="0"/>
              <a:t>8/23/22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AC87D3F-4F95-3140-8522-D73AAEA4E602}" type="slidenum">
              <a:rPr lang="en-US" smtClean="0"/>
              <a:t>‹#›</a:t>
            </a:fld>
            <a:endParaRPr lang="en-US"/>
          </a:p>
        </p:txBody>
      </p:sp>
    </p:spTree>
    <p:extLst>
      <p:ext uri="{BB962C8B-B14F-4D97-AF65-F5344CB8AC3E}">
        <p14:creationId xmlns:p14="http://schemas.microsoft.com/office/powerpoint/2010/main" val="3818552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6BC3-69DD-31E8-0730-2A657D5D4AD2}"/>
              </a:ext>
            </a:extLst>
          </p:cNvPr>
          <p:cNvSpPr>
            <a:spLocks noGrp="1"/>
          </p:cNvSpPr>
          <p:nvPr>
            <p:ph type="ctrTitle"/>
          </p:nvPr>
        </p:nvSpPr>
        <p:spPr/>
        <p:txBody>
          <a:bodyPr/>
          <a:lstStyle/>
          <a:p>
            <a:r>
              <a:rPr lang="en-US" dirty="0"/>
              <a:t>BRAND RECOGNITION</a:t>
            </a:r>
          </a:p>
        </p:txBody>
      </p:sp>
      <p:sp>
        <p:nvSpPr>
          <p:cNvPr id="3" name="Subtitle 2">
            <a:extLst>
              <a:ext uri="{FF2B5EF4-FFF2-40B4-BE49-F238E27FC236}">
                <a16:creationId xmlns:a16="http://schemas.microsoft.com/office/drawing/2014/main" id="{3BF67D8D-2EF8-6784-620D-BB3189EC5D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81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CAB000-FB65-C07A-462C-8AB316217B93}"/>
              </a:ext>
            </a:extLst>
          </p:cNvPr>
          <p:cNvSpPr txBox="1"/>
          <p:nvPr/>
        </p:nvSpPr>
        <p:spPr>
          <a:xfrm>
            <a:off x="548640" y="1133856"/>
            <a:ext cx="10936224" cy="4893647"/>
          </a:xfrm>
          <a:prstGeom prst="rect">
            <a:avLst/>
          </a:prstGeom>
          <a:noFill/>
        </p:spPr>
        <p:txBody>
          <a:bodyPr wrap="square" rtlCol="0">
            <a:spAutoFit/>
          </a:bodyPr>
          <a:lstStyle/>
          <a:p>
            <a:r>
              <a:rPr lang="en-US" sz="2400" b="1" dirty="0"/>
              <a:t>OBJECTIVE:</a:t>
            </a:r>
          </a:p>
          <a:p>
            <a:r>
              <a:rPr lang="en-US" sz="2400" b="1" dirty="0"/>
              <a:t>To detect brand logos in images and thumbnails of social media and </a:t>
            </a:r>
            <a:r>
              <a:rPr lang="en-US" sz="2400" b="1"/>
              <a:t>other platform </a:t>
            </a:r>
            <a:r>
              <a:rPr lang="en-US" sz="2400" b="1" dirty="0"/>
              <a:t>images and videos.</a:t>
            </a:r>
          </a:p>
          <a:p>
            <a:endParaRPr lang="en-US" sz="2400" b="1" dirty="0"/>
          </a:p>
          <a:p>
            <a:endParaRPr lang="en-US" sz="2400" b="1" dirty="0"/>
          </a:p>
          <a:p>
            <a:endParaRPr lang="en-US" sz="2400" b="1" dirty="0"/>
          </a:p>
          <a:p>
            <a:r>
              <a:rPr lang="en-US" sz="2400" b="1" dirty="0"/>
              <a:t>BENEFITS:</a:t>
            </a:r>
          </a:p>
          <a:p>
            <a:r>
              <a:rPr lang="en-US" sz="2400" b="1" dirty="0"/>
              <a:t>This would determine the amount of publicity the brand receives, the sales revenue company could expect and identify the marketing cost per sale based on cost of advertising in contents. This would also help in comparing various advertising options and in determining the final price of the product based on advertising costs. This is also essential in determining budgets for next financial year.</a:t>
            </a:r>
          </a:p>
        </p:txBody>
      </p:sp>
    </p:spTree>
    <p:extLst>
      <p:ext uri="{BB962C8B-B14F-4D97-AF65-F5344CB8AC3E}">
        <p14:creationId xmlns:p14="http://schemas.microsoft.com/office/powerpoint/2010/main" val="117092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5C91E-072D-5E47-FB1A-2510E40CEE9D}"/>
              </a:ext>
            </a:extLst>
          </p:cNvPr>
          <p:cNvSpPr txBox="1"/>
          <p:nvPr/>
        </p:nvSpPr>
        <p:spPr>
          <a:xfrm>
            <a:off x="1304544" y="2228671"/>
            <a:ext cx="8558784" cy="1754326"/>
          </a:xfrm>
          <a:prstGeom prst="rect">
            <a:avLst/>
          </a:prstGeom>
          <a:noFill/>
        </p:spPr>
        <p:txBody>
          <a:bodyPr wrap="square" rtlCol="0">
            <a:spAutoFit/>
          </a:bodyPr>
          <a:lstStyle/>
          <a:p>
            <a:r>
              <a:rPr lang="en-US" sz="3600" b="1" dirty="0"/>
              <a:t>DATA SHARING:</a:t>
            </a:r>
          </a:p>
          <a:p>
            <a:endParaRPr lang="en-US" sz="2400" b="1" dirty="0"/>
          </a:p>
          <a:p>
            <a:r>
              <a:rPr lang="en-US" sz="2400" b="1" dirty="0" err="1"/>
              <a:t>Urls</a:t>
            </a:r>
            <a:r>
              <a:rPr lang="en-US" sz="2400" b="1" dirty="0"/>
              <a:t> and names of content creating channels, videos, posts and images on various social media platforms.</a:t>
            </a:r>
          </a:p>
        </p:txBody>
      </p:sp>
    </p:spTree>
    <p:extLst>
      <p:ext uri="{BB962C8B-B14F-4D97-AF65-F5344CB8AC3E}">
        <p14:creationId xmlns:p14="http://schemas.microsoft.com/office/powerpoint/2010/main" val="159885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6D75E8-2857-7806-6BDB-6EABC450DCEC}"/>
              </a:ext>
            </a:extLst>
          </p:cNvPr>
          <p:cNvSpPr/>
          <p:nvPr/>
        </p:nvSpPr>
        <p:spPr>
          <a:xfrm>
            <a:off x="606552" y="1767840"/>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3" name="Rectangle 2">
            <a:extLst>
              <a:ext uri="{FF2B5EF4-FFF2-40B4-BE49-F238E27FC236}">
                <a16:creationId xmlns:a16="http://schemas.microsoft.com/office/drawing/2014/main" id="{1453C200-0684-5E2B-50AA-85E37D7A9BE1}"/>
              </a:ext>
            </a:extLst>
          </p:cNvPr>
          <p:cNvSpPr/>
          <p:nvPr/>
        </p:nvSpPr>
        <p:spPr>
          <a:xfrm>
            <a:off x="3493008" y="1767840"/>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Data/image collection</a:t>
            </a:r>
          </a:p>
        </p:txBody>
      </p:sp>
      <p:sp>
        <p:nvSpPr>
          <p:cNvPr id="4" name="Rectangle 3">
            <a:extLst>
              <a:ext uri="{FF2B5EF4-FFF2-40B4-BE49-F238E27FC236}">
                <a16:creationId xmlns:a16="http://schemas.microsoft.com/office/drawing/2014/main" id="{D7DCB259-68DE-58D1-4C80-7D7B3F07AE20}"/>
              </a:ext>
            </a:extLst>
          </p:cNvPr>
          <p:cNvSpPr/>
          <p:nvPr/>
        </p:nvSpPr>
        <p:spPr>
          <a:xfrm>
            <a:off x="6632448" y="1761744"/>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Image annotation</a:t>
            </a:r>
          </a:p>
        </p:txBody>
      </p:sp>
      <p:sp>
        <p:nvSpPr>
          <p:cNvPr id="5" name="Rectangle 4">
            <a:extLst>
              <a:ext uri="{FF2B5EF4-FFF2-40B4-BE49-F238E27FC236}">
                <a16:creationId xmlns:a16="http://schemas.microsoft.com/office/drawing/2014/main" id="{E045B0FC-2890-61BF-0EC4-2FD8684C191C}"/>
              </a:ext>
            </a:extLst>
          </p:cNvPr>
          <p:cNvSpPr/>
          <p:nvPr/>
        </p:nvSpPr>
        <p:spPr>
          <a:xfrm>
            <a:off x="9771888" y="1761744"/>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Data augmentation</a:t>
            </a:r>
          </a:p>
        </p:txBody>
      </p:sp>
      <p:sp>
        <p:nvSpPr>
          <p:cNvPr id="6" name="Rectangle 5">
            <a:extLst>
              <a:ext uri="{FF2B5EF4-FFF2-40B4-BE49-F238E27FC236}">
                <a16:creationId xmlns:a16="http://schemas.microsoft.com/office/drawing/2014/main" id="{2DC20C53-A982-9321-22C6-DB75755F11F9}"/>
              </a:ext>
            </a:extLst>
          </p:cNvPr>
          <p:cNvSpPr/>
          <p:nvPr/>
        </p:nvSpPr>
        <p:spPr>
          <a:xfrm>
            <a:off x="9771888" y="3416808"/>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Downloading object detection models</a:t>
            </a:r>
          </a:p>
        </p:txBody>
      </p:sp>
      <p:sp>
        <p:nvSpPr>
          <p:cNvPr id="7" name="Rectangle 6">
            <a:extLst>
              <a:ext uri="{FF2B5EF4-FFF2-40B4-BE49-F238E27FC236}">
                <a16:creationId xmlns:a16="http://schemas.microsoft.com/office/drawing/2014/main" id="{79B3C610-C9E4-1584-B5A6-20686D6A077C}"/>
              </a:ext>
            </a:extLst>
          </p:cNvPr>
          <p:cNvSpPr/>
          <p:nvPr/>
        </p:nvSpPr>
        <p:spPr>
          <a:xfrm>
            <a:off x="6632448" y="3416808"/>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the models</a:t>
            </a:r>
          </a:p>
        </p:txBody>
      </p:sp>
      <p:sp>
        <p:nvSpPr>
          <p:cNvPr id="8" name="Rectangle 7">
            <a:extLst>
              <a:ext uri="{FF2B5EF4-FFF2-40B4-BE49-F238E27FC236}">
                <a16:creationId xmlns:a16="http://schemas.microsoft.com/office/drawing/2014/main" id="{8B5E2913-70AC-55E1-F334-B8F5A25A7EA3}"/>
              </a:ext>
            </a:extLst>
          </p:cNvPr>
          <p:cNvSpPr/>
          <p:nvPr/>
        </p:nvSpPr>
        <p:spPr>
          <a:xfrm>
            <a:off x="3493008" y="3422904"/>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Hyperparameter tuning</a:t>
            </a:r>
          </a:p>
        </p:txBody>
      </p:sp>
      <p:sp>
        <p:nvSpPr>
          <p:cNvPr id="9" name="Rectangle 8">
            <a:extLst>
              <a:ext uri="{FF2B5EF4-FFF2-40B4-BE49-F238E27FC236}">
                <a16:creationId xmlns:a16="http://schemas.microsoft.com/office/drawing/2014/main" id="{6062374D-A216-B39A-69E8-8FBB4F939582}"/>
              </a:ext>
            </a:extLst>
          </p:cNvPr>
          <p:cNvSpPr/>
          <p:nvPr/>
        </p:nvSpPr>
        <p:spPr>
          <a:xfrm>
            <a:off x="606552" y="3422904"/>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Selecting best model</a:t>
            </a:r>
          </a:p>
        </p:txBody>
      </p:sp>
      <p:sp>
        <p:nvSpPr>
          <p:cNvPr id="10" name="Rectangle 9">
            <a:extLst>
              <a:ext uri="{FF2B5EF4-FFF2-40B4-BE49-F238E27FC236}">
                <a16:creationId xmlns:a16="http://schemas.microsoft.com/office/drawing/2014/main" id="{6BFDEF71-7C53-594E-68FD-C2ACF2A246D3}"/>
              </a:ext>
            </a:extLst>
          </p:cNvPr>
          <p:cNvSpPr/>
          <p:nvPr/>
        </p:nvSpPr>
        <p:spPr>
          <a:xfrm>
            <a:off x="609600" y="5077968"/>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Creating application with </a:t>
            </a:r>
            <a:r>
              <a:rPr lang="en-US" dirty="0" err="1"/>
              <a:t>api</a:t>
            </a:r>
            <a:r>
              <a:rPr lang="en-US" dirty="0"/>
              <a:t>/UI</a:t>
            </a:r>
          </a:p>
        </p:txBody>
      </p:sp>
      <p:sp>
        <p:nvSpPr>
          <p:cNvPr id="11" name="Rectangle 10">
            <a:extLst>
              <a:ext uri="{FF2B5EF4-FFF2-40B4-BE49-F238E27FC236}">
                <a16:creationId xmlns:a16="http://schemas.microsoft.com/office/drawing/2014/main" id="{DB189619-A2C7-F633-0652-510E43485B4E}"/>
              </a:ext>
            </a:extLst>
          </p:cNvPr>
          <p:cNvSpPr/>
          <p:nvPr/>
        </p:nvSpPr>
        <p:spPr>
          <a:xfrm>
            <a:off x="3493008" y="5077968"/>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Deployment in cloud</a:t>
            </a:r>
          </a:p>
        </p:txBody>
      </p:sp>
      <p:sp>
        <p:nvSpPr>
          <p:cNvPr id="12" name="Rectangle 11">
            <a:extLst>
              <a:ext uri="{FF2B5EF4-FFF2-40B4-BE49-F238E27FC236}">
                <a16:creationId xmlns:a16="http://schemas.microsoft.com/office/drawing/2014/main" id="{0F0A767E-0F19-BD90-3005-A77944766A0E}"/>
              </a:ext>
            </a:extLst>
          </p:cNvPr>
          <p:cNvSpPr/>
          <p:nvPr/>
        </p:nvSpPr>
        <p:spPr>
          <a:xfrm>
            <a:off x="6632448" y="5071872"/>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Brand logo detection using app</a:t>
            </a:r>
          </a:p>
        </p:txBody>
      </p:sp>
      <p:sp>
        <p:nvSpPr>
          <p:cNvPr id="13" name="Rectangle 12">
            <a:extLst>
              <a:ext uri="{FF2B5EF4-FFF2-40B4-BE49-F238E27FC236}">
                <a16:creationId xmlns:a16="http://schemas.microsoft.com/office/drawing/2014/main" id="{F33D1880-399E-328D-E17C-7B7B89BACD00}"/>
              </a:ext>
            </a:extLst>
          </p:cNvPr>
          <p:cNvSpPr/>
          <p:nvPr/>
        </p:nvSpPr>
        <p:spPr>
          <a:xfrm>
            <a:off x="9771888" y="5071872"/>
            <a:ext cx="1694688" cy="938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
        <p:nvSpPr>
          <p:cNvPr id="14" name="TextBox 13">
            <a:extLst>
              <a:ext uri="{FF2B5EF4-FFF2-40B4-BE49-F238E27FC236}">
                <a16:creationId xmlns:a16="http://schemas.microsoft.com/office/drawing/2014/main" id="{0C74B6DB-A295-5827-19CB-0C5E5034BE29}"/>
              </a:ext>
            </a:extLst>
          </p:cNvPr>
          <p:cNvSpPr txBox="1"/>
          <p:nvPr/>
        </p:nvSpPr>
        <p:spPr>
          <a:xfrm>
            <a:off x="4340352" y="656582"/>
            <a:ext cx="4206240" cy="523220"/>
          </a:xfrm>
          <a:prstGeom prst="rect">
            <a:avLst/>
          </a:prstGeom>
          <a:noFill/>
        </p:spPr>
        <p:txBody>
          <a:bodyPr wrap="square" rtlCol="0">
            <a:spAutoFit/>
          </a:bodyPr>
          <a:lstStyle/>
          <a:p>
            <a:r>
              <a:rPr lang="en-US" sz="2800" b="1" dirty="0"/>
              <a:t>ARCHITECTURE</a:t>
            </a:r>
          </a:p>
        </p:txBody>
      </p:sp>
      <p:sp>
        <p:nvSpPr>
          <p:cNvPr id="15" name="Right Arrow 14">
            <a:extLst>
              <a:ext uri="{FF2B5EF4-FFF2-40B4-BE49-F238E27FC236}">
                <a16:creationId xmlns:a16="http://schemas.microsoft.com/office/drawing/2014/main" id="{413BE9B6-6ACB-9DC3-AB1A-0D2294021924}"/>
              </a:ext>
            </a:extLst>
          </p:cNvPr>
          <p:cNvSpPr/>
          <p:nvPr/>
        </p:nvSpPr>
        <p:spPr>
          <a:xfrm>
            <a:off x="2407920" y="198882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4C7BCCDF-DC77-4E67-78D2-DFB1ED28BFBF}"/>
              </a:ext>
            </a:extLst>
          </p:cNvPr>
          <p:cNvSpPr/>
          <p:nvPr/>
        </p:nvSpPr>
        <p:spPr>
          <a:xfrm>
            <a:off x="5376672" y="198882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760B8CDF-C3CB-C1A9-DFB4-DAF9CDBB8784}"/>
              </a:ext>
            </a:extLst>
          </p:cNvPr>
          <p:cNvSpPr/>
          <p:nvPr/>
        </p:nvSpPr>
        <p:spPr>
          <a:xfrm>
            <a:off x="8540496" y="198882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8378D03-FFE8-B682-3CE6-A4D19F11B46D}"/>
              </a:ext>
            </a:extLst>
          </p:cNvPr>
          <p:cNvSpPr/>
          <p:nvPr/>
        </p:nvSpPr>
        <p:spPr>
          <a:xfrm>
            <a:off x="2407920" y="5298948"/>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FD70388D-4FF2-8F41-E8F7-6136A7A6E536}"/>
              </a:ext>
            </a:extLst>
          </p:cNvPr>
          <p:cNvSpPr/>
          <p:nvPr/>
        </p:nvSpPr>
        <p:spPr>
          <a:xfrm>
            <a:off x="5420868" y="5298948"/>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B396069-E8EF-A448-6D88-62D3EF68E349}"/>
              </a:ext>
            </a:extLst>
          </p:cNvPr>
          <p:cNvSpPr/>
          <p:nvPr/>
        </p:nvSpPr>
        <p:spPr>
          <a:xfrm>
            <a:off x="8610600" y="5298948"/>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DE81D9D9-9289-BEB9-7B70-E110D01412BC}"/>
              </a:ext>
            </a:extLst>
          </p:cNvPr>
          <p:cNvSpPr/>
          <p:nvPr/>
        </p:nvSpPr>
        <p:spPr>
          <a:xfrm>
            <a:off x="10376916" y="2843784"/>
            <a:ext cx="484632" cy="4297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E4471E65-2BDE-D5D7-BDC5-B273C675C0B6}"/>
              </a:ext>
            </a:extLst>
          </p:cNvPr>
          <p:cNvSpPr/>
          <p:nvPr/>
        </p:nvSpPr>
        <p:spPr>
          <a:xfrm>
            <a:off x="1211580" y="4504944"/>
            <a:ext cx="484632" cy="4297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Left Arrow 22">
            <a:extLst>
              <a:ext uri="{FF2B5EF4-FFF2-40B4-BE49-F238E27FC236}">
                <a16:creationId xmlns:a16="http://schemas.microsoft.com/office/drawing/2014/main" id="{B6539EF6-2CFB-A2F4-883D-B5CB7E42CC05}"/>
              </a:ext>
            </a:extLst>
          </p:cNvPr>
          <p:cNvSpPr/>
          <p:nvPr/>
        </p:nvSpPr>
        <p:spPr>
          <a:xfrm>
            <a:off x="8560308" y="3643884"/>
            <a:ext cx="978408"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Left Arrow 23">
            <a:extLst>
              <a:ext uri="{FF2B5EF4-FFF2-40B4-BE49-F238E27FC236}">
                <a16:creationId xmlns:a16="http://schemas.microsoft.com/office/drawing/2014/main" id="{F5C1184A-D509-2062-ED89-172BA968172A}"/>
              </a:ext>
            </a:extLst>
          </p:cNvPr>
          <p:cNvSpPr/>
          <p:nvPr/>
        </p:nvSpPr>
        <p:spPr>
          <a:xfrm>
            <a:off x="5420868" y="3643884"/>
            <a:ext cx="978408"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Left Arrow 24">
            <a:extLst>
              <a:ext uri="{FF2B5EF4-FFF2-40B4-BE49-F238E27FC236}">
                <a16:creationId xmlns:a16="http://schemas.microsoft.com/office/drawing/2014/main" id="{82F27C0D-11F7-151F-BA5A-E6AAD497C527}"/>
              </a:ext>
            </a:extLst>
          </p:cNvPr>
          <p:cNvSpPr/>
          <p:nvPr/>
        </p:nvSpPr>
        <p:spPr>
          <a:xfrm>
            <a:off x="2375916" y="3643884"/>
            <a:ext cx="978408"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91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5E037-0D16-EBDE-BCDF-73B0E38D6EC7}"/>
              </a:ext>
            </a:extLst>
          </p:cNvPr>
          <p:cNvSpPr txBox="1"/>
          <p:nvPr/>
        </p:nvSpPr>
        <p:spPr>
          <a:xfrm>
            <a:off x="1085088" y="1865376"/>
            <a:ext cx="9753600" cy="2862322"/>
          </a:xfrm>
          <a:prstGeom prst="rect">
            <a:avLst/>
          </a:prstGeom>
          <a:noFill/>
        </p:spPr>
        <p:txBody>
          <a:bodyPr wrap="square" rtlCol="0">
            <a:spAutoFit/>
          </a:bodyPr>
          <a:lstStyle/>
          <a:p>
            <a:r>
              <a:rPr lang="en-US" sz="2000" b="1" dirty="0"/>
              <a:t>DATA COLLECTION </a:t>
            </a:r>
            <a:r>
              <a:rPr lang="en-US" sz="2000" dirty="0"/>
              <a:t>would be done form various sources on internet to create a decent repository of brand logos.</a:t>
            </a:r>
          </a:p>
          <a:p>
            <a:endParaRPr lang="en-US" sz="2000" dirty="0"/>
          </a:p>
          <a:p>
            <a:r>
              <a:rPr lang="en-US" sz="2000" b="1" dirty="0"/>
              <a:t>IMAGE ANNOTATION</a:t>
            </a:r>
            <a:r>
              <a:rPr lang="en-US" sz="2000" dirty="0"/>
              <a:t> would </a:t>
            </a:r>
            <a:r>
              <a:rPr lang="en-US" sz="2000"/>
              <a:t>be done </a:t>
            </a:r>
            <a:r>
              <a:rPr lang="en-US" sz="2000" dirty="0"/>
              <a:t>online in </a:t>
            </a:r>
            <a:r>
              <a:rPr lang="en-US" sz="2000" dirty="0" err="1"/>
              <a:t>roboflow</a:t>
            </a:r>
            <a:r>
              <a:rPr lang="en-US" sz="2000" dirty="0"/>
              <a:t>.</a:t>
            </a:r>
          </a:p>
          <a:p>
            <a:endParaRPr lang="en-US" sz="2000" dirty="0"/>
          </a:p>
          <a:p>
            <a:r>
              <a:rPr lang="en-US" sz="2000" b="1" dirty="0"/>
              <a:t>DATA AUGMENTATION</a:t>
            </a:r>
            <a:r>
              <a:rPr lang="en-US" sz="2000" dirty="0"/>
              <a:t> would be done to make the neural network understand all types of real images that are not taken in ideal conditions. Shearing, rotations and flips, cropping, cutouts, contrast changes </a:t>
            </a:r>
            <a:r>
              <a:rPr lang="en-US" sz="2000" dirty="0" err="1"/>
              <a:t>etc</a:t>
            </a:r>
            <a:r>
              <a:rPr lang="en-US" sz="2000" dirty="0"/>
              <a:t> would be used.</a:t>
            </a:r>
          </a:p>
        </p:txBody>
      </p:sp>
    </p:spTree>
    <p:extLst>
      <p:ext uri="{BB962C8B-B14F-4D97-AF65-F5344CB8AC3E}">
        <p14:creationId xmlns:p14="http://schemas.microsoft.com/office/powerpoint/2010/main" val="17813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D5A7B-108D-1F33-3D90-E12CFAD8327E}"/>
              </a:ext>
            </a:extLst>
          </p:cNvPr>
          <p:cNvSpPr txBox="1"/>
          <p:nvPr/>
        </p:nvSpPr>
        <p:spPr>
          <a:xfrm>
            <a:off x="1261872" y="2328672"/>
            <a:ext cx="9668256" cy="2215991"/>
          </a:xfrm>
          <a:prstGeom prst="rect">
            <a:avLst/>
          </a:prstGeom>
          <a:noFill/>
        </p:spPr>
        <p:txBody>
          <a:bodyPr wrap="square" rtlCol="0">
            <a:spAutoFit/>
          </a:bodyPr>
          <a:lstStyle/>
          <a:p>
            <a:r>
              <a:rPr lang="en-US" sz="2000" b="1" dirty="0"/>
              <a:t>TRAINING, HYPERPARAMETER TUNING AND SELECTING BEST MODEL:</a:t>
            </a:r>
          </a:p>
          <a:p>
            <a:endParaRPr lang="en-US" dirty="0"/>
          </a:p>
          <a:p>
            <a:r>
              <a:rPr lang="en-US" sz="2000" dirty="0"/>
              <a:t>Suitable yolo v5 models would be selected and downloaded based on hardware capabilities and compatibilities of client.</a:t>
            </a:r>
          </a:p>
          <a:p>
            <a:r>
              <a:rPr lang="en-US" sz="2000" dirty="0"/>
              <a:t>Image resizing, batch size, epochs, learning rate </a:t>
            </a:r>
            <a:r>
              <a:rPr lang="en-US" sz="2000" dirty="0" err="1"/>
              <a:t>etc</a:t>
            </a:r>
            <a:r>
              <a:rPr lang="en-US" sz="2000" dirty="0"/>
              <a:t> would be used to tune the model.</a:t>
            </a:r>
          </a:p>
          <a:p>
            <a:r>
              <a:rPr lang="en-US" sz="2000" dirty="0"/>
              <a:t>Model with best </a:t>
            </a:r>
            <a:r>
              <a:rPr lang="en-US" sz="2000" dirty="0" err="1"/>
              <a:t>mAP</a:t>
            </a:r>
            <a:r>
              <a:rPr lang="en-US" sz="2000" dirty="0"/>
              <a:t> (mean average precision) would be selected.</a:t>
            </a:r>
          </a:p>
        </p:txBody>
      </p:sp>
    </p:spTree>
    <p:extLst>
      <p:ext uri="{BB962C8B-B14F-4D97-AF65-F5344CB8AC3E}">
        <p14:creationId xmlns:p14="http://schemas.microsoft.com/office/powerpoint/2010/main" val="125793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ABA95-CF2B-7ED9-87C2-170AE628B163}"/>
              </a:ext>
            </a:extLst>
          </p:cNvPr>
          <p:cNvSpPr txBox="1"/>
          <p:nvPr/>
        </p:nvSpPr>
        <p:spPr>
          <a:xfrm>
            <a:off x="1621536" y="2125778"/>
            <a:ext cx="8948928" cy="2246769"/>
          </a:xfrm>
          <a:prstGeom prst="rect">
            <a:avLst/>
          </a:prstGeom>
          <a:noFill/>
        </p:spPr>
        <p:txBody>
          <a:bodyPr wrap="square" rtlCol="0">
            <a:spAutoFit/>
          </a:bodyPr>
          <a:lstStyle/>
          <a:p>
            <a:r>
              <a:rPr lang="en-US" sz="2000" b="1" dirty="0"/>
              <a:t>APPLICATION, DEPLOYMENT AND BRAND LOGO DETECTION:</a:t>
            </a:r>
          </a:p>
          <a:p>
            <a:endParaRPr lang="en-US" sz="2000" dirty="0"/>
          </a:p>
          <a:p>
            <a:r>
              <a:rPr lang="en-US" sz="2000" dirty="0"/>
              <a:t>An app with </a:t>
            </a:r>
            <a:r>
              <a:rPr lang="en-US" sz="2000" dirty="0" err="1"/>
              <a:t>api</a:t>
            </a:r>
            <a:r>
              <a:rPr lang="en-US" sz="2000" dirty="0"/>
              <a:t> and UI would be developed.</a:t>
            </a:r>
          </a:p>
          <a:p>
            <a:r>
              <a:rPr lang="en-US" sz="2000" dirty="0"/>
              <a:t>Deployment would be done on cloud platforms like AWS, google cloud, azure etc.</a:t>
            </a:r>
          </a:p>
          <a:p>
            <a:r>
              <a:rPr lang="en-US" sz="2000" dirty="0"/>
              <a:t>Brand logo would be detected from dataset of images and thumbnails collected from advertising partners.</a:t>
            </a:r>
          </a:p>
        </p:txBody>
      </p:sp>
    </p:spTree>
    <p:extLst>
      <p:ext uri="{BB962C8B-B14F-4D97-AF65-F5344CB8AC3E}">
        <p14:creationId xmlns:p14="http://schemas.microsoft.com/office/powerpoint/2010/main" val="113548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D9913-043F-53D9-93BF-18FE28A9E9A1}"/>
              </a:ext>
            </a:extLst>
          </p:cNvPr>
          <p:cNvSpPr txBox="1"/>
          <p:nvPr/>
        </p:nvSpPr>
        <p:spPr>
          <a:xfrm>
            <a:off x="1048512" y="1328928"/>
            <a:ext cx="10351008" cy="3970318"/>
          </a:xfrm>
          <a:prstGeom prst="rect">
            <a:avLst/>
          </a:prstGeom>
          <a:noFill/>
        </p:spPr>
        <p:txBody>
          <a:bodyPr wrap="square" rtlCol="0">
            <a:spAutoFit/>
          </a:bodyPr>
          <a:lstStyle/>
          <a:p>
            <a:r>
              <a:rPr lang="en-US" b="1" dirty="0"/>
              <a:t>Q&amp;A:</a:t>
            </a:r>
          </a:p>
          <a:p>
            <a:endParaRPr lang="en-US" dirty="0"/>
          </a:p>
          <a:p>
            <a:pPr marL="342900" indent="-342900">
              <a:buAutoNum type="arabicParenR"/>
            </a:pPr>
            <a:r>
              <a:rPr lang="en-US" dirty="0"/>
              <a:t>What is source of data?</a:t>
            </a:r>
          </a:p>
          <a:p>
            <a:r>
              <a:rPr lang="en-US" dirty="0"/>
              <a:t>A: Client shared data.</a:t>
            </a:r>
          </a:p>
          <a:p>
            <a:endParaRPr lang="en-US" dirty="0"/>
          </a:p>
          <a:p>
            <a:r>
              <a:rPr lang="en-US" dirty="0"/>
              <a:t>2) What is type of data?</a:t>
            </a:r>
          </a:p>
          <a:p>
            <a:r>
              <a:rPr lang="en-US" dirty="0"/>
              <a:t>A: Images.</a:t>
            </a:r>
          </a:p>
          <a:p>
            <a:endParaRPr lang="en-US" dirty="0"/>
          </a:p>
          <a:p>
            <a:r>
              <a:rPr lang="en-US" dirty="0"/>
              <a:t>3) What is the complete flow of project?</a:t>
            </a:r>
          </a:p>
          <a:p>
            <a:r>
              <a:rPr lang="en-US" dirty="0"/>
              <a:t>A: Refer slide 4.</a:t>
            </a:r>
          </a:p>
          <a:p>
            <a:endParaRPr lang="en-US" dirty="0"/>
          </a:p>
          <a:p>
            <a:r>
              <a:rPr lang="en-US" dirty="0"/>
              <a:t>4) How are logs managed?</a:t>
            </a:r>
          </a:p>
          <a:p>
            <a:r>
              <a:rPr lang="en-US" dirty="0"/>
              <a:t>A: Logs are managed in files like training logs, prediction logs etc.</a:t>
            </a:r>
          </a:p>
          <a:p>
            <a:endParaRPr lang="en-US" dirty="0"/>
          </a:p>
        </p:txBody>
      </p:sp>
    </p:spTree>
    <p:extLst>
      <p:ext uri="{BB962C8B-B14F-4D97-AF65-F5344CB8AC3E}">
        <p14:creationId xmlns:p14="http://schemas.microsoft.com/office/powerpoint/2010/main" val="113479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09431-439D-33CE-1599-A1D0FA0D19D9}"/>
              </a:ext>
            </a:extLst>
          </p:cNvPr>
          <p:cNvSpPr txBox="1"/>
          <p:nvPr/>
        </p:nvSpPr>
        <p:spPr>
          <a:xfrm>
            <a:off x="1018032" y="1840992"/>
            <a:ext cx="10326624" cy="2862322"/>
          </a:xfrm>
          <a:prstGeom prst="rect">
            <a:avLst/>
          </a:prstGeom>
          <a:noFill/>
        </p:spPr>
        <p:txBody>
          <a:bodyPr wrap="square" rtlCol="0">
            <a:spAutoFit/>
          </a:bodyPr>
          <a:lstStyle/>
          <a:p>
            <a:r>
              <a:rPr lang="en-US" dirty="0"/>
              <a:t>6) What techniques are used for data augmentation?</a:t>
            </a:r>
          </a:p>
          <a:p>
            <a:r>
              <a:rPr lang="en-US" dirty="0"/>
              <a:t>A: rotations, shear, flips, cropping, cutouts, contrast changes etc.</a:t>
            </a:r>
          </a:p>
          <a:p>
            <a:endParaRPr lang="en-US" dirty="0"/>
          </a:p>
          <a:p>
            <a:r>
              <a:rPr lang="en-US" dirty="0"/>
              <a:t>7) What models would be used?</a:t>
            </a:r>
          </a:p>
          <a:p>
            <a:r>
              <a:rPr lang="en-US" dirty="0"/>
              <a:t>A: Yolo v5 models would be used which are suitable for client hardware and final accuracy.</a:t>
            </a:r>
          </a:p>
          <a:p>
            <a:endParaRPr lang="en-US" dirty="0"/>
          </a:p>
          <a:p>
            <a:r>
              <a:rPr lang="en-US" dirty="0"/>
              <a:t>8) How brand recognition would be done?</a:t>
            </a:r>
          </a:p>
          <a:p>
            <a:r>
              <a:rPr lang="en-US" dirty="0"/>
              <a:t>A: The deployed model would access the dataset of images through UI/</a:t>
            </a:r>
            <a:r>
              <a:rPr lang="en-US" dirty="0" err="1"/>
              <a:t>api</a:t>
            </a:r>
            <a:r>
              <a:rPr lang="en-US" dirty="0"/>
              <a:t> and detect brand logos.</a:t>
            </a:r>
          </a:p>
        </p:txBody>
      </p:sp>
    </p:spTree>
    <p:extLst>
      <p:ext uri="{BB962C8B-B14F-4D97-AF65-F5344CB8AC3E}">
        <p14:creationId xmlns:p14="http://schemas.microsoft.com/office/powerpoint/2010/main" val="2912340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{1E141D8E-BCC5-B64A-853E-5AA28C9CC62E}tf10001067_mac</Template>
  <TotalTime>166</TotalTime>
  <Words>475</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lpstr>
      <vt:lpstr>BRAND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RECOGNITION</dc:title>
  <dc:creator>jaddumahanthi vinay</dc:creator>
  <cp:lastModifiedBy>jaddumahanthi vinay</cp:lastModifiedBy>
  <cp:revision>4</cp:revision>
  <dcterms:created xsi:type="dcterms:W3CDTF">2022-08-23T00:56:30Z</dcterms:created>
  <dcterms:modified xsi:type="dcterms:W3CDTF">2022-08-23T04:23:33Z</dcterms:modified>
</cp:coreProperties>
</file>