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67" r:id="rId2"/>
    <p:sldId id="287" r:id="rId3"/>
    <p:sldId id="326" r:id="rId4"/>
    <p:sldId id="327" r:id="rId5"/>
    <p:sldId id="278" r:id="rId6"/>
    <p:sldId id="293" r:id="rId7"/>
    <p:sldId id="269" r:id="rId8"/>
    <p:sldId id="295" r:id="rId9"/>
    <p:sldId id="297" r:id="rId10"/>
    <p:sldId id="296" r:id="rId11"/>
    <p:sldId id="318" r:id="rId12"/>
    <p:sldId id="319" r:id="rId13"/>
    <p:sldId id="310" r:id="rId14"/>
    <p:sldId id="330" r:id="rId15"/>
    <p:sldId id="290" r:id="rId16"/>
    <p:sldId id="311" r:id="rId17"/>
    <p:sldId id="286" r:id="rId18"/>
    <p:sldId id="291" r:id="rId19"/>
    <p:sldId id="309" r:id="rId20"/>
    <p:sldId id="299" r:id="rId21"/>
    <p:sldId id="292" r:id="rId22"/>
    <p:sldId id="298" r:id="rId23"/>
    <p:sldId id="300" r:id="rId24"/>
    <p:sldId id="322" r:id="rId25"/>
    <p:sldId id="323" r:id="rId26"/>
    <p:sldId id="324" r:id="rId27"/>
    <p:sldId id="301" r:id="rId28"/>
    <p:sldId id="285" r:id="rId29"/>
    <p:sldId id="302" r:id="rId30"/>
    <p:sldId id="328" r:id="rId31"/>
    <p:sldId id="303" r:id="rId32"/>
    <p:sldId id="313" r:id="rId33"/>
    <p:sldId id="304" r:id="rId34"/>
    <p:sldId id="314" r:id="rId35"/>
    <p:sldId id="305" r:id="rId36"/>
    <p:sldId id="315" r:id="rId37"/>
    <p:sldId id="306" r:id="rId38"/>
    <p:sldId id="329" r:id="rId39"/>
    <p:sldId id="307" r:id="rId40"/>
    <p:sldId id="316" r:id="rId41"/>
    <p:sldId id="266" r:id="rId42"/>
  </p:sldIdLst>
  <p:sldSz cx="9144000" cy="6858000" type="screen4x3"/>
  <p:notesSz cx="6858000" cy="9144000"/>
  <p:embeddedFontLst>
    <p:embeddedFont>
      <p:font typeface="나눔바른고딕" panose="020B0600000101010101" charset="-127"/>
      <p:regular r:id="rId44"/>
      <p:bold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1400" autoAdjust="0"/>
  </p:normalViewPr>
  <p:slideViewPr>
    <p:cSldViewPr>
      <p:cViewPr varScale="1">
        <p:scale>
          <a:sx n="61" d="100"/>
          <a:sy n="61" d="100"/>
        </p:scale>
        <p:origin x="13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sung\Desktop\&#49548;&#54532;&#53944;&#50920;&#50612;&#44277;&#54617;\&#49548;&#4427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1745038351019486"/>
          <c:w val="0.94888945963480886"/>
          <c:h val="0.615841177781999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Sheet1!$C$41</c:f>
              <c:strCache>
                <c:ptCount val="1"/>
                <c:pt idx="0">
                  <c:v>학생 수(명)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Sheet1!$B$42:$B$49</c:f>
              <c:strCache>
                <c:ptCount val="8"/>
                <c:pt idx="0">
                  <c:v>현금 외의 결제 시스템</c:v>
                </c:pt>
                <c:pt idx="1">
                  <c:v>셔틀 버스 위치 추적</c:v>
                </c:pt>
                <c:pt idx="2">
                  <c:v>셔틀 잔여 좌석 확인</c:v>
                </c:pt>
                <c:pt idx="3">
                  <c:v>셔틀버스 불만 건의</c:v>
                </c:pt>
                <c:pt idx="4">
                  <c:v>승차권 양도</c:v>
                </c:pt>
                <c:pt idx="5">
                  <c:v>승차권 기능만으로 충분</c:v>
                </c:pt>
                <c:pt idx="6">
                  <c:v>버스 탑승시 예약할 수 있는 서비스</c:v>
                </c:pt>
                <c:pt idx="7">
                  <c:v>기타</c:v>
                </c:pt>
              </c:strCache>
            </c:strRef>
          </c:cat>
          <c:val>
            <c:numRef>
              <c:f>Sheet1!$C$42:$C$49</c:f>
              <c:numCache>
                <c:formatCode>General</c:formatCode>
                <c:ptCount val="8"/>
                <c:pt idx="0">
                  <c:v>108</c:v>
                </c:pt>
                <c:pt idx="1">
                  <c:v>80</c:v>
                </c:pt>
                <c:pt idx="2">
                  <c:v>66</c:v>
                </c:pt>
                <c:pt idx="3">
                  <c:v>49</c:v>
                </c:pt>
                <c:pt idx="4">
                  <c:v>35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4-42B2-AB82-4F9AC96C740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117446144"/>
        <c:axId val="117447680"/>
      </c:barChart>
      <c:catAx>
        <c:axId val="11744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400">
                <a:latin typeface="나눔바른고딕" pitchFamily="50" charset="-127"/>
                <a:ea typeface="나눔바른고딕" pitchFamily="50" charset="-127"/>
              </a:defRPr>
            </a:pPr>
            <a:endParaRPr lang="ko-KR"/>
          </a:p>
        </c:txPr>
        <c:crossAx val="117447680"/>
        <c:crosses val="autoZero"/>
        <c:auto val="1"/>
        <c:lblAlgn val="ctr"/>
        <c:lblOffset val="100"/>
        <c:noMultiLvlLbl val="0"/>
      </c:catAx>
      <c:valAx>
        <c:axId val="117447680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11744614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C7201-F8A5-4124-865A-B99A2205F900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8EB54-F39C-4416-B9C8-45DF2E483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3532876&amp;ref=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■ 애플리케이션 합성 모델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(application composition model)</a:t>
            </a:r>
            <a:br>
              <a:rPr lang="ko-KR" altLang="en-US" dirty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dirty="0" err="1">
                <a:latin typeface="나눔바른고딕" pitchFamily="50" charset="-127"/>
                <a:ea typeface="나눔바른고딕" pitchFamily="50" charset="-127"/>
                <a:hlinkClick r:id="rId3"/>
              </a:rPr>
              <a:t>프로토타입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 형태의 개발은 사용자에게 정확한 요구 사항을 얻기 위해 입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·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출력 화면을 만들어 사용자의 요구 사항 승인을 얻는다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따라서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단계에서는 입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·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출력 화면 중심의 사용자 인터페이스 개수 등을 계산하여 다음의 객체 점수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objectpoint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를 산출하고 이를 바탕으로 소프트웨어의 규모를 산정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■ 초기 설계 모델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(early design model)</a:t>
            </a:r>
            <a:br>
              <a:rPr lang="ko-KR" altLang="en-US" dirty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단계는 초기 설계 단계에서 예측 값을 구한다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초기 설계 단계쯤 되면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단계보다는 시스템의 구조와 기능을 좀 더 상세히 알 수 있다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그러므로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단계보다 더욱 정확한 예측이 가능하다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잠시 후에 설명할 기능 점수 방법을 사용해 산정한다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■ 구조 설계 이후 모델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(post-architecture model)</a:t>
            </a:r>
            <a:br>
              <a:rPr lang="ko-KR" altLang="en-US" dirty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구조 설계 이후가 되면 시스템에 대해 어느 정도 자세한 윤곽이 드러난다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 COCOMO 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방법이 처음부터 원시 코드의 라인 수를 계산하는 무리한 방법을 썼다면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3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단계에서는 이미 기능 점수가 나왔기 때문에 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COCOMO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에서 제안한 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LOC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에 의해 소요되는 노력을 추정하는 것이 크게 어렵지 않다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즉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단계에서는 기능 점수를 바탕으로 한 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LOC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를 추정하여 소프트웨어 규모를 산정할 수 있다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7A747-DBA7-4A7C-973D-D98575AA69E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진화적 모델에서 릴리스 구성 방법을 점증적 방법으로 하기로 하고 </a:t>
            </a:r>
            <a:r>
              <a:rPr lang="en-US" altLang="ko-KR" dirty="0"/>
              <a:t>(</a:t>
            </a:r>
            <a:r>
              <a:rPr lang="ko-KR" altLang="en-US" dirty="0"/>
              <a:t>개발 시간을 줄여 빨리 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기능이 하나씩 추가될 때마다 시장에 출시하기 위해</a:t>
            </a:r>
            <a:r>
              <a:rPr lang="en-US" altLang="ko-KR" baseline="0" dirty="0"/>
              <a:t> </a:t>
            </a:r>
            <a:r>
              <a:rPr lang="ko-KR" altLang="en-US" dirty="0"/>
              <a:t>가장 우선적인 기능</a:t>
            </a:r>
            <a:r>
              <a:rPr lang="ko-KR" altLang="en-US" baseline="0" dirty="0"/>
              <a:t> 순서대로 개발하기로 함</a:t>
            </a:r>
            <a:endParaRPr lang="en-US" altLang="ko-KR" baseline="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승차권 결제 및 사용 시스템 제공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위치기반 서비스 제공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좌석 정보 제공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통계 기능 제공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86D94-BABF-40C9-B4E7-98C42E979587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86D94-BABF-40C9-B4E7-98C42E979587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86D94-BABF-40C9-B4E7-98C42E979587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86D94-BABF-40C9-B4E7-98C42E97958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1"/>
            <a:ext cx="9144000" cy="3223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597354"/>
            <a:ext cx="9144000" cy="260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1785926"/>
            <a:ext cx="9144000" cy="214754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/>
          </a:p>
        </p:txBody>
      </p:sp>
      <p:sp>
        <p:nvSpPr>
          <p:cNvPr id="41" name="직각 삼각형 40"/>
          <p:cNvSpPr/>
          <p:nvPr/>
        </p:nvSpPr>
        <p:spPr>
          <a:xfrm>
            <a:off x="-12700" y="3332429"/>
            <a:ext cx="613736" cy="613736"/>
          </a:xfrm>
          <a:prstGeom prst="rtTriangl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>
            <a:off x="-12700" y="2718692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3" name="직각 삼각형 42"/>
          <p:cNvSpPr/>
          <p:nvPr/>
        </p:nvSpPr>
        <p:spPr>
          <a:xfrm>
            <a:off x="583172" y="2718692"/>
            <a:ext cx="613736" cy="613736"/>
          </a:xfrm>
          <a:prstGeom prst="rtTriangl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>
            <a:off x="583172" y="3332429"/>
            <a:ext cx="613736" cy="613736"/>
          </a:xfrm>
          <a:prstGeom prst="rtTriangle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5" name="직각 삼각형 44"/>
          <p:cNvSpPr/>
          <p:nvPr/>
        </p:nvSpPr>
        <p:spPr>
          <a:xfrm>
            <a:off x="1184287" y="3332429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>
            <a:off x="1184287" y="2718692"/>
            <a:ext cx="613736" cy="613736"/>
          </a:xfrm>
          <a:prstGeom prst="rt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3" name="직각 삼각형 52"/>
          <p:cNvSpPr/>
          <p:nvPr/>
        </p:nvSpPr>
        <p:spPr>
          <a:xfrm>
            <a:off x="1184287" y="2104956"/>
            <a:ext cx="613736" cy="613736"/>
          </a:xfrm>
          <a:prstGeom prst="rtTriangl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>
            <a:off x="583172" y="2104956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>
            <a:off x="-12700" y="2104956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>
            <a:off x="1798024" y="2718692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7" name="직각 삼각형 56"/>
          <p:cNvSpPr/>
          <p:nvPr/>
        </p:nvSpPr>
        <p:spPr>
          <a:xfrm>
            <a:off x="1798024" y="3321604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99384" y="1921412"/>
            <a:ext cx="7215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sz="5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셔틀버스 </a:t>
            </a:r>
            <a:endParaRPr lang="en-US" altLang="ko-KR" sz="5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어플리케이션</a:t>
            </a:r>
          </a:p>
        </p:txBody>
      </p:sp>
      <p:pic>
        <p:nvPicPr>
          <p:cNvPr id="1026" name="Picture 2" descr="https://lh4.googleusercontent.com/rEhbMQ4C88STF1mwApD3n14-99G7nmg3bw7wrWAzVy8g976bWi4A5Bs9ZGMgYbw-nSQtS3bmUa-wVJ8ZDktxw6n7PChPIOD-gJblqsXNu-3Jk6KYyZq10H6AkeZfyG36gbuuAkN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56" y="2071678"/>
            <a:ext cx="876300" cy="704851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85786" y="4786322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Y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AKGWA</a:t>
            </a:r>
          </a:p>
          <a:p>
            <a:pPr algn="ctr"/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약과    </a:t>
            </a:r>
          </a:p>
        </p:txBody>
      </p:sp>
    </p:spTree>
    <p:extLst>
      <p:ext uri="{BB962C8B-B14F-4D97-AF65-F5344CB8AC3E}">
        <p14:creationId xmlns:p14="http://schemas.microsoft.com/office/powerpoint/2010/main" val="29904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1520" y="147618"/>
            <a:ext cx="3248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실태 조사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626" y="917059"/>
            <a:ext cx="603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한국외국어대학교 재학생 설문조사 결과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0034" y="148690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 서비스 </a:t>
            </a:r>
            <a:r>
              <a:rPr lang="ko-KR" altLang="en-US" sz="32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수요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1515" y="1630908"/>
            <a:ext cx="530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 승차권에 포함했으면 하는 서비스</a:t>
            </a:r>
            <a:r>
              <a:rPr lang="en-US" altLang="ko-KR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7158" y="2143116"/>
            <a:ext cx="8390736" cy="4143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A8D3B507-143A-4FC9-98A8-5F0EBC2FC55F}"/>
              </a:ext>
            </a:extLst>
          </p:cNvPr>
          <p:cNvGraphicFramePr/>
          <p:nvPr/>
        </p:nvGraphicFramePr>
        <p:xfrm>
          <a:off x="642910" y="1928802"/>
          <a:ext cx="8286808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97629" y="6286520"/>
            <a:ext cx="384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*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한국외국어대학교 재학생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118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명 상대로 설문조사 진행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2018.10.10 ~ 2018.10.15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285720" y="506536"/>
            <a:ext cx="406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 및 설명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95787" y="1148684"/>
            <a:ext cx="3244836" cy="87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34"/>
          <p:cNvGrpSpPr/>
          <p:nvPr/>
        </p:nvGrpSpPr>
        <p:grpSpPr>
          <a:xfrm rot="10800000">
            <a:off x="4025601" y="-4553"/>
            <a:ext cx="5137759" cy="987524"/>
            <a:chOff x="-19845" y="-1075039"/>
            <a:chExt cx="7760195" cy="1491580"/>
          </a:xfrm>
        </p:grpSpPr>
        <p:sp>
          <p:nvSpPr>
            <p:cNvPr id="36" name="직사각형 35"/>
            <p:cNvSpPr/>
            <p:nvPr/>
          </p:nvSpPr>
          <p:spPr>
            <a:xfrm>
              <a:off x="-19845" y="141085"/>
              <a:ext cx="7760195" cy="275456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-19845" y="-87515"/>
              <a:ext cx="1567509" cy="504056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19845" y="-570983"/>
              <a:ext cx="919437" cy="987524"/>
            </a:xfrm>
            <a:prstGeom prst="rect">
              <a:avLst/>
            </a:prstGeom>
            <a:solidFill>
              <a:schemeClr val="tx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-19844" y="-1075039"/>
              <a:ext cx="459718" cy="1491580"/>
            </a:xfrm>
            <a:prstGeom prst="rect">
              <a:avLst/>
            </a:prstGeom>
            <a:solidFill>
              <a:schemeClr val="tx2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Freeform 5">
            <a:extLst>
              <a:ext uri="{FF2B5EF4-FFF2-40B4-BE49-F238E27FC236}">
                <a16:creationId xmlns:a16="http://schemas.microsoft.com/office/drawing/2014/main" id="{9C92ABE3-8DAF-47EF-AB20-C77C81159771}"/>
              </a:ext>
            </a:extLst>
          </p:cNvPr>
          <p:cNvSpPr>
            <a:spLocks/>
          </p:cNvSpPr>
          <p:nvPr/>
        </p:nvSpPr>
        <p:spPr bwMode="auto">
          <a:xfrm>
            <a:off x="3071802" y="3916958"/>
            <a:ext cx="1408255" cy="1369430"/>
          </a:xfrm>
          <a:custGeom>
            <a:avLst/>
            <a:gdLst>
              <a:gd name="T0" fmla="*/ 0 w 1047"/>
              <a:gd name="T1" fmla="*/ 55 h 1047"/>
              <a:gd name="T2" fmla="*/ 14 w 1047"/>
              <a:gd name="T3" fmla="*/ 153 h 1047"/>
              <a:gd name="T4" fmla="*/ 34 w 1047"/>
              <a:gd name="T5" fmla="*/ 247 h 1047"/>
              <a:gd name="T6" fmla="*/ 64 w 1047"/>
              <a:gd name="T7" fmla="*/ 339 h 1047"/>
              <a:gd name="T8" fmla="*/ 101 w 1047"/>
              <a:gd name="T9" fmla="*/ 426 h 1047"/>
              <a:gd name="T10" fmla="*/ 145 w 1047"/>
              <a:gd name="T11" fmla="*/ 510 h 1047"/>
              <a:gd name="T12" fmla="*/ 196 w 1047"/>
              <a:gd name="T13" fmla="*/ 588 h 1047"/>
              <a:gd name="T14" fmla="*/ 252 w 1047"/>
              <a:gd name="T15" fmla="*/ 662 h 1047"/>
              <a:gd name="T16" fmla="*/ 316 w 1047"/>
              <a:gd name="T17" fmla="*/ 731 h 1047"/>
              <a:gd name="T18" fmla="*/ 385 w 1047"/>
              <a:gd name="T19" fmla="*/ 794 h 1047"/>
              <a:gd name="T20" fmla="*/ 458 w 1047"/>
              <a:gd name="T21" fmla="*/ 851 h 1047"/>
              <a:gd name="T22" fmla="*/ 537 w 1047"/>
              <a:gd name="T23" fmla="*/ 902 h 1047"/>
              <a:gd name="T24" fmla="*/ 621 w 1047"/>
              <a:gd name="T25" fmla="*/ 946 h 1047"/>
              <a:gd name="T26" fmla="*/ 708 w 1047"/>
              <a:gd name="T27" fmla="*/ 983 h 1047"/>
              <a:gd name="T28" fmla="*/ 800 w 1047"/>
              <a:gd name="T29" fmla="*/ 1012 h 1047"/>
              <a:gd name="T30" fmla="*/ 893 w 1047"/>
              <a:gd name="T31" fmla="*/ 1033 h 1047"/>
              <a:gd name="T32" fmla="*/ 991 w 1047"/>
              <a:gd name="T33" fmla="*/ 1047 h 1047"/>
              <a:gd name="T34" fmla="*/ 1002 w 1047"/>
              <a:gd name="T35" fmla="*/ 1045 h 1047"/>
              <a:gd name="T36" fmla="*/ 1022 w 1047"/>
              <a:gd name="T37" fmla="*/ 1039 h 1047"/>
              <a:gd name="T38" fmla="*/ 1037 w 1047"/>
              <a:gd name="T39" fmla="*/ 1025 h 1047"/>
              <a:gd name="T40" fmla="*/ 1046 w 1047"/>
              <a:gd name="T41" fmla="*/ 1006 h 1047"/>
              <a:gd name="T42" fmla="*/ 1047 w 1047"/>
              <a:gd name="T43" fmla="*/ 52 h 1047"/>
              <a:gd name="T44" fmla="*/ 1046 w 1047"/>
              <a:gd name="T45" fmla="*/ 40 h 1047"/>
              <a:gd name="T46" fmla="*/ 1038 w 1047"/>
              <a:gd name="T47" fmla="*/ 22 h 1047"/>
              <a:gd name="T48" fmla="*/ 1024 w 1047"/>
              <a:gd name="T49" fmla="*/ 9 h 1047"/>
              <a:gd name="T50" fmla="*/ 1005 w 1047"/>
              <a:gd name="T51" fmla="*/ 1 h 1047"/>
              <a:gd name="T52" fmla="*/ 51 w 1047"/>
              <a:gd name="T53" fmla="*/ 0 h 1047"/>
              <a:gd name="T54" fmla="*/ 41 w 1047"/>
              <a:gd name="T55" fmla="*/ 1 h 1047"/>
              <a:gd name="T56" fmla="*/ 22 w 1047"/>
              <a:gd name="T57" fmla="*/ 10 h 1047"/>
              <a:gd name="T58" fmla="*/ 7 w 1047"/>
              <a:gd name="T59" fmla="*/ 25 h 1047"/>
              <a:gd name="T60" fmla="*/ 0 w 1047"/>
              <a:gd name="T61" fmla="*/ 45 h 1047"/>
              <a:gd name="T62" fmla="*/ 0 w 1047"/>
              <a:gd name="T63" fmla="*/ 55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47" h="1047">
                <a:moveTo>
                  <a:pt x="0" y="55"/>
                </a:moveTo>
                <a:lnTo>
                  <a:pt x="0" y="55"/>
                </a:lnTo>
                <a:lnTo>
                  <a:pt x="6" y="105"/>
                </a:lnTo>
                <a:lnTo>
                  <a:pt x="14" y="153"/>
                </a:lnTo>
                <a:lnTo>
                  <a:pt x="23" y="201"/>
                </a:lnTo>
                <a:lnTo>
                  <a:pt x="34" y="247"/>
                </a:lnTo>
                <a:lnTo>
                  <a:pt x="48" y="294"/>
                </a:lnTo>
                <a:lnTo>
                  <a:pt x="64" y="339"/>
                </a:lnTo>
                <a:lnTo>
                  <a:pt x="82" y="383"/>
                </a:lnTo>
                <a:lnTo>
                  <a:pt x="101" y="426"/>
                </a:lnTo>
                <a:lnTo>
                  <a:pt x="121" y="468"/>
                </a:lnTo>
                <a:lnTo>
                  <a:pt x="145" y="510"/>
                </a:lnTo>
                <a:lnTo>
                  <a:pt x="169" y="549"/>
                </a:lnTo>
                <a:lnTo>
                  <a:pt x="196" y="588"/>
                </a:lnTo>
                <a:lnTo>
                  <a:pt x="223" y="626"/>
                </a:lnTo>
                <a:lnTo>
                  <a:pt x="252" y="662"/>
                </a:lnTo>
                <a:lnTo>
                  <a:pt x="283" y="697"/>
                </a:lnTo>
                <a:lnTo>
                  <a:pt x="316" y="731"/>
                </a:lnTo>
                <a:lnTo>
                  <a:pt x="350" y="763"/>
                </a:lnTo>
                <a:lnTo>
                  <a:pt x="385" y="794"/>
                </a:lnTo>
                <a:lnTo>
                  <a:pt x="421" y="824"/>
                </a:lnTo>
                <a:lnTo>
                  <a:pt x="458" y="851"/>
                </a:lnTo>
                <a:lnTo>
                  <a:pt x="498" y="877"/>
                </a:lnTo>
                <a:lnTo>
                  <a:pt x="537" y="902"/>
                </a:lnTo>
                <a:lnTo>
                  <a:pt x="579" y="924"/>
                </a:lnTo>
                <a:lnTo>
                  <a:pt x="621" y="946"/>
                </a:lnTo>
                <a:lnTo>
                  <a:pt x="664" y="965"/>
                </a:lnTo>
                <a:lnTo>
                  <a:pt x="708" y="983"/>
                </a:lnTo>
                <a:lnTo>
                  <a:pt x="753" y="998"/>
                </a:lnTo>
                <a:lnTo>
                  <a:pt x="800" y="1012"/>
                </a:lnTo>
                <a:lnTo>
                  <a:pt x="846" y="1024"/>
                </a:lnTo>
                <a:lnTo>
                  <a:pt x="893" y="1033"/>
                </a:lnTo>
                <a:lnTo>
                  <a:pt x="942" y="1041"/>
                </a:lnTo>
                <a:lnTo>
                  <a:pt x="991" y="1047"/>
                </a:lnTo>
                <a:lnTo>
                  <a:pt x="991" y="1047"/>
                </a:lnTo>
                <a:lnTo>
                  <a:pt x="1002" y="1045"/>
                </a:lnTo>
                <a:lnTo>
                  <a:pt x="1012" y="1043"/>
                </a:lnTo>
                <a:lnTo>
                  <a:pt x="1022" y="1039"/>
                </a:lnTo>
                <a:lnTo>
                  <a:pt x="1030" y="1033"/>
                </a:lnTo>
                <a:lnTo>
                  <a:pt x="1037" y="1025"/>
                </a:lnTo>
                <a:lnTo>
                  <a:pt x="1043" y="1016"/>
                </a:lnTo>
                <a:lnTo>
                  <a:pt x="1046" y="1006"/>
                </a:lnTo>
                <a:lnTo>
                  <a:pt x="1047" y="995"/>
                </a:lnTo>
                <a:lnTo>
                  <a:pt x="1047" y="52"/>
                </a:lnTo>
                <a:lnTo>
                  <a:pt x="1047" y="52"/>
                </a:lnTo>
                <a:lnTo>
                  <a:pt x="1046" y="40"/>
                </a:lnTo>
                <a:lnTo>
                  <a:pt x="1043" y="31"/>
                </a:lnTo>
                <a:lnTo>
                  <a:pt x="1038" y="22"/>
                </a:lnTo>
                <a:lnTo>
                  <a:pt x="1031" y="14"/>
                </a:lnTo>
                <a:lnTo>
                  <a:pt x="1024" y="9"/>
                </a:lnTo>
                <a:lnTo>
                  <a:pt x="1015" y="4"/>
                </a:lnTo>
                <a:lnTo>
                  <a:pt x="1005" y="1"/>
                </a:lnTo>
                <a:lnTo>
                  <a:pt x="995" y="0"/>
                </a:lnTo>
                <a:lnTo>
                  <a:pt x="51" y="0"/>
                </a:lnTo>
                <a:lnTo>
                  <a:pt x="51" y="0"/>
                </a:lnTo>
                <a:lnTo>
                  <a:pt x="41" y="1"/>
                </a:lnTo>
                <a:lnTo>
                  <a:pt x="31" y="4"/>
                </a:lnTo>
                <a:lnTo>
                  <a:pt x="22" y="10"/>
                </a:lnTo>
                <a:lnTo>
                  <a:pt x="14" y="17"/>
                </a:lnTo>
                <a:lnTo>
                  <a:pt x="7" y="25"/>
                </a:lnTo>
                <a:lnTo>
                  <a:pt x="3" y="35"/>
                </a:lnTo>
                <a:lnTo>
                  <a:pt x="0" y="45"/>
                </a:lnTo>
                <a:lnTo>
                  <a:pt x="0" y="55"/>
                </a:lnTo>
                <a:lnTo>
                  <a:pt x="0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081" tIns="20041" rIns="40081" bIns="20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2CE2F2E0-9880-41EF-A602-9C62C9AEC16D}"/>
              </a:ext>
            </a:extLst>
          </p:cNvPr>
          <p:cNvSpPr>
            <a:spLocks/>
          </p:cNvSpPr>
          <p:nvPr/>
        </p:nvSpPr>
        <p:spPr bwMode="auto">
          <a:xfrm>
            <a:off x="4576033" y="2500306"/>
            <a:ext cx="1353289" cy="1285884"/>
          </a:xfrm>
          <a:custGeom>
            <a:avLst/>
            <a:gdLst>
              <a:gd name="T0" fmla="*/ 1047 w 1047"/>
              <a:gd name="T1" fmla="*/ 991 h 1047"/>
              <a:gd name="T2" fmla="*/ 1033 w 1047"/>
              <a:gd name="T3" fmla="*/ 894 h 1047"/>
              <a:gd name="T4" fmla="*/ 1012 w 1047"/>
              <a:gd name="T5" fmla="*/ 800 h 1047"/>
              <a:gd name="T6" fmla="*/ 984 w 1047"/>
              <a:gd name="T7" fmla="*/ 708 h 1047"/>
              <a:gd name="T8" fmla="*/ 946 w 1047"/>
              <a:gd name="T9" fmla="*/ 621 h 1047"/>
              <a:gd name="T10" fmla="*/ 902 w 1047"/>
              <a:gd name="T11" fmla="*/ 537 h 1047"/>
              <a:gd name="T12" fmla="*/ 851 w 1047"/>
              <a:gd name="T13" fmla="*/ 458 h 1047"/>
              <a:gd name="T14" fmla="*/ 795 w 1047"/>
              <a:gd name="T15" fmla="*/ 385 h 1047"/>
              <a:gd name="T16" fmla="*/ 732 w 1047"/>
              <a:gd name="T17" fmla="*/ 316 h 1047"/>
              <a:gd name="T18" fmla="*/ 663 w 1047"/>
              <a:gd name="T19" fmla="*/ 253 h 1047"/>
              <a:gd name="T20" fmla="*/ 588 w 1047"/>
              <a:gd name="T21" fmla="*/ 196 h 1047"/>
              <a:gd name="T22" fmla="*/ 510 w 1047"/>
              <a:gd name="T23" fmla="*/ 145 h 1047"/>
              <a:gd name="T24" fmla="*/ 426 w 1047"/>
              <a:gd name="T25" fmla="*/ 101 h 1047"/>
              <a:gd name="T26" fmla="*/ 339 w 1047"/>
              <a:gd name="T27" fmla="*/ 64 h 1047"/>
              <a:gd name="T28" fmla="*/ 248 w 1047"/>
              <a:gd name="T29" fmla="*/ 34 h 1047"/>
              <a:gd name="T30" fmla="*/ 154 w 1047"/>
              <a:gd name="T31" fmla="*/ 13 h 1047"/>
              <a:gd name="T32" fmla="*/ 56 w 1047"/>
              <a:gd name="T33" fmla="*/ 0 h 1047"/>
              <a:gd name="T34" fmla="*/ 46 w 1047"/>
              <a:gd name="T35" fmla="*/ 0 h 1047"/>
              <a:gd name="T36" fmla="*/ 25 w 1047"/>
              <a:gd name="T37" fmla="*/ 7 h 1047"/>
              <a:gd name="T38" fmla="*/ 10 w 1047"/>
              <a:gd name="T39" fmla="*/ 22 h 1047"/>
              <a:gd name="T40" fmla="*/ 1 w 1047"/>
              <a:gd name="T41" fmla="*/ 41 h 1047"/>
              <a:gd name="T42" fmla="*/ 0 w 1047"/>
              <a:gd name="T43" fmla="*/ 995 h 1047"/>
              <a:gd name="T44" fmla="*/ 1 w 1047"/>
              <a:gd name="T45" fmla="*/ 1006 h 1047"/>
              <a:gd name="T46" fmla="*/ 9 w 1047"/>
              <a:gd name="T47" fmla="*/ 1025 h 1047"/>
              <a:gd name="T48" fmla="*/ 23 w 1047"/>
              <a:gd name="T49" fmla="*/ 1038 h 1047"/>
              <a:gd name="T50" fmla="*/ 41 w 1047"/>
              <a:gd name="T51" fmla="*/ 1046 h 1047"/>
              <a:gd name="T52" fmla="*/ 995 w 1047"/>
              <a:gd name="T53" fmla="*/ 1047 h 1047"/>
              <a:gd name="T54" fmla="*/ 1006 w 1047"/>
              <a:gd name="T55" fmla="*/ 1046 h 1047"/>
              <a:gd name="T56" fmla="*/ 1025 w 1047"/>
              <a:gd name="T57" fmla="*/ 1037 h 1047"/>
              <a:gd name="T58" fmla="*/ 1039 w 1047"/>
              <a:gd name="T59" fmla="*/ 1022 h 1047"/>
              <a:gd name="T60" fmla="*/ 1047 w 1047"/>
              <a:gd name="T61" fmla="*/ 1002 h 1047"/>
              <a:gd name="T62" fmla="*/ 1047 w 1047"/>
              <a:gd name="T63" fmla="*/ 991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47" h="1047">
                <a:moveTo>
                  <a:pt x="1047" y="991"/>
                </a:moveTo>
                <a:lnTo>
                  <a:pt x="1047" y="991"/>
                </a:lnTo>
                <a:lnTo>
                  <a:pt x="1041" y="942"/>
                </a:lnTo>
                <a:lnTo>
                  <a:pt x="1033" y="894"/>
                </a:lnTo>
                <a:lnTo>
                  <a:pt x="1024" y="846"/>
                </a:lnTo>
                <a:lnTo>
                  <a:pt x="1012" y="800"/>
                </a:lnTo>
                <a:lnTo>
                  <a:pt x="998" y="753"/>
                </a:lnTo>
                <a:lnTo>
                  <a:pt x="984" y="708"/>
                </a:lnTo>
                <a:lnTo>
                  <a:pt x="966" y="664"/>
                </a:lnTo>
                <a:lnTo>
                  <a:pt x="946" y="621"/>
                </a:lnTo>
                <a:lnTo>
                  <a:pt x="925" y="579"/>
                </a:lnTo>
                <a:lnTo>
                  <a:pt x="902" y="537"/>
                </a:lnTo>
                <a:lnTo>
                  <a:pt x="877" y="498"/>
                </a:lnTo>
                <a:lnTo>
                  <a:pt x="851" y="458"/>
                </a:lnTo>
                <a:lnTo>
                  <a:pt x="824" y="421"/>
                </a:lnTo>
                <a:lnTo>
                  <a:pt x="795" y="385"/>
                </a:lnTo>
                <a:lnTo>
                  <a:pt x="763" y="350"/>
                </a:lnTo>
                <a:lnTo>
                  <a:pt x="732" y="316"/>
                </a:lnTo>
                <a:lnTo>
                  <a:pt x="698" y="283"/>
                </a:lnTo>
                <a:lnTo>
                  <a:pt x="663" y="253"/>
                </a:lnTo>
                <a:lnTo>
                  <a:pt x="626" y="223"/>
                </a:lnTo>
                <a:lnTo>
                  <a:pt x="588" y="196"/>
                </a:lnTo>
                <a:lnTo>
                  <a:pt x="550" y="169"/>
                </a:lnTo>
                <a:lnTo>
                  <a:pt x="510" y="145"/>
                </a:lnTo>
                <a:lnTo>
                  <a:pt x="468" y="121"/>
                </a:lnTo>
                <a:lnTo>
                  <a:pt x="426" y="101"/>
                </a:lnTo>
                <a:lnTo>
                  <a:pt x="383" y="82"/>
                </a:lnTo>
                <a:lnTo>
                  <a:pt x="339" y="64"/>
                </a:lnTo>
                <a:lnTo>
                  <a:pt x="294" y="48"/>
                </a:lnTo>
                <a:lnTo>
                  <a:pt x="248" y="34"/>
                </a:lnTo>
                <a:lnTo>
                  <a:pt x="202" y="23"/>
                </a:lnTo>
                <a:lnTo>
                  <a:pt x="154" y="13"/>
                </a:lnTo>
                <a:lnTo>
                  <a:pt x="105" y="6"/>
                </a:lnTo>
                <a:lnTo>
                  <a:pt x="56" y="0"/>
                </a:lnTo>
                <a:lnTo>
                  <a:pt x="56" y="0"/>
                </a:lnTo>
                <a:lnTo>
                  <a:pt x="46" y="0"/>
                </a:lnTo>
                <a:lnTo>
                  <a:pt x="35" y="3"/>
                </a:lnTo>
                <a:lnTo>
                  <a:pt x="25" y="7"/>
                </a:lnTo>
                <a:lnTo>
                  <a:pt x="17" y="14"/>
                </a:lnTo>
                <a:lnTo>
                  <a:pt x="10" y="22"/>
                </a:lnTo>
                <a:lnTo>
                  <a:pt x="5" y="31"/>
                </a:lnTo>
                <a:lnTo>
                  <a:pt x="1" y="41"/>
                </a:lnTo>
                <a:lnTo>
                  <a:pt x="0" y="51"/>
                </a:lnTo>
                <a:lnTo>
                  <a:pt x="0" y="995"/>
                </a:lnTo>
                <a:lnTo>
                  <a:pt x="0" y="995"/>
                </a:lnTo>
                <a:lnTo>
                  <a:pt x="1" y="1006"/>
                </a:lnTo>
                <a:lnTo>
                  <a:pt x="5" y="1016"/>
                </a:lnTo>
                <a:lnTo>
                  <a:pt x="9" y="1025"/>
                </a:lnTo>
                <a:lnTo>
                  <a:pt x="16" y="1032"/>
                </a:lnTo>
                <a:lnTo>
                  <a:pt x="23" y="1038"/>
                </a:lnTo>
                <a:lnTo>
                  <a:pt x="32" y="1043"/>
                </a:lnTo>
                <a:lnTo>
                  <a:pt x="41" y="1046"/>
                </a:lnTo>
                <a:lnTo>
                  <a:pt x="52" y="1047"/>
                </a:lnTo>
                <a:lnTo>
                  <a:pt x="995" y="1047"/>
                </a:lnTo>
                <a:lnTo>
                  <a:pt x="995" y="1047"/>
                </a:lnTo>
                <a:lnTo>
                  <a:pt x="1006" y="1046"/>
                </a:lnTo>
                <a:lnTo>
                  <a:pt x="1016" y="1043"/>
                </a:lnTo>
                <a:lnTo>
                  <a:pt x="1025" y="1037"/>
                </a:lnTo>
                <a:lnTo>
                  <a:pt x="1033" y="1030"/>
                </a:lnTo>
                <a:lnTo>
                  <a:pt x="1039" y="1022"/>
                </a:lnTo>
                <a:lnTo>
                  <a:pt x="1044" y="1012"/>
                </a:lnTo>
                <a:lnTo>
                  <a:pt x="1047" y="1002"/>
                </a:lnTo>
                <a:lnTo>
                  <a:pt x="1047" y="991"/>
                </a:lnTo>
                <a:lnTo>
                  <a:pt x="1047" y="99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526" latinLnBrk="0"/>
            <a:endParaRPr lang="ko-KR" altLang="en-US" sz="3599">
              <a:solidFill>
                <a:schemeClr val="lt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366C7BB0-A708-4974-8540-4DF32A338FED}"/>
              </a:ext>
            </a:extLst>
          </p:cNvPr>
          <p:cNvSpPr>
            <a:spLocks/>
          </p:cNvSpPr>
          <p:nvPr/>
        </p:nvSpPr>
        <p:spPr bwMode="auto">
          <a:xfrm>
            <a:off x="3071802" y="2500306"/>
            <a:ext cx="1408255" cy="1319477"/>
          </a:xfrm>
          <a:custGeom>
            <a:avLst/>
            <a:gdLst>
              <a:gd name="T0" fmla="*/ 991 w 1047"/>
              <a:gd name="T1" fmla="*/ 0 h 1047"/>
              <a:gd name="T2" fmla="*/ 893 w 1047"/>
              <a:gd name="T3" fmla="*/ 13 h 1047"/>
              <a:gd name="T4" fmla="*/ 800 w 1047"/>
              <a:gd name="T5" fmla="*/ 34 h 1047"/>
              <a:gd name="T6" fmla="*/ 708 w 1047"/>
              <a:gd name="T7" fmla="*/ 64 h 1047"/>
              <a:gd name="T8" fmla="*/ 621 w 1047"/>
              <a:gd name="T9" fmla="*/ 101 h 1047"/>
              <a:gd name="T10" fmla="*/ 537 w 1047"/>
              <a:gd name="T11" fmla="*/ 145 h 1047"/>
              <a:gd name="T12" fmla="*/ 458 w 1047"/>
              <a:gd name="T13" fmla="*/ 196 h 1047"/>
              <a:gd name="T14" fmla="*/ 385 w 1047"/>
              <a:gd name="T15" fmla="*/ 253 h 1047"/>
              <a:gd name="T16" fmla="*/ 316 w 1047"/>
              <a:gd name="T17" fmla="*/ 316 h 1047"/>
              <a:gd name="T18" fmla="*/ 252 w 1047"/>
              <a:gd name="T19" fmla="*/ 385 h 1047"/>
              <a:gd name="T20" fmla="*/ 196 w 1047"/>
              <a:gd name="T21" fmla="*/ 458 h 1047"/>
              <a:gd name="T22" fmla="*/ 145 w 1047"/>
              <a:gd name="T23" fmla="*/ 537 h 1047"/>
              <a:gd name="T24" fmla="*/ 101 w 1047"/>
              <a:gd name="T25" fmla="*/ 621 h 1047"/>
              <a:gd name="T26" fmla="*/ 64 w 1047"/>
              <a:gd name="T27" fmla="*/ 708 h 1047"/>
              <a:gd name="T28" fmla="*/ 34 w 1047"/>
              <a:gd name="T29" fmla="*/ 800 h 1047"/>
              <a:gd name="T30" fmla="*/ 14 w 1047"/>
              <a:gd name="T31" fmla="*/ 894 h 1047"/>
              <a:gd name="T32" fmla="*/ 0 w 1047"/>
              <a:gd name="T33" fmla="*/ 991 h 1047"/>
              <a:gd name="T34" fmla="*/ 0 w 1047"/>
              <a:gd name="T35" fmla="*/ 1002 h 1047"/>
              <a:gd name="T36" fmla="*/ 7 w 1047"/>
              <a:gd name="T37" fmla="*/ 1022 h 1047"/>
              <a:gd name="T38" fmla="*/ 22 w 1047"/>
              <a:gd name="T39" fmla="*/ 1037 h 1047"/>
              <a:gd name="T40" fmla="*/ 41 w 1047"/>
              <a:gd name="T41" fmla="*/ 1046 h 1047"/>
              <a:gd name="T42" fmla="*/ 995 w 1047"/>
              <a:gd name="T43" fmla="*/ 1047 h 1047"/>
              <a:gd name="T44" fmla="*/ 1005 w 1047"/>
              <a:gd name="T45" fmla="*/ 1046 h 1047"/>
              <a:gd name="T46" fmla="*/ 1024 w 1047"/>
              <a:gd name="T47" fmla="*/ 1038 h 1047"/>
              <a:gd name="T48" fmla="*/ 1038 w 1047"/>
              <a:gd name="T49" fmla="*/ 1025 h 1047"/>
              <a:gd name="T50" fmla="*/ 1046 w 1047"/>
              <a:gd name="T51" fmla="*/ 1006 h 1047"/>
              <a:gd name="T52" fmla="*/ 1047 w 1047"/>
              <a:gd name="T53" fmla="*/ 51 h 1047"/>
              <a:gd name="T54" fmla="*/ 1046 w 1047"/>
              <a:gd name="T55" fmla="*/ 41 h 1047"/>
              <a:gd name="T56" fmla="*/ 1037 w 1047"/>
              <a:gd name="T57" fmla="*/ 22 h 1047"/>
              <a:gd name="T58" fmla="*/ 1022 w 1047"/>
              <a:gd name="T59" fmla="*/ 7 h 1047"/>
              <a:gd name="T60" fmla="*/ 1002 w 1047"/>
              <a:gd name="T61" fmla="*/ 0 h 1047"/>
              <a:gd name="T62" fmla="*/ 991 w 1047"/>
              <a:gd name="T63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47" h="1047">
                <a:moveTo>
                  <a:pt x="991" y="0"/>
                </a:moveTo>
                <a:lnTo>
                  <a:pt x="991" y="0"/>
                </a:lnTo>
                <a:lnTo>
                  <a:pt x="942" y="6"/>
                </a:lnTo>
                <a:lnTo>
                  <a:pt x="893" y="13"/>
                </a:lnTo>
                <a:lnTo>
                  <a:pt x="846" y="23"/>
                </a:lnTo>
                <a:lnTo>
                  <a:pt x="800" y="34"/>
                </a:lnTo>
                <a:lnTo>
                  <a:pt x="753" y="48"/>
                </a:lnTo>
                <a:lnTo>
                  <a:pt x="708" y="64"/>
                </a:lnTo>
                <a:lnTo>
                  <a:pt x="664" y="82"/>
                </a:lnTo>
                <a:lnTo>
                  <a:pt x="621" y="101"/>
                </a:lnTo>
                <a:lnTo>
                  <a:pt x="579" y="121"/>
                </a:lnTo>
                <a:lnTo>
                  <a:pt x="537" y="145"/>
                </a:lnTo>
                <a:lnTo>
                  <a:pt x="498" y="169"/>
                </a:lnTo>
                <a:lnTo>
                  <a:pt x="458" y="196"/>
                </a:lnTo>
                <a:lnTo>
                  <a:pt x="421" y="223"/>
                </a:lnTo>
                <a:lnTo>
                  <a:pt x="385" y="253"/>
                </a:lnTo>
                <a:lnTo>
                  <a:pt x="350" y="283"/>
                </a:lnTo>
                <a:lnTo>
                  <a:pt x="316" y="316"/>
                </a:lnTo>
                <a:lnTo>
                  <a:pt x="283" y="350"/>
                </a:lnTo>
                <a:lnTo>
                  <a:pt x="252" y="385"/>
                </a:lnTo>
                <a:lnTo>
                  <a:pt x="223" y="421"/>
                </a:lnTo>
                <a:lnTo>
                  <a:pt x="196" y="458"/>
                </a:lnTo>
                <a:lnTo>
                  <a:pt x="169" y="498"/>
                </a:lnTo>
                <a:lnTo>
                  <a:pt x="145" y="537"/>
                </a:lnTo>
                <a:lnTo>
                  <a:pt x="121" y="579"/>
                </a:lnTo>
                <a:lnTo>
                  <a:pt x="101" y="621"/>
                </a:lnTo>
                <a:lnTo>
                  <a:pt x="82" y="664"/>
                </a:lnTo>
                <a:lnTo>
                  <a:pt x="64" y="708"/>
                </a:lnTo>
                <a:lnTo>
                  <a:pt x="48" y="753"/>
                </a:lnTo>
                <a:lnTo>
                  <a:pt x="34" y="800"/>
                </a:lnTo>
                <a:lnTo>
                  <a:pt x="23" y="846"/>
                </a:lnTo>
                <a:lnTo>
                  <a:pt x="14" y="894"/>
                </a:lnTo>
                <a:lnTo>
                  <a:pt x="6" y="942"/>
                </a:lnTo>
                <a:lnTo>
                  <a:pt x="0" y="991"/>
                </a:lnTo>
                <a:lnTo>
                  <a:pt x="0" y="991"/>
                </a:lnTo>
                <a:lnTo>
                  <a:pt x="0" y="1002"/>
                </a:lnTo>
                <a:lnTo>
                  <a:pt x="3" y="1012"/>
                </a:lnTo>
                <a:lnTo>
                  <a:pt x="7" y="1022"/>
                </a:lnTo>
                <a:lnTo>
                  <a:pt x="14" y="1030"/>
                </a:lnTo>
                <a:lnTo>
                  <a:pt x="22" y="1037"/>
                </a:lnTo>
                <a:lnTo>
                  <a:pt x="31" y="1043"/>
                </a:lnTo>
                <a:lnTo>
                  <a:pt x="41" y="1046"/>
                </a:lnTo>
                <a:lnTo>
                  <a:pt x="51" y="1047"/>
                </a:lnTo>
                <a:lnTo>
                  <a:pt x="995" y="1047"/>
                </a:lnTo>
                <a:lnTo>
                  <a:pt x="995" y="1047"/>
                </a:lnTo>
                <a:lnTo>
                  <a:pt x="1005" y="1046"/>
                </a:lnTo>
                <a:lnTo>
                  <a:pt x="1015" y="1043"/>
                </a:lnTo>
                <a:lnTo>
                  <a:pt x="1024" y="1038"/>
                </a:lnTo>
                <a:lnTo>
                  <a:pt x="1031" y="1032"/>
                </a:lnTo>
                <a:lnTo>
                  <a:pt x="1038" y="1025"/>
                </a:lnTo>
                <a:lnTo>
                  <a:pt x="1043" y="1016"/>
                </a:lnTo>
                <a:lnTo>
                  <a:pt x="1046" y="1006"/>
                </a:lnTo>
                <a:lnTo>
                  <a:pt x="1047" y="995"/>
                </a:lnTo>
                <a:lnTo>
                  <a:pt x="1047" y="51"/>
                </a:lnTo>
                <a:lnTo>
                  <a:pt x="1047" y="51"/>
                </a:lnTo>
                <a:lnTo>
                  <a:pt x="1046" y="41"/>
                </a:lnTo>
                <a:lnTo>
                  <a:pt x="1043" y="31"/>
                </a:lnTo>
                <a:lnTo>
                  <a:pt x="1037" y="22"/>
                </a:lnTo>
                <a:lnTo>
                  <a:pt x="1030" y="14"/>
                </a:lnTo>
                <a:lnTo>
                  <a:pt x="1022" y="7"/>
                </a:lnTo>
                <a:lnTo>
                  <a:pt x="1012" y="3"/>
                </a:lnTo>
                <a:lnTo>
                  <a:pt x="1002" y="0"/>
                </a:lnTo>
                <a:lnTo>
                  <a:pt x="991" y="0"/>
                </a:lnTo>
                <a:lnTo>
                  <a:pt x="99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526" latinLnBrk="0"/>
            <a:endParaRPr lang="ko-KR" altLang="en-US" sz="3599">
              <a:solidFill>
                <a:schemeClr val="lt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7B30FBD4-13D8-4281-AE0D-3820AD034037}"/>
              </a:ext>
            </a:extLst>
          </p:cNvPr>
          <p:cNvSpPr>
            <a:spLocks/>
          </p:cNvSpPr>
          <p:nvPr/>
        </p:nvSpPr>
        <p:spPr bwMode="auto">
          <a:xfrm>
            <a:off x="4576033" y="3916958"/>
            <a:ext cx="1353289" cy="1369430"/>
          </a:xfrm>
          <a:custGeom>
            <a:avLst/>
            <a:gdLst>
              <a:gd name="T0" fmla="*/ 56 w 1047"/>
              <a:gd name="T1" fmla="*/ 1047 h 1047"/>
              <a:gd name="T2" fmla="*/ 154 w 1047"/>
              <a:gd name="T3" fmla="*/ 1033 h 1047"/>
              <a:gd name="T4" fmla="*/ 248 w 1047"/>
              <a:gd name="T5" fmla="*/ 1012 h 1047"/>
              <a:gd name="T6" fmla="*/ 339 w 1047"/>
              <a:gd name="T7" fmla="*/ 983 h 1047"/>
              <a:gd name="T8" fmla="*/ 426 w 1047"/>
              <a:gd name="T9" fmla="*/ 946 h 1047"/>
              <a:gd name="T10" fmla="*/ 510 w 1047"/>
              <a:gd name="T11" fmla="*/ 902 h 1047"/>
              <a:gd name="T12" fmla="*/ 588 w 1047"/>
              <a:gd name="T13" fmla="*/ 851 h 1047"/>
              <a:gd name="T14" fmla="*/ 663 w 1047"/>
              <a:gd name="T15" fmla="*/ 794 h 1047"/>
              <a:gd name="T16" fmla="*/ 732 w 1047"/>
              <a:gd name="T17" fmla="*/ 731 h 1047"/>
              <a:gd name="T18" fmla="*/ 795 w 1047"/>
              <a:gd name="T19" fmla="*/ 662 h 1047"/>
              <a:gd name="T20" fmla="*/ 851 w 1047"/>
              <a:gd name="T21" fmla="*/ 588 h 1047"/>
              <a:gd name="T22" fmla="*/ 902 w 1047"/>
              <a:gd name="T23" fmla="*/ 510 h 1047"/>
              <a:gd name="T24" fmla="*/ 946 w 1047"/>
              <a:gd name="T25" fmla="*/ 426 h 1047"/>
              <a:gd name="T26" fmla="*/ 984 w 1047"/>
              <a:gd name="T27" fmla="*/ 339 h 1047"/>
              <a:gd name="T28" fmla="*/ 1012 w 1047"/>
              <a:gd name="T29" fmla="*/ 247 h 1047"/>
              <a:gd name="T30" fmla="*/ 1033 w 1047"/>
              <a:gd name="T31" fmla="*/ 153 h 1047"/>
              <a:gd name="T32" fmla="*/ 1047 w 1047"/>
              <a:gd name="T33" fmla="*/ 55 h 1047"/>
              <a:gd name="T34" fmla="*/ 1047 w 1047"/>
              <a:gd name="T35" fmla="*/ 45 h 1047"/>
              <a:gd name="T36" fmla="*/ 1039 w 1047"/>
              <a:gd name="T37" fmla="*/ 25 h 1047"/>
              <a:gd name="T38" fmla="*/ 1025 w 1047"/>
              <a:gd name="T39" fmla="*/ 10 h 1047"/>
              <a:gd name="T40" fmla="*/ 1006 w 1047"/>
              <a:gd name="T41" fmla="*/ 1 h 1047"/>
              <a:gd name="T42" fmla="*/ 52 w 1047"/>
              <a:gd name="T43" fmla="*/ 0 h 1047"/>
              <a:gd name="T44" fmla="*/ 41 w 1047"/>
              <a:gd name="T45" fmla="*/ 1 h 1047"/>
              <a:gd name="T46" fmla="*/ 23 w 1047"/>
              <a:gd name="T47" fmla="*/ 9 h 1047"/>
              <a:gd name="T48" fmla="*/ 9 w 1047"/>
              <a:gd name="T49" fmla="*/ 22 h 1047"/>
              <a:gd name="T50" fmla="*/ 1 w 1047"/>
              <a:gd name="T51" fmla="*/ 40 h 1047"/>
              <a:gd name="T52" fmla="*/ 0 w 1047"/>
              <a:gd name="T53" fmla="*/ 995 h 1047"/>
              <a:gd name="T54" fmla="*/ 1 w 1047"/>
              <a:gd name="T55" fmla="*/ 1006 h 1047"/>
              <a:gd name="T56" fmla="*/ 10 w 1047"/>
              <a:gd name="T57" fmla="*/ 1025 h 1047"/>
              <a:gd name="T58" fmla="*/ 25 w 1047"/>
              <a:gd name="T59" fmla="*/ 1039 h 1047"/>
              <a:gd name="T60" fmla="*/ 46 w 1047"/>
              <a:gd name="T61" fmla="*/ 1045 h 1047"/>
              <a:gd name="T62" fmla="*/ 56 w 1047"/>
              <a:gd name="T63" fmla="*/ 1047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47" h="1047">
                <a:moveTo>
                  <a:pt x="56" y="1047"/>
                </a:moveTo>
                <a:lnTo>
                  <a:pt x="56" y="1047"/>
                </a:lnTo>
                <a:lnTo>
                  <a:pt x="105" y="1041"/>
                </a:lnTo>
                <a:lnTo>
                  <a:pt x="154" y="1033"/>
                </a:lnTo>
                <a:lnTo>
                  <a:pt x="202" y="1024"/>
                </a:lnTo>
                <a:lnTo>
                  <a:pt x="248" y="1012"/>
                </a:lnTo>
                <a:lnTo>
                  <a:pt x="294" y="998"/>
                </a:lnTo>
                <a:lnTo>
                  <a:pt x="339" y="983"/>
                </a:lnTo>
                <a:lnTo>
                  <a:pt x="383" y="965"/>
                </a:lnTo>
                <a:lnTo>
                  <a:pt x="426" y="946"/>
                </a:lnTo>
                <a:lnTo>
                  <a:pt x="468" y="924"/>
                </a:lnTo>
                <a:lnTo>
                  <a:pt x="510" y="902"/>
                </a:lnTo>
                <a:lnTo>
                  <a:pt x="550" y="877"/>
                </a:lnTo>
                <a:lnTo>
                  <a:pt x="588" y="851"/>
                </a:lnTo>
                <a:lnTo>
                  <a:pt x="626" y="824"/>
                </a:lnTo>
                <a:lnTo>
                  <a:pt x="663" y="794"/>
                </a:lnTo>
                <a:lnTo>
                  <a:pt x="698" y="763"/>
                </a:lnTo>
                <a:lnTo>
                  <a:pt x="732" y="731"/>
                </a:lnTo>
                <a:lnTo>
                  <a:pt x="763" y="697"/>
                </a:lnTo>
                <a:lnTo>
                  <a:pt x="795" y="662"/>
                </a:lnTo>
                <a:lnTo>
                  <a:pt x="824" y="626"/>
                </a:lnTo>
                <a:lnTo>
                  <a:pt x="851" y="588"/>
                </a:lnTo>
                <a:lnTo>
                  <a:pt x="877" y="549"/>
                </a:lnTo>
                <a:lnTo>
                  <a:pt x="902" y="510"/>
                </a:lnTo>
                <a:lnTo>
                  <a:pt x="925" y="468"/>
                </a:lnTo>
                <a:lnTo>
                  <a:pt x="946" y="426"/>
                </a:lnTo>
                <a:lnTo>
                  <a:pt x="966" y="383"/>
                </a:lnTo>
                <a:lnTo>
                  <a:pt x="984" y="339"/>
                </a:lnTo>
                <a:lnTo>
                  <a:pt x="998" y="294"/>
                </a:lnTo>
                <a:lnTo>
                  <a:pt x="1012" y="247"/>
                </a:lnTo>
                <a:lnTo>
                  <a:pt x="1024" y="201"/>
                </a:lnTo>
                <a:lnTo>
                  <a:pt x="1033" y="153"/>
                </a:lnTo>
                <a:lnTo>
                  <a:pt x="1041" y="105"/>
                </a:lnTo>
                <a:lnTo>
                  <a:pt x="1047" y="55"/>
                </a:lnTo>
                <a:lnTo>
                  <a:pt x="1047" y="55"/>
                </a:lnTo>
                <a:lnTo>
                  <a:pt x="1047" y="45"/>
                </a:lnTo>
                <a:lnTo>
                  <a:pt x="1044" y="35"/>
                </a:lnTo>
                <a:lnTo>
                  <a:pt x="1039" y="25"/>
                </a:lnTo>
                <a:lnTo>
                  <a:pt x="1033" y="17"/>
                </a:lnTo>
                <a:lnTo>
                  <a:pt x="1025" y="10"/>
                </a:lnTo>
                <a:lnTo>
                  <a:pt x="1016" y="4"/>
                </a:lnTo>
                <a:lnTo>
                  <a:pt x="1006" y="1"/>
                </a:lnTo>
                <a:lnTo>
                  <a:pt x="995" y="0"/>
                </a:lnTo>
                <a:lnTo>
                  <a:pt x="52" y="0"/>
                </a:lnTo>
                <a:lnTo>
                  <a:pt x="52" y="0"/>
                </a:lnTo>
                <a:lnTo>
                  <a:pt x="41" y="1"/>
                </a:lnTo>
                <a:lnTo>
                  <a:pt x="32" y="4"/>
                </a:lnTo>
                <a:lnTo>
                  <a:pt x="23" y="9"/>
                </a:lnTo>
                <a:lnTo>
                  <a:pt x="16" y="14"/>
                </a:lnTo>
                <a:lnTo>
                  <a:pt x="9" y="22"/>
                </a:lnTo>
                <a:lnTo>
                  <a:pt x="5" y="31"/>
                </a:lnTo>
                <a:lnTo>
                  <a:pt x="1" y="40"/>
                </a:lnTo>
                <a:lnTo>
                  <a:pt x="0" y="52"/>
                </a:lnTo>
                <a:lnTo>
                  <a:pt x="0" y="995"/>
                </a:lnTo>
                <a:lnTo>
                  <a:pt x="0" y="995"/>
                </a:lnTo>
                <a:lnTo>
                  <a:pt x="1" y="1006"/>
                </a:lnTo>
                <a:lnTo>
                  <a:pt x="5" y="1016"/>
                </a:lnTo>
                <a:lnTo>
                  <a:pt x="10" y="1025"/>
                </a:lnTo>
                <a:lnTo>
                  <a:pt x="17" y="1033"/>
                </a:lnTo>
                <a:lnTo>
                  <a:pt x="25" y="1039"/>
                </a:lnTo>
                <a:lnTo>
                  <a:pt x="35" y="1043"/>
                </a:lnTo>
                <a:lnTo>
                  <a:pt x="46" y="1045"/>
                </a:lnTo>
                <a:lnTo>
                  <a:pt x="56" y="1047"/>
                </a:lnTo>
                <a:lnTo>
                  <a:pt x="56" y="104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526" latinLnBrk="0"/>
            <a:endParaRPr lang="ko-KR" altLang="en-US" sz="3599">
              <a:solidFill>
                <a:schemeClr val="lt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C52882AE-3D03-45D4-B834-9226A70E6C6A}"/>
              </a:ext>
            </a:extLst>
          </p:cNvPr>
          <p:cNvSpPr>
            <a:spLocks/>
          </p:cNvSpPr>
          <p:nvPr/>
        </p:nvSpPr>
        <p:spPr bwMode="auto">
          <a:xfrm>
            <a:off x="571472" y="2424326"/>
            <a:ext cx="2624569" cy="1361864"/>
          </a:xfrm>
          <a:custGeom>
            <a:avLst/>
            <a:gdLst>
              <a:gd name="T0" fmla="*/ 1799 w 1799"/>
              <a:gd name="T1" fmla="*/ 1254 h 1254"/>
              <a:gd name="T2" fmla="*/ 230 w 1799"/>
              <a:gd name="T3" fmla="*/ 1254 h 1254"/>
              <a:gd name="T4" fmla="*/ 230 w 1799"/>
              <a:gd name="T5" fmla="*/ 1254 h 1254"/>
              <a:gd name="T6" fmla="*/ 206 w 1799"/>
              <a:gd name="T7" fmla="*/ 1253 h 1254"/>
              <a:gd name="T8" fmla="*/ 183 w 1799"/>
              <a:gd name="T9" fmla="*/ 1250 h 1254"/>
              <a:gd name="T10" fmla="*/ 161 w 1799"/>
              <a:gd name="T11" fmla="*/ 1244 h 1254"/>
              <a:gd name="T12" fmla="*/ 140 w 1799"/>
              <a:gd name="T13" fmla="*/ 1236 h 1254"/>
              <a:gd name="T14" fmla="*/ 120 w 1799"/>
              <a:gd name="T15" fmla="*/ 1227 h 1254"/>
              <a:gd name="T16" fmla="*/ 101 w 1799"/>
              <a:gd name="T17" fmla="*/ 1216 h 1254"/>
              <a:gd name="T18" fmla="*/ 84 w 1799"/>
              <a:gd name="T19" fmla="*/ 1202 h 1254"/>
              <a:gd name="T20" fmla="*/ 67 w 1799"/>
              <a:gd name="T21" fmla="*/ 1188 h 1254"/>
              <a:gd name="T22" fmla="*/ 52 w 1799"/>
              <a:gd name="T23" fmla="*/ 1171 h 1254"/>
              <a:gd name="T24" fmla="*/ 40 w 1799"/>
              <a:gd name="T25" fmla="*/ 1154 h 1254"/>
              <a:gd name="T26" fmla="*/ 29 w 1799"/>
              <a:gd name="T27" fmla="*/ 1134 h 1254"/>
              <a:gd name="T28" fmla="*/ 18 w 1799"/>
              <a:gd name="T29" fmla="*/ 1114 h 1254"/>
              <a:gd name="T30" fmla="*/ 11 w 1799"/>
              <a:gd name="T31" fmla="*/ 1094 h 1254"/>
              <a:gd name="T32" fmla="*/ 5 w 1799"/>
              <a:gd name="T33" fmla="*/ 1071 h 1254"/>
              <a:gd name="T34" fmla="*/ 1 w 1799"/>
              <a:gd name="T35" fmla="*/ 1049 h 1254"/>
              <a:gd name="T36" fmla="*/ 0 w 1799"/>
              <a:gd name="T37" fmla="*/ 1026 h 1254"/>
              <a:gd name="T38" fmla="*/ 0 w 1799"/>
              <a:gd name="T39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99" h="1254">
                <a:moveTo>
                  <a:pt x="1799" y="1254"/>
                </a:moveTo>
                <a:lnTo>
                  <a:pt x="230" y="1254"/>
                </a:lnTo>
                <a:lnTo>
                  <a:pt x="230" y="1254"/>
                </a:lnTo>
                <a:lnTo>
                  <a:pt x="206" y="1253"/>
                </a:lnTo>
                <a:lnTo>
                  <a:pt x="183" y="1250"/>
                </a:lnTo>
                <a:lnTo>
                  <a:pt x="161" y="1244"/>
                </a:lnTo>
                <a:lnTo>
                  <a:pt x="140" y="1236"/>
                </a:lnTo>
                <a:lnTo>
                  <a:pt x="120" y="1227"/>
                </a:lnTo>
                <a:lnTo>
                  <a:pt x="101" y="1216"/>
                </a:lnTo>
                <a:lnTo>
                  <a:pt x="84" y="1202"/>
                </a:lnTo>
                <a:lnTo>
                  <a:pt x="67" y="1188"/>
                </a:lnTo>
                <a:lnTo>
                  <a:pt x="52" y="1171"/>
                </a:lnTo>
                <a:lnTo>
                  <a:pt x="40" y="1154"/>
                </a:lnTo>
                <a:lnTo>
                  <a:pt x="29" y="1134"/>
                </a:lnTo>
                <a:lnTo>
                  <a:pt x="18" y="1114"/>
                </a:lnTo>
                <a:lnTo>
                  <a:pt x="11" y="1094"/>
                </a:lnTo>
                <a:lnTo>
                  <a:pt x="5" y="1071"/>
                </a:lnTo>
                <a:lnTo>
                  <a:pt x="1" y="1049"/>
                </a:lnTo>
                <a:lnTo>
                  <a:pt x="0" y="1026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71" name="Freeform 12">
            <a:extLst>
              <a:ext uri="{FF2B5EF4-FFF2-40B4-BE49-F238E27FC236}">
                <a16:creationId xmlns:a16="http://schemas.microsoft.com/office/drawing/2014/main" id="{8F633F61-64F0-4169-AD43-0F1B7E1C3C7D}"/>
              </a:ext>
            </a:extLst>
          </p:cNvPr>
          <p:cNvSpPr>
            <a:spLocks/>
          </p:cNvSpPr>
          <p:nvPr/>
        </p:nvSpPr>
        <p:spPr bwMode="auto">
          <a:xfrm>
            <a:off x="571472" y="3929066"/>
            <a:ext cx="2704601" cy="1361864"/>
          </a:xfrm>
          <a:custGeom>
            <a:avLst/>
            <a:gdLst>
              <a:gd name="T0" fmla="*/ 1799 w 1799"/>
              <a:gd name="T1" fmla="*/ 0 h 1254"/>
              <a:gd name="T2" fmla="*/ 230 w 1799"/>
              <a:gd name="T3" fmla="*/ 0 h 1254"/>
              <a:gd name="T4" fmla="*/ 230 w 1799"/>
              <a:gd name="T5" fmla="*/ 0 h 1254"/>
              <a:gd name="T6" fmla="*/ 206 w 1799"/>
              <a:gd name="T7" fmla="*/ 1 h 1254"/>
              <a:gd name="T8" fmla="*/ 183 w 1799"/>
              <a:gd name="T9" fmla="*/ 4 h 1254"/>
              <a:gd name="T10" fmla="*/ 161 w 1799"/>
              <a:gd name="T11" fmla="*/ 10 h 1254"/>
              <a:gd name="T12" fmla="*/ 140 w 1799"/>
              <a:gd name="T13" fmla="*/ 18 h 1254"/>
              <a:gd name="T14" fmla="*/ 120 w 1799"/>
              <a:gd name="T15" fmla="*/ 27 h 1254"/>
              <a:gd name="T16" fmla="*/ 101 w 1799"/>
              <a:gd name="T17" fmla="*/ 38 h 1254"/>
              <a:gd name="T18" fmla="*/ 84 w 1799"/>
              <a:gd name="T19" fmla="*/ 52 h 1254"/>
              <a:gd name="T20" fmla="*/ 67 w 1799"/>
              <a:gd name="T21" fmla="*/ 66 h 1254"/>
              <a:gd name="T22" fmla="*/ 52 w 1799"/>
              <a:gd name="T23" fmla="*/ 82 h 1254"/>
              <a:gd name="T24" fmla="*/ 40 w 1799"/>
              <a:gd name="T25" fmla="*/ 100 h 1254"/>
              <a:gd name="T26" fmla="*/ 29 w 1799"/>
              <a:gd name="T27" fmla="*/ 120 h 1254"/>
              <a:gd name="T28" fmla="*/ 18 w 1799"/>
              <a:gd name="T29" fmla="*/ 139 h 1254"/>
              <a:gd name="T30" fmla="*/ 11 w 1799"/>
              <a:gd name="T31" fmla="*/ 160 h 1254"/>
              <a:gd name="T32" fmla="*/ 5 w 1799"/>
              <a:gd name="T33" fmla="*/ 182 h 1254"/>
              <a:gd name="T34" fmla="*/ 1 w 1799"/>
              <a:gd name="T35" fmla="*/ 205 h 1254"/>
              <a:gd name="T36" fmla="*/ 0 w 1799"/>
              <a:gd name="T37" fmla="*/ 228 h 1254"/>
              <a:gd name="T38" fmla="*/ 0 w 1799"/>
              <a:gd name="T39" fmla="*/ 1254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99" h="1254">
                <a:moveTo>
                  <a:pt x="1799" y="0"/>
                </a:moveTo>
                <a:lnTo>
                  <a:pt x="230" y="0"/>
                </a:lnTo>
                <a:lnTo>
                  <a:pt x="230" y="0"/>
                </a:lnTo>
                <a:lnTo>
                  <a:pt x="206" y="1"/>
                </a:lnTo>
                <a:lnTo>
                  <a:pt x="183" y="4"/>
                </a:lnTo>
                <a:lnTo>
                  <a:pt x="161" y="10"/>
                </a:lnTo>
                <a:lnTo>
                  <a:pt x="140" y="18"/>
                </a:lnTo>
                <a:lnTo>
                  <a:pt x="120" y="27"/>
                </a:lnTo>
                <a:lnTo>
                  <a:pt x="101" y="38"/>
                </a:lnTo>
                <a:lnTo>
                  <a:pt x="84" y="52"/>
                </a:lnTo>
                <a:lnTo>
                  <a:pt x="67" y="66"/>
                </a:lnTo>
                <a:lnTo>
                  <a:pt x="52" y="82"/>
                </a:lnTo>
                <a:lnTo>
                  <a:pt x="40" y="100"/>
                </a:lnTo>
                <a:lnTo>
                  <a:pt x="29" y="120"/>
                </a:lnTo>
                <a:lnTo>
                  <a:pt x="18" y="139"/>
                </a:lnTo>
                <a:lnTo>
                  <a:pt x="11" y="160"/>
                </a:lnTo>
                <a:lnTo>
                  <a:pt x="5" y="182"/>
                </a:lnTo>
                <a:lnTo>
                  <a:pt x="1" y="205"/>
                </a:lnTo>
                <a:lnTo>
                  <a:pt x="0" y="228"/>
                </a:lnTo>
                <a:lnTo>
                  <a:pt x="0" y="1254"/>
                </a:lnTo>
              </a:path>
            </a:pathLst>
          </a:custGeom>
          <a:noFill/>
          <a:ln w="22225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73" name="Freeform 9">
            <a:extLst>
              <a:ext uri="{FF2B5EF4-FFF2-40B4-BE49-F238E27FC236}">
                <a16:creationId xmlns:a16="http://schemas.microsoft.com/office/drawing/2014/main" id="{E88C0A95-9EDF-4E52-A5A0-4999E3B464BB}"/>
              </a:ext>
            </a:extLst>
          </p:cNvPr>
          <p:cNvSpPr>
            <a:spLocks/>
          </p:cNvSpPr>
          <p:nvPr/>
        </p:nvSpPr>
        <p:spPr bwMode="auto">
          <a:xfrm>
            <a:off x="5764589" y="2357430"/>
            <a:ext cx="2736501" cy="1361864"/>
          </a:xfrm>
          <a:custGeom>
            <a:avLst/>
            <a:gdLst>
              <a:gd name="T0" fmla="*/ 0 w 1799"/>
              <a:gd name="T1" fmla="*/ 1254 h 1254"/>
              <a:gd name="T2" fmla="*/ 1569 w 1799"/>
              <a:gd name="T3" fmla="*/ 1254 h 1254"/>
              <a:gd name="T4" fmla="*/ 1569 w 1799"/>
              <a:gd name="T5" fmla="*/ 1254 h 1254"/>
              <a:gd name="T6" fmla="*/ 1593 w 1799"/>
              <a:gd name="T7" fmla="*/ 1253 h 1254"/>
              <a:gd name="T8" fmla="*/ 1616 w 1799"/>
              <a:gd name="T9" fmla="*/ 1250 h 1254"/>
              <a:gd name="T10" fmla="*/ 1638 w 1799"/>
              <a:gd name="T11" fmla="*/ 1244 h 1254"/>
              <a:gd name="T12" fmla="*/ 1659 w 1799"/>
              <a:gd name="T13" fmla="*/ 1236 h 1254"/>
              <a:gd name="T14" fmla="*/ 1679 w 1799"/>
              <a:gd name="T15" fmla="*/ 1227 h 1254"/>
              <a:gd name="T16" fmla="*/ 1698 w 1799"/>
              <a:gd name="T17" fmla="*/ 1216 h 1254"/>
              <a:gd name="T18" fmla="*/ 1715 w 1799"/>
              <a:gd name="T19" fmla="*/ 1202 h 1254"/>
              <a:gd name="T20" fmla="*/ 1732 w 1799"/>
              <a:gd name="T21" fmla="*/ 1188 h 1254"/>
              <a:gd name="T22" fmla="*/ 1747 w 1799"/>
              <a:gd name="T23" fmla="*/ 1171 h 1254"/>
              <a:gd name="T24" fmla="*/ 1759 w 1799"/>
              <a:gd name="T25" fmla="*/ 1154 h 1254"/>
              <a:gd name="T26" fmla="*/ 1772 w 1799"/>
              <a:gd name="T27" fmla="*/ 1134 h 1254"/>
              <a:gd name="T28" fmla="*/ 1781 w 1799"/>
              <a:gd name="T29" fmla="*/ 1114 h 1254"/>
              <a:gd name="T30" fmla="*/ 1788 w 1799"/>
              <a:gd name="T31" fmla="*/ 1094 h 1254"/>
              <a:gd name="T32" fmla="*/ 1794 w 1799"/>
              <a:gd name="T33" fmla="*/ 1071 h 1254"/>
              <a:gd name="T34" fmla="*/ 1798 w 1799"/>
              <a:gd name="T35" fmla="*/ 1049 h 1254"/>
              <a:gd name="T36" fmla="*/ 1799 w 1799"/>
              <a:gd name="T37" fmla="*/ 1026 h 1254"/>
              <a:gd name="T38" fmla="*/ 1799 w 1799"/>
              <a:gd name="T39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99" h="1254">
                <a:moveTo>
                  <a:pt x="0" y="1254"/>
                </a:moveTo>
                <a:lnTo>
                  <a:pt x="1569" y="1254"/>
                </a:lnTo>
                <a:lnTo>
                  <a:pt x="1569" y="1254"/>
                </a:lnTo>
                <a:lnTo>
                  <a:pt x="1593" y="1253"/>
                </a:lnTo>
                <a:lnTo>
                  <a:pt x="1616" y="1250"/>
                </a:lnTo>
                <a:lnTo>
                  <a:pt x="1638" y="1244"/>
                </a:lnTo>
                <a:lnTo>
                  <a:pt x="1659" y="1236"/>
                </a:lnTo>
                <a:lnTo>
                  <a:pt x="1679" y="1227"/>
                </a:lnTo>
                <a:lnTo>
                  <a:pt x="1698" y="1216"/>
                </a:lnTo>
                <a:lnTo>
                  <a:pt x="1715" y="1202"/>
                </a:lnTo>
                <a:lnTo>
                  <a:pt x="1732" y="1188"/>
                </a:lnTo>
                <a:lnTo>
                  <a:pt x="1747" y="1171"/>
                </a:lnTo>
                <a:lnTo>
                  <a:pt x="1759" y="1154"/>
                </a:lnTo>
                <a:lnTo>
                  <a:pt x="1772" y="1134"/>
                </a:lnTo>
                <a:lnTo>
                  <a:pt x="1781" y="1114"/>
                </a:lnTo>
                <a:lnTo>
                  <a:pt x="1788" y="1094"/>
                </a:lnTo>
                <a:lnTo>
                  <a:pt x="1794" y="1071"/>
                </a:lnTo>
                <a:lnTo>
                  <a:pt x="1798" y="1049"/>
                </a:lnTo>
                <a:lnTo>
                  <a:pt x="1799" y="1026"/>
                </a:lnTo>
                <a:lnTo>
                  <a:pt x="1799" y="0"/>
                </a:lnTo>
              </a:path>
            </a:pathLst>
          </a:custGeom>
          <a:noFill/>
          <a:ln w="22225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4FE95F19-AD53-48F0-99DA-F1F59E3C8B7A}"/>
              </a:ext>
            </a:extLst>
          </p:cNvPr>
          <p:cNvSpPr>
            <a:spLocks/>
          </p:cNvSpPr>
          <p:nvPr/>
        </p:nvSpPr>
        <p:spPr bwMode="auto">
          <a:xfrm>
            <a:off x="5764589" y="3929066"/>
            <a:ext cx="2736501" cy="1361864"/>
          </a:xfrm>
          <a:custGeom>
            <a:avLst/>
            <a:gdLst>
              <a:gd name="T0" fmla="*/ 0 w 1799"/>
              <a:gd name="T1" fmla="*/ 0 h 1254"/>
              <a:gd name="T2" fmla="*/ 1569 w 1799"/>
              <a:gd name="T3" fmla="*/ 0 h 1254"/>
              <a:gd name="T4" fmla="*/ 1569 w 1799"/>
              <a:gd name="T5" fmla="*/ 0 h 1254"/>
              <a:gd name="T6" fmla="*/ 1593 w 1799"/>
              <a:gd name="T7" fmla="*/ 1 h 1254"/>
              <a:gd name="T8" fmla="*/ 1616 w 1799"/>
              <a:gd name="T9" fmla="*/ 4 h 1254"/>
              <a:gd name="T10" fmla="*/ 1638 w 1799"/>
              <a:gd name="T11" fmla="*/ 10 h 1254"/>
              <a:gd name="T12" fmla="*/ 1659 w 1799"/>
              <a:gd name="T13" fmla="*/ 18 h 1254"/>
              <a:gd name="T14" fmla="*/ 1679 w 1799"/>
              <a:gd name="T15" fmla="*/ 27 h 1254"/>
              <a:gd name="T16" fmla="*/ 1698 w 1799"/>
              <a:gd name="T17" fmla="*/ 38 h 1254"/>
              <a:gd name="T18" fmla="*/ 1715 w 1799"/>
              <a:gd name="T19" fmla="*/ 52 h 1254"/>
              <a:gd name="T20" fmla="*/ 1732 w 1799"/>
              <a:gd name="T21" fmla="*/ 66 h 1254"/>
              <a:gd name="T22" fmla="*/ 1747 w 1799"/>
              <a:gd name="T23" fmla="*/ 82 h 1254"/>
              <a:gd name="T24" fmla="*/ 1759 w 1799"/>
              <a:gd name="T25" fmla="*/ 100 h 1254"/>
              <a:gd name="T26" fmla="*/ 1772 w 1799"/>
              <a:gd name="T27" fmla="*/ 120 h 1254"/>
              <a:gd name="T28" fmla="*/ 1781 w 1799"/>
              <a:gd name="T29" fmla="*/ 139 h 1254"/>
              <a:gd name="T30" fmla="*/ 1788 w 1799"/>
              <a:gd name="T31" fmla="*/ 160 h 1254"/>
              <a:gd name="T32" fmla="*/ 1794 w 1799"/>
              <a:gd name="T33" fmla="*/ 182 h 1254"/>
              <a:gd name="T34" fmla="*/ 1798 w 1799"/>
              <a:gd name="T35" fmla="*/ 205 h 1254"/>
              <a:gd name="T36" fmla="*/ 1799 w 1799"/>
              <a:gd name="T37" fmla="*/ 228 h 1254"/>
              <a:gd name="T38" fmla="*/ 1799 w 1799"/>
              <a:gd name="T39" fmla="*/ 1254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99" h="1254">
                <a:moveTo>
                  <a:pt x="0" y="0"/>
                </a:moveTo>
                <a:lnTo>
                  <a:pt x="1569" y="0"/>
                </a:lnTo>
                <a:lnTo>
                  <a:pt x="1569" y="0"/>
                </a:lnTo>
                <a:lnTo>
                  <a:pt x="1593" y="1"/>
                </a:lnTo>
                <a:lnTo>
                  <a:pt x="1616" y="4"/>
                </a:lnTo>
                <a:lnTo>
                  <a:pt x="1638" y="10"/>
                </a:lnTo>
                <a:lnTo>
                  <a:pt x="1659" y="18"/>
                </a:lnTo>
                <a:lnTo>
                  <a:pt x="1679" y="27"/>
                </a:lnTo>
                <a:lnTo>
                  <a:pt x="1698" y="38"/>
                </a:lnTo>
                <a:lnTo>
                  <a:pt x="1715" y="52"/>
                </a:lnTo>
                <a:lnTo>
                  <a:pt x="1732" y="66"/>
                </a:lnTo>
                <a:lnTo>
                  <a:pt x="1747" y="82"/>
                </a:lnTo>
                <a:lnTo>
                  <a:pt x="1759" y="100"/>
                </a:lnTo>
                <a:lnTo>
                  <a:pt x="1772" y="120"/>
                </a:lnTo>
                <a:lnTo>
                  <a:pt x="1781" y="139"/>
                </a:lnTo>
                <a:lnTo>
                  <a:pt x="1788" y="160"/>
                </a:lnTo>
                <a:lnTo>
                  <a:pt x="1794" y="182"/>
                </a:lnTo>
                <a:lnTo>
                  <a:pt x="1798" y="205"/>
                </a:lnTo>
                <a:lnTo>
                  <a:pt x="1799" y="228"/>
                </a:lnTo>
                <a:lnTo>
                  <a:pt x="1799" y="1254"/>
                </a:lnTo>
              </a:path>
            </a:pathLst>
          </a:custGeom>
          <a:noFill/>
          <a:ln w="22225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9CFA24-CE35-4C2F-B2D3-A3027D690AFD}"/>
              </a:ext>
            </a:extLst>
          </p:cNvPr>
          <p:cNvSpPr txBox="1"/>
          <p:nvPr/>
        </p:nvSpPr>
        <p:spPr>
          <a:xfrm>
            <a:off x="3714744" y="2678194"/>
            <a:ext cx="617220" cy="110799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5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Poppins SemiBold" charset="0"/>
              </a:defRPr>
            </a:lvl1pPr>
          </a:lstStyle>
          <a:p>
            <a:pPr algn="r"/>
            <a:br>
              <a:rPr lang="en-US" altLang="ko-KR" sz="2400" spc="0" dirty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400" spc="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결제</a:t>
            </a:r>
            <a:endParaRPr lang="en-US" altLang="ko-KR" sz="2400" spc="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2400" spc="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방법</a:t>
            </a:r>
            <a:endParaRPr lang="en-US" altLang="ko-KR" sz="2400" spc="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F6FE35-5E5E-4EA5-A0E4-7265A6BAF0C9}"/>
              </a:ext>
            </a:extLst>
          </p:cNvPr>
          <p:cNvSpPr txBox="1"/>
          <p:nvPr/>
        </p:nvSpPr>
        <p:spPr>
          <a:xfrm>
            <a:off x="3786182" y="4021067"/>
            <a:ext cx="548227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5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Poppins SemiBold" charset="0"/>
              </a:defRPr>
            </a:lvl1pPr>
          </a:lstStyle>
          <a:p>
            <a:pPr algn="r"/>
            <a:r>
              <a:rPr lang="ko-KR" altLang="en-US" sz="2400" spc="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좌석</a:t>
            </a:r>
            <a:endParaRPr lang="en-US" altLang="ko-KR" sz="2400" spc="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2400" spc="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정보</a:t>
            </a:r>
            <a:endParaRPr lang="en-US" altLang="ko-KR" sz="2400" spc="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84EC7B-105B-43DD-B13F-2EC34A1DEA2D}"/>
              </a:ext>
            </a:extLst>
          </p:cNvPr>
          <p:cNvSpPr txBox="1"/>
          <p:nvPr/>
        </p:nvSpPr>
        <p:spPr>
          <a:xfrm>
            <a:off x="4643438" y="3099199"/>
            <a:ext cx="1069203" cy="67710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5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Poppins SemiBold" charset="0"/>
              </a:defRPr>
            </a:lvl1pPr>
          </a:lstStyle>
          <a:p>
            <a:pPr lvl="0"/>
            <a:r>
              <a:rPr lang="ko-KR" altLang="en-US" sz="2200" spc="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위치 기반</a:t>
            </a:r>
            <a:endParaRPr lang="en-US" altLang="ko-KR" sz="2200" spc="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2200" spc="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서비스</a:t>
            </a:r>
            <a:endParaRPr lang="en-US" altLang="ko-KR" sz="2200" spc="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B6857F-2765-43E5-AFE8-2F620FC41DDA}"/>
              </a:ext>
            </a:extLst>
          </p:cNvPr>
          <p:cNvSpPr txBox="1"/>
          <p:nvPr/>
        </p:nvSpPr>
        <p:spPr>
          <a:xfrm>
            <a:off x="4707299" y="4021067"/>
            <a:ext cx="617157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5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Poppins SemiBold" charset="0"/>
              </a:defRPr>
            </a:lvl1pPr>
          </a:lstStyle>
          <a:p>
            <a:r>
              <a:rPr lang="ko-KR" altLang="en-US" sz="2400" spc="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통계 </a:t>
            </a:r>
            <a:endParaRPr lang="en-US" altLang="ko-KR" sz="2400" spc="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spc="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기능</a:t>
            </a:r>
            <a:endParaRPr lang="en-US" altLang="ko-KR" sz="2400" spc="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266042-E326-4D08-9CDE-7699988F47F0}"/>
              </a:ext>
            </a:extLst>
          </p:cNvPr>
          <p:cNvSpPr/>
          <p:nvPr/>
        </p:nvSpPr>
        <p:spPr>
          <a:xfrm>
            <a:off x="642909" y="2456159"/>
            <a:ext cx="3143273" cy="13300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카드 결제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실시간 계좌 이체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무통장 입금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 개인 승차권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QR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코드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금액권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사용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66042-E326-4D08-9CDE-7699988F47F0}"/>
              </a:ext>
            </a:extLst>
          </p:cNvPr>
          <p:cNvSpPr/>
          <p:nvPr/>
        </p:nvSpPr>
        <p:spPr>
          <a:xfrm>
            <a:off x="5764589" y="2633544"/>
            <a:ext cx="2020662" cy="34514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F266042-E326-4D08-9CDE-7699988F47F0}"/>
              </a:ext>
            </a:extLst>
          </p:cNvPr>
          <p:cNvSpPr/>
          <p:nvPr/>
        </p:nvSpPr>
        <p:spPr>
          <a:xfrm>
            <a:off x="714348" y="4000504"/>
            <a:ext cx="2857520" cy="17609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승차 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QR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코드를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  <a:p>
            <a:pPr marL="285750" indent="-28575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	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스캔하며 업데이트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  <a:p>
            <a:pPr marL="285750" indent="-285750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   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  <a:p>
            <a:pPr marL="285750" indent="-28575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+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추가 운행이 필요한 노선의 정보를 실시간으로 파악 가능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F266042-E326-4D08-9CDE-7699988F47F0}"/>
              </a:ext>
            </a:extLst>
          </p:cNvPr>
          <p:cNvSpPr/>
          <p:nvPr/>
        </p:nvSpPr>
        <p:spPr>
          <a:xfrm>
            <a:off x="5764589" y="4286158"/>
            <a:ext cx="2522187" cy="71447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정류장 별 셔틀버스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  <a:p>
            <a:pPr marL="285750" indent="-28575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	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사용 학생수 수집</a:t>
            </a:r>
            <a:endParaRPr lang="id-ID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F266042-E326-4D08-9CDE-7699988F47F0}"/>
              </a:ext>
            </a:extLst>
          </p:cNvPr>
          <p:cNvSpPr/>
          <p:nvPr/>
        </p:nvSpPr>
        <p:spPr>
          <a:xfrm>
            <a:off x="5764589" y="2357430"/>
            <a:ext cx="2928958" cy="13300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도착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/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출발 여부 파악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기사님 휴대폰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GPS</a:t>
            </a:r>
          </a:p>
          <a:p>
            <a:pPr marL="285750" indent="-28575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	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기능을 활용하여 실시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 </a:t>
            </a:r>
          </a:p>
          <a:p>
            <a:pPr marL="285750" indent="-28575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	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위치 추적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18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셔틀버스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 및 설명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4"/>
          <p:cNvGrpSpPr/>
          <p:nvPr/>
        </p:nvGrpSpPr>
        <p:grpSpPr>
          <a:xfrm>
            <a:off x="2428860" y="1928802"/>
            <a:ext cx="2143140" cy="1714512"/>
            <a:chOff x="4214810" y="2714620"/>
            <a:chExt cx="2928958" cy="2286016"/>
          </a:xfrm>
        </p:grpSpPr>
        <p:grpSp>
          <p:nvGrpSpPr>
            <p:cNvPr id="7" name="그룹 13"/>
            <p:cNvGrpSpPr/>
            <p:nvPr/>
          </p:nvGrpSpPr>
          <p:grpSpPr>
            <a:xfrm>
              <a:off x="4214810" y="2714620"/>
              <a:ext cx="2876975" cy="2214578"/>
              <a:chOff x="928662" y="2214554"/>
              <a:chExt cx="2876975" cy="2214578"/>
            </a:xfrm>
          </p:grpSpPr>
          <p:pic>
            <p:nvPicPr>
              <p:cNvPr id="15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3476" r="24616"/>
              <a:stretch>
                <a:fillRect/>
              </a:stretch>
            </p:blipFill>
            <p:spPr bwMode="auto">
              <a:xfrm>
                <a:off x="928662" y="2214554"/>
                <a:ext cx="2876975" cy="2214578"/>
              </a:xfrm>
              <a:prstGeom prst="rect">
                <a:avLst/>
              </a:prstGeom>
              <a:noFill/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214414" y="2714620"/>
                <a:ext cx="928694" cy="100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5786446" y="2714620"/>
              <a:ext cx="1357322" cy="2286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661545" y="1857364"/>
            <a:ext cx="4964909" cy="4143404"/>
            <a:chOff x="6661545" y="1857364"/>
            <a:chExt cx="4964909" cy="4143404"/>
          </a:xfrm>
        </p:grpSpPr>
        <p:sp>
          <p:nvSpPr>
            <p:cNvPr id="26" name="타원 25"/>
            <p:cNvSpPr/>
            <p:nvPr/>
          </p:nvSpPr>
          <p:spPr>
            <a:xfrm>
              <a:off x="6661545" y="1857364"/>
              <a:ext cx="4964909" cy="414340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8016" y="3214686"/>
              <a:ext cx="2357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결제 후 </a:t>
              </a:r>
              <a:endPara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marL="342900" indent="-342900"/>
              <a:r>
                <a:rPr lang="ko-KR" altLang="en-US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학생 개인 승차권</a:t>
              </a:r>
              <a:endPara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marL="342900" indent="-342900"/>
              <a:r>
                <a:rPr lang="en-US" altLang="ko-KR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QR</a:t>
              </a:r>
              <a:r>
                <a:rPr lang="ko-KR" altLang="en-US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코드 준비</a:t>
              </a:r>
              <a:endPara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61545" y="1857364"/>
            <a:ext cx="4964909" cy="4143404"/>
            <a:chOff x="6000760" y="1857364"/>
            <a:chExt cx="4964909" cy="4143404"/>
          </a:xfrm>
        </p:grpSpPr>
        <p:sp>
          <p:nvSpPr>
            <p:cNvPr id="31" name="타원 30"/>
            <p:cNvSpPr/>
            <p:nvPr/>
          </p:nvSpPr>
          <p:spPr>
            <a:xfrm>
              <a:off x="6000760" y="1857364"/>
              <a:ext cx="4964909" cy="414340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79323" y="3143248"/>
              <a:ext cx="30003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2. </a:t>
              </a:r>
              <a:r>
                <a:rPr lang="ko-KR" altLang="en-US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승차 시 </a:t>
              </a:r>
              <a:endPara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marL="342900" indent="-342900"/>
              <a:r>
                <a:rPr lang="en-US" altLang="ko-KR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QR </a:t>
              </a:r>
              <a:r>
                <a:rPr lang="ko-KR" altLang="en-US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코드 </a:t>
              </a:r>
              <a:endPara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marL="342900" indent="-342900"/>
              <a:r>
                <a:rPr lang="ko-KR" altLang="en-US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기사님 </a:t>
              </a:r>
              <a:r>
                <a:rPr lang="ko-KR" altLang="en-US" sz="2400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스마트폰</a:t>
              </a:r>
              <a:endPara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marL="342900" indent="-342900"/>
              <a:r>
                <a:rPr lang="ko-KR" altLang="en-US" sz="2400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으로</a:t>
              </a:r>
              <a:r>
                <a:rPr lang="en-US" altLang="ko-KR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승차권 스캔</a:t>
              </a:r>
              <a:endPara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1746" name="Picture 2" descr="qrì½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 l="15101" r="16107"/>
          <a:stretch>
            <a:fillRect/>
          </a:stretch>
        </p:blipFill>
        <p:spPr bwMode="auto">
          <a:xfrm>
            <a:off x="2786050" y="2428868"/>
            <a:ext cx="439347" cy="428628"/>
          </a:xfrm>
          <a:prstGeom prst="rect">
            <a:avLst/>
          </a:prstGeom>
          <a:noFill/>
        </p:spPr>
      </p:pic>
      <p:grpSp>
        <p:nvGrpSpPr>
          <p:cNvPr id="37" name="그룹 24"/>
          <p:cNvGrpSpPr/>
          <p:nvPr/>
        </p:nvGrpSpPr>
        <p:grpSpPr>
          <a:xfrm>
            <a:off x="1071538" y="3857628"/>
            <a:ext cx="2143140" cy="1714512"/>
            <a:chOff x="4214810" y="2714620"/>
            <a:chExt cx="2928958" cy="2286016"/>
          </a:xfrm>
        </p:grpSpPr>
        <p:grpSp>
          <p:nvGrpSpPr>
            <p:cNvPr id="38" name="그룹 13"/>
            <p:cNvGrpSpPr/>
            <p:nvPr/>
          </p:nvGrpSpPr>
          <p:grpSpPr>
            <a:xfrm>
              <a:off x="4214810" y="2714620"/>
              <a:ext cx="2876975" cy="2214578"/>
              <a:chOff x="928662" y="2214554"/>
              <a:chExt cx="2876975" cy="2214578"/>
            </a:xfrm>
          </p:grpSpPr>
          <p:pic>
            <p:nvPicPr>
              <p:cNvPr id="40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3476" r="24616"/>
              <a:stretch>
                <a:fillRect/>
              </a:stretch>
            </p:blipFill>
            <p:spPr bwMode="auto">
              <a:xfrm>
                <a:off x="928662" y="2214554"/>
                <a:ext cx="2876975" cy="2214578"/>
              </a:xfrm>
              <a:prstGeom prst="rect">
                <a:avLst/>
              </a:prstGeom>
              <a:noFill/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1214414" y="2714620"/>
                <a:ext cx="928694" cy="100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5786446" y="2714620"/>
              <a:ext cx="1357322" cy="2286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Picture 2" descr="qrì½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 l="15101" r="16107"/>
          <a:stretch>
            <a:fillRect/>
          </a:stretch>
        </p:blipFill>
        <p:spPr bwMode="auto">
          <a:xfrm>
            <a:off x="1428728" y="4357694"/>
            <a:ext cx="439347" cy="428628"/>
          </a:xfrm>
          <a:prstGeom prst="rect">
            <a:avLst/>
          </a:prstGeom>
          <a:noFill/>
        </p:spPr>
      </p:pic>
      <p:grpSp>
        <p:nvGrpSpPr>
          <p:cNvPr id="43" name="그룹 24"/>
          <p:cNvGrpSpPr/>
          <p:nvPr/>
        </p:nvGrpSpPr>
        <p:grpSpPr>
          <a:xfrm>
            <a:off x="4071934" y="3857628"/>
            <a:ext cx="2143140" cy="1714512"/>
            <a:chOff x="4214810" y="2714620"/>
            <a:chExt cx="2928958" cy="2286016"/>
          </a:xfrm>
        </p:grpSpPr>
        <p:grpSp>
          <p:nvGrpSpPr>
            <p:cNvPr id="44" name="그룹 13"/>
            <p:cNvGrpSpPr/>
            <p:nvPr/>
          </p:nvGrpSpPr>
          <p:grpSpPr>
            <a:xfrm>
              <a:off x="4214810" y="2714620"/>
              <a:ext cx="2876975" cy="2214578"/>
              <a:chOff x="928662" y="2214554"/>
              <a:chExt cx="2876975" cy="2214578"/>
            </a:xfrm>
          </p:grpSpPr>
          <p:pic>
            <p:nvPicPr>
              <p:cNvPr id="46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3476" r="24616"/>
              <a:stretch>
                <a:fillRect/>
              </a:stretch>
            </p:blipFill>
            <p:spPr bwMode="auto">
              <a:xfrm>
                <a:off x="928662" y="2214554"/>
                <a:ext cx="2876975" cy="2214578"/>
              </a:xfrm>
              <a:prstGeom prst="rect">
                <a:avLst/>
              </a:prstGeom>
              <a:noFill/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1214414" y="2714620"/>
                <a:ext cx="928694" cy="100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5786446" y="2714620"/>
              <a:ext cx="1357322" cy="2286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428860" y="355973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학생증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QR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코드</a:t>
            </a:r>
          </a:p>
        </p:txBody>
      </p:sp>
      <p:sp>
        <p:nvSpPr>
          <p:cNvPr id="50" name="아래쪽 화살표 49"/>
          <p:cNvSpPr/>
          <p:nvPr/>
        </p:nvSpPr>
        <p:spPr>
          <a:xfrm rot="2414842">
            <a:off x="1766180" y="3005079"/>
            <a:ext cx="714380" cy="1306359"/>
          </a:xfrm>
          <a:prstGeom prst="downArrow">
            <a:avLst>
              <a:gd name="adj1" fmla="val 60641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85786" y="548856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개인셔틀버스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어플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71934" y="550070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itchFamily="50" charset="-127"/>
                <a:ea typeface="나눔바른고딕" pitchFamily="50" charset="-127"/>
              </a:rPr>
              <a:t>기사님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어플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아래쪽 화살표 53"/>
          <p:cNvSpPr/>
          <p:nvPr/>
        </p:nvSpPr>
        <p:spPr>
          <a:xfrm rot="16200000" flipH="1">
            <a:off x="3214680" y="3571875"/>
            <a:ext cx="714380" cy="2143141"/>
          </a:xfrm>
          <a:prstGeom prst="downArrow">
            <a:avLst>
              <a:gd name="adj1" fmla="val 60641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셔틀버스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 및 설명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8" name="Picture 4" descr="ì¤ë§í¸í°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42899"/>
            <a:ext cx="4848225" cy="6858001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85786" y="3100328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학생 어플리케이션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5000628" y="1357298"/>
            <a:ext cx="2643206" cy="4572032"/>
            <a:chOff x="5000628" y="1357298"/>
            <a:chExt cx="2643206" cy="4572032"/>
          </a:xfrm>
        </p:grpSpPr>
        <p:sp>
          <p:nvSpPr>
            <p:cNvPr id="59" name="직사각형 58"/>
            <p:cNvSpPr/>
            <p:nvPr/>
          </p:nvSpPr>
          <p:spPr>
            <a:xfrm>
              <a:off x="5000628" y="1357298"/>
              <a:ext cx="2643206" cy="4572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5214942" y="3000372"/>
              <a:ext cx="2286016" cy="787406"/>
              <a:chOff x="714348" y="3357562"/>
              <a:chExt cx="3000396" cy="8588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714348" y="3357562"/>
                <a:ext cx="3000396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2060"/>
                    </a:solidFill>
                    <a:latin typeface="배달의민족 한나는 열한살" pitchFamily="50" charset="-127"/>
                    <a:ea typeface="배달의민족 한나는 열한살" pitchFamily="50" charset="-127"/>
                  </a:rPr>
                  <a:t>ID </a:t>
                </a:r>
              </a:p>
              <a:p>
                <a:r>
                  <a:rPr lang="en-US" altLang="ko-KR" sz="500" dirty="0">
                    <a:solidFill>
                      <a:srgbClr val="002060"/>
                    </a:solidFill>
                    <a:latin typeface="배달의민족 한나는 열한살" pitchFamily="50" charset="-127"/>
                    <a:ea typeface="배달의민족 한나는 열한살" pitchFamily="50" charset="-127"/>
                  </a:rPr>
                  <a:t> </a:t>
                </a:r>
                <a:r>
                  <a:rPr lang="en-US" altLang="ko-KR" sz="1050" dirty="0">
                    <a:solidFill>
                      <a:srgbClr val="002060"/>
                    </a:solidFill>
                    <a:latin typeface="배달의민족 한나는 열한살" pitchFamily="50" charset="-127"/>
                    <a:ea typeface="배달의민족 한나는 열한살" pitchFamily="50" charset="-127"/>
                  </a:rPr>
                  <a:t>        </a:t>
                </a:r>
                <a:endParaRPr lang="en-US" altLang="ko-KR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  <a:latin typeface="배달의민족 한나는 열한살" pitchFamily="50" charset="-127"/>
                    <a:ea typeface="배달의민족 한나는 열한살" pitchFamily="50" charset="-127"/>
                  </a:rPr>
                  <a:t>PW</a:t>
                </a:r>
                <a:endPara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1174230" y="3714752"/>
                <a:ext cx="2071703" cy="158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1174230" y="4214818"/>
                <a:ext cx="2071703" cy="158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071546"/>
            <a:ext cx="2857520" cy="508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그룹 64"/>
          <p:cNvGrpSpPr/>
          <p:nvPr/>
        </p:nvGrpSpPr>
        <p:grpSpPr>
          <a:xfrm>
            <a:off x="4857752" y="1071546"/>
            <a:ext cx="2928958" cy="5072098"/>
            <a:chOff x="4857752" y="1071546"/>
            <a:chExt cx="2928958" cy="5072098"/>
          </a:xfrm>
        </p:grpSpPr>
        <p:grpSp>
          <p:nvGrpSpPr>
            <p:cNvPr id="63" name="그룹 62"/>
            <p:cNvGrpSpPr/>
            <p:nvPr/>
          </p:nvGrpSpPr>
          <p:grpSpPr>
            <a:xfrm>
              <a:off x="4857752" y="1071546"/>
              <a:ext cx="2928958" cy="5072098"/>
              <a:chOff x="4857752" y="1071546"/>
              <a:chExt cx="2928958" cy="5072098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4857752" y="1071546"/>
                <a:ext cx="2857520" cy="5000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4857752" y="1285860"/>
                <a:ext cx="2928958" cy="4857784"/>
                <a:chOff x="8358214" y="1285860"/>
                <a:chExt cx="2928958" cy="4857784"/>
              </a:xfrm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8358214" y="1285860"/>
                  <a:ext cx="2928958" cy="4857784"/>
                  <a:chOff x="8143900" y="1285860"/>
                  <a:chExt cx="2928958" cy="4857784"/>
                </a:xfrm>
              </p:grpSpPr>
              <p:cxnSp>
                <p:nvCxnSpPr>
                  <p:cNvPr id="39" name="직선 연결선 38"/>
                  <p:cNvCxnSpPr/>
                  <p:nvPr/>
                </p:nvCxnSpPr>
                <p:spPr>
                  <a:xfrm>
                    <a:off x="9001156" y="1643050"/>
                    <a:ext cx="2071702" cy="15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그룹 49"/>
                  <p:cNvGrpSpPr/>
                  <p:nvPr/>
                </p:nvGrpSpPr>
                <p:grpSpPr>
                  <a:xfrm>
                    <a:off x="8143900" y="1285860"/>
                    <a:ext cx="2857520" cy="4857784"/>
                    <a:chOff x="4857752" y="1285860"/>
                    <a:chExt cx="2857520" cy="4857784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4857752" y="1643050"/>
                      <a:ext cx="2857520" cy="450059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사다리꼴 32"/>
                    <p:cNvSpPr/>
                    <p:nvPr/>
                  </p:nvSpPr>
                  <p:spPr>
                    <a:xfrm>
                      <a:off x="4857752" y="1285860"/>
                      <a:ext cx="928694" cy="357190"/>
                    </a:xfrm>
                    <a:prstGeom prst="trapezoid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사다리꼴 35"/>
                    <p:cNvSpPr/>
                    <p:nvPr/>
                  </p:nvSpPr>
                  <p:spPr>
                    <a:xfrm>
                      <a:off x="6715140" y="1285860"/>
                      <a:ext cx="1000132" cy="357190"/>
                    </a:xfrm>
                    <a:prstGeom prst="trapezoid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2" name="사다리꼴 41"/>
                    <p:cNvSpPr/>
                    <p:nvPr/>
                  </p:nvSpPr>
                  <p:spPr>
                    <a:xfrm>
                      <a:off x="5786446" y="1285860"/>
                      <a:ext cx="1000132" cy="357190"/>
                    </a:xfrm>
                    <a:prstGeom prst="trapezoid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5286380" y="2457386"/>
                      <a:ext cx="1928826" cy="4001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000" dirty="0">
                          <a:solidFill>
                            <a:srgbClr val="002060"/>
                          </a:solidFill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잔액 </a:t>
                      </a:r>
                      <a:r>
                        <a:rPr lang="en-US" altLang="ko-KR" sz="2000" dirty="0">
                          <a:solidFill>
                            <a:srgbClr val="002060"/>
                          </a:solidFill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: </a:t>
                      </a:r>
                      <a:endParaRPr lang="ko-KR" altLang="en-US" sz="2000" dirty="0">
                        <a:solidFill>
                          <a:srgbClr val="002060"/>
                        </a:solidFill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p:txBody>
                </p:sp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5286380" y="3429000"/>
                      <a:ext cx="2000264" cy="20002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6" name="Picture 2" descr="qrì½ëì ëí ì´ë¯¸ì§ ê²ìê²°ê³¼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/>
                    <a:srcRect l="15101" r="16107"/>
                    <a:stretch>
                      <a:fillRect/>
                    </a:stretch>
                  </p:blipFill>
                  <p:spPr bwMode="auto">
                    <a:xfrm>
                      <a:off x="5429256" y="3571876"/>
                      <a:ext cx="1678804" cy="1637845"/>
                    </a:xfrm>
                    <a:prstGeom prst="rect">
                      <a:avLst/>
                    </a:prstGeom>
                    <a:noFill/>
                  </p:spPr>
                </p:pic>
              </p:grpSp>
            </p:grpSp>
            <p:pic>
              <p:nvPicPr>
                <p:cNvPr id="55" name="그림 54" descr="KakaoTalk_20181029_195003889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501354" y="1285860"/>
                  <a:ext cx="357190" cy="357190"/>
                </a:xfrm>
                <a:prstGeom prst="rect">
                  <a:avLst/>
                </a:prstGeom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9595408" y="1285860"/>
                  <a:ext cx="405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\</a:t>
                  </a:r>
                  <a:endParaRPr lang="ko-KR" altLang="en-US" b="1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</p:grpSp>
        <p:pic>
          <p:nvPicPr>
            <p:cNvPr id="64" name="그림 63" descr="KakaoTalk_20181029_200007237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2066" y="1214422"/>
              <a:ext cx="500066" cy="5000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셔틀버스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 및 설명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85786" y="3100328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기사님 어플리케이션</a:t>
            </a:r>
          </a:p>
        </p:txBody>
      </p:sp>
      <p:pic>
        <p:nvPicPr>
          <p:cNvPr id="55" name="그림 54" descr="KakaoTalk_20181029_1950038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2500306"/>
            <a:ext cx="357190" cy="35719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3857620" y="142899"/>
            <a:ext cx="4848225" cy="6858001"/>
            <a:chOff x="3857620" y="142899"/>
            <a:chExt cx="4848225" cy="6858001"/>
          </a:xfrm>
        </p:grpSpPr>
        <p:pic>
          <p:nvPicPr>
            <p:cNvPr id="31748" name="Picture 4" descr="ì¤ë§í¸í° ì´ë¯¸ì§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7620" y="142899"/>
              <a:ext cx="4848225" cy="6858001"/>
            </a:xfrm>
            <a:prstGeom prst="rect">
              <a:avLst/>
            </a:prstGeom>
            <a:noFill/>
          </p:spPr>
        </p:pic>
        <p:sp>
          <p:nvSpPr>
            <p:cNvPr id="62" name="직사각형 61"/>
            <p:cNvSpPr/>
            <p:nvPr/>
          </p:nvSpPr>
          <p:spPr>
            <a:xfrm>
              <a:off x="4857752" y="1142984"/>
              <a:ext cx="2857520" cy="5000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 rot="5400000" flipH="1" flipV="1">
              <a:off x="3178165" y="4106867"/>
              <a:ext cx="421484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286380" y="1121644"/>
              <a:ext cx="2428892" cy="5022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다리꼴 32"/>
            <p:cNvSpPr/>
            <p:nvPr/>
          </p:nvSpPr>
          <p:spPr>
            <a:xfrm rot="16200000">
              <a:off x="4643438" y="1428736"/>
              <a:ext cx="928694" cy="357190"/>
            </a:xfrm>
            <a:prstGeom prst="trapezoid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다리꼴 41"/>
            <p:cNvSpPr/>
            <p:nvPr/>
          </p:nvSpPr>
          <p:spPr>
            <a:xfrm rot="16200000">
              <a:off x="4607719" y="2393149"/>
              <a:ext cx="1000132" cy="357190"/>
            </a:xfrm>
            <a:prstGeom prst="trapezoi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357818" y="1428736"/>
              <a:ext cx="857256" cy="785818"/>
              <a:chOff x="500034" y="4214818"/>
              <a:chExt cx="1857388" cy="171451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00034" y="4214818"/>
                <a:ext cx="1857388" cy="17145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23F4CB93-20F7-485F-85CF-899C64ECD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rcRect l="7054" r="5809"/>
              <a:stretch>
                <a:fillRect/>
              </a:stretch>
            </p:blipFill>
            <p:spPr>
              <a:xfrm>
                <a:off x="928662" y="4429132"/>
                <a:ext cx="1071570" cy="1214446"/>
              </a:xfrm>
              <a:prstGeom prst="rect">
                <a:avLst/>
              </a:prstGeom>
            </p:spPr>
          </p:pic>
        </p:grpSp>
        <p:sp>
          <p:nvSpPr>
            <p:cNvPr id="41" name="직사각형 40"/>
            <p:cNvSpPr/>
            <p:nvPr/>
          </p:nvSpPr>
          <p:spPr>
            <a:xfrm>
              <a:off x="6500826" y="1643050"/>
              <a:ext cx="71438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QR</a:t>
              </a:r>
              <a:endParaRPr lang="ko-KR" altLang="en-US" sz="1600" dirty="0">
                <a:solidFill>
                  <a:srgbClr val="002060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29256" y="2714620"/>
              <a:ext cx="185738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72132" y="278605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버스 노선 </a:t>
              </a:r>
              <a:r>
                <a:rPr lang="en-US" altLang="ko-KR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: </a:t>
              </a:r>
              <a:r>
                <a: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서울</a:t>
              </a:r>
              <a:r>
                <a:rPr lang="en-US" altLang="ko-KR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 </a:t>
              </a:r>
              <a:endParaRPr lang="ko-KR" altLang="en-US" dirty="0">
                <a:solidFill>
                  <a:srgbClr val="002060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429256" y="5286388"/>
              <a:ext cx="1857388" cy="8572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429256" y="3429000"/>
              <a:ext cx="1857388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00694" y="3571876"/>
              <a:ext cx="2000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월요일 </a:t>
              </a:r>
              <a:r>
                <a:rPr lang="en-US" altLang="ko-KR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8:10 </a:t>
              </a:r>
              <a:r>
                <a: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출발</a:t>
              </a:r>
              <a:endParaRPr lang="en-US" altLang="ko-KR" dirty="0">
                <a:solidFill>
                  <a:srgbClr val="002060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r>
                <a:rPr lang="en-US" altLang="ko-KR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        9:30 </a:t>
              </a:r>
              <a:r>
                <a: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도착</a:t>
              </a:r>
              <a:endParaRPr lang="en-US" altLang="ko-KR" dirty="0">
                <a:solidFill>
                  <a:srgbClr val="002060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572396" y="1142984"/>
              <a:ext cx="142876" cy="50006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572396" y="1142984"/>
              <a:ext cx="152400" cy="1562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3964227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자원 및 일정 예측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2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3320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3230" y="5429264"/>
            <a:ext cx="8390736" cy="1071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4282" y="2071678"/>
            <a:ext cx="8390736" cy="25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4"/>
          <p:cNvGrpSpPr/>
          <p:nvPr/>
        </p:nvGrpSpPr>
        <p:grpSpPr>
          <a:xfrm>
            <a:off x="-2331" y="-27384"/>
            <a:ext cx="5137759" cy="987524"/>
            <a:chOff x="-19845" y="-1075039"/>
            <a:chExt cx="7760195" cy="1491580"/>
          </a:xfrm>
        </p:grpSpPr>
        <p:sp>
          <p:nvSpPr>
            <p:cNvPr id="63" name="직사각형 62"/>
            <p:cNvSpPr/>
            <p:nvPr/>
          </p:nvSpPr>
          <p:spPr>
            <a:xfrm>
              <a:off x="-19845" y="141085"/>
              <a:ext cx="7760195" cy="275456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-19845" y="-87515"/>
              <a:ext cx="1567509" cy="504056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-19845" y="-570983"/>
              <a:ext cx="919437" cy="987524"/>
            </a:xfrm>
            <a:prstGeom prst="rect">
              <a:avLst/>
            </a:prstGeom>
            <a:solidFill>
              <a:schemeClr val="tx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-19844" y="-1075039"/>
              <a:ext cx="459718" cy="1491580"/>
            </a:xfrm>
            <a:prstGeom prst="rect">
              <a:avLst/>
            </a:prstGeom>
            <a:solidFill>
              <a:schemeClr val="tx2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187624" y="93801"/>
            <a:ext cx="3132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자원 예측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4282" y="1428736"/>
            <a:ext cx="3643338" cy="5567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1500736"/>
            <a:ext cx="82868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COCOMO Ⅱ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개발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초기 단계에서 원시 코드의 라인 수를 정확히 예측하기 어렵다는 점을 고려해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단계별로 나름의 방법으로 값을 예측한 후 이를 바탕으로 필요한 인건비를 예측하는 방식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1995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년에 발표된 방식으로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소프트웨어 개발 프로젝트가 진행된 정도에 따라 진행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애플리케이션 합성 모델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(application composition model)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초기 설계 모델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(early design model)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구조 설계 이후 모델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(post-architecture model)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282" y="4786322"/>
            <a:ext cx="3643338" cy="5567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5720" y="4857760"/>
            <a:ext cx="500066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예산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인건비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9M/M(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기초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여비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인쇄비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재료비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회의비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공공요금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간접 경비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overhead 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19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/>
          <p:cNvCxnSpPr/>
          <p:nvPr/>
        </p:nvCxnSpPr>
        <p:spPr>
          <a:xfrm>
            <a:off x="2500298" y="1571612"/>
            <a:ext cx="5786478" cy="1588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54"/>
          <p:cNvGrpSpPr/>
          <p:nvPr/>
        </p:nvGrpSpPr>
        <p:grpSpPr>
          <a:xfrm>
            <a:off x="-2331" y="-27384"/>
            <a:ext cx="5137759" cy="987524"/>
            <a:chOff x="-19845" y="-1075039"/>
            <a:chExt cx="7760195" cy="1491580"/>
          </a:xfrm>
        </p:grpSpPr>
        <p:sp>
          <p:nvSpPr>
            <p:cNvPr id="63" name="직사각형 62"/>
            <p:cNvSpPr/>
            <p:nvPr/>
          </p:nvSpPr>
          <p:spPr>
            <a:xfrm>
              <a:off x="-19845" y="141085"/>
              <a:ext cx="7760195" cy="275456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-19845" y="-87515"/>
              <a:ext cx="1567509" cy="504056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-19845" y="-570983"/>
              <a:ext cx="919437" cy="987524"/>
            </a:xfrm>
            <a:prstGeom prst="rect">
              <a:avLst/>
            </a:prstGeom>
            <a:solidFill>
              <a:schemeClr val="tx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-19844" y="-1075039"/>
              <a:ext cx="459718" cy="1491580"/>
            </a:xfrm>
            <a:prstGeom prst="rect">
              <a:avLst/>
            </a:prstGeom>
            <a:solidFill>
              <a:schemeClr val="tx2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187624" y="93801"/>
            <a:ext cx="3132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일정</a:t>
            </a:r>
          </a:p>
        </p:txBody>
      </p:sp>
      <p:sp>
        <p:nvSpPr>
          <p:cNvPr id="58" name="타원 67"/>
          <p:cNvSpPr>
            <a:spLocks noChangeArrowheads="1"/>
          </p:cNvSpPr>
          <p:nvPr/>
        </p:nvSpPr>
        <p:spPr bwMode="auto">
          <a:xfrm>
            <a:off x="5932801" y="1463662"/>
            <a:ext cx="179387" cy="1793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타원 68"/>
          <p:cNvSpPr>
            <a:spLocks noChangeArrowheads="1"/>
          </p:cNvSpPr>
          <p:nvPr/>
        </p:nvSpPr>
        <p:spPr bwMode="auto">
          <a:xfrm>
            <a:off x="7058338" y="1463662"/>
            <a:ext cx="179388" cy="1793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6" name="TextBox 75"/>
          <p:cNvSpPr txBox="1">
            <a:spLocks noChangeArrowheads="1"/>
          </p:cNvSpPr>
          <p:nvPr/>
        </p:nvSpPr>
        <p:spPr bwMode="auto">
          <a:xfrm>
            <a:off x="4643438" y="1158862"/>
            <a:ext cx="489236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ko-KR" sz="1100" b="1" dirty="0"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1100" b="1" dirty="0"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월</a:t>
            </a:r>
          </a:p>
        </p:txBody>
      </p:sp>
      <p:sp>
        <p:nvSpPr>
          <p:cNvPr id="97" name="TextBox 76"/>
          <p:cNvSpPr txBox="1">
            <a:spLocks noChangeArrowheads="1"/>
          </p:cNvSpPr>
          <p:nvPr/>
        </p:nvSpPr>
        <p:spPr bwMode="auto">
          <a:xfrm>
            <a:off x="5764213" y="1158862"/>
            <a:ext cx="489236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ko-KR" sz="11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11</a:t>
            </a:r>
            <a:r>
              <a:rPr lang="ko-KR" altLang="en-US" sz="11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월</a:t>
            </a:r>
          </a:p>
        </p:txBody>
      </p:sp>
      <p:sp>
        <p:nvSpPr>
          <p:cNvPr id="98" name="TextBox 77"/>
          <p:cNvSpPr txBox="1">
            <a:spLocks noChangeArrowheads="1"/>
          </p:cNvSpPr>
          <p:nvPr/>
        </p:nvSpPr>
        <p:spPr bwMode="auto">
          <a:xfrm>
            <a:off x="6896100" y="1158862"/>
            <a:ext cx="489236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ko-KR" sz="11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sz="11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월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428596" y="2143116"/>
          <a:ext cx="8358248" cy="404983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63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45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98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latin typeface="나눔바른고딕" pitchFamily="50" charset="-127"/>
                          <a:ea typeface="나눔바른고딕" pitchFamily="50" charset="-127"/>
                        </a:rPr>
                        <a:t>수행 내용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주별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계획</a:t>
                      </a: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latin typeface="나눔바른고딕" pitchFamily="50" charset="-127"/>
                          <a:ea typeface="나눔바른고딕" pitchFamily="50" charset="-127"/>
                        </a:rPr>
                        <a:t>비고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월</a:t>
                      </a:r>
                      <a:endParaRPr lang="en-US" sz="11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11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월</a:t>
                      </a:r>
                      <a:endParaRPr lang="en-US" sz="11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12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월</a:t>
                      </a:r>
                      <a:endParaRPr lang="en-US" sz="11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+mn-lt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2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chemeClr val="tx1"/>
                        </a:solidFill>
                        <a:latin typeface="08서울남산체 B" pitchFamily="18" charset="-127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+mn-lt"/>
                        <a:ea typeface="08서울남산체 B" pitchFamily="18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latin typeface="나눔바른고딕" pitchFamily="50" charset="-127"/>
                          <a:ea typeface="나눔바른고딕" pitchFamily="50" charset="-127"/>
                        </a:rPr>
                        <a:t>주제선정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latin typeface="나눔바른고딕" pitchFamily="50" charset="-127"/>
                          <a:ea typeface="나눔바른고딕" pitchFamily="50" charset="-127"/>
                        </a:rPr>
                        <a:t>필요부품구입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latin typeface="나눔바른고딕" pitchFamily="50" charset="-127"/>
                          <a:ea typeface="나눔바른고딕" pitchFamily="50" charset="-127"/>
                        </a:rPr>
                        <a:t>기초설계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latin typeface="나눔바른고딕" pitchFamily="50" charset="-127"/>
                          <a:ea typeface="나눔바른고딕" pitchFamily="50" charset="-127"/>
                        </a:rPr>
                        <a:t>실험 및</a:t>
                      </a:r>
                      <a:r>
                        <a:rPr lang="ko-KR" altLang="en-US" sz="1200" kern="0" spc="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개발 확인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latin typeface="나눔바른고딕" pitchFamily="50" charset="-127"/>
                          <a:ea typeface="나눔바른고딕" pitchFamily="50" charset="-127"/>
                        </a:rPr>
                        <a:t>설계 보완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latin typeface="나눔바른고딕" pitchFamily="50" charset="-127"/>
                          <a:ea typeface="나눔바른고딕" pitchFamily="50" charset="-127"/>
                        </a:rPr>
                        <a:t>실험분석 및 보완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유지 보수</a:t>
                      </a:r>
                    </a:p>
                  </a:txBody>
                  <a:tcPr marL="17907" marR="17907" marT="17907" marB="17907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지속</a:t>
                      </a:r>
                    </a:p>
                  </a:txBody>
                  <a:tcPr marL="17907" marR="17907" marT="17907" marB="17907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" name="타원 65"/>
          <p:cNvSpPr>
            <a:spLocks noChangeArrowheads="1"/>
          </p:cNvSpPr>
          <p:nvPr/>
        </p:nvSpPr>
        <p:spPr bwMode="auto">
          <a:xfrm>
            <a:off x="4821240" y="1500174"/>
            <a:ext cx="179388" cy="1793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19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5036635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조직 구성 및 인력 배치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3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0987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조직 구성 및 인력 배치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에고레스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팀 조직</a:t>
            </a:r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(Ego-less)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사각형: 둥근 모서리 8">
            <a:extLst>
              <a:ext uri="{FF2B5EF4-FFF2-40B4-BE49-F238E27FC236}">
                <a16:creationId xmlns:a16="http://schemas.microsoft.com/office/drawing/2014/main" id="{4443E8AC-CC44-415C-BCE4-61A34C0FD8A7}"/>
              </a:ext>
            </a:extLst>
          </p:cNvPr>
          <p:cNvSpPr/>
          <p:nvPr/>
        </p:nvSpPr>
        <p:spPr>
          <a:xfrm>
            <a:off x="5255257" y="2285992"/>
            <a:ext cx="1011712" cy="100811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최윤영</a:t>
            </a:r>
          </a:p>
        </p:txBody>
      </p:sp>
      <p:sp>
        <p:nvSpPr>
          <p:cNvPr id="28" name="화살표: 위쪽/아래쪽 11">
            <a:extLst>
              <a:ext uri="{FF2B5EF4-FFF2-40B4-BE49-F238E27FC236}">
                <a16:creationId xmlns:a16="http://schemas.microsoft.com/office/drawing/2014/main" id="{DABC35FA-B017-428A-9F89-3A3A37DAE833}"/>
              </a:ext>
            </a:extLst>
          </p:cNvPr>
          <p:cNvSpPr/>
          <p:nvPr/>
        </p:nvSpPr>
        <p:spPr>
          <a:xfrm rot="7921608">
            <a:off x="4016572" y="3664771"/>
            <a:ext cx="216000" cy="1584176"/>
          </a:xfrm>
          <a:prstGeom prst="upDownArrow">
            <a:avLst>
              <a:gd name="adj1" fmla="val 50000"/>
              <a:gd name="adj2" fmla="val 81746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화살표: 위쪽/아래쪽 12">
            <a:extLst>
              <a:ext uri="{FF2B5EF4-FFF2-40B4-BE49-F238E27FC236}">
                <a16:creationId xmlns:a16="http://schemas.microsoft.com/office/drawing/2014/main" id="{C541275B-48EE-437E-ABA2-0F0FE96A098F}"/>
              </a:ext>
            </a:extLst>
          </p:cNvPr>
          <p:cNvSpPr/>
          <p:nvPr/>
        </p:nvSpPr>
        <p:spPr>
          <a:xfrm rot="1213069">
            <a:off x="5504293" y="3377554"/>
            <a:ext cx="216000" cy="1584176"/>
          </a:xfrm>
          <a:prstGeom prst="upDownArrow">
            <a:avLst>
              <a:gd name="adj1" fmla="val 50000"/>
              <a:gd name="adj2" fmla="val 81746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438F3E-B798-4FB6-AF5B-B1409D4ABADB}"/>
              </a:ext>
            </a:extLst>
          </p:cNvPr>
          <p:cNvCxnSpPr>
            <a:cxnSpLocks/>
          </p:cNvCxnSpPr>
          <p:nvPr/>
        </p:nvCxnSpPr>
        <p:spPr>
          <a:xfrm>
            <a:off x="6332112" y="2285992"/>
            <a:ext cx="19399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74DE9D-D589-4D9E-8F6D-CD7DB8B6E37A}"/>
              </a:ext>
            </a:extLst>
          </p:cNvPr>
          <p:cNvCxnSpPr/>
          <p:nvPr/>
        </p:nvCxnSpPr>
        <p:spPr>
          <a:xfrm>
            <a:off x="571472" y="3249439"/>
            <a:ext cx="15844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28E4EF9-F6FF-4C0D-BE39-EB243764096E}"/>
              </a:ext>
            </a:extLst>
          </p:cNvPr>
          <p:cNvCxnSpPr>
            <a:cxnSpLocks/>
          </p:cNvCxnSpPr>
          <p:nvPr/>
        </p:nvCxnSpPr>
        <p:spPr>
          <a:xfrm>
            <a:off x="5591685" y="5070561"/>
            <a:ext cx="197799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462893-7BD2-408E-9242-0F0E4A4CA8C7}"/>
              </a:ext>
            </a:extLst>
          </p:cNvPr>
          <p:cNvSpPr txBox="1"/>
          <p:nvPr/>
        </p:nvSpPr>
        <p:spPr>
          <a:xfrm>
            <a:off x="6332111" y="2395882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 구축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그래픽 디자인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CE51A-69AF-4A4E-AEF2-AA02313CDF06}"/>
              </a:ext>
            </a:extLst>
          </p:cNvPr>
          <p:cNvSpPr txBox="1"/>
          <p:nvPr/>
        </p:nvSpPr>
        <p:spPr>
          <a:xfrm>
            <a:off x="500034" y="3286124"/>
            <a:ext cx="1755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Database</a:t>
            </a:r>
          </a:p>
          <a:p>
            <a:pPr marL="285750" indent="-28575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구축 및 관리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그래픽 디자인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3560C4-9D07-4987-B35C-424DD07913C6}"/>
              </a:ext>
            </a:extLst>
          </p:cNvPr>
          <p:cNvSpPr txBox="1"/>
          <p:nvPr/>
        </p:nvSpPr>
        <p:spPr>
          <a:xfrm>
            <a:off x="5634963" y="5178067"/>
            <a:ext cx="1755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App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프로그램 개발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" name="사각형: 둥근 모서리 27">
            <a:extLst>
              <a:ext uri="{FF2B5EF4-FFF2-40B4-BE49-F238E27FC236}">
                <a16:creationId xmlns:a16="http://schemas.microsoft.com/office/drawing/2014/main" id="{484604A4-82B7-4702-B7DD-BB8C027AEF6E}"/>
              </a:ext>
            </a:extLst>
          </p:cNvPr>
          <p:cNvSpPr/>
          <p:nvPr/>
        </p:nvSpPr>
        <p:spPr>
          <a:xfrm>
            <a:off x="2299664" y="3190646"/>
            <a:ext cx="1011712" cy="100811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이선민</a:t>
            </a:r>
          </a:p>
        </p:txBody>
      </p:sp>
      <p:sp>
        <p:nvSpPr>
          <p:cNvPr id="39" name="사각형: 둥근 모서리 28">
            <a:extLst>
              <a:ext uri="{FF2B5EF4-FFF2-40B4-BE49-F238E27FC236}">
                <a16:creationId xmlns:a16="http://schemas.microsoft.com/office/drawing/2014/main" id="{3CE8DF46-9BC4-45E1-983E-F8A434770D8A}"/>
              </a:ext>
            </a:extLst>
          </p:cNvPr>
          <p:cNvSpPr/>
          <p:nvPr/>
        </p:nvSpPr>
        <p:spPr>
          <a:xfrm>
            <a:off x="4579973" y="5070561"/>
            <a:ext cx="1011712" cy="100811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박선우</a:t>
            </a:r>
          </a:p>
        </p:txBody>
      </p:sp>
      <p:sp>
        <p:nvSpPr>
          <p:cNvPr id="40" name="화살표: 위쪽/아래쪽 29">
            <a:extLst>
              <a:ext uri="{FF2B5EF4-FFF2-40B4-BE49-F238E27FC236}">
                <a16:creationId xmlns:a16="http://schemas.microsoft.com/office/drawing/2014/main" id="{22A2804F-86BD-49D6-BB5A-D818A30C4E01}"/>
              </a:ext>
            </a:extLst>
          </p:cNvPr>
          <p:cNvSpPr/>
          <p:nvPr/>
        </p:nvSpPr>
        <p:spPr>
          <a:xfrm rot="3645030">
            <a:off x="4187596" y="2278879"/>
            <a:ext cx="216000" cy="1584176"/>
          </a:xfrm>
          <a:prstGeom prst="upDownArrow">
            <a:avLst>
              <a:gd name="adj1" fmla="val 50000"/>
              <a:gd name="adj2" fmla="val 81746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둥근 사각형 38">
            <a:extLst>
              <a:ext uri="{FF2B5EF4-FFF2-40B4-BE49-F238E27FC236}">
                <a16:creationId xmlns:a16="http://schemas.microsoft.com/office/drawing/2014/main" id="{7F012808-3C32-41D5-BB82-171E722FB3B5}"/>
              </a:ext>
            </a:extLst>
          </p:cNvPr>
          <p:cNvSpPr/>
          <p:nvPr/>
        </p:nvSpPr>
        <p:spPr>
          <a:xfrm flipH="1">
            <a:off x="2987824" y="1"/>
            <a:ext cx="6156174" cy="6857999"/>
          </a:xfrm>
          <a:prstGeom prst="round1Rect">
            <a:avLst>
              <a:gd name="adj" fmla="val 0"/>
            </a:avLst>
          </a:prstGeom>
          <a:solidFill>
            <a:srgbClr val="E1E4EB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8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2009265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9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3489721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5" name="한쪽 모서리가 둥근 사각형 32">
            <a:extLst>
              <a:ext uri="{FF2B5EF4-FFF2-40B4-BE49-F238E27FC236}">
                <a16:creationId xmlns:a16="http://schemas.microsoft.com/office/drawing/2014/main" id="{3D9223F4-CB4B-4CA6-8E84-7A3C470EBB78}"/>
              </a:ext>
            </a:extLst>
          </p:cNvPr>
          <p:cNvSpPr/>
          <p:nvPr/>
        </p:nvSpPr>
        <p:spPr>
          <a:xfrm flipH="1">
            <a:off x="4106516" y="853121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7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493056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19F67AB-8793-4C81-8420-633FCBD5BD3B}"/>
              </a:ext>
            </a:extLst>
          </p:cNvPr>
          <p:cNvSpPr txBox="1">
            <a:spLocks/>
          </p:cNvSpPr>
          <p:nvPr/>
        </p:nvSpPr>
        <p:spPr>
          <a:xfrm>
            <a:off x="4306163" y="566952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1" name="한쪽 모서리가 둥근 사각형 32">
            <a:extLst>
              <a:ext uri="{FF2B5EF4-FFF2-40B4-BE49-F238E27FC236}">
                <a16:creationId xmlns:a16="http://schemas.microsoft.com/office/drawing/2014/main" id="{F917CAE6-21FC-46F2-81DC-A52B2F6231A1}"/>
              </a:ext>
            </a:extLst>
          </p:cNvPr>
          <p:cNvSpPr/>
          <p:nvPr/>
        </p:nvSpPr>
        <p:spPr>
          <a:xfrm flipH="1">
            <a:off x="4106516" y="2351573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6E893F2-B790-4207-82B1-CD3197F7B105}"/>
              </a:ext>
            </a:extLst>
          </p:cNvPr>
          <p:cNvSpPr txBox="1">
            <a:spLocks/>
          </p:cNvSpPr>
          <p:nvPr/>
        </p:nvSpPr>
        <p:spPr>
          <a:xfrm>
            <a:off x="4306163" y="2065404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5" name="한쪽 모서리가 둥근 사각형 32">
            <a:extLst>
              <a:ext uri="{FF2B5EF4-FFF2-40B4-BE49-F238E27FC236}">
                <a16:creationId xmlns:a16="http://schemas.microsoft.com/office/drawing/2014/main" id="{C69EFA9C-306E-4AC7-AE5A-E103A5C859FC}"/>
              </a:ext>
            </a:extLst>
          </p:cNvPr>
          <p:cNvSpPr/>
          <p:nvPr/>
        </p:nvSpPr>
        <p:spPr>
          <a:xfrm flipH="1">
            <a:off x="4106516" y="3848052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BD5658D-C9A7-4081-8BCE-34EE22C8AF4A}"/>
              </a:ext>
            </a:extLst>
          </p:cNvPr>
          <p:cNvSpPr txBox="1">
            <a:spLocks/>
          </p:cNvSpPr>
          <p:nvPr/>
        </p:nvSpPr>
        <p:spPr>
          <a:xfrm>
            <a:off x="4306163" y="3561883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38" name="한쪽 모서리가 둥근 사각형 32">
            <a:extLst>
              <a:ext uri="{FF2B5EF4-FFF2-40B4-BE49-F238E27FC236}">
                <a16:creationId xmlns:a16="http://schemas.microsoft.com/office/drawing/2014/main" id="{31AB13C4-9BC1-42D6-B076-9AE4C65AA91B}"/>
              </a:ext>
            </a:extLst>
          </p:cNvPr>
          <p:cNvSpPr/>
          <p:nvPr/>
        </p:nvSpPr>
        <p:spPr>
          <a:xfrm flipH="1">
            <a:off x="5239658" y="853121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9" name="한쪽 모서리가 둥근 사각형 32">
            <a:extLst>
              <a:ext uri="{FF2B5EF4-FFF2-40B4-BE49-F238E27FC236}">
                <a16:creationId xmlns:a16="http://schemas.microsoft.com/office/drawing/2014/main" id="{77B4B11D-FEA2-4996-9406-0650A7C65E70}"/>
              </a:ext>
            </a:extLst>
          </p:cNvPr>
          <p:cNvSpPr/>
          <p:nvPr/>
        </p:nvSpPr>
        <p:spPr>
          <a:xfrm flipH="1">
            <a:off x="5239658" y="2351573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0" name="한쪽 모서리가 둥근 사각형 32">
            <a:extLst>
              <a:ext uri="{FF2B5EF4-FFF2-40B4-BE49-F238E27FC236}">
                <a16:creationId xmlns:a16="http://schemas.microsoft.com/office/drawing/2014/main" id="{844591AE-6849-4E3E-AAAB-2CF30A68EA6B}"/>
              </a:ext>
            </a:extLst>
          </p:cNvPr>
          <p:cNvSpPr/>
          <p:nvPr/>
        </p:nvSpPr>
        <p:spPr>
          <a:xfrm flipH="1">
            <a:off x="5239658" y="3848052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BC862C86-C00B-4420-BC8D-7604D6326864}"/>
              </a:ext>
            </a:extLst>
          </p:cNvPr>
          <p:cNvSpPr txBox="1">
            <a:spLocks/>
          </p:cNvSpPr>
          <p:nvPr/>
        </p:nvSpPr>
        <p:spPr>
          <a:xfrm>
            <a:off x="5444926" y="1040316"/>
            <a:ext cx="820738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개요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F59B8D5A-7E0E-4CC0-A001-C7199097149F}"/>
              </a:ext>
            </a:extLst>
          </p:cNvPr>
          <p:cNvSpPr txBox="1">
            <a:spLocks/>
          </p:cNvSpPr>
          <p:nvPr/>
        </p:nvSpPr>
        <p:spPr>
          <a:xfrm>
            <a:off x="5436096" y="2538768"/>
            <a:ext cx="3305392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자원 및 일정 예측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8A337EA5-36F6-4E07-984D-08A422D018B9}"/>
              </a:ext>
            </a:extLst>
          </p:cNvPr>
          <p:cNvSpPr txBox="1">
            <a:spLocks/>
          </p:cNvSpPr>
          <p:nvPr/>
        </p:nvSpPr>
        <p:spPr>
          <a:xfrm>
            <a:off x="5444926" y="4035246"/>
            <a:ext cx="3305392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조직 구성 및 인력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EC3C39-56E9-4A06-A4D2-B8604D655D10}"/>
              </a:ext>
            </a:extLst>
          </p:cNvPr>
          <p:cNvCxnSpPr>
            <a:cxnSpLocks/>
          </p:cNvCxnSpPr>
          <p:nvPr/>
        </p:nvCxnSpPr>
        <p:spPr bwMode="auto">
          <a:xfrm>
            <a:off x="0" y="1750169"/>
            <a:ext cx="2339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9552" y="118804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목차</a:t>
            </a:r>
          </a:p>
        </p:txBody>
      </p:sp>
      <p:sp>
        <p:nvSpPr>
          <p:cNvPr id="64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51" y="4989919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65" name="한쪽 모서리가 둥근 사각형 32">
            <a:extLst>
              <a:ext uri="{FF2B5EF4-FFF2-40B4-BE49-F238E27FC236}">
                <a16:creationId xmlns:a16="http://schemas.microsoft.com/office/drawing/2014/main" id="{C69EFA9C-306E-4AC7-AE5A-E103A5C859FC}"/>
              </a:ext>
            </a:extLst>
          </p:cNvPr>
          <p:cNvSpPr/>
          <p:nvPr/>
        </p:nvSpPr>
        <p:spPr>
          <a:xfrm flipH="1">
            <a:off x="4106550" y="5348250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5BD5658D-C9A7-4081-8BCE-34EE22C8AF4A}"/>
              </a:ext>
            </a:extLst>
          </p:cNvPr>
          <p:cNvSpPr txBox="1">
            <a:spLocks/>
          </p:cNvSpPr>
          <p:nvPr/>
        </p:nvSpPr>
        <p:spPr>
          <a:xfrm>
            <a:off x="4306197" y="5062081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70" name="한쪽 모서리가 둥근 사각형 32">
            <a:extLst>
              <a:ext uri="{FF2B5EF4-FFF2-40B4-BE49-F238E27FC236}">
                <a16:creationId xmlns:a16="http://schemas.microsoft.com/office/drawing/2014/main" id="{844591AE-6849-4E3E-AAAB-2CF30A68EA6B}"/>
              </a:ext>
            </a:extLst>
          </p:cNvPr>
          <p:cNvSpPr/>
          <p:nvPr/>
        </p:nvSpPr>
        <p:spPr>
          <a:xfrm flipH="1">
            <a:off x="5239692" y="5348250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8A337EA5-36F6-4E07-984D-08A422D018B9}"/>
              </a:ext>
            </a:extLst>
          </p:cNvPr>
          <p:cNvSpPr txBox="1">
            <a:spLocks/>
          </p:cNvSpPr>
          <p:nvPr/>
        </p:nvSpPr>
        <p:spPr>
          <a:xfrm>
            <a:off x="5444960" y="5535444"/>
            <a:ext cx="908903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en-US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WBS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20976" y="857232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0976" y="2357430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2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0976" y="3857628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3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20976" y="5357826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4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0654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조직 구성 및 인력 배치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직무 기술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330558" y="2492896"/>
            <a:ext cx="8633929" cy="1239879"/>
            <a:chOff x="330559" y="3302221"/>
            <a:chExt cx="8264392" cy="1239879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330559" y="3302222"/>
              <a:ext cx="2364889" cy="1239878"/>
            </a:xfrm>
            <a:custGeom>
              <a:avLst/>
              <a:gdLst>
                <a:gd name="T0" fmla="*/ 5639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9 w 7144"/>
                <a:gd name="T9" fmla="*/ 3557 h 3558"/>
                <a:gd name="T10" fmla="*/ 7143 w 7144"/>
                <a:gd name="T11" fmla="*/ 1792 h 3558"/>
                <a:gd name="T12" fmla="*/ 5639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39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9" y="3557"/>
                  </a:lnTo>
                  <a:lnTo>
                    <a:pt x="7143" y="1792"/>
                  </a:lnTo>
                  <a:lnTo>
                    <a:pt x="5639" y="0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2297035" y="3302222"/>
              <a:ext cx="2364889" cy="1239878"/>
            </a:xfrm>
            <a:custGeom>
              <a:avLst/>
              <a:gdLst>
                <a:gd name="T0" fmla="*/ 5668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8 w 7144"/>
                <a:gd name="T9" fmla="*/ 3557 h 3558"/>
                <a:gd name="T10" fmla="*/ 7143 w 7144"/>
                <a:gd name="T11" fmla="*/ 1792 h 3558"/>
                <a:gd name="T12" fmla="*/ 5668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68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8" y="3557"/>
                  </a:lnTo>
                  <a:lnTo>
                    <a:pt x="7143" y="1792"/>
                  </a:lnTo>
                  <a:lnTo>
                    <a:pt x="5668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Freeform 1"/>
            <p:cNvSpPr>
              <a:spLocks noChangeArrowheads="1"/>
            </p:cNvSpPr>
            <p:nvPr/>
          </p:nvSpPr>
          <p:spPr bwMode="auto">
            <a:xfrm>
              <a:off x="4262154" y="3302222"/>
              <a:ext cx="2364889" cy="1239878"/>
            </a:xfrm>
            <a:custGeom>
              <a:avLst/>
              <a:gdLst>
                <a:gd name="T0" fmla="*/ 5639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9 w 7144"/>
                <a:gd name="T9" fmla="*/ 3557 h 3558"/>
                <a:gd name="T10" fmla="*/ 7143 w 7144"/>
                <a:gd name="T11" fmla="*/ 1792 h 3558"/>
                <a:gd name="T12" fmla="*/ 5639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39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9" y="3557"/>
                  </a:lnTo>
                  <a:lnTo>
                    <a:pt x="7143" y="1792"/>
                  </a:lnTo>
                  <a:lnTo>
                    <a:pt x="5639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Freeform 2"/>
            <p:cNvSpPr>
              <a:spLocks noChangeArrowheads="1"/>
            </p:cNvSpPr>
            <p:nvPr/>
          </p:nvSpPr>
          <p:spPr bwMode="auto">
            <a:xfrm>
              <a:off x="6230062" y="3302221"/>
              <a:ext cx="2364889" cy="1239878"/>
            </a:xfrm>
            <a:custGeom>
              <a:avLst/>
              <a:gdLst>
                <a:gd name="T0" fmla="*/ 5668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8 w 7144"/>
                <a:gd name="T9" fmla="*/ 3557 h 3558"/>
                <a:gd name="T10" fmla="*/ 7143 w 7144"/>
                <a:gd name="T11" fmla="*/ 1792 h 3558"/>
                <a:gd name="T12" fmla="*/ 5668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68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8" y="3557"/>
                  </a:lnTo>
                  <a:lnTo>
                    <a:pt x="7143" y="1792"/>
                  </a:lnTo>
                  <a:lnTo>
                    <a:pt x="566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56033" y="2851225"/>
            <a:ext cx="177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2222" y="2851225"/>
            <a:ext cx="177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설계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08411" y="2851225"/>
            <a:ext cx="177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84601" y="2851225"/>
            <a:ext cx="177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sp>
        <p:nvSpPr>
          <p:cNvPr id="27" name="TextBox 31"/>
          <p:cNvSpPr txBox="1">
            <a:spLocks noChangeArrowheads="1"/>
          </p:cNvSpPr>
          <p:nvPr/>
        </p:nvSpPr>
        <p:spPr bwMode="auto">
          <a:xfrm>
            <a:off x="2428860" y="4049634"/>
            <a:ext cx="188149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front-end</a:t>
            </a:r>
          </a:p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어플리케이션 </a:t>
            </a:r>
            <a:endParaRPr lang="en-US" altLang="ko-KR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  <a:p>
            <a:pPr eaLnBrk="1" hangingPunct="1"/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   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서버</a:t>
            </a:r>
          </a:p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</a:t>
            </a:r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웹 서버</a:t>
            </a:r>
          </a:p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데이터베이스</a:t>
            </a:r>
          </a:p>
          <a:p>
            <a:pPr eaLnBrk="1" hangingPunct="1"/>
            <a:b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</a:br>
            <a:endParaRPr lang="id-ID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4572000" y="4049634"/>
            <a:ext cx="214314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</a:t>
            </a:r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 UI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제작</a:t>
            </a:r>
          </a:p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승차권 서비스</a:t>
            </a:r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, </a:t>
            </a:r>
          </a:p>
          <a:p>
            <a:pPr eaLnBrk="1" hangingPunct="1"/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  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스캔 기능 추가</a:t>
            </a:r>
          </a:p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위치기반 서비스 </a:t>
            </a:r>
            <a:endParaRPr lang="en-US" altLang="ko-KR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  <a:p>
            <a:pPr eaLnBrk="1" hangingPunct="1"/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   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추가</a:t>
            </a:r>
          </a:p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결제 서비스 추가</a:t>
            </a:r>
          </a:p>
          <a:p>
            <a:pPr eaLnBrk="1" hangingPunct="1"/>
            <a:b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</a:br>
            <a:endParaRPr lang="id-ID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6866209" y="4049634"/>
            <a:ext cx="192670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바코드 등록</a:t>
            </a:r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스캔</a:t>
            </a:r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결제가 원활히 </a:t>
            </a:r>
            <a:endParaRPr lang="en-US" altLang="ko-KR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  <a:p>
            <a:pPr eaLnBrk="1" hangingPunct="1"/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이루어지는지 확인</a:t>
            </a:r>
          </a:p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몇 개 노선</a:t>
            </a:r>
            <a:endParaRPr lang="en-US" altLang="ko-KR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  <a:p>
            <a:pPr eaLnBrk="1" hangingPunct="1"/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 시범 운영</a:t>
            </a:r>
          </a:p>
          <a:p>
            <a:pPr eaLnBrk="1" hangingPunct="1"/>
            <a:b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</a:br>
            <a:endParaRPr lang="id-ID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</p:txBody>
      </p:sp>
      <p:sp>
        <p:nvSpPr>
          <p:cNvPr id="26" name="TextBox 31"/>
          <p:cNvSpPr txBox="1">
            <a:spLocks noChangeArrowheads="1"/>
          </p:cNvSpPr>
          <p:nvPr/>
        </p:nvSpPr>
        <p:spPr bwMode="auto">
          <a:xfrm>
            <a:off x="428596" y="4049634"/>
            <a:ext cx="18814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문제의 배경</a:t>
            </a:r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정의</a:t>
            </a:r>
            <a:endParaRPr lang="en-US" altLang="ko-KR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  <a:p>
            <a:pPr eaLnBrk="1" hangingPunct="1"/>
            <a:r>
              <a:rPr lang="ko-KR" altLang="en-US" sz="16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목적 설립</a:t>
            </a:r>
            <a:b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</a:br>
            <a:endParaRPr lang="id-ID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1229504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en-US" altLang="ko-KR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WBS</a:t>
            </a:r>
            <a:endParaRPr lang="ko-KR" altLang="en-US" sz="4400" b="0" dirty="0">
              <a:ln>
                <a:solidFill>
                  <a:srgbClr val="006AB5">
                    <a:alpha val="0"/>
                  </a:srgbClr>
                </a:solidFill>
              </a:ln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4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5561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4"/>
          <p:cNvGrpSpPr/>
          <p:nvPr/>
        </p:nvGrpSpPr>
        <p:grpSpPr>
          <a:xfrm>
            <a:off x="0" y="0"/>
            <a:ext cx="5137759" cy="987524"/>
            <a:chOff x="-19845" y="-1075039"/>
            <a:chExt cx="7760195" cy="1491580"/>
          </a:xfrm>
        </p:grpSpPr>
        <p:sp>
          <p:nvSpPr>
            <p:cNvPr id="63" name="직사각형 62"/>
            <p:cNvSpPr/>
            <p:nvPr/>
          </p:nvSpPr>
          <p:spPr>
            <a:xfrm>
              <a:off x="-19845" y="141085"/>
              <a:ext cx="7760195" cy="275456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-19845" y="-87515"/>
              <a:ext cx="1567509" cy="504056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-19845" y="-570983"/>
              <a:ext cx="919437" cy="987524"/>
            </a:xfrm>
            <a:prstGeom prst="rect">
              <a:avLst/>
            </a:prstGeom>
            <a:solidFill>
              <a:schemeClr val="tx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-19844" y="-1075039"/>
              <a:ext cx="459718" cy="1491580"/>
            </a:xfrm>
            <a:prstGeom prst="rect">
              <a:avLst/>
            </a:prstGeom>
            <a:solidFill>
              <a:schemeClr val="tx2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187624" y="93801"/>
            <a:ext cx="3132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WBS</a:t>
            </a:r>
            <a:endParaRPr lang="ko-KR" altLang="en-US" sz="44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0430" y="1781366"/>
            <a:ext cx="172819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셔틀 </a:t>
            </a:r>
            <a:r>
              <a:rPr lang="ko-KR" altLang="en-US" b="1" dirty="0" err="1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어플</a:t>
            </a:r>
            <a:endParaRPr lang="ko-KR" altLang="en-US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158" y="2991252"/>
            <a:ext cx="121444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학생 </a:t>
            </a:r>
            <a:r>
              <a:rPr lang="en-US" altLang="ko-KR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endParaRPr lang="ko-KR" altLang="en-US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14612" y="4348574"/>
            <a:ext cx="78581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학생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43174" y="5491582"/>
            <a:ext cx="91045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매수</a:t>
            </a:r>
            <a:endParaRPr lang="en-US" altLang="ko-KR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관리</a:t>
            </a:r>
            <a:endParaRPr lang="en-US" altLang="ko-KR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14480" y="2991252"/>
            <a:ext cx="121444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결제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071802" y="2991252"/>
            <a:ext cx="121444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승차권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429124" y="2991252"/>
            <a:ext cx="121444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위치 기반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143768" y="2991252"/>
            <a:ext cx="121444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통계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786446" y="2991252"/>
            <a:ext cx="121444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좌석</a:t>
            </a:r>
          </a:p>
        </p:txBody>
      </p:sp>
      <p:cxnSp>
        <p:nvCxnSpPr>
          <p:cNvPr id="90" name="직선 연결선 89"/>
          <p:cNvCxnSpPr>
            <a:stCxn id="5" idx="2"/>
          </p:cNvCxnSpPr>
          <p:nvPr/>
        </p:nvCxnSpPr>
        <p:spPr>
          <a:xfrm rot="5400000">
            <a:off x="4220510" y="2494606"/>
            <a:ext cx="281192" cy="68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57224" y="2638622"/>
            <a:ext cx="6929486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5400000">
            <a:off x="679423" y="2816423"/>
            <a:ext cx="356396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5400000">
            <a:off x="2108183" y="2816423"/>
            <a:ext cx="356396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rot="5400000">
            <a:off x="3536943" y="2816423"/>
            <a:ext cx="356396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rot="5400000">
            <a:off x="4965703" y="2816423"/>
            <a:ext cx="356396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rot="5400000">
            <a:off x="6323025" y="2816423"/>
            <a:ext cx="356396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rot="5400000">
            <a:off x="7608909" y="2816423"/>
            <a:ext cx="356396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rot="5400000">
            <a:off x="3432412" y="3849648"/>
            <a:ext cx="571504" cy="68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643306" y="4348574"/>
            <a:ext cx="78581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기사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6215074" y="4210258"/>
            <a:ext cx="78581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버스</a:t>
            </a:r>
            <a:endParaRPr lang="en-US" altLang="ko-KR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소통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286380" y="4210258"/>
            <a:ext cx="78581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잔여 좌석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8072462" y="4210258"/>
            <a:ext cx="78581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날짜별</a:t>
            </a:r>
            <a:endParaRPr lang="ko-KR" altLang="en-US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143768" y="4210258"/>
            <a:ext cx="78581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정류장별</a:t>
            </a:r>
            <a:endParaRPr lang="en-US" altLang="ko-KR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286380" y="5781894"/>
            <a:ext cx="78581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언제 도착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4357686" y="5781894"/>
            <a:ext cx="78581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도착</a:t>
            </a:r>
            <a:r>
              <a:rPr lang="en-US" altLang="ko-KR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출발 </a:t>
            </a:r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2857488" y="4138820"/>
            <a:ext cx="1285884" cy="95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rot="5400000">
            <a:off x="2750728" y="4245580"/>
            <a:ext cx="214314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rot="5400000">
            <a:off x="4107256" y="4245580"/>
            <a:ext cx="214314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rot="5400000">
            <a:off x="2786844" y="5209596"/>
            <a:ext cx="571504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4146792" y="4492590"/>
            <a:ext cx="1857388" cy="68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4786314" y="5424704"/>
            <a:ext cx="928694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rot="5400000">
            <a:off x="4607719" y="5603299"/>
            <a:ext cx="35719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rot="5400000">
            <a:off x="5537207" y="5602505"/>
            <a:ext cx="35719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rot="5400000">
            <a:off x="6325651" y="3742491"/>
            <a:ext cx="357190" cy="68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7611535" y="3742491"/>
            <a:ext cx="357190" cy="68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5572132" y="3924506"/>
            <a:ext cx="1214446" cy="95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7429520" y="3929066"/>
            <a:ext cx="1143008" cy="49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rot="5400000">
            <a:off x="5430050" y="4066588"/>
            <a:ext cx="285752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rot="5400000">
            <a:off x="6644496" y="4066588"/>
            <a:ext cx="285752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rot="5400000">
            <a:off x="7287438" y="4066588"/>
            <a:ext cx="285752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rot="5400000">
            <a:off x="8430446" y="4066588"/>
            <a:ext cx="285752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500034" y="4500570"/>
            <a:ext cx="78581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</a:p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관리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1785918" y="4496010"/>
            <a:ext cx="78581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결제</a:t>
            </a:r>
            <a:endParaRPr lang="en-US" altLang="ko-KR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관리</a:t>
            </a:r>
          </a:p>
        </p:txBody>
      </p:sp>
      <p:cxnSp>
        <p:nvCxnSpPr>
          <p:cNvPr id="169" name="직선 화살표 연결선 168"/>
          <p:cNvCxnSpPr/>
          <p:nvPr/>
        </p:nvCxnSpPr>
        <p:spPr>
          <a:xfrm rot="5400000">
            <a:off x="428993" y="4000107"/>
            <a:ext cx="857256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 rot="5400000">
            <a:off x="1857753" y="4000107"/>
            <a:ext cx="857256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7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3146695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기술관리 방법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5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6237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기술 관리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변경 관리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9BA663-6CB9-498C-AB4A-F7255CF9D4A7}"/>
              </a:ext>
            </a:extLst>
          </p:cNvPr>
          <p:cNvSpPr/>
          <p:nvPr/>
        </p:nvSpPr>
        <p:spPr>
          <a:xfrm>
            <a:off x="522999" y="2182064"/>
            <a:ext cx="3917573" cy="41044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8E9E67F-BA30-4F03-8658-46CEF45046BD}"/>
              </a:ext>
            </a:extLst>
          </p:cNvPr>
          <p:cNvSpPr/>
          <p:nvPr/>
        </p:nvSpPr>
        <p:spPr>
          <a:xfrm>
            <a:off x="4797831" y="2182064"/>
            <a:ext cx="3917573" cy="4104456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CF195792-F259-4B2D-BE09-6E7C6FE9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2" y="3223294"/>
            <a:ext cx="3496526" cy="2154468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버스 노선 변동</a:t>
            </a:r>
            <a:endParaRPr lang="en-US" altLang="ko-KR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승차권 가격 변동</a:t>
            </a:r>
            <a:endParaRPr lang="en-US" altLang="ko-KR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08FF8CE2-596B-4035-957D-AC22FE6F02F5}"/>
              </a:ext>
            </a:extLst>
          </p:cNvPr>
          <p:cNvSpPr txBox="1">
            <a:spLocks/>
          </p:cNvSpPr>
          <p:nvPr/>
        </p:nvSpPr>
        <p:spPr>
          <a:xfrm>
            <a:off x="4993797" y="2896372"/>
            <a:ext cx="3525639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지도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API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이용하여 노선 관계 없이 실시간 위치 추적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기사님 전용 앱에서 가격을 유동적으로 설정할 수 있게 함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445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기술 관리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위험 관리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3935"/>
              </p:ext>
            </p:extLst>
          </p:nvPr>
        </p:nvGraphicFramePr>
        <p:xfrm>
          <a:off x="1214414" y="2240739"/>
          <a:ext cx="6715172" cy="3760029"/>
        </p:xfrm>
        <a:graphic>
          <a:graphicData uri="http://schemas.openxmlformats.org/drawingml/2006/table">
            <a:tbl>
              <a:tblPr/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7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위험 요소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위험 관리 기법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잘못된 기능의 소프트웨어 개발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프로토타이핑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조직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직능 분석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잘못된 인터페이스의 개발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프로토타이핑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사용자 분류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과포장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요구 삭감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비용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수익 분석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과도한 요구 변경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 Graphic, UI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변경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최대 변경 상한선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점증적 개발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실시간 성능의 빈약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위치기반 서비스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좌석수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업데이트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시뮬레이션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기술적 취약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기술 분석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114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BAEE182B-0E8C-4B8C-8DD6-213942C3F7D8}"/>
              </a:ext>
            </a:extLst>
          </p:cNvPr>
          <p:cNvSpPr/>
          <p:nvPr/>
        </p:nvSpPr>
        <p:spPr>
          <a:xfrm>
            <a:off x="386466" y="2351699"/>
            <a:ext cx="2565287" cy="3453981"/>
          </a:xfrm>
          <a:prstGeom prst="flowChartDocumen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9094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기술 관리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731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문제점 해결 방안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실행 단추: 뒤로 또는 앞으로 이동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D54CAE-CA50-4CA4-B5A7-AB2584FD2B38}"/>
              </a:ext>
            </a:extLst>
          </p:cNvPr>
          <p:cNvSpPr/>
          <p:nvPr/>
        </p:nvSpPr>
        <p:spPr>
          <a:xfrm>
            <a:off x="985033" y="2598204"/>
            <a:ext cx="1368152" cy="1281360"/>
          </a:xfrm>
          <a:prstGeom prst="actionButtonBackPrevious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F68F9-BD74-4D5F-98E8-FC1941F212B0}"/>
              </a:ext>
            </a:extLst>
          </p:cNvPr>
          <p:cNvSpPr txBox="1"/>
          <p:nvPr/>
        </p:nvSpPr>
        <p:spPr>
          <a:xfrm>
            <a:off x="627142" y="4132247"/>
            <a:ext cx="2160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버전 관리</a:t>
            </a:r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이전 버전으로</a:t>
            </a:r>
            <a:endParaRPr lang="en-US" altLang="ko-KR" sz="2400" dirty="0">
              <a:solidFill>
                <a:schemeClr val="tx2">
                  <a:lumMod val="20000"/>
                  <a:lumOff val="8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롤백 용이</a:t>
            </a:r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6600F7AF-B8ED-44B8-B803-B85DDB9EAEEF}"/>
              </a:ext>
            </a:extLst>
          </p:cNvPr>
          <p:cNvSpPr/>
          <p:nvPr/>
        </p:nvSpPr>
        <p:spPr>
          <a:xfrm>
            <a:off x="3365901" y="2892301"/>
            <a:ext cx="2565287" cy="3928807"/>
          </a:xfrm>
          <a:prstGeom prst="flowChartDocumen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D518238A-5079-4039-8937-5E2E088EF50F}"/>
              </a:ext>
            </a:extLst>
          </p:cNvPr>
          <p:cNvSpPr/>
          <p:nvPr/>
        </p:nvSpPr>
        <p:spPr>
          <a:xfrm>
            <a:off x="6353854" y="1844824"/>
            <a:ext cx="2565287" cy="3521821"/>
          </a:xfrm>
          <a:prstGeom prst="flowChartDocumen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876349-4370-456D-BE64-FA6448416085}"/>
              </a:ext>
            </a:extLst>
          </p:cNvPr>
          <p:cNvSpPr txBox="1"/>
          <p:nvPr/>
        </p:nvSpPr>
        <p:spPr>
          <a:xfrm>
            <a:off x="3411557" y="4622212"/>
            <a:ext cx="2470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개인정보 수집</a:t>
            </a:r>
            <a:endParaRPr lang="en-US" altLang="ko-KR" sz="2400" dirty="0">
              <a:solidFill>
                <a:schemeClr val="tx2">
                  <a:lumMod val="20000"/>
                  <a:lumOff val="8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동의 하 진행</a:t>
            </a:r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철저한 보안</a:t>
            </a:r>
            <a:endParaRPr lang="en-US" altLang="ko-KR" sz="2400" dirty="0">
              <a:solidFill>
                <a:schemeClr val="tx2">
                  <a:lumMod val="20000"/>
                  <a:lumOff val="8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유지 설계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351B1-C9E6-49BA-BDB0-115E621FBA54}"/>
              </a:ext>
            </a:extLst>
          </p:cNvPr>
          <p:cNvSpPr txBox="1"/>
          <p:nvPr/>
        </p:nvSpPr>
        <p:spPr>
          <a:xfrm>
            <a:off x="6371822" y="3735429"/>
            <a:ext cx="25293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금액 차감 로그 실시간 분석</a:t>
            </a:r>
            <a:endParaRPr lang="en-US" altLang="ko-KR" sz="2400" dirty="0">
              <a:solidFill>
                <a:schemeClr val="tx2">
                  <a:lumMod val="20000"/>
                  <a:lumOff val="8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FontTx/>
              <a:buChar char="-"/>
            </a:pP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F4CB93-20F7-485F-85CF-899C64ECDA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9006" y="3078534"/>
            <a:ext cx="1399078" cy="13816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A1D40F-9BFA-4045-AC2B-F589030AE3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2068423"/>
            <a:ext cx="1449878" cy="14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79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3964227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표준 및 개발 절차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6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04370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절차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방법론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0" name="Picture 2" descr="ê·¸ë¦¼ 2-8 ì§íì  íë¡ì¸ì¤ ëª¨ë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06463"/>
            <a:ext cx="6357982" cy="3508553"/>
          </a:xfrm>
          <a:prstGeom prst="rect">
            <a:avLst/>
          </a:prstGeom>
          <a:noFill/>
        </p:spPr>
      </p:pic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714348" y="5357826"/>
            <a:ext cx="22860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[</a:t>
            </a:r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진화적 모델 프로세스</a:t>
            </a:r>
            <a:r>
              <a:rPr lang="en-US" altLang="ko-KR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  <a:t>]</a:t>
            </a:r>
            <a:b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Lato Regular"/>
              </a:rPr>
            </a:br>
            <a:endParaRPr lang="id-ID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Lato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2261838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검토 회의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7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8283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둥근 사각형 38">
            <a:extLst>
              <a:ext uri="{FF2B5EF4-FFF2-40B4-BE49-F238E27FC236}">
                <a16:creationId xmlns:a16="http://schemas.microsoft.com/office/drawing/2014/main" id="{7F012808-3C32-41D5-BB82-171E722FB3B5}"/>
              </a:ext>
            </a:extLst>
          </p:cNvPr>
          <p:cNvSpPr/>
          <p:nvPr/>
        </p:nvSpPr>
        <p:spPr>
          <a:xfrm flipH="1">
            <a:off x="2987824" y="1"/>
            <a:ext cx="6156174" cy="6857999"/>
          </a:xfrm>
          <a:prstGeom prst="round1Rect">
            <a:avLst>
              <a:gd name="adj" fmla="val 0"/>
            </a:avLst>
          </a:prstGeom>
          <a:solidFill>
            <a:srgbClr val="E1E4EB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8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2009265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9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3489721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5" name="한쪽 모서리가 둥근 사각형 32">
            <a:extLst>
              <a:ext uri="{FF2B5EF4-FFF2-40B4-BE49-F238E27FC236}">
                <a16:creationId xmlns:a16="http://schemas.microsoft.com/office/drawing/2014/main" id="{3D9223F4-CB4B-4CA6-8E84-7A3C470EBB78}"/>
              </a:ext>
            </a:extLst>
          </p:cNvPr>
          <p:cNvSpPr/>
          <p:nvPr/>
        </p:nvSpPr>
        <p:spPr>
          <a:xfrm flipH="1">
            <a:off x="4106516" y="853121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7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493056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19F67AB-8793-4C81-8420-633FCBD5BD3B}"/>
              </a:ext>
            </a:extLst>
          </p:cNvPr>
          <p:cNvSpPr txBox="1">
            <a:spLocks/>
          </p:cNvSpPr>
          <p:nvPr/>
        </p:nvSpPr>
        <p:spPr>
          <a:xfrm>
            <a:off x="4306163" y="566952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1" name="한쪽 모서리가 둥근 사각형 32">
            <a:extLst>
              <a:ext uri="{FF2B5EF4-FFF2-40B4-BE49-F238E27FC236}">
                <a16:creationId xmlns:a16="http://schemas.microsoft.com/office/drawing/2014/main" id="{F917CAE6-21FC-46F2-81DC-A52B2F6231A1}"/>
              </a:ext>
            </a:extLst>
          </p:cNvPr>
          <p:cNvSpPr/>
          <p:nvPr/>
        </p:nvSpPr>
        <p:spPr>
          <a:xfrm flipH="1">
            <a:off x="4106516" y="2351573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6E893F2-B790-4207-82B1-CD3197F7B105}"/>
              </a:ext>
            </a:extLst>
          </p:cNvPr>
          <p:cNvSpPr txBox="1">
            <a:spLocks/>
          </p:cNvSpPr>
          <p:nvPr/>
        </p:nvSpPr>
        <p:spPr>
          <a:xfrm>
            <a:off x="4306163" y="2065404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5" name="한쪽 모서리가 둥근 사각형 32">
            <a:extLst>
              <a:ext uri="{FF2B5EF4-FFF2-40B4-BE49-F238E27FC236}">
                <a16:creationId xmlns:a16="http://schemas.microsoft.com/office/drawing/2014/main" id="{C69EFA9C-306E-4AC7-AE5A-E103A5C859FC}"/>
              </a:ext>
            </a:extLst>
          </p:cNvPr>
          <p:cNvSpPr/>
          <p:nvPr/>
        </p:nvSpPr>
        <p:spPr>
          <a:xfrm flipH="1">
            <a:off x="4106516" y="3848052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BD5658D-C9A7-4081-8BCE-34EE22C8AF4A}"/>
              </a:ext>
            </a:extLst>
          </p:cNvPr>
          <p:cNvSpPr txBox="1">
            <a:spLocks/>
          </p:cNvSpPr>
          <p:nvPr/>
        </p:nvSpPr>
        <p:spPr>
          <a:xfrm>
            <a:off x="4306163" y="3561883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38" name="한쪽 모서리가 둥근 사각형 32">
            <a:extLst>
              <a:ext uri="{FF2B5EF4-FFF2-40B4-BE49-F238E27FC236}">
                <a16:creationId xmlns:a16="http://schemas.microsoft.com/office/drawing/2014/main" id="{31AB13C4-9BC1-42D6-B076-9AE4C65AA91B}"/>
              </a:ext>
            </a:extLst>
          </p:cNvPr>
          <p:cNvSpPr/>
          <p:nvPr/>
        </p:nvSpPr>
        <p:spPr>
          <a:xfrm flipH="1">
            <a:off x="5239658" y="853121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9" name="한쪽 모서리가 둥근 사각형 32">
            <a:extLst>
              <a:ext uri="{FF2B5EF4-FFF2-40B4-BE49-F238E27FC236}">
                <a16:creationId xmlns:a16="http://schemas.microsoft.com/office/drawing/2014/main" id="{77B4B11D-FEA2-4996-9406-0650A7C65E70}"/>
              </a:ext>
            </a:extLst>
          </p:cNvPr>
          <p:cNvSpPr/>
          <p:nvPr/>
        </p:nvSpPr>
        <p:spPr>
          <a:xfrm flipH="1">
            <a:off x="5239658" y="2351573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0" name="한쪽 모서리가 둥근 사각형 32">
            <a:extLst>
              <a:ext uri="{FF2B5EF4-FFF2-40B4-BE49-F238E27FC236}">
                <a16:creationId xmlns:a16="http://schemas.microsoft.com/office/drawing/2014/main" id="{844591AE-6849-4E3E-AAAB-2CF30A68EA6B}"/>
              </a:ext>
            </a:extLst>
          </p:cNvPr>
          <p:cNvSpPr/>
          <p:nvPr/>
        </p:nvSpPr>
        <p:spPr>
          <a:xfrm flipH="1">
            <a:off x="5239658" y="3848052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BC862C86-C00B-4420-BC8D-7604D6326864}"/>
              </a:ext>
            </a:extLst>
          </p:cNvPr>
          <p:cNvSpPr txBox="1">
            <a:spLocks/>
          </p:cNvSpPr>
          <p:nvPr/>
        </p:nvSpPr>
        <p:spPr>
          <a:xfrm>
            <a:off x="5444926" y="1040316"/>
            <a:ext cx="2750753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기술 관리 방법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F59B8D5A-7E0E-4CC0-A001-C7199097149F}"/>
              </a:ext>
            </a:extLst>
          </p:cNvPr>
          <p:cNvSpPr txBox="1">
            <a:spLocks/>
          </p:cNvSpPr>
          <p:nvPr/>
        </p:nvSpPr>
        <p:spPr>
          <a:xfrm>
            <a:off x="5436096" y="2538768"/>
            <a:ext cx="3305392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표준 및 개발 절차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8A337EA5-36F6-4E07-984D-08A422D018B9}"/>
              </a:ext>
            </a:extLst>
          </p:cNvPr>
          <p:cNvSpPr txBox="1">
            <a:spLocks/>
          </p:cNvSpPr>
          <p:nvPr/>
        </p:nvSpPr>
        <p:spPr>
          <a:xfrm>
            <a:off x="5444926" y="4035246"/>
            <a:ext cx="1785745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검토 회의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EC3C39-56E9-4A06-A4D2-B8604D655D10}"/>
              </a:ext>
            </a:extLst>
          </p:cNvPr>
          <p:cNvCxnSpPr>
            <a:cxnSpLocks/>
          </p:cNvCxnSpPr>
          <p:nvPr/>
        </p:nvCxnSpPr>
        <p:spPr bwMode="auto">
          <a:xfrm>
            <a:off x="0" y="1750169"/>
            <a:ext cx="2339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9552" y="118804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목차</a:t>
            </a:r>
          </a:p>
        </p:txBody>
      </p:sp>
      <p:sp>
        <p:nvSpPr>
          <p:cNvPr id="64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51" y="4989919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65" name="한쪽 모서리가 둥근 사각형 32">
            <a:extLst>
              <a:ext uri="{FF2B5EF4-FFF2-40B4-BE49-F238E27FC236}">
                <a16:creationId xmlns:a16="http://schemas.microsoft.com/office/drawing/2014/main" id="{C69EFA9C-306E-4AC7-AE5A-E103A5C859FC}"/>
              </a:ext>
            </a:extLst>
          </p:cNvPr>
          <p:cNvSpPr/>
          <p:nvPr/>
        </p:nvSpPr>
        <p:spPr>
          <a:xfrm flipH="1">
            <a:off x="4106550" y="5348250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5BD5658D-C9A7-4081-8BCE-34EE22C8AF4A}"/>
              </a:ext>
            </a:extLst>
          </p:cNvPr>
          <p:cNvSpPr txBox="1">
            <a:spLocks/>
          </p:cNvSpPr>
          <p:nvPr/>
        </p:nvSpPr>
        <p:spPr>
          <a:xfrm>
            <a:off x="4306197" y="5062081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70" name="한쪽 모서리가 둥근 사각형 32">
            <a:extLst>
              <a:ext uri="{FF2B5EF4-FFF2-40B4-BE49-F238E27FC236}">
                <a16:creationId xmlns:a16="http://schemas.microsoft.com/office/drawing/2014/main" id="{844591AE-6849-4E3E-AAAB-2CF30A68EA6B}"/>
              </a:ext>
            </a:extLst>
          </p:cNvPr>
          <p:cNvSpPr/>
          <p:nvPr/>
        </p:nvSpPr>
        <p:spPr>
          <a:xfrm flipH="1">
            <a:off x="5239692" y="5348250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8A337EA5-36F6-4E07-984D-08A422D018B9}"/>
              </a:ext>
            </a:extLst>
          </p:cNvPr>
          <p:cNvSpPr txBox="1">
            <a:spLocks/>
          </p:cNvSpPr>
          <p:nvPr/>
        </p:nvSpPr>
        <p:spPr>
          <a:xfrm>
            <a:off x="5444960" y="5535444"/>
            <a:ext cx="1785745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개발 환경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20976" y="857232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5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0976" y="2357430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6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0976" y="3857628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7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20976" y="5357826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8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4988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검토 회의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일정</a:t>
            </a:r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진행 방법</a:t>
            </a:r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후속조치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B05AA7-6A2D-4624-A409-5F8E7E782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453"/>
              </p:ext>
            </p:extLst>
          </p:nvPr>
        </p:nvGraphicFramePr>
        <p:xfrm>
          <a:off x="322395" y="2071678"/>
          <a:ext cx="8535885" cy="4238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7152">
                  <a:extLst>
                    <a:ext uri="{9D8B030D-6E8A-4147-A177-3AD203B41FA5}">
                      <a16:colId xmlns:a16="http://schemas.microsoft.com/office/drawing/2014/main" val="4037559554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774588546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1361648449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2616860680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2141679535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1367919769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3944491120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4066421982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748923830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2183535778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214048297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3285027194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1318091674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2687842804"/>
                    </a:ext>
                  </a:extLst>
                </a:gridCol>
                <a:gridCol w="241127">
                  <a:extLst>
                    <a:ext uri="{9D8B030D-6E8A-4147-A177-3AD203B41FA5}">
                      <a16:colId xmlns:a16="http://schemas.microsoft.com/office/drawing/2014/main" val="3695649651"/>
                    </a:ext>
                  </a:extLst>
                </a:gridCol>
                <a:gridCol w="2772955">
                  <a:extLst>
                    <a:ext uri="{9D8B030D-6E8A-4147-A177-3AD203B41FA5}">
                      <a16:colId xmlns:a16="http://schemas.microsoft.com/office/drawing/2014/main" val="2977571600"/>
                    </a:ext>
                  </a:extLst>
                </a:gridCol>
              </a:tblGrid>
              <a:tr h="367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2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진행방법</a:t>
                      </a:r>
                      <a:endParaRPr lang="ko-KR" altLang="en-US" sz="22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</a:t>
                      </a:r>
                      <a:r>
                        <a:rPr lang="ko-KR" alt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월</a:t>
                      </a:r>
                      <a:endParaRPr lang="ko-KR" alt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11</a:t>
                      </a:r>
                      <a:r>
                        <a:rPr lang="ko-KR" alt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월</a:t>
                      </a:r>
                      <a:endParaRPr lang="ko-KR" alt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12</a:t>
                      </a:r>
                      <a:r>
                        <a:rPr lang="ko-KR" alt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월</a:t>
                      </a:r>
                      <a:endParaRPr lang="ko-KR" alt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월</a:t>
                      </a:r>
                      <a:endParaRPr lang="ko-KR" alt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후속조치</a:t>
                      </a:r>
                      <a:endParaRPr lang="ko-KR" alt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extLst>
                  <a:ext uri="{0D108BD9-81ED-4DB2-BD59-A6C34878D82A}">
                    <a16:rowId xmlns:a16="http://schemas.microsoft.com/office/drawing/2014/main" val="3587138796"/>
                  </a:ext>
                </a:extLst>
              </a:tr>
              <a:tr h="30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47015"/>
                  </a:ext>
                </a:extLst>
              </a:tr>
              <a:tr h="594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계획서 및 진행 상황 점검</a:t>
                      </a:r>
                      <a:endParaRPr lang="ko-KR" altLang="en-US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계획서 보완 및 수정을 통한 </a:t>
                      </a:r>
                      <a:b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원활한 진행 계획 수립</a:t>
                      </a:r>
                      <a:endParaRPr lang="ko-KR" altLang="en-US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extLst>
                  <a:ext uri="{0D108BD9-81ED-4DB2-BD59-A6C34878D82A}">
                    <a16:rowId xmlns:a16="http://schemas.microsoft.com/office/drawing/2014/main" val="4177478515"/>
                  </a:ext>
                </a:extLst>
              </a:tr>
              <a:tr h="594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설계 오류 진단 및 구현 계획 점검</a:t>
                      </a:r>
                      <a:endParaRPr lang="ko-KR" altLang="en-US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설계서와 구현계획을 확인하여 </a:t>
                      </a:r>
                      <a:b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일정이 차질 없게 진행 되도록 함</a:t>
                      </a:r>
                      <a:endParaRPr lang="ko-KR" altLang="en-US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extLst>
                  <a:ext uri="{0D108BD9-81ED-4DB2-BD59-A6C34878D82A}">
                    <a16:rowId xmlns:a16="http://schemas.microsoft.com/office/drawing/2014/main" val="3483515031"/>
                  </a:ext>
                </a:extLst>
              </a:tr>
              <a:tr h="594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개발 진행 상황 브리핑</a:t>
                      </a:r>
                      <a:endParaRPr lang="ko-KR" altLang="en-US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전체 일정에 맞춰 개발 진행 속도를 조절</a:t>
                      </a:r>
                      <a:endParaRPr lang="ko-KR" altLang="en-US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extLst>
                  <a:ext uri="{0D108BD9-81ED-4DB2-BD59-A6C34878D82A}">
                    <a16:rowId xmlns:a16="http://schemas.microsoft.com/office/drawing/2014/main" val="4235199318"/>
                  </a:ext>
                </a:extLst>
              </a:tr>
              <a:tr h="594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중간 산출물 테스트</a:t>
                      </a:r>
                      <a:endParaRPr lang="ko-KR" altLang="en-US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구현이 완료된 부분부터 알파테스트를 </a:t>
                      </a:r>
                      <a:b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시행</a:t>
                      </a:r>
                      <a:r>
                        <a:rPr lang="en-US" altLang="ko-KR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유지 보수를 진행함 </a:t>
                      </a:r>
                      <a:endParaRPr lang="ko-KR" altLang="en-US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extLst>
                  <a:ext uri="{0D108BD9-81ED-4DB2-BD59-A6C34878D82A}">
                    <a16:rowId xmlns:a16="http://schemas.microsoft.com/office/drawing/2014/main" val="3476938970"/>
                  </a:ext>
                </a:extLst>
              </a:tr>
              <a:tr h="594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산출물 점검 및 테스트</a:t>
                      </a:r>
                      <a:endParaRPr lang="ko-KR" altLang="en-US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최종 산출물에 대한 베타테스트 </a:t>
                      </a:r>
                      <a:b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시행 자료를 수집하여 유지 보수를 진행함</a:t>
                      </a:r>
                      <a:endParaRPr lang="ko-KR" altLang="en-US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extLst>
                  <a:ext uri="{0D108BD9-81ED-4DB2-BD59-A6C34878D82A}">
                    <a16:rowId xmlns:a16="http://schemas.microsoft.com/office/drawing/2014/main" val="1488235432"/>
                  </a:ext>
                </a:extLst>
              </a:tr>
              <a:tr h="594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배포한 산출물에 대한 점검</a:t>
                      </a:r>
                      <a:endParaRPr lang="ko-KR" altLang="en-US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배포한 산출물에 대한 오류 내역을 확인하여 </a:t>
                      </a:r>
                      <a:b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지속적인 유지 보수를 진행함</a:t>
                      </a:r>
                      <a:endParaRPr lang="ko-KR" altLang="en-US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4852" marR="4852" marT="4852" marB="0" anchor="ctr"/>
                </a:tc>
                <a:extLst>
                  <a:ext uri="{0D108BD9-81ED-4DB2-BD59-A6C34878D82A}">
                    <a16:rowId xmlns:a16="http://schemas.microsoft.com/office/drawing/2014/main" val="191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329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2261838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개발 환경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8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50213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46218" y="-4553"/>
            <a:ext cx="395536" cy="908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45419" y="-4553"/>
            <a:ext cx="369710" cy="582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14005" y="-4553"/>
            <a:ext cx="8429995" cy="2912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26F61460-9041-40DA-B17B-34D660D88123}"/>
              </a:ext>
            </a:extLst>
          </p:cNvPr>
          <p:cNvSpPr>
            <a:spLocks/>
          </p:cNvSpPr>
          <p:nvPr/>
        </p:nvSpPr>
        <p:spPr bwMode="auto">
          <a:xfrm>
            <a:off x="3469927" y="1498111"/>
            <a:ext cx="1795975" cy="1795966"/>
          </a:xfrm>
          <a:custGeom>
            <a:avLst/>
            <a:gdLst>
              <a:gd name="T0" fmla="*/ 225 w 402"/>
              <a:gd name="T1" fmla="*/ 388 h 402"/>
              <a:gd name="T2" fmla="*/ 13 w 402"/>
              <a:gd name="T3" fmla="*/ 225 h 402"/>
              <a:gd name="T4" fmla="*/ 177 w 402"/>
              <a:gd name="T5" fmla="*/ 13 h 402"/>
              <a:gd name="T6" fmla="*/ 389 w 402"/>
              <a:gd name="T7" fmla="*/ 177 h 402"/>
              <a:gd name="T8" fmla="*/ 225 w 402"/>
              <a:gd name="T9" fmla="*/ 38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402">
                <a:moveTo>
                  <a:pt x="225" y="388"/>
                </a:moveTo>
                <a:cubicBezTo>
                  <a:pt x="121" y="402"/>
                  <a:pt x="26" y="328"/>
                  <a:pt x="13" y="225"/>
                </a:cubicBezTo>
                <a:cubicBezTo>
                  <a:pt x="0" y="121"/>
                  <a:pt x="73" y="26"/>
                  <a:pt x="177" y="13"/>
                </a:cubicBezTo>
                <a:cubicBezTo>
                  <a:pt x="280" y="0"/>
                  <a:pt x="376" y="73"/>
                  <a:pt x="389" y="177"/>
                </a:cubicBezTo>
                <a:cubicBezTo>
                  <a:pt x="402" y="280"/>
                  <a:pt x="328" y="375"/>
                  <a:pt x="225" y="388"/>
                </a:cubicBezTo>
                <a:close/>
              </a:path>
            </a:pathLst>
          </a:custGeom>
          <a:solidFill>
            <a:srgbClr val="003C71"/>
          </a:solidFill>
          <a:ln w="3175">
            <a:solidFill>
              <a:srgbClr val="005EA4"/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 defTabSz="457200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600" kern="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716651-D86C-438C-BCE1-6168A58E4D1D}"/>
              </a:ext>
            </a:extLst>
          </p:cNvPr>
          <p:cNvSpPr/>
          <p:nvPr/>
        </p:nvSpPr>
        <p:spPr>
          <a:xfrm>
            <a:off x="3682386" y="2071678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개발환경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C3448B-52C2-40CA-AB9D-F0E3D01B48C4}"/>
              </a:ext>
            </a:extLst>
          </p:cNvPr>
          <p:cNvCxnSpPr>
            <a:cxnSpLocks/>
          </p:cNvCxnSpPr>
          <p:nvPr/>
        </p:nvCxnSpPr>
        <p:spPr>
          <a:xfrm>
            <a:off x="5373384" y="2446005"/>
            <a:ext cx="422052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D79E48-EA88-41C4-BFEC-5D7EBAC3505A}"/>
              </a:ext>
            </a:extLst>
          </p:cNvPr>
          <p:cNvCxnSpPr>
            <a:cxnSpLocks/>
          </p:cNvCxnSpPr>
          <p:nvPr/>
        </p:nvCxnSpPr>
        <p:spPr>
          <a:xfrm flipH="1">
            <a:off x="2926810" y="2446005"/>
            <a:ext cx="435436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B08572C0-DC65-4287-A1AF-E2F60132F363}"/>
              </a:ext>
            </a:extLst>
          </p:cNvPr>
          <p:cNvSpPr/>
          <p:nvPr/>
        </p:nvSpPr>
        <p:spPr>
          <a:xfrm flipV="1">
            <a:off x="3355441" y="1403507"/>
            <a:ext cx="2024748" cy="2024747"/>
          </a:xfrm>
          <a:prstGeom prst="arc">
            <a:avLst>
              <a:gd name="adj1" fmla="val 10829152"/>
              <a:gd name="adj2" fmla="val 0"/>
            </a:avLst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0" name="Picture 2" descr="ê´ë ¨ ì´ë¯¸ì§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36"/>
            <a:ext cx="2028180" cy="1619251"/>
          </a:xfrm>
          <a:prstGeom prst="rect">
            <a:avLst/>
          </a:prstGeom>
          <a:noFill/>
        </p:spPr>
      </p:pic>
      <p:pic>
        <p:nvPicPr>
          <p:cNvPr id="48132" name="Picture 4" descr="ê´ë ¨ ì´ë¯¸ì§"/>
          <p:cNvPicPr>
            <a:picLocks noChangeAspect="1" noChangeArrowheads="1"/>
          </p:cNvPicPr>
          <p:nvPr/>
        </p:nvPicPr>
        <p:blipFill>
          <a:blip r:embed="rId4" cstate="print"/>
          <a:srcRect l="9309" r="8458"/>
          <a:stretch>
            <a:fillRect/>
          </a:stretch>
        </p:blipFill>
        <p:spPr bwMode="auto">
          <a:xfrm>
            <a:off x="5981062" y="1928802"/>
            <a:ext cx="2734342" cy="1143008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6000760" y="3857628"/>
            <a:ext cx="2714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파이어베이스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(Firebase, Inc)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사가 개발하고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 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구글에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인수된 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 및 웹 애플리케이션 개발 플랫폼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00760" y="3071810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App GUI,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개발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 개발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910" y="314324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2910" y="3714752"/>
            <a:ext cx="24288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SQL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 개발과 관리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데이터베이스 설계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생성 그리고 유지를 위한 단일 개발 통합 환경을 제공하는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비주얼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데이터베이스 설계 도구</a:t>
            </a:r>
          </a:p>
        </p:txBody>
      </p:sp>
    </p:spTree>
    <p:extLst>
      <p:ext uri="{BB962C8B-B14F-4D97-AF65-F5344CB8AC3E}">
        <p14:creationId xmlns:p14="http://schemas.microsoft.com/office/powerpoint/2010/main" val="3588366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3273332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성능 시험 방법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9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7776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57158" y="4286256"/>
            <a:ext cx="8429684" cy="1857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성능 시험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소프트웨어 테스트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9986" y="2139302"/>
            <a:ext cx="742955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진화적 모델을 따르기 때문에 </a:t>
            </a:r>
            <a:r>
              <a:rPr lang="ko-KR" altLang="en-US" sz="2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점증적 릴리스</a:t>
            </a:r>
            <a:endParaRPr lang="en-US" altLang="ko-KR" sz="24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각 릴리스 단계 이전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기사 대상 베타 테스트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몇 개 노선에서 시범 운영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각 릴리스 단계 이후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일어나는 예상치 못한 문제 해결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214282" y="2787374"/>
            <a:ext cx="8633929" cy="1239879"/>
            <a:chOff x="330559" y="3302221"/>
            <a:chExt cx="8264392" cy="1239879"/>
          </a:xfrm>
        </p:grpSpPr>
        <p:sp>
          <p:nvSpPr>
            <p:cNvPr id="25" name="Freeform 1"/>
            <p:cNvSpPr>
              <a:spLocks noChangeArrowheads="1"/>
            </p:cNvSpPr>
            <p:nvPr/>
          </p:nvSpPr>
          <p:spPr bwMode="auto">
            <a:xfrm>
              <a:off x="330559" y="3302222"/>
              <a:ext cx="2364889" cy="1239878"/>
            </a:xfrm>
            <a:custGeom>
              <a:avLst/>
              <a:gdLst>
                <a:gd name="T0" fmla="*/ 5639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9 w 7144"/>
                <a:gd name="T9" fmla="*/ 3557 h 3558"/>
                <a:gd name="T10" fmla="*/ 7143 w 7144"/>
                <a:gd name="T11" fmla="*/ 1792 h 3558"/>
                <a:gd name="T12" fmla="*/ 5639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39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9" y="3557"/>
                  </a:lnTo>
                  <a:lnTo>
                    <a:pt x="7143" y="1792"/>
                  </a:lnTo>
                  <a:lnTo>
                    <a:pt x="5639" y="0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Freeform 2"/>
            <p:cNvSpPr>
              <a:spLocks noChangeArrowheads="1"/>
            </p:cNvSpPr>
            <p:nvPr/>
          </p:nvSpPr>
          <p:spPr bwMode="auto">
            <a:xfrm>
              <a:off x="2297035" y="3302222"/>
              <a:ext cx="2364889" cy="1239878"/>
            </a:xfrm>
            <a:custGeom>
              <a:avLst/>
              <a:gdLst>
                <a:gd name="T0" fmla="*/ 5668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8 w 7144"/>
                <a:gd name="T9" fmla="*/ 3557 h 3558"/>
                <a:gd name="T10" fmla="*/ 7143 w 7144"/>
                <a:gd name="T11" fmla="*/ 1792 h 3558"/>
                <a:gd name="T12" fmla="*/ 5668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68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8" y="3557"/>
                  </a:lnTo>
                  <a:lnTo>
                    <a:pt x="7143" y="1792"/>
                  </a:lnTo>
                  <a:lnTo>
                    <a:pt x="5668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Freeform 1"/>
            <p:cNvSpPr>
              <a:spLocks noChangeArrowheads="1"/>
            </p:cNvSpPr>
            <p:nvPr/>
          </p:nvSpPr>
          <p:spPr bwMode="auto">
            <a:xfrm>
              <a:off x="4262154" y="3302222"/>
              <a:ext cx="2364889" cy="1239878"/>
            </a:xfrm>
            <a:custGeom>
              <a:avLst/>
              <a:gdLst>
                <a:gd name="T0" fmla="*/ 5639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9 w 7144"/>
                <a:gd name="T9" fmla="*/ 3557 h 3558"/>
                <a:gd name="T10" fmla="*/ 7143 w 7144"/>
                <a:gd name="T11" fmla="*/ 1792 h 3558"/>
                <a:gd name="T12" fmla="*/ 5639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39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9" y="3557"/>
                  </a:lnTo>
                  <a:lnTo>
                    <a:pt x="7143" y="1792"/>
                  </a:lnTo>
                  <a:lnTo>
                    <a:pt x="5639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2"/>
            <p:cNvSpPr>
              <a:spLocks noChangeArrowheads="1"/>
            </p:cNvSpPr>
            <p:nvPr/>
          </p:nvSpPr>
          <p:spPr bwMode="auto">
            <a:xfrm>
              <a:off x="6230062" y="3302221"/>
              <a:ext cx="2364889" cy="1239878"/>
            </a:xfrm>
            <a:custGeom>
              <a:avLst/>
              <a:gdLst>
                <a:gd name="T0" fmla="*/ 5668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8 w 7144"/>
                <a:gd name="T9" fmla="*/ 3557 h 3558"/>
                <a:gd name="T10" fmla="*/ 7143 w 7144"/>
                <a:gd name="T11" fmla="*/ 1792 h 3558"/>
                <a:gd name="T12" fmla="*/ 5668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68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8" y="3557"/>
                  </a:lnTo>
                  <a:lnTo>
                    <a:pt x="7143" y="1792"/>
                  </a:lnTo>
                  <a:lnTo>
                    <a:pt x="566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98807" y="3075406"/>
            <a:ext cx="1778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승차권 결제 </a:t>
            </a:r>
            <a:endParaRPr lang="en-US" altLang="ko-KR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및 사용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34564" y="3075406"/>
            <a:ext cx="1778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위치기반</a:t>
            </a:r>
            <a:endParaRPr lang="en-US" altLang="ko-KR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서비스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6266" y="3178782"/>
            <a:ext cx="177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좌석 정보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5351" y="3178782"/>
            <a:ext cx="177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통계 기능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1510029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문서화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10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55014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57158" y="3071810"/>
            <a:ext cx="8429684" cy="3071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5984" y="2000240"/>
            <a:ext cx="4572032" cy="6429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7544" y="2071678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시스템의 사용과 운영을 위한 문서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매뉴얼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따라 다른 사용법 설명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운영자 매뉴얼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시스템의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구성별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인터페이스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 서버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데이터베이스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설명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문서화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매뉴얼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2140009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유지 보수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11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4392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4"/>
          <p:cNvGrpSpPr/>
          <p:nvPr/>
        </p:nvGrpSpPr>
        <p:grpSpPr>
          <a:xfrm>
            <a:off x="-2331" y="-27384"/>
            <a:ext cx="5137759" cy="987524"/>
            <a:chOff x="-19845" y="-1075039"/>
            <a:chExt cx="7760195" cy="1491580"/>
          </a:xfrm>
        </p:grpSpPr>
        <p:sp>
          <p:nvSpPr>
            <p:cNvPr id="11" name="직사각형 10"/>
            <p:cNvSpPr/>
            <p:nvPr/>
          </p:nvSpPr>
          <p:spPr>
            <a:xfrm>
              <a:off x="-19845" y="141085"/>
              <a:ext cx="7760195" cy="275456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19845" y="-87515"/>
              <a:ext cx="1567509" cy="504056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19845" y="-570983"/>
              <a:ext cx="919437" cy="987524"/>
            </a:xfrm>
            <a:prstGeom prst="rect">
              <a:avLst/>
            </a:prstGeom>
            <a:solidFill>
              <a:schemeClr val="tx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-19844" y="-1075039"/>
              <a:ext cx="459718" cy="1491580"/>
            </a:xfrm>
            <a:prstGeom prst="rect">
              <a:avLst/>
            </a:prstGeom>
            <a:solidFill>
              <a:schemeClr val="tx2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87624" y="93801"/>
            <a:ext cx="3132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유지 보수</a:t>
            </a:r>
          </a:p>
        </p:txBody>
      </p:sp>
      <p:grpSp>
        <p:nvGrpSpPr>
          <p:cNvPr id="59" name="그룹 24"/>
          <p:cNvGrpSpPr/>
          <p:nvPr/>
        </p:nvGrpSpPr>
        <p:grpSpPr>
          <a:xfrm>
            <a:off x="6643702" y="1071546"/>
            <a:ext cx="2143140" cy="1714512"/>
            <a:chOff x="4214810" y="2714620"/>
            <a:chExt cx="2928958" cy="2286016"/>
          </a:xfrm>
        </p:grpSpPr>
        <p:grpSp>
          <p:nvGrpSpPr>
            <p:cNvPr id="60" name="그룹 13"/>
            <p:cNvGrpSpPr/>
            <p:nvPr/>
          </p:nvGrpSpPr>
          <p:grpSpPr>
            <a:xfrm>
              <a:off x="4214810" y="2714620"/>
              <a:ext cx="2876975" cy="2214578"/>
              <a:chOff x="928662" y="2214554"/>
              <a:chExt cx="2876975" cy="2214578"/>
            </a:xfrm>
          </p:grpSpPr>
          <p:pic>
            <p:nvPicPr>
              <p:cNvPr id="62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3476" r="24616"/>
              <a:stretch>
                <a:fillRect/>
              </a:stretch>
            </p:blipFill>
            <p:spPr bwMode="auto">
              <a:xfrm>
                <a:off x="928662" y="2214554"/>
                <a:ext cx="2876975" cy="2214578"/>
              </a:xfrm>
              <a:prstGeom prst="rect">
                <a:avLst/>
              </a:prstGeom>
              <a:noFill/>
            </p:spPr>
          </p:pic>
          <p:sp>
            <p:nvSpPr>
              <p:cNvPr id="63" name="직사각형 62"/>
              <p:cNvSpPr/>
              <p:nvPr/>
            </p:nvSpPr>
            <p:spPr>
              <a:xfrm>
                <a:off x="1214414" y="2714620"/>
                <a:ext cx="928694" cy="100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5786446" y="2714620"/>
              <a:ext cx="1357322" cy="2286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786578" y="1285860"/>
            <a:ext cx="857256" cy="1143008"/>
            <a:chOff x="4857752" y="1071546"/>
            <a:chExt cx="2928958" cy="5072098"/>
          </a:xfrm>
        </p:grpSpPr>
        <p:grpSp>
          <p:nvGrpSpPr>
            <p:cNvPr id="66" name="그룹 62"/>
            <p:cNvGrpSpPr/>
            <p:nvPr/>
          </p:nvGrpSpPr>
          <p:grpSpPr>
            <a:xfrm>
              <a:off x="4857752" y="1071546"/>
              <a:ext cx="2928958" cy="5072098"/>
              <a:chOff x="4857752" y="1071546"/>
              <a:chExt cx="2928958" cy="5072098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4857752" y="1071546"/>
                <a:ext cx="2857520" cy="5000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9" name="그룹 60"/>
              <p:cNvGrpSpPr/>
              <p:nvPr/>
            </p:nvGrpSpPr>
            <p:grpSpPr>
              <a:xfrm>
                <a:off x="4857752" y="1285860"/>
                <a:ext cx="2928958" cy="4857784"/>
                <a:chOff x="8358214" y="1285860"/>
                <a:chExt cx="2928958" cy="4857784"/>
              </a:xfrm>
            </p:grpSpPr>
            <p:grpSp>
              <p:nvGrpSpPr>
                <p:cNvPr id="70" name="그룹 53"/>
                <p:cNvGrpSpPr/>
                <p:nvPr/>
              </p:nvGrpSpPr>
              <p:grpSpPr>
                <a:xfrm>
                  <a:off x="8358214" y="1285860"/>
                  <a:ext cx="2928958" cy="4857784"/>
                  <a:chOff x="8143900" y="1285860"/>
                  <a:chExt cx="2928958" cy="4857784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>
                    <a:off x="9001156" y="1643050"/>
                    <a:ext cx="2071702" cy="15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그룹 49"/>
                  <p:cNvGrpSpPr/>
                  <p:nvPr/>
                </p:nvGrpSpPr>
                <p:grpSpPr>
                  <a:xfrm>
                    <a:off x="8143900" y="1285860"/>
                    <a:ext cx="2857520" cy="4857784"/>
                    <a:chOff x="4857752" y="1285860"/>
                    <a:chExt cx="2857520" cy="4857784"/>
                  </a:xfrm>
                </p:grpSpPr>
                <p:sp>
                  <p:nvSpPr>
                    <p:cNvPr id="75" name="직사각형 74"/>
                    <p:cNvSpPr/>
                    <p:nvPr/>
                  </p:nvSpPr>
                  <p:spPr>
                    <a:xfrm>
                      <a:off x="4857752" y="1643050"/>
                      <a:ext cx="2857520" cy="450059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6" name="사다리꼴 75"/>
                    <p:cNvSpPr/>
                    <p:nvPr/>
                  </p:nvSpPr>
                  <p:spPr>
                    <a:xfrm>
                      <a:off x="4857752" y="1285860"/>
                      <a:ext cx="928694" cy="357190"/>
                    </a:xfrm>
                    <a:prstGeom prst="trapezoid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7" name="사다리꼴 76"/>
                    <p:cNvSpPr/>
                    <p:nvPr/>
                  </p:nvSpPr>
                  <p:spPr>
                    <a:xfrm>
                      <a:off x="6715140" y="1285860"/>
                      <a:ext cx="1000132" cy="357190"/>
                    </a:xfrm>
                    <a:prstGeom prst="trapezoid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8" name="사다리꼴 77"/>
                    <p:cNvSpPr/>
                    <p:nvPr/>
                  </p:nvSpPr>
                  <p:spPr>
                    <a:xfrm>
                      <a:off x="5786446" y="1285860"/>
                      <a:ext cx="1000132" cy="357190"/>
                    </a:xfrm>
                    <a:prstGeom prst="trapezoid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 flipV="1">
                      <a:off x="5183192" y="2158425"/>
                      <a:ext cx="2012171" cy="5463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>
                          <a:solidFill>
                            <a:srgbClr val="002060"/>
                          </a:solidFill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 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p:txBody>
                </p:sp>
                <p:sp>
                  <p:nvSpPr>
                    <p:cNvPr id="80" name="직사각형 79"/>
                    <p:cNvSpPr/>
                    <p:nvPr/>
                  </p:nvSpPr>
                  <p:spPr>
                    <a:xfrm>
                      <a:off x="5286380" y="3429000"/>
                      <a:ext cx="2000264" cy="20002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81" name="Picture 2" descr="qrì½ëì ëí ì´ë¯¸ì§ ê²ìê²°ê³¼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/>
                    <a:srcRect l="15101" r="16107"/>
                    <a:stretch>
                      <a:fillRect/>
                    </a:stretch>
                  </p:blipFill>
                  <p:spPr bwMode="auto">
                    <a:xfrm>
                      <a:off x="5429256" y="3571876"/>
                      <a:ext cx="1678804" cy="1637845"/>
                    </a:xfrm>
                    <a:prstGeom prst="rect">
                      <a:avLst/>
                    </a:prstGeom>
                    <a:noFill/>
                  </p:spPr>
                </p:pic>
              </p:grpSp>
            </p:grpSp>
            <p:pic>
              <p:nvPicPr>
                <p:cNvPr id="71" name="그림 70" descr="KakaoTalk_20181029_195003889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501354" y="1285860"/>
                  <a:ext cx="357190" cy="357190"/>
                </a:xfrm>
                <a:prstGeom prst="rect">
                  <a:avLst/>
                </a:prstGeom>
              </p:spPr>
            </p:pic>
            <p:sp>
              <p:nvSpPr>
                <p:cNvPr id="72" name="TextBox 71"/>
                <p:cNvSpPr txBox="1"/>
                <p:nvPr/>
              </p:nvSpPr>
              <p:spPr>
                <a:xfrm>
                  <a:off x="9595407" y="1285860"/>
                  <a:ext cx="420776" cy="936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</p:grpSp>
        <p:pic>
          <p:nvPicPr>
            <p:cNvPr id="67" name="그림 66" descr="KakaoTalk_20181029_200007237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72066" y="1214422"/>
              <a:ext cx="500066" cy="500066"/>
            </a:xfrm>
            <a:prstGeom prst="rect">
              <a:avLst/>
            </a:prstGeom>
          </p:spPr>
        </p:pic>
      </p:grpSp>
      <p:grpSp>
        <p:nvGrpSpPr>
          <p:cNvPr id="82" name="그룹 24"/>
          <p:cNvGrpSpPr/>
          <p:nvPr/>
        </p:nvGrpSpPr>
        <p:grpSpPr>
          <a:xfrm>
            <a:off x="6680237" y="2714620"/>
            <a:ext cx="2143140" cy="1714512"/>
            <a:chOff x="4214810" y="2714620"/>
            <a:chExt cx="2928958" cy="2286016"/>
          </a:xfrm>
        </p:grpSpPr>
        <p:grpSp>
          <p:nvGrpSpPr>
            <p:cNvPr id="83" name="그룹 13"/>
            <p:cNvGrpSpPr/>
            <p:nvPr/>
          </p:nvGrpSpPr>
          <p:grpSpPr>
            <a:xfrm>
              <a:off x="4214810" y="2714620"/>
              <a:ext cx="2876975" cy="2214578"/>
              <a:chOff x="928662" y="2214554"/>
              <a:chExt cx="2876975" cy="2214578"/>
            </a:xfrm>
          </p:grpSpPr>
          <p:pic>
            <p:nvPicPr>
              <p:cNvPr id="85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3476" r="24616"/>
              <a:stretch>
                <a:fillRect/>
              </a:stretch>
            </p:blipFill>
            <p:spPr bwMode="auto">
              <a:xfrm>
                <a:off x="928662" y="2214554"/>
                <a:ext cx="2876975" cy="2214578"/>
              </a:xfrm>
              <a:prstGeom prst="rect">
                <a:avLst/>
              </a:prstGeom>
              <a:noFill/>
            </p:spPr>
          </p:pic>
          <p:sp>
            <p:nvSpPr>
              <p:cNvPr id="86" name="직사각형 85"/>
              <p:cNvSpPr/>
              <p:nvPr/>
            </p:nvSpPr>
            <p:spPr>
              <a:xfrm>
                <a:off x="1214414" y="2714620"/>
                <a:ext cx="928694" cy="100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5786446" y="2714620"/>
              <a:ext cx="1357322" cy="2286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823113" y="2928934"/>
            <a:ext cx="857256" cy="1143008"/>
            <a:chOff x="4857752" y="1071546"/>
            <a:chExt cx="2928958" cy="5072098"/>
          </a:xfrm>
        </p:grpSpPr>
        <p:grpSp>
          <p:nvGrpSpPr>
            <p:cNvPr id="88" name="그룹 62"/>
            <p:cNvGrpSpPr/>
            <p:nvPr/>
          </p:nvGrpSpPr>
          <p:grpSpPr>
            <a:xfrm>
              <a:off x="4857752" y="1071546"/>
              <a:ext cx="2928958" cy="5072098"/>
              <a:chOff x="4857752" y="1071546"/>
              <a:chExt cx="2928958" cy="507209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4857752" y="1071546"/>
                <a:ext cx="2857520" cy="5000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60"/>
              <p:cNvGrpSpPr/>
              <p:nvPr/>
            </p:nvGrpSpPr>
            <p:grpSpPr>
              <a:xfrm>
                <a:off x="4857752" y="1285860"/>
                <a:ext cx="2928958" cy="4857784"/>
                <a:chOff x="8358214" y="1285860"/>
                <a:chExt cx="2928958" cy="4857784"/>
              </a:xfrm>
            </p:grpSpPr>
            <p:grpSp>
              <p:nvGrpSpPr>
                <p:cNvPr id="92" name="그룹 53"/>
                <p:cNvGrpSpPr/>
                <p:nvPr/>
              </p:nvGrpSpPr>
              <p:grpSpPr>
                <a:xfrm>
                  <a:off x="8358214" y="1285860"/>
                  <a:ext cx="2928958" cy="4857784"/>
                  <a:chOff x="8143900" y="1285860"/>
                  <a:chExt cx="2928958" cy="4857784"/>
                </a:xfrm>
              </p:grpSpPr>
              <p:cxnSp>
                <p:nvCxnSpPr>
                  <p:cNvPr id="95" name="직선 연결선 94"/>
                  <p:cNvCxnSpPr/>
                  <p:nvPr/>
                </p:nvCxnSpPr>
                <p:spPr>
                  <a:xfrm>
                    <a:off x="9001156" y="1643050"/>
                    <a:ext cx="2071702" cy="15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그룹 49"/>
                  <p:cNvGrpSpPr/>
                  <p:nvPr/>
                </p:nvGrpSpPr>
                <p:grpSpPr>
                  <a:xfrm>
                    <a:off x="8143900" y="1285860"/>
                    <a:ext cx="2857520" cy="4857784"/>
                    <a:chOff x="4857752" y="1285860"/>
                    <a:chExt cx="2857520" cy="4857784"/>
                  </a:xfrm>
                </p:grpSpPr>
                <p:sp>
                  <p:nvSpPr>
                    <p:cNvPr id="97" name="직사각형 96"/>
                    <p:cNvSpPr/>
                    <p:nvPr/>
                  </p:nvSpPr>
                  <p:spPr>
                    <a:xfrm>
                      <a:off x="4857752" y="1643050"/>
                      <a:ext cx="2857520" cy="450059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8" name="사다리꼴 97"/>
                    <p:cNvSpPr/>
                    <p:nvPr/>
                  </p:nvSpPr>
                  <p:spPr>
                    <a:xfrm>
                      <a:off x="4857752" y="1285860"/>
                      <a:ext cx="928694" cy="357190"/>
                    </a:xfrm>
                    <a:prstGeom prst="trapezoid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9" name="사다리꼴 98"/>
                    <p:cNvSpPr/>
                    <p:nvPr/>
                  </p:nvSpPr>
                  <p:spPr>
                    <a:xfrm>
                      <a:off x="6715140" y="1285860"/>
                      <a:ext cx="1000132" cy="357190"/>
                    </a:xfrm>
                    <a:prstGeom prst="trapezoid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0" name="사다리꼴 99"/>
                    <p:cNvSpPr/>
                    <p:nvPr/>
                  </p:nvSpPr>
                  <p:spPr>
                    <a:xfrm>
                      <a:off x="5786446" y="1285860"/>
                      <a:ext cx="1000132" cy="357190"/>
                    </a:xfrm>
                    <a:prstGeom prst="trapezoid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1" name="TextBox 100"/>
                    <p:cNvSpPr txBox="1"/>
                    <p:nvPr/>
                  </p:nvSpPr>
                  <p:spPr>
                    <a:xfrm flipV="1">
                      <a:off x="5183192" y="2158425"/>
                      <a:ext cx="2012171" cy="5463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>
                          <a:solidFill>
                            <a:srgbClr val="002060"/>
                          </a:solidFill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 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p:txBody>
                </p:sp>
                <p:sp>
                  <p:nvSpPr>
                    <p:cNvPr id="102" name="직사각형 101"/>
                    <p:cNvSpPr/>
                    <p:nvPr/>
                  </p:nvSpPr>
                  <p:spPr>
                    <a:xfrm>
                      <a:off x="5286380" y="3429000"/>
                      <a:ext cx="2000264" cy="20002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3" name="Picture 2" descr="qrì½ëì ëí ì´ë¯¸ì§ ê²ìê²°ê³¼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/>
                    <a:srcRect l="15101" r="16107"/>
                    <a:stretch>
                      <a:fillRect/>
                    </a:stretch>
                  </p:blipFill>
                  <p:spPr bwMode="auto">
                    <a:xfrm>
                      <a:off x="5429256" y="3571876"/>
                      <a:ext cx="1678804" cy="1637845"/>
                    </a:xfrm>
                    <a:prstGeom prst="rect">
                      <a:avLst/>
                    </a:prstGeom>
                    <a:noFill/>
                  </p:spPr>
                </p:pic>
              </p:grpSp>
            </p:grpSp>
            <p:pic>
              <p:nvPicPr>
                <p:cNvPr id="93" name="그림 92" descr="KakaoTalk_20181029_195003889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501354" y="1285860"/>
                  <a:ext cx="357190" cy="357190"/>
                </a:xfrm>
                <a:prstGeom prst="rect">
                  <a:avLst/>
                </a:prstGeom>
              </p:spPr>
            </p:pic>
            <p:sp>
              <p:nvSpPr>
                <p:cNvPr id="94" name="TextBox 93"/>
                <p:cNvSpPr txBox="1"/>
                <p:nvPr/>
              </p:nvSpPr>
              <p:spPr>
                <a:xfrm>
                  <a:off x="9595407" y="1285860"/>
                  <a:ext cx="420776" cy="936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</p:grpSp>
        <p:pic>
          <p:nvPicPr>
            <p:cNvPr id="89" name="그림 88" descr="KakaoTalk_20181029_200007237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72066" y="1214422"/>
              <a:ext cx="500066" cy="500066"/>
            </a:xfrm>
            <a:prstGeom prst="rect">
              <a:avLst/>
            </a:prstGeom>
          </p:spPr>
        </p:pic>
      </p:grpSp>
      <p:grpSp>
        <p:nvGrpSpPr>
          <p:cNvPr id="104" name="그룹 24"/>
          <p:cNvGrpSpPr/>
          <p:nvPr/>
        </p:nvGrpSpPr>
        <p:grpSpPr>
          <a:xfrm>
            <a:off x="6680237" y="4357694"/>
            <a:ext cx="2143140" cy="1714512"/>
            <a:chOff x="4214810" y="2714620"/>
            <a:chExt cx="2928958" cy="2286016"/>
          </a:xfrm>
        </p:grpSpPr>
        <p:grpSp>
          <p:nvGrpSpPr>
            <p:cNvPr id="105" name="그룹 13"/>
            <p:cNvGrpSpPr/>
            <p:nvPr/>
          </p:nvGrpSpPr>
          <p:grpSpPr>
            <a:xfrm>
              <a:off x="4214810" y="2714620"/>
              <a:ext cx="2876975" cy="2214578"/>
              <a:chOff x="928662" y="2214554"/>
              <a:chExt cx="2876975" cy="2214578"/>
            </a:xfrm>
          </p:grpSpPr>
          <p:pic>
            <p:nvPicPr>
              <p:cNvPr id="107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3476" r="24616"/>
              <a:stretch>
                <a:fillRect/>
              </a:stretch>
            </p:blipFill>
            <p:spPr bwMode="auto">
              <a:xfrm>
                <a:off x="928662" y="2214554"/>
                <a:ext cx="2876975" cy="2214578"/>
              </a:xfrm>
              <a:prstGeom prst="rect">
                <a:avLst/>
              </a:prstGeom>
              <a:noFill/>
            </p:spPr>
          </p:pic>
          <p:sp>
            <p:nvSpPr>
              <p:cNvPr id="108" name="직사각형 107"/>
              <p:cNvSpPr/>
              <p:nvPr/>
            </p:nvSpPr>
            <p:spPr>
              <a:xfrm>
                <a:off x="1214414" y="2714620"/>
                <a:ext cx="928694" cy="100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직사각형 105"/>
            <p:cNvSpPr/>
            <p:nvPr/>
          </p:nvSpPr>
          <p:spPr>
            <a:xfrm>
              <a:off x="5786446" y="2714620"/>
              <a:ext cx="1357322" cy="2286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823113" y="4572008"/>
            <a:ext cx="857256" cy="1143008"/>
            <a:chOff x="4857752" y="1071546"/>
            <a:chExt cx="2928958" cy="5072098"/>
          </a:xfrm>
        </p:grpSpPr>
        <p:grpSp>
          <p:nvGrpSpPr>
            <p:cNvPr id="110" name="그룹 62"/>
            <p:cNvGrpSpPr/>
            <p:nvPr/>
          </p:nvGrpSpPr>
          <p:grpSpPr>
            <a:xfrm>
              <a:off x="4857752" y="1071546"/>
              <a:ext cx="2928958" cy="5072098"/>
              <a:chOff x="4857752" y="1071546"/>
              <a:chExt cx="2928958" cy="5072098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4857752" y="1071546"/>
                <a:ext cx="2857520" cy="5000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" name="그룹 60"/>
              <p:cNvGrpSpPr/>
              <p:nvPr/>
            </p:nvGrpSpPr>
            <p:grpSpPr>
              <a:xfrm>
                <a:off x="4857752" y="1285860"/>
                <a:ext cx="2928958" cy="4857784"/>
                <a:chOff x="8358214" y="1285860"/>
                <a:chExt cx="2928958" cy="4857784"/>
              </a:xfrm>
            </p:grpSpPr>
            <p:grpSp>
              <p:nvGrpSpPr>
                <p:cNvPr id="114" name="그룹 53"/>
                <p:cNvGrpSpPr/>
                <p:nvPr/>
              </p:nvGrpSpPr>
              <p:grpSpPr>
                <a:xfrm>
                  <a:off x="8358214" y="1285860"/>
                  <a:ext cx="2928958" cy="4857784"/>
                  <a:chOff x="8143900" y="1285860"/>
                  <a:chExt cx="2928958" cy="4857784"/>
                </a:xfrm>
              </p:grpSpPr>
              <p:cxnSp>
                <p:nvCxnSpPr>
                  <p:cNvPr id="117" name="직선 연결선 116"/>
                  <p:cNvCxnSpPr/>
                  <p:nvPr/>
                </p:nvCxnSpPr>
                <p:spPr>
                  <a:xfrm>
                    <a:off x="9001156" y="1643050"/>
                    <a:ext cx="2071702" cy="15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8" name="그룹 49"/>
                  <p:cNvGrpSpPr/>
                  <p:nvPr/>
                </p:nvGrpSpPr>
                <p:grpSpPr>
                  <a:xfrm>
                    <a:off x="8143900" y="1285860"/>
                    <a:ext cx="2857520" cy="4857784"/>
                    <a:chOff x="4857752" y="1285860"/>
                    <a:chExt cx="2857520" cy="4857784"/>
                  </a:xfrm>
                </p:grpSpPr>
                <p:sp>
                  <p:nvSpPr>
                    <p:cNvPr id="119" name="직사각형 118"/>
                    <p:cNvSpPr/>
                    <p:nvPr/>
                  </p:nvSpPr>
                  <p:spPr>
                    <a:xfrm>
                      <a:off x="4857752" y="1643050"/>
                      <a:ext cx="2857520" cy="450059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" name="사다리꼴 119"/>
                    <p:cNvSpPr/>
                    <p:nvPr/>
                  </p:nvSpPr>
                  <p:spPr>
                    <a:xfrm>
                      <a:off x="4857752" y="1285860"/>
                      <a:ext cx="928694" cy="357190"/>
                    </a:xfrm>
                    <a:prstGeom prst="trapezoid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1" name="사다리꼴 120"/>
                    <p:cNvSpPr/>
                    <p:nvPr/>
                  </p:nvSpPr>
                  <p:spPr>
                    <a:xfrm>
                      <a:off x="6715140" y="1285860"/>
                      <a:ext cx="1000132" cy="357190"/>
                    </a:xfrm>
                    <a:prstGeom prst="trapezoid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2" name="사다리꼴 121"/>
                    <p:cNvSpPr/>
                    <p:nvPr/>
                  </p:nvSpPr>
                  <p:spPr>
                    <a:xfrm>
                      <a:off x="5786446" y="1285860"/>
                      <a:ext cx="1000132" cy="357190"/>
                    </a:xfrm>
                    <a:prstGeom prst="trapezoid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TextBox 122"/>
                    <p:cNvSpPr txBox="1"/>
                    <p:nvPr/>
                  </p:nvSpPr>
                  <p:spPr>
                    <a:xfrm flipV="1">
                      <a:off x="5183192" y="2158425"/>
                      <a:ext cx="2012171" cy="5463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>
                          <a:solidFill>
                            <a:srgbClr val="002060"/>
                          </a:solidFill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 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p:txBody>
                </p:sp>
                <p:sp>
                  <p:nvSpPr>
                    <p:cNvPr id="124" name="직사각형 123"/>
                    <p:cNvSpPr/>
                    <p:nvPr/>
                  </p:nvSpPr>
                  <p:spPr>
                    <a:xfrm>
                      <a:off x="5286380" y="3429000"/>
                      <a:ext cx="2000264" cy="20002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25" name="Picture 2" descr="qrì½ëì ëí ì´ë¯¸ì§ ê²ìê²°ê³¼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/>
                    <a:srcRect l="15101" r="16107"/>
                    <a:stretch>
                      <a:fillRect/>
                    </a:stretch>
                  </p:blipFill>
                  <p:spPr bwMode="auto">
                    <a:xfrm>
                      <a:off x="5429256" y="3571876"/>
                      <a:ext cx="1678804" cy="1637845"/>
                    </a:xfrm>
                    <a:prstGeom prst="rect">
                      <a:avLst/>
                    </a:prstGeom>
                    <a:noFill/>
                  </p:spPr>
                </p:pic>
              </p:grpSp>
            </p:grpSp>
            <p:pic>
              <p:nvPicPr>
                <p:cNvPr id="115" name="그림 114" descr="KakaoTalk_20181029_195003889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501354" y="1285860"/>
                  <a:ext cx="357190" cy="357190"/>
                </a:xfrm>
                <a:prstGeom prst="rect">
                  <a:avLst/>
                </a:prstGeom>
              </p:spPr>
            </p:pic>
            <p:sp>
              <p:nvSpPr>
                <p:cNvPr id="116" name="TextBox 115"/>
                <p:cNvSpPr txBox="1"/>
                <p:nvPr/>
              </p:nvSpPr>
              <p:spPr>
                <a:xfrm>
                  <a:off x="9595407" y="1285860"/>
                  <a:ext cx="420776" cy="936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</p:grpSp>
        <p:pic>
          <p:nvPicPr>
            <p:cNvPr id="111" name="그림 110" descr="KakaoTalk_20181029_200007237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72066" y="1214422"/>
              <a:ext cx="500066" cy="500066"/>
            </a:xfrm>
            <a:prstGeom prst="rect">
              <a:avLst/>
            </a:prstGeom>
          </p:spPr>
        </p:pic>
      </p:grpSp>
      <p:pic>
        <p:nvPicPr>
          <p:cNvPr id="159" name="그림 158" descr="기사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321" y="2618084"/>
            <a:ext cx="1785950" cy="2525428"/>
          </a:xfrm>
          <a:prstGeom prst="rect">
            <a:avLst/>
          </a:prstGeom>
        </p:spPr>
      </p:pic>
      <p:pic>
        <p:nvPicPr>
          <p:cNvPr id="58369" name="Picture 1" descr="C:\Users\samsung\Desktop\KakaoTalk_20181029_20230328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23245" y="1714488"/>
            <a:ext cx="1106473" cy="1106473"/>
          </a:xfrm>
          <a:prstGeom prst="rect">
            <a:avLst/>
          </a:prstGeom>
          <a:noFill/>
        </p:spPr>
      </p:pic>
      <p:pic>
        <p:nvPicPr>
          <p:cNvPr id="58371" name="Picture 3" descr="C:\Users\samsung\Desktop\KakaoTalk_20181029_202302835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79709" y="2571744"/>
            <a:ext cx="3071834" cy="3071834"/>
          </a:xfrm>
          <a:prstGeom prst="rect">
            <a:avLst/>
          </a:prstGeom>
          <a:noFill/>
        </p:spPr>
      </p:pic>
      <p:pic>
        <p:nvPicPr>
          <p:cNvPr id="161" name="Picture 1" descr="C:\Users\samsung\Desktop\KakaoTalk_20181029_20230328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5914" y="4143380"/>
            <a:ext cx="1106473" cy="1106473"/>
          </a:xfrm>
          <a:prstGeom prst="rect">
            <a:avLst/>
          </a:prstGeom>
          <a:noFill/>
        </p:spPr>
      </p:pic>
      <p:pic>
        <p:nvPicPr>
          <p:cNvPr id="162" name="Picture 1" descr="C:\Users\samsung\Desktop\KakaoTalk_20181029_20230328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23245" y="3429000"/>
            <a:ext cx="1106473" cy="1106473"/>
          </a:xfrm>
          <a:prstGeom prst="rect">
            <a:avLst/>
          </a:prstGeom>
          <a:noFill/>
        </p:spPr>
      </p:pic>
      <p:pic>
        <p:nvPicPr>
          <p:cNvPr id="163" name="Picture 1" descr="C:\Users\samsung\Desktop\KakaoTalk_20181029_20230328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23245" y="5072074"/>
            <a:ext cx="1106473" cy="1106473"/>
          </a:xfrm>
          <a:prstGeom prst="rect">
            <a:avLst/>
          </a:prstGeom>
          <a:noFill/>
        </p:spPr>
      </p:pic>
      <p:sp>
        <p:nvSpPr>
          <p:cNvPr id="168" name="오른쪽 화살표 167"/>
          <p:cNvSpPr/>
          <p:nvPr/>
        </p:nvSpPr>
        <p:spPr>
          <a:xfrm rot="2320289">
            <a:off x="1959270" y="2552744"/>
            <a:ext cx="1318194" cy="671809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형 설명선 163"/>
          <p:cNvSpPr/>
          <p:nvPr/>
        </p:nvSpPr>
        <p:spPr>
          <a:xfrm>
            <a:off x="1751015" y="2357430"/>
            <a:ext cx="1500198" cy="642942"/>
          </a:xfrm>
          <a:prstGeom prst="wedgeEllipseCallout">
            <a:avLst>
              <a:gd name="adj1" fmla="val -35492"/>
              <a:gd name="adj2" fmla="val 823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Direct message</a:t>
            </a:r>
            <a:endParaRPr lang="ko-KR" altLang="en-US" sz="1200" dirty="0"/>
          </a:p>
        </p:txBody>
      </p:sp>
      <p:sp>
        <p:nvSpPr>
          <p:cNvPr id="170" name="오른쪽 화살표 169"/>
          <p:cNvSpPr/>
          <p:nvPr/>
        </p:nvSpPr>
        <p:spPr>
          <a:xfrm rot="10800000">
            <a:off x="5608667" y="3291738"/>
            <a:ext cx="854470" cy="28013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형 설명선 165"/>
          <p:cNvSpPr/>
          <p:nvPr/>
        </p:nvSpPr>
        <p:spPr>
          <a:xfrm>
            <a:off x="5891633" y="3071810"/>
            <a:ext cx="714380" cy="500066"/>
          </a:xfrm>
          <a:prstGeom prst="wedgeEllipseCallout">
            <a:avLst>
              <a:gd name="adj1" fmla="val 48028"/>
              <a:gd name="adj2" fmla="val 480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오른쪽 화살표 171"/>
          <p:cNvSpPr/>
          <p:nvPr/>
        </p:nvSpPr>
        <p:spPr>
          <a:xfrm rot="8572718">
            <a:off x="5604868" y="1808621"/>
            <a:ext cx="880480" cy="283049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형 설명선 172"/>
          <p:cNvSpPr/>
          <p:nvPr/>
        </p:nvSpPr>
        <p:spPr>
          <a:xfrm>
            <a:off x="5882098" y="1571612"/>
            <a:ext cx="714380" cy="500066"/>
          </a:xfrm>
          <a:prstGeom prst="wedgeEllipseCallout">
            <a:avLst>
              <a:gd name="adj1" fmla="val 48028"/>
              <a:gd name="adj2" fmla="val 480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화살표 173"/>
          <p:cNvSpPr/>
          <p:nvPr/>
        </p:nvSpPr>
        <p:spPr>
          <a:xfrm rot="12441511">
            <a:off x="5575398" y="4729523"/>
            <a:ext cx="728355" cy="26123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형 설명선 174"/>
          <p:cNvSpPr/>
          <p:nvPr/>
        </p:nvSpPr>
        <p:spPr>
          <a:xfrm>
            <a:off x="5891634" y="4714884"/>
            <a:ext cx="714380" cy="500066"/>
          </a:xfrm>
          <a:prstGeom prst="wedgeEllipseCallout">
            <a:avLst>
              <a:gd name="adj1" fmla="val 48028"/>
              <a:gd name="adj2" fmla="val 480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7" name="그룹 176"/>
          <p:cNvGrpSpPr/>
          <p:nvPr/>
        </p:nvGrpSpPr>
        <p:grpSpPr>
          <a:xfrm>
            <a:off x="2928926" y="2500306"/>
            <a:ext cx="2465427" cy="3000396"/>
            <a:chOff x="2000232" y="1571612"/>
            <a:chExt cx="4429156" cy="4429156"/>
          </a:xfrm>
        </p:grpSpPr>
        <p:sp>
          <p:nvSpPr>
            <p:cNvPr id="176" name="직사각형 175"/>
            <p:cNvSpPr/>
            <p:nvPr/>
          </p:nvSpPr>
          <p:spPr>
            <a:xfrm>
              <a:off x="2000232" y="1928802"/>
              <a:ext cx="4429156" cy="4071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370" name="Picture 2" descr="C:\Users\samsung\Desktop\KakaoTalk_20181029_202303058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143108" y="1571612"/>
              <a:ext cx="4214842" cy="421484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4" grpId="0" animBg="1"/>
      <p:bldP spid="170" grpId="0" animBg="1"/>
      <p:bldP spid="166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2308324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설치</a:t>
            </a:r>
            <a:r>
              <a:rPr lang="en-US" altLang="ko-KR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, </a:t>
            </a:r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인수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12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361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둥근 사각형 38">
            <a:extLst>
              <a:ext uri="{FF2B5EF4-FFF2-40B4-BE49-F238E27FC236}">
                <a16:creationId xmlns:a16="http://schemas.microsoft.com/office/drawing/2014/main" id="{7F012808-3C32-41D5-BB82-171E722FB3B5}"/>
              </a:ext>
            </a:extLst>
          </p:cNvPr>
          <p:cNvSpPr/>
          <p:nvPr/>
        </p:nvSpPr>
        <p:spPr>
          <a:xfrm flipH="1">
            <a:off x="2987824" y="1"/>
            <a:ext cx="6156174" cy="6857999"/>
          </a:xfrm>
          <a:prstGeom prst="round1Rect">
            <a:avLst>
              <a:gd name="adj" fmla="val 0"/>
            </a:avLst>
          </a:prstGeom>
          <a:solidFill>
            <a:srgbClr val="E1E4EB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8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2009265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9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3489721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5" name="한쪽 모서리가 둥근 사각형 32">
            <a:extLst>
              <a:ext uri="{FF2B5EF4-FFF2-40B4-BE49-F238E27FC236}">
                <a16:creationId xmlns:a16="http://schemas.microsoft.com/office/drawing/2014/main" id="{3D9223F4-CB4B-4CA6-8E84-7A3C470EBB78}"/>
              </a:ext>
            </a:extLst>
          </p:cNvPr>
          <p:cNvSpPr/>
          <p:nvPr/>
        </p:nvSpPr>
        <p:spPr>
          <a:xfrm flipH="1">
            <a:off x="4106516" y="853121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7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493056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19F67AB-8793-4C81-8420-633FCBD5BD3B}"/>
              </a:ext>
            </a:extLst>
          </p:cNvPr>
          <p:cNvSpPr txBox="1">
            <a:spLocks/>
          </p:cNvSpPr>
          <p:nvPr/>
        </p:nvSpPr>
        <p:spPr>
          <a:xfrm>
            <a:off x="4306163" y="566952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1" name="한쪽 모서리가 둥근 사각형 32">
            <a:extLst>
              <a:ext uri="{FF2B5EF4-FFF2-40B4-BE49-F238E27FC236}">
                <a16:creationId xmlns:a16="http://schemas.microsoft.com/office/drawing/2014/main" id="{F917CAE6-21FC-46F2-81DC-A52B2F6231A1}"/>
              </a:ext>
            </a:extLst>
          </p:cNvPr>
          <p:cNvSpPr/>
          <p:nvPr/>
        </p:nvSpPr>
        <p:spPr>
          <a:xfrm flipH="1">
            <a:off x="4106516" y="2351573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6E893F2-B790-4207-82B1-CD3197F7B105}"/>
              </a:ext>
            </a:extLst>
          </p:cNvPr>
          <p:cNvSpPr txBox="1">
            <a:spLocks/>
          </p:cNvSpPr>
          <p:nvPr/>
        </p:nvSpPr>
        <p:spPr>
          <a:xfrm>
            <a:off x="4306163" y="2065404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5" name="한쪽 모서리가 둥근 사각형 32">
            <a:extLst>
              <a:ext uri="{FF2B5EF4-FFF2-40B4-BE49-F238E27FC236}">
                <a16:creationId xmlns:a16="http://schemas.microsoft.com/office/drawing/2014/main" id="{C69EFA9C-306E-4AC7-AE5A-E103A5C859FC}"/>
              </a:ext>
            </a:extLst>
          </p:cNvPr>
          <p:cNvSpPr/>
          <p:nvPr/>
        </p:nvSpPr>
        <p:spPr>
          <a:xfrm flipH="1">
            <a:off x="4106516" y="3848052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BD5658D-C9A7-4081-8BCE-34EE22C8AF4A}"/>
              </a:ext>
            </a:extLst>
          </p:cNvPr>
          <p:cNvSpPr txBox="1">
            <a:spLocks/>
          </p:cNvSpPr>
          <p:nvPr/>
        </p:nvSpPr>
        <p:spPr>
          <a:xfrm>
            <a:off x="4306163" y="3561883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38" name="한쪽 모서리가 둥근 사각형 32">
            <a:extLst>
              <a:ext uri="{FF2B5EF4-FFF2-40B4-BE49-F238E27FC236}">
                <a16:creationId xmlns:a16="http://schemas.microsoft.com/office/drawing/2014/main" id="{31AB13C4-9BC1-42D6-B076-9AE4C65AA91B}"/>
              </a:ext>
            </a:extLst>
          </p:cNvPr>
          <p:cNvSpPr/>
          <p:nvPr/>
        </p:nvSpPr>
        <p:spPr>
          <a:xfrm flipH="1">
            <a:off x="5239658" y="853121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9" name="한쪽 모서리가 둥근 사각형 32">
            <a:extLst>
              <a:ext uri="{FF2B5EF4-FFF2-40B4-BE49-F238E27FC236}">
                <a16:creationId xmlns:a16="http://schemas.microsoft.com/office/drawing/2014/main" id="{77B4B11D-FEA2-4996-9406-0650A7C65E70}"/>
              </a:ext>
            </a:extLst>
          </p:cNvPr>
          <p:cNvSpPr/>
          <p:nvPr/>
        </p:nvSpPr>
        <p:spPr>
          <a:xfrm flipH="1">
            <a:off x="5239658" y="2351573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0" name="한쪽 모서리가 둥근 사각형 32">
            <a:extLst>
              <a:ext uri="{FF2B5EF4-FFF2-40B4-BE49-F238E27FC236}">
                <a16:creationId xmlns:a16="http://schemas.microsoft.com/office/drawing/2014/main" id="{844591AE-6849-4E3E-AAAB-2CF30A68EA6B}"/>
              </a:ext>
            </a:extLst>
          </p:cNvPr>
          <p:cNvSpPr/>
          <p:nvPr/>
        </p:nvSpPr>
        <p:spPr>
          <a:xfrm flipH="1">
            <a:off x="5239658" y="3848052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BC862C86-C00B-4420-BC8D-7604D6326864}"/>
              </a:ext>
            </a:extLst>
          </p:cNvPr>
          <p:cNvSpPr txBox="1">
            <a:spLocks/>
          </p:cNvSpPr>
          <p:nvPr/>
        </p:nvSpPr>
        <p:spPr>
          <a:xfrm>
            <a:off x="5444926" y="1040316"/>
            <a:ext cx="2750753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성능 시험 방법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F59B8D5A-7E0E-4CC0-A001-C7199097149F}"/>
              </a:ext>
            </a:extLst>
          </p:cNvPr>
          <p:cNvSpPr txBox="1">
            <a:spLocks/>
          </p:cNvSpPr>
          <p:nvPr/>
        </p:nvSpPr>
        <p:spPr>
          <a:xfrm>
            <a:off x="5436096" y="2538768"/>
            <a:ext cx="1231106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문서화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8A337EA5-36F6-4E07-984D-08A422D018B9}"/>
              </a:ext>
            </a:extLst>
          </p:cNvPr>
          <p:cNvSpPr txBox="1">
            <a:spLocks/>
          </p:cNvSpPr>
          <p:nvPr/>
        </p:nvSpPr>
        <p:spPr>
          <a:xfrm>
            <a:off x="5444926" y="4035246"/>
            <a:ext cx="1785745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유지 보수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EC3C39-56E9-4A06-A4D2-B8604D655D10}"/>
              </a:ext>
            </a:extLst>
          </p:cNvPr>
          <p:cNvCxnSpPr>
            <a:cxnSpLocks/>
          </p:cNvCxnSpPr>
          <p:nvPr/>
        </p:nvCxnSpPr>
        <p:spPr bwMode="auto">
          <a:xfrm>
            <a:off x="0" y="1750169"/>
            <a:ext cx="2339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9552" y="118804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목차</a:t>
            </a:r>
          </a:p>
        </p:txBody>
      </p:sp>
      <p:sp>
        <p:nvSpPr>
          <p:cNvPr id="64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51" y="4989919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65" name="한쪽 모서리가 둥근 사각형 32">
            <a:extLst>
              <a:ext uri="{FF2B5EF4-FFF2-40B4-BE49-F238E27FC236}">
                <a16:creationId xmlns:a16="http://schemas.microsoft.com/office/drawing/2014/main" id="{C69EFA9C-306E-4AC7-AE5A-E103A5C859FC}"/>
              </a:ext>
            </a:extLst>
          </p:cNvPr>
          <p:cNvSpPr/>
          <p:nvPr/>
        </p:nvSpPr>
        <p:spPr>
          <a:xfrm flipH="1">
            <a:off x="4106550" y="5348250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5BD5658D-C9A7-4081-8BCE-34EE22C8AF4A}"/>
              </a:ext>
            </a:extLst>
          </p:cNvPr>
          <p:cNvSpPr txBox="1">
            <a:spLocks/>
          </p:cNvSpPr>
          <p:nvPr/>
        </p:nvSpPr>
        <p:spPr>
          <a:xfrm>
            <a:off x="4306197" y="5062081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70" name="한쪽 모서리가 둥근 사각형 32">
            <a:extLst>
              <a:ext uri="{FF2B5EF4-FFF2-40B4-BE49-F238E27FC236}">
                <a16:creationId xmlns:a16="http://schemas.microsoft.com/office/drawing/2014/main" id="{844591AE-6849-4E3E-AAAB-2CF30A68EA6B}"/>
              </a:ext>
            </a:extLst>
          </p:cNvPr>
          <p:cNvSpPr/>
          <p:nvPr/>
        </p:nvSpPr>
        <p:spPr>
          <a:xfrm flipH="1">
            <a:off x="5239692" y="5348250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8A337EA5-36F6-4E07-984D-08A422D018B9}"/>
              </a:ext>
            </a:extLst>
          </p:cNvPr>
          <p:cNvSpPr txBox="1">
            <a:spLocks/>
          </p:cNvSpPr>
          <p:nvPr/>
        </p:nvSpPr>
        <p:spPr>
          <a:xfrm>
            <a:off x="5444960" y="5535444"/>
            <a:ext cx="1893147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설치</a:t>
            </a:r>
            <a:r>
              <a:rPr lang="en-US" altLang="ko-KR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, </a:t>
            </a:r>
            <a:r>
              <a:rPr lang="ko-KR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인수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20976" y="857232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9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0976" y="2357430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10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0976" y="3857628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11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20976" y="5357826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12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74388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42910" y="1775760"/>
            <a:ext cx="7858180" cy="1500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1674" y="215920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사용자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스마트폰에 본 어플리케이션 설치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서버는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클라우드에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존재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grpSp>
        <p:nvGrpSpPr>
          <p:cNvPr id="10" name="그룹 54"/>
          <p:cNvGrpSpPr/>
          <p:nvPr/>
        </p:nvGrpSpPr>
        <p:grpSpPr>
          <a:xfrm>
            <a:off x="-2331" y="-27384"/>
            <a:ext cx="5137759" cy="987524"/>
            <a:chOff x="-19845" y="-1075039"/>
            <a:chExt cx="7760195" cy="1491580"/>
          </a:xfrm>
        </p:grpSpPr>
        <p:sp>
          <p:nvSpPr>
            <p:cNvPr id="11" name="직사각형 10"/>
            <p:cNvSpPr/>
            <p:nvPr/>
          </p:nvSpPr>
          <p:spPr>
            <a:xfrm>
              <a:off x="-19845" y="141085"/>
              <a:ext cx="7760195" cy="275456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19845" y="-87515"/>
              <a:ext cx="1567509" cy="504056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19845" y="-570983"/>
              <a:ext cx="919437" cy="987524"/>
            </a:xfrm>
            <a:prstGeom prst="rect">
              <a:avLst/>
            </a:prstGeom>
            <a:solidFill>
              <a:schemeClr val="tx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-19844" y="-1075039"/>
              <a:ext cx="459718" cy="1491580"/>
            </a:xfrm>
            <a:prstGeom prst="rect">
              <a:avLst/>
            </a:prstGeom>
            <a:solidFill>
              <a:schemeClr val="tx2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87624" y="93801"/>
            <a:ext cx="3132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설치</a:t>
            </a:r>
            <a:r>
              <a:rPr lang="en-US" altLang="ko-KR" sz="4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4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인수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42910" y="3847462"/>
            <a:ext cx="7858180" cy="2143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5786" y="4061776"/>
            <a:ext cx="7429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회사 또는 학교에 인수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결제를 제공하는 회사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활용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기존 버스 회사의 불편 해소 가능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학생의 편의를 추구해야 하는 학교에 인수</a:t>
            </a:r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1"/>
            <a:ext cx="9144000" cy="3223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597354"/>
            <a:ext cx="9144000" cy="260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2253568"/>
            <a:ext cx="9144000" cy="214754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/>
          </a:p>
        </p:txBody>
      </p:sp>
      <p:sp>
        <p:nvSpPr>
          <p:cNvPr id="41" name="직각 삼각형 40"/>
          <p:cNvSpPr/>
          <p:nvPr/>
        </p:nvSpPr>
        <p:spPr>
          <a:xfrm>
            <a:off x="-12700" y="3800071"/>
            <a:ext cx="613736" cy="613736"/>
          </a:xfrm>
          <a:prstGeom prst="rtTriangl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>
            <a:off x="-12700" y="3186334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3" name="직각 삼각형 42"/>
          <p:cNvSpPr/>
          <p:nvPr/>
        </p:nvSpPr>
        <p:spPr>
          <a:xfrm>
            <a:off x="583172" y="3186334"/>
            <a:ext cx="613736" cy="613736"/>
          </a:xfrm>
          <a:prstGeom prst="rtTriangl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>
            <a:off x="583172" y="3800071"/>
            <a:ext cx="613736" cy="613736"/>
          </a:xfrm>
          <a:prstGeom prst="rtTriangle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5" name="직각 삼각형 44"/>
          <p:cNvSpPr/>
          <p:nvPr/>
        </p:nvSpPr>
        <p:spPr>
          <a:xfrm>
            <a:off x="1184287" y="3800071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>
            <a:off x="1184287" y="3186334"/>
            <a:ext cx="613736" cy="613736"/>
          </a:xfrm>
          <a:prstGeom prst="rt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3" name="직각 삼각형 52"/>
          <p:cNvSpPr/>
          <p:nvPr/>
        </p:nvSpPr>
        <p:spPr>
          <a:xfrm>
            <a:off x="1184287" y="2572598"/>
            <a:ext cx="613736" cy="613736"/>
          </a:xfrm>
          <a:prstGeom prst="rtTriangl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>
            <a:off x="583172" y="2572598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>
            <a:off x="-12700" y="2572598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>
            <a:off x="1798024" y="3186334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7" name="직각 삼각형 56"/>
          <p:cNvSpPr/>
          <p:nvPr/>
        </p:nvSpPr>
        <p:spPr>
          <a:xfrm>
            <a:off x="1798024" y="3789246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986333" y="2942618"/>
            <a:ext cx="587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>
                    <a:lumMod val="95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THANK YOU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4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3146695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프로젝트 개요</a:t>
            </a:r>
            <a:endParaRPr lang="ko-KR" altLang="en-US" sz="4400" b="0" dirty="0">
              <a:ln>
                <a:solidFill>
                  <a:srgbClr val="006AB5">
                    <a:alpha val="0"/>
                  </a:srgbClr>
                </a:solidFill>
              </a:ln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2243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셔틀버스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2132856"/>
            <a:ext cx="6408712" cy="1319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7366" y="2157872"/>
            <a:ext cx="1462346" cy="12945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67744" y="3670040"/>
            <a:ext cx="6408712" cy="2759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7366" y="4206157"/>
            <a:ext cx="1462346" cy="12945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2532390"/>
            <a:ext cx="14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목적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4508216"/>
            <a:ext cx="14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배경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3929066"/>
            <a:ext cx="571504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◆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특정 판매처</a:t>
            </a:r>
            <a:r>
              <a:rPr lang="en-US" sz="24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매점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서점</a:t>
            </a:r>
            <a:r>
              <a:rPr lang="en-US" sz="2400" dirty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 제약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(17:30)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을 받으며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현금 구매</a:t>
            </a:r>
            <a:r>
              <a:rPr lang="en-US" sz="24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한 장에 약</a:t>
            </a:r>
            <a:r>
              <a:rPr lang="en-US" sz="2400" dirty="0">
                <a:latin typeface="나눔바른고딕" pitchFamily="50" charset="-127"/>
                <a:ea typeface="나눔바른고딕" pitchFamily="50" charset="-127"/>
              </a:rPr>
              <a:t> 2,000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en-US" sz="2400" dirty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만을 해야 하는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불편함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승차권이 없으면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추가 금액을 내거나 승차 할 수 없음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5776" y="257174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종이 승차권을 </a:t>
            </a:r>
            <a:r>
              <a:rPr lang="ko-KR" altLang="en-US" sz="2400" dirty="0" err="1">
                <a:latin typeface="나눔바른고딕" pitchFamily="50" charset="-127"/>
                <a:ea typeface="나눔바른고딕" pitchFamily="50" charset="-127"/>
              </a:rPr>
              <a:t>모바일화하여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불편함을 해소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l="8824" t="39031" r="4412" b="34352"/>
          <a:stretch>
            <a:fillRect/>
          </a:stretch>
        </p:blipFill>
        <p:spPr bwMode="auto">
          <a:xfrm>
            <a:off x="6715140" y="1285860"/>
            <a:ext cx="1928826" cy="63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셔틀버스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2132856"/>
            <a:ext cx="6408712" cy="1581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7366" y="2157872"/>
            <a:ext cx="1462346" cy="12945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2532390"/>
            <a:ext cx="14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문제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4508216"/>
            <a:ext cx="14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배경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43174" y="2472633"/>
            <a:ext cx="5857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◆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판매 시간에 늦거나 현금이 없으면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승차권 구매 불가</a:t>
            </a: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◆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승차권의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분실 위험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및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자원 낭비</a:t>
            </a:r>
          </a:p>
          <a:p>
            <a:b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</a:b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3" name="내용 개체 틀 4"/>
          <p:cNvGraphicFramePr>
            <a:graphicFrameLocks noGrp="1"/>
          </p:cNvGraphicFramePr>
          <p:nvPr>
            <p:ph idx="1"/>
          </p:nvPr>
        </p:nvGraphicFramePr>
        <p:xfrm>
          <a:off x="857223" y="4143380"/>
          <a:ext cx="7286677" cy="2042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88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이용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인원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운행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일수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일 운행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 평균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이용량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인원 대비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이용</a:t>
                      </a: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24543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23867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26095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14544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1472" y="6215082"/>
            <a:ext cx="20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총 학생 수 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: 6026(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대학 알리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0562" y="6215082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고정적인 </a:t>
            </a:r>
            <a:r>
              <a:rPr lang="ko-KR" altLang="en-US" sz="1600" b="1" dirty="0" err="1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이용량</a:t>
            </a:r>
            <a:endParaRPr lang="ko-KR" altLang="en-US" sz="16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0958" y="6215082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*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2018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년도 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학기</a:t>
            </a:r>
          </a:p>
        </p:txBody>
      </p:sp>
      <p:sp>
        <p:nvSpPr>
          <p:cNvPr id="27" name="액자 26"/>
          <p:cNvSpPr/>
          <p:nvPr/>
        </p:nvSpPr>
        <p:spPr>
          <a:xfrm>
            <a:off x="6072198" y="3929066"/>
            <a:ext cx="1357322" cy="2428892"/>
          </a:xfrm>
          <a:prstGeom prst="frame">
            <a:avLst>
              <a:gd name="adj1" fmla="val 73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297629" y="6286520"/>
            <a:ext cx="384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*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한국외국어대학교 재학생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118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명 상대로 설문조사 진행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2018.10.10 ~ 2018.10.15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147618"/>
            <a:ext cx="3248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실태 조사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25626" y="917059"/>
            <a:ext cx="603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한국외국어대학교 재학생 설문조사 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522643-8739-4F41-ADA6-86B3CE639317}"/>
              </a:ext>
            </a:extLst>
          </p:cNvPr>
          <p:cNvSpPr/>
          <p:nvPr/>
        </p:nvSpPr>
        <p:spPr>
          <a:xfrm>
            <a:off x="133898" y="1643050"/>
            <a:ext cx="4366664" cy="4525627"/>
          </a:xfrm>
          <a:prstGeom prst="rect">
            <a:avLst/>
          </a:prstGeom>
          <a:solidFill>
            <a:srgbClr val="EAEAEA"/>
          </a:solidFill>
          <a:ln w="9525" cap="rnd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lIns="91449" tIns="233975" rIns="71992" bIns="45725" anchor="t" anchorCtr="0"/>
          <a:lstStyle/>
          <a:p>
            <a:endParaRPr lang="ko-KR" altLang="en-US" sz="16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8D41A6-9B7B-4892-B868-54417DF59745}"/>
              </a:ext>
            </a:extLst>
          </p:cNvPr>
          <p:cNvSpPr/>
          <p:nvPr/>
        </p:nvSpPr>
        <p:spPr>
          <a:xfrm>
            <a:off x="285720" y="1808901"/>
            <a:ext cx="4060152" cy="4191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none" anchor="ctr"/>
          <a:lstStyle/>
          <a:p>
            <a:pPr latinLnBrk="0"/>
            <a:endParaRPr lang="ko-KR" altLang="en-US" sz="20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6" name="직사각형 372">
            <a:extLst>
              <a:ext uri="{FF2B5EF4-FFF2-40B4-BE49-F238E27FC236}">
                <a16:creationId xmlns:a16="http://schemas.microsoft.com/office/drawing/2014/main" id="{CC8D399B-838E-4F99-A758-4B3D7CEF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36" y="2028758"/>
            <a:ext cx="29611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셔틀버스 이용 중 불편 사항</a:t>
            </a:r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757C15E2-5E53-4B73-AA31-9ED22AA72197}"/>
              </a:ext>
            </a:extLst>
          </p:cNvPr>
          <p:cNvSpPr>
            <a:spLocks noEditPoints="1"/>
          </p:cNvSpPr>
          <p:nvPr/>
        </p:nvSpPr>
        <p:spPr bwMode="auto">
          <a:xfrm>
            <a:off x="3857620" y="2102723"/>
            <a:ext cx="174317" cy="177509"/>
          </a:xfrm>
          <a:custGeom>
            <a:avLst/>
            <a:gdLst>
              <a:gd name="T0" fmla="*/ 0 w 181"/>
              <a:gd name="T1" fmla="*/ 0 h 155"/>
              <a:gd name="T2" fmla="*/ 69 w 181"/>
              <a:gd name="T3" fmla="*/ 0 h 155"/>
              <a:gd name="T4" fmla="*/ 78 w 181"/>
              <a:gd name="T5" fmla="*/ 69 h 155"/>
              <a:gd name="T6" fmla="*/ 1 w 181"/>
              <a:gd name="T7" fmla="*/ 155 h 155"/>
              <a:gd name="T8" fmla="*/ 1 w 181"/>
              <a:gd name="T9" fmla="*/ 122 h 155"/>
              <a:gd name="T10" fmla="*/ 37 w 181"/>
              <a:gd name="T11" fmla="*/ 82 h 155"/>
              <a:gd name="T12" fmla="*/ 37 w 181"/>
              <a:gd name="T13" fmla="*/ 65 h 155"/>
              <a:gd name="T14" fmla="*/ 0 w 181"/>
              <a:gd name="T15" fmla="*/ 65 h 155"/>
              <a:gd name="T16" fmla="*/ 0 w 181"/>
              <a:gd name="T17" fmla="*/ 0 h 155"/>
              <a:gd name="T18" fmla="*/ 103 w 181"/>
              <a:gd name="T19" fmla="*/ 0 h 155"/>
              <a:gd name="T20" fmla="*/ 172 w 181"/>
              <a:gd name="T21" fmla="*/ 0 h 155"/>
              <a:gd name="T22" fmla="*/ 181 w 181"/>
              <a:gd name="T23" fmla="*/ 69 h 155"/>
              <a:gd name="T24" fmla="*/ 104 w 181"/>
              <a:gd name="T25" fmla="*/ 155 h 155"/>
              <a:gd name="T26" fmla="*/ 104 w 181"/>
              <a:gd name="T27" fmla="*/ 122 h 155"/>
              <a:gd name="T28" fmla="*/ 140 w 181"/>
              <a:gd name="T29" fmla="*/ 82 h 155"/>
              <a:gd name="T30" fmla="*/ 140 w 181"/>
              <a:gd name="T31" fmla="*/ 65 h 155"/>
              <a:gd name="T32" fmla="*/ 103 w 181"/>
              <a:gd name="T33" fmla="*/ 65 h 155"/>
              <a:gd name="T34" fmla="*/ 103 w 181"/>
              <a:gd name="T35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155">
                <a:moveTo>
                  <a:pt x="0" y="0"/>
                </a:moveTo>
                <a:cubicBezTo>
                  <a:pt x="69" y="0"/>
                  <a:pt x="69" y="0"/>
                  <a:pt x="69" y="0"/>
                </a:cubicBezTo>
                <a:cubicBezTo>
                  <a:pt x="75" y="27"/>
                  <a:pt x="78" y="50"/>
                  <a:pt x="78" y="69"/>
                </a:cubicBezTo>
                <a:cubicBezTo>
                  <a:pt x="78" y="127"/>
                  <a:pt x="52" y="155"/>
                  <a:pt x="1" y="155"/>
                </a:cubicBezTo>
                <a:cubicBezTo>
                  <a:pt x="1" y="122"/>
                  <a:pt x="1" y="122"/>
                  <a:pt x="1" y="122"/>
                </a:cubicBezTo>
                <a:cubicBezTo>
                  <a:pt x="25" y="122"/>
                  <a:pt x="37" y="109"/>
                  <a:pt x="37" y="82"/>
                </a:cubicBezTo>
                <a:cubicBezTo>
                  <a:pt x="37" y="65"/>
                  <a:pt x="37" y="65"/>
                  <a:pt x="37" y="65"/>
                </a:cubicBezTo>
                <a:cubicBezTo>
                  <a:pt x="0" y="65"/>
                  <a:pt x="0" y="65"/>
                  <a:pt x="0" y="65"/>
                </a:cubicBezTo>
                <a:lnTo>
                  <a:pt x="0" y="0"/>
                </a:lnTo>
                <a:close/>
                <a:moveTo>
                  <a:pt x="103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8" y="27"/>
                  <a:pt x="181" y="50"/>
                  <a:pt x="181" y="69"/>
                </a:cubicBezTo>
                <a:cubicBezTo>
                  <a:pt x="181" y="127"/>
                  <a:pt x="155" y="155"/>
                  <a:pt x="104" y="155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28" y="122"/>
                  <a:pt x="140" y="109"/>
                  <a:pt x="140" y="82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03" y="65"/>
                  <a:pt x="103" y="65"/>
                  <a:pt x="103" y="65"/>
                </a:cubicBezTo>
                <a:lnTo>
                  <a:pt x="1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CF8F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8" name="Freeform 35">
            <a:extLst>
              <a:ext uri="{FF2B5EF4-FFF2-40B4-BE49-F238E27FC236}">
                <a16:creationId xmlns:a16="http://schemas.microsoft.com/office/drawing/2014/main" id="{4F1ACCEA-1776-4E98-B8CE-338DA39C84CA}"/>
              </a:ext>
            </a:extLst>
          </p:cNvPr>
          <p:cNvSpPr>
            <a:spLocks noEditPoints="1"/>
          </p:cNvSpPr>
          <p:nvPr/>
        </p:nvSpPr>
        <p:spPr bwMode="auto">
          <a:xfrm>
            <a:off x="622322" y="2102523"/>
            <a:ext cx="160834" cy="164911"/>
          </a:xfrm>
          <a:custGeom>
            <a:avLst/>
            <a:gdLst>
              <a:gd name="T0" fmla="*/ 72 w 167"/>
              <a:gd name="T1" fmla="*/ 144 h 144"/>
              <a:gd name="T2" fmla="*/ 8 w 167"/>
              <a:gd name="T3" fmla="*/ 144 h 144"/>
              <a:gd name="T4" fmla="*/ 0 w 167"/>
              <a:gd name="T5" fmla="*/ 79 h 144"/>
              <a:gd name="T6" fmla="*/ 72 w 167"/>
              <a:gd name="T7" fmla="*/ 0 h 144"/>
              <a:gd name="T8" fmla="*/ 72 w 167"/>
              <a:gd name="T9" fmla="*/ 31 h 144"/>
              <a:gd name="T10" fmla="*/ 38 w 167"/>
              <a:gd name="T11" fmla="*/ 67 h 144"/>
              <a:gd name="T12" fmla="*/ 38 w 167"/>
              <a:gd name="T13" fmla="*/ 83 h 144"/>
              <a:gd name="T14" fmla="*/ 72 w 167"/>
              <a:gd name="T15" fmla="*/ 83 h 144"/>
              <a:gd name="T16" fmla="*/ 72 w 167"/>
              <a:gd name="T17" fmla="*/ 144 h 144"/>
              <a:gd name="T18" fmla="*/ 167 w 167"/>
              <a:gd name="T19" fmla="*/ 144 h 144"/>
              <a:gd name="T20" fmla="*/ 103 w 167"/>
              <a:gd name="T21" fmla="*/ 144 h 144"/>
              <a:gd name="T22" fmla="*/ 95 w 167"/>
              <a:gd name="T23" fmla="*/ 79 h 144"/>
              <a:gd name="T24" fmla="*/ 166 w 167"/>
              <a:gd name="T25" fmla="*/ 0 h 144"/>
              <a:gd name="T26" fmla="*/ 166 w 167"/>
              <a:gd name="T27" fmla="*/ 31 h 144"/>
              <a:gd name="T28" fmla="*/ 133 w 167"/>
              <a:gd name="T29" fmla="*/ 67 h 144"/>
              <a:gd name="T30" fmla="*/ 133 w 167"/>
              <a:gd name="T31" fmla="*/ 83 h 144"/>
              <a:gd name="T32" fmla="*/ 167 w 167"/>
              <a:gd name="T33" fmla="*/ 83 h 144"/>
              <a:gd name="T34" fmla="*/ 167 w 167"/>
              <a:gd name="T3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7" h="144">
                <a:moveTo>
                  <a:pt x="72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3" y="119"/>
                  <a:pt x="0" y="98"/>
                  <a:pt x="0" y="79"/>
                </a:cubicBezTo>
                <a:cubicBezTo>
                  <a:pt x="0" y="26"/>
                  <a:pt x="24" y="0"/>
                  <a:pt x="72" y="0"/>
                </a:cubicBezTo>
                <a:cubicBezTo>
                  <a:pt x="72" y="31"/>
                  <a:pt x="72" y="31"/>
                  <a:pt x="72" y="31"/>
                </a:cubicBezTo>
                <a:cubicBezTo>
                  <a:pt x="49" y="31"/>
                  <a:pt x="38" y="43"/>
                  <a:pt x="38" y="67"/>
                </a:cubicBezTo>
                <a:cubicBezTo>
                  <a:pt x="38" y="83"/>
                  <a:pt x="38" y="83"/>
                  <a:pt x="38" y="83"/>
                </a:cubicBezTo>
                <a:cubicBezTo>
                  <a:pt x="72" y="83"/>
                  <a:pt x="72" y="83"/>
                  <a:pt x="72" y="83"/>
                </a:cubicBezTo>
                <a:lnTo>
                  <a:pt x="72" y="144"/>
                </a:lnTo>
                <a:close/>
                <a:moveTo>
                  <a:pt x="167" y="144"/>
                </a:moveTo>
                <a:cubicBezTo>
                  <a:pt x="103" y="144"/>
                  <a:pt x="103" y="144"/>
                  <a:pt x="103" y="144"/>
                </a:cubicBezTo>
                <a:cubicBezTo>
                  <a:pt x="98" y="119"/>
                  <a:pt x="95" y="98"/>
                  <a:pt x="95" y="79"/>
                </a:cubicBezTo>
                <a:cubicBezTo>
                  <a:pt x="95" y="26"/>
                  <a:pt x="119" y="0"/>
                  <a:pt x="166" y="0"/>
                </a:cubicBezTo>
                <a:cubicBezTo>
                  <a:pt x="166" y="31"/>
                  <a:pt x="166" y="31"/>
                  <a:pt x="166" y="31"/>
                </a:cubicBezTo>
                <a:cubicBezTo>
                  <a:pt x="144" y="31"/>
                  <a:pt x="133" y="43"/>
                  <a:pt x="133" y="67"/>
                </a:cubicBezTo>
                <a:cubicBezTo>
                  <a:pt x="133" y="83"/>
                  <a:pt x="133" y="83"/>
                  <a:pt x="133" y="83"/>
                </a:cubicBezTo>
                <a:cubicBezTo>
                  <a:pt x="167" y="83"/>
                  <a:pt x="167" y="83"/>
                  <a:pt x="167" y="83"/>
                </a:cubicBezTo>
                <a:lnTo>
                  <a:pt x="167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CF8F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grpSp>
        <p:nvGrpSpPr>
          <p:cNvPr id="2" name="그룹 151">
            <a:extLst>
              <a:ext uri="{FF2B5EF4-FFF2-40B4-BE49-F238E27FC236}">
                <a16:creationId xmlns:a16="http://schemas.microsoft.com/office/drawing/2014/main" id="{191C9973-B809-481B-A921-656F33C9DBB5}"/>
              </a:ext>
            </a:extLst>
          </p:cNvPr>
          <p:cNvGrpSpPr/>
          <p:nvPr/>
        </p:nvGrpSpPr>
        <p:grpSpPr>
          <a:xfrm>
            <a:off x="285720" y="1813179"/>
            <a:ext cx="4076710" cy="140656"/>
            <a:chOff x="836997" y="1815304"/>
            <a:chExt cx="5929887" cy="137838"/>
          </a:xfrm>
        </p:grpSpPr>
        <p:cxnSp>
          <p:nvCxnSpPr>
            <p:cNvPr id="24" name="직선 연결선 5">
              <a:extLst>
                <a:ext uri="{FF2B5EF4-FFF2-40B4-BE49-F238E27FC236}">
                  <a16:creationId xmlns:a16="http://schemas.microsoft.com/office/drawing/2014/main" id="{FEA3D415-E928-4E6D-9F17-9398A0528417}"/>
                </a:ext>
              </a:extLst>
            </p:cNvPr>
            <p:cNvCxnSpPr/>
            <p:nvPr/>
          </p:nvCxnSpPr>
          <p:spPr>
            <a:xfrm rot="5400000">
              <a:off x="806588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8455BE-E607-40D1-AA38-678BA2D9E297}"/>
                </a:ext>
              </a:extLst>
            </p:cNvPr>
            <p:cNvSpPr/>
            <p:nvPr/>
          </p:nvSpPr>
          <p:spPr>
            <a:xfrm>
              <a:off x="836997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A1B3F92-006F-4212-9C52-09F7BAF3DB3B}"/>
                </a:ext>
              </a:extLst>
            </p:cNvPr>
            <p:cNvCxnSpPr/>
            <p:nvPr/>
          </p:nvCxnSpPr>
          <p:spPr>
            <a:xfrm rot="5400000">
              <a:off x="946381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182E91-910D-46CB-A170-F3C77B70CE97}"/>
                </a:ext>
              </a:extLst>
            </p:cNvPr>
            <p:cNvSpPr/>
            <p:nvPr/>
          </p:nvSpPr>
          <p:spPr>
            <a:xfrm>
              <a:off x="976789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AF18288-6113-45E4-98D7-D8EEFCACAB9B}"/>
                </a:ext>
              </a:extLst>
            </p:cNvPr>
            <p:cNvCxnSpPr/>
            <p:nvPr/>
          </p:nvCxnSpPr>
          <p:spPr>
            <a:xfrm rot="5400000">
              <a:off x="108617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A036B80-A88F-421C-92C6-5825D5E5194A}"/>
                </a:ext>
              </a:extLst>
            </p:cNvPr>
            <p:cNvSpPr/>
            <p:nvPr/>
          </p:nvSpPr>
          <p:spPr>
            <a:xfrm>
              <a:off x="1116582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BF6961-8A4A-4A4A-AD15-96250AFA4103}"/>
                </a:ext>
              </a:extLst>
            </p:cNvPr>
            <p:cNvCxnSpPr/>
            <p:nvPr/>
          </p:nvCxnSpPr>
          <p:spPr>
            <a:xfrm rot="5400000">
              <a:off x="1225966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41BD59-2586-4133-86D1-15A80E03345C}"/>
                </a:ext>
              </a:extLst>
            </p:cNvPr>
            <p:cNvSpPr/>
            <p:nvPr/>
          </p:nvSpPr>
          <p:spPr>
            <a:xfrm>
              <a:off x="1256373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9998D2B-56A7-4CC8-8401-F48E22F69448}"/>
                </a:ext>
              </a:extLst>
            </p:cNvPr>
            <p:cNvCxnSpPr/>
            <p:nvPr/>
          </p:nvCxnSpPr>
          <p:spPr>
            <a:xfrm rot="5400000">
              <a:off x="1365757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59385B9-8D84-4489-9665-366383B25EF3}"/>
                </a:ext>
              </a:extLst>
            </p:cNvPr>
            <p:cNvSpPr/>
            <p:nvPr/>
          </p:nvSpPr>
          <p:spPr>
            <a:xfrm>
              <a:off x="1396166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CB7A7-ACFC-4558-8081-800185A18022}"/>
                </a:ext>
              </a:extLst>
            </p:cNvPr>
            <p:cNvCxnSpPr/>
            <p:nvPr/>
          </p:nvCxnSpPr>
          <p:spPr>
            <a:xfrm rot="5400000">
              <a:off x="1505550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91F3504-3344-4595-B5E1-ACC2D06DD27A}"/>
                </a:ext>
              </a:extLst>
            </p:cNvPr>
            <p:cNvSpPr/>
            <p:nvPr/>
          </p:nvSpPr>
          <p:spPr>
            <a:xfrm>
              <a:off x="1535958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6E3544B-49C3-41C8-8D04-5A7A93728414}"/>
                </a:ext>
              </a:extLst>
            </p:cNvPr>
            <p:cNvCxnSpPr/>
            <p:nvPr/>
          </p:nvCxnSpPr>
          <p:spPr>
            <a:xfrm rot="5400000">
              <a:off x="1645342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80668B9-93C6-48A9-9A88-D2AAB83FB625}"/>
                </a:ext>
              </a:extLst>
            </p:cNvPr>
            <p:cNvSpPr/>
            <p:nvPr/>
          </p:nvSpPr>
          <p:spPr>
            <a:xfrm>
              <a:off x="1675750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5829E8B-0D3A-425A-B7CD-E2214CD0D8F4}"/>
                </a:ext>
              </a:extLst>
            </p:cNvPr>
            <p:cNvCxnSpPr/>
            <p:nvPr/>
          </p:nvCxnSpPr>
          <p:spPr>
            <a:xfrm rot="5400000">
              <a:off x="1785134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6EF0E14-DB14-4D53-AEA0-D80DBA7FC665}"/>
                </a:ext>
              </a:extLst>
            </p:cNvPr>
            <p:cNvSpPr/>
            <p:nvPr/>
          </p:nvSpPr>
          <p:spPr>
            <a:xfrm>
              <a:off x="1815542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3E24DC-7EEE-4FD0-9D4A-D2FB28145FC5}"/>
                </a:ext>
              </a:extLst>
            </p:cNvPr>
            <p:cNvCxnSpPr/>
            <p:nvPr/>
          </p:nvCxnSpPr>
          <p:spPr>
            <a:xfrm rot="5400000">
              <a:off x="1924926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A85D196-6876-434D-B280-4EBB3E77419C}"/>
                </a:ext>
              </a:extLst>
            </p:cNvPr>
            <p:cNvSpPr/>
            <p:nvPr/>
          </p:nvSpPr>
          <p:spPr>
            <a:xfrm>
              <a:off x="1955334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58B3559-6CE6-4C1B-B5FD-77F8F8DEA0F5}"/>
                </a:ext>
              </a:extLst>
            </p:cNvPr>
            <p:cNvCxnSpPr/>
            <p:nvPr/>
          </p:nvCxnSpPr>
          <p:spPr>
            <a:xfrm rot="5400000">
              <a:off x="2064718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BDDDD4E-8184-48D6-8B51-E78A8A35F6FE}"/>
                </a:ext>
              </a:extLst>
            </p:cNvPr>
            <p:cNvSpPr/>
            <p:nvPr/>
          </p:nvSpPr>
          <p:spPr>
            <a:xfrm>
              <a:off x="2095127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A6AA3C0-BF5E-449D-BD3D-F9A4F3A97041}"/>
                </a:ext>
              </a:extLst>
            </p:cNvPr>
            <p:cNvCxnSpPr/>
            <p:nvPr/>
          </p:nvCxnSpPr>
          <p:spPr>
            <a:xfrm rot="5400000">
              <a:off x="2204511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DBE4360-0E85-4D2A-A019-C21F9B7443FC}"/>
                </a:ext>
              </a:extLst>
            </p:cNvPr>
            <p:cNvSpPr/>
            <p:nvPr/>
          </p:nvSpPr>
          <p:spPr>
            <a:xfrm>
              <a:off x="2234919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DA7CBB5-B182-4A10-953D-F50CC8BA4155}"/>
                </a:ext>
              </a:extLst>
            </p:cNvPr>
            <p:cNvCxnSpPr/>
            <p:nvPr/>
          </p:nvCxnSpPr>
          <p:spPr>
            <a:xfrm rot="5400000">
              <a:off x="234430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28246C1-506D-475A-A3D7-A8CF7776AF9D}"/>
                </a:ext>
              </a:extLst>
            </p:cNvPr>
            <p:cNvSpPr/>
            <p:nvPr/>
          </p:nvSpPr>
          <p:spPr>
            <a:xfrm>
              <a:off x="2374710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707BF42-9999-4949-BD56-549F662DD7A6}"/>
                </a:ext>
              </a:extLst>
            </p:cNvPr>
            <p:cNvCxnSpPr/>
            <p:nvPr/>
          </p:nvCxnSpPr>
          <p:spPr>
            <a:xfrm rot="5400000">
              <a:off x="2484094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64DEF5F-63EE-4F35-959F-B71FE1B37355}"/>
                </a:ext>
              </a:extLst>
            </p:cNvPr>
            <p:cNvSpPr/>
            <p:nvPr/>
          </p:nvSpPr>
          <p:spPr>
            <a:xfrm>
              <a:off x="2514503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9381217-A8AF-45D5-93B3-37CEB9B3EE69}"/>
                </a:ext>
              </a:extLst>
            </p:cNvPr>
            <p:cNvCxnSpPr/>
            <p:nvPr/>
          </p:nvCxnSpPr>
          <p:spPr>
            <a:xfrm rot="5400000">
              <a:off x="2623887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0F16D77-D302-4DA7-85F6-95AC2CECAF3A}"/>
                </a:ext>
              </a:extLst>
            </p:cNvPr>
            <p:cNvSpPr/>
            <p:nvPr/>
          </p:nvSpPr>
          <p:spPr>
            <a:xfrm>
              <a:off x="2654295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697D3B6-68B6-4147-AEB0-BB90D6716D47}"/>
                </a:ext>
              </a:extLst>
            </p:cNvPr>
            <p:cNvCxnSpPr/>
            <p:nvPr/>
          </p:nvCxnSpPr>
          <p:spPr>
            <a:xfrm rot="5400000">
              <a:off x="2763679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B631021-4815-4694-8BBB-B93808F12956}"/>
                </a:ext>
              </a:extLst>
            </p:cNvPr>
            <p:cNvSpPr/>
            <p:nvPr/>
          </p:nvSpPr>
          <p:spPr>
            <a:xfrm>
              <a:off x="2794088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00B1761-2A50-4A64-9C6A-16B2EB47D128}"/>
                </a:ext>
              </a:extLst>
            </p:cNvPr>
            <p:cNvCxnSpPr/>
            <p:nvPr/>
          </p:nvCxnSpPr>
          <p:spPr>
            <a:xfrm rot="5400000">
              <a:off x="2903472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D9354E3-408E-4A35-8DBF-30B894625CDD}"/>
                </a:ext>
              </a:extLst>
            </p:cNvPr>
            <p:cNvSpPr/>
            <p:nvPr/>
          </p:nvSpPr>
          <p:spPr>
            <a:xfrm>
              <a:off x="2933879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E6C711E-2741-477C-BE7F-DF443E46B136}"/>
                </a:ext>
              </a:extLst>
            </p:cNvPr>
            <p:cNvCxnSpPr/>
            <p:nvPr/>
          </p:nvCxnSpPr>
          <p:spPr>
            <a:xfrm rot="5400000">
              <a:off x="304326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796DBA1-ABBA-4B9C-B21C-91B9EDAD68E9}"/>
                </a:ext>
              </a:extLst>
            </p:cNvPr>
            <p:cNvSpPr/>
            <p:nvPr/>
          </p:nvSpPr>
          <p:spPr>
            <a:xfrm>
              <a:off x="3073671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212AA71-0C17-42C1-B359-2241E2BD04B1}"/>
                </a:ext>
              </a:extLst>
            </p:cNvPr>
            <p:cNvCxnSpPr/>
            <p:nvPr/>
          </p:nvCxnSpPr>
          <p:spPr>
            <a:xfrm rot="5400000">
              <a:off x="3183055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40D3EF-FADA-4574-B654-0A2AC1D01356}"/>
                </a:ext>
              </a:extLst>
            </p:cNvPr>
            <p:cNvSpPr/>
            <p:nvPr/>
          </p:nvSpPr>
          <p:spPr>
            <a:xfrm>
              <a:off x="3213464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D15A698-DAB5-45B3-A4B8-6F65B25CF673}"/>
                </a:ext>
              </a:extLst>
            </p:cNvPr>
            <p:cNvCxnSpPr/>
            <p:nvPr/>
          </p:nvCxnSpPr>
          <p:spPr>
            <a:xfrm rot="5400000">
              <a:off x="3322848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83A8F2C-B397-41BB-B3F3-8E5A74916112}"/>
                </a:ext>
              </a:extLst>
            </p:cNvPr>
            <p:cNvSpPr/>
            <p:nvPr/>
          </p:nvSpPr>
          <p:spPr>
            <a:xfrm>
              <a:off x="3353256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D6B4969-9DE7-4378-8E63-70AE608C00B3}"/>
                </a:ext>
              </a:extLst>
            </p:cNvPr>
            <p:cNvCxnSpPr/>
            <p:nvPr/>
          </p:nvCxnSpPr>
          <p:spPr>
            <a:xfrm rot="5400000">
              <a:off x="3462640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4D07848-64A5-4BCC-8F2F-D19516987668}"/>
                </a:ext>
              </a:extLst>
            </p:cNvPr>
            <p:cNvSpPr/>
            <p:nvPr/>
          </p:nvSpPr>
          <p:spPr>
            <a:xfrm>
              <a:off x="3493048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13C99FB-63B0-4B47-8AE4-9E675DB26B08}"/>
                </a:ext>
              </a:extLst>
            </p:cNvPr>
            <p:cNvCxnSpPr/>
            <p:nvPr/>
          </p:nvCxnSpPr>
          <p:spPr>
            <a:xfrm rot="5400000">
              <a:off x="360243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952DBFC-5480-403C-82F6-7D22A603E26C}"/>
                </a:ext>
              </a:extLst>
            </p:cNvPr>
            <p:cNvSpPr/>
            <p:nvPr/>
          </p:nvSpPr>
          <p:spPr>
            <a:xfrm>
              <a:off x="3632840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325AB31-4653-4611-B034-34AD986602D9}"/>
                </a:ext>
              </a:extLst>
            </p:cNvPr>
            <p:cNvCxnSpPr/>
            <p:nvPr/>
          </p:nvCxnSpPr>
          <p:spPr>
            <a:xfrm rot="5400000">
              <a:off x="3742224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72F0A85-439F-4A8A-ADD4-F9AFF2828F45}"/>
                </a:ext>
              </a:extLst>
            </p:cNvPr>
            <p:cNvSpPr/>
            <p:nvPr/>
          </p:nvSpPr>
          <p:spPr>
            <a:xfrm>
              <a:off x="3772633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2D4E0FE-28C6-465E-A446-7E28718B75CF}"/>
                </a:ext>
              </a:extLst>
            </p:cNvPr>
            <p:cNvCxnSpPr/>
            <p:nvPr/>
          </p:nvCxnSpPr>
          <p:spPr>
            <a:xfrm rot="5400000">
              <a:off x="3882016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1AFFE85-E887-4CE5-8DBC-A630173A3B5E}"/>
                </a:ext>
              </a:extLst>
            </p:cNvPr>
            <p:cNvSpPr/>
            <p:nvPr/>
          </p:nvSpPr>
          <p:spPr>
            <a:xfrm>
              <a:off x="3912425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9C3F966-A6DB-43E5-AEE1-7F1D37C5FAA9}"/>
                </a:ext>
              </a:extLst>
            </p:cNvPr>
            <p:cNvCxnSpPr/>
            <p:nvPr/>
          </p:nvCxnSpPr>
          <p:spPr>
            <a:xfrm rot="5400000">
              <a:off x="4021809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94BE49F-FAB5-408D-B511-49DDCF134AD9}"/>
                </a:ext>
              </a:extLst>
            </p:cNvPr>
            <p:cNvSpPr/>
            <p:nvPr/>
          </p:nvSpPr>
          <p:spPr>
            <a:xfrm>
              <a:off x="4052216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7545DE2-D345-4828-8F1B-B370F5A22A9F}"/>
                </a:ext>
              </a:extLst>
            </p:cNvPr>
            <p:cNvCxnSpPr/>
            <p:nvPr/>
          </p:nvCxnSpPr>
          <p:spPr>
            <a:xfrm rot="5400000">
              <a:off x="4161600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79B0C8F-E717-40CC-8F24-058422B36B1D}"/>
                </a:ext>
              </a:extLst>
            </p:cNvPr>
            <p:cNvSpPr/>
            <p:nvPr/>
          </p:nvSpPr>
          <p:spPr>
            <a:xfrm>
              <a:off x="4192009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068F4AD-DDC5-4B02-B495-EEC36149417D}"/>
                </a:ext>
              </a:extLst>
            </p:cNvPr>
            <p:cNvCxnSpPr/>
            <p:nvPr/>
          </p:nvCxnSpPr>
          <p:spPr>
            <a:xfrm rot="5400000">
              <a:off x="430139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F502BE1-B07D-4F82-BBAE-6DB76EEC0F39}"/>
                </a:ext>
              </a:extLst>
            </p:cNvPr>
            <p:cNvSpPr/>
            <p:nvPr/>
          </p:nvSpPr>
          <p:spPr>
            <a:xfrm>
              <a:off x="4331801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110AFB2-0D5E-4AAB-9C62-DE5914420014}"/>
                </a:ext>
              </a:extLst>
            </p:cNvPr>
            <p:cNvCxnSpPr/>
            <p:nvPr/>
          </p:nvCxnSpPr>
          <p:spPr>
            <a:xfrm rot="5400000">
              <a:off x="4441185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E0870D9-12BD-43A6-AC4C-2E67A05B24E9}"/>
                </a:ext>
              </a:extLst>
            </p:cNvPr>
            <p:cNvSpPr/>
            <p:nvPr/>
          </p:nvSpPr>
          <p:spPr>
            <a:xfrm>
              <a:off x="4471594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F87F4EE-E2D0-4E33-8FAD-9E465CE5F351}"/>
                </a:ext>
              </a:extLst>
            </p:cNvPr>
            <p:cNvCxnSpPr/>
            <p:nvPr/>
          </p:nvCxnSpPr>
          <p:spPr>
            <a:xfrm rot="5400000">
              <a:off x="4580977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8BAEC9B-7C0F-4289-A67A-9FA269176A8A}"/>
                </a:ext>
              </a:extLst>
            </p:cNvPr>
            <p:cNvSpPr/>
            <p:nvPr/>
          </p:nvSpPr>
          <p:spPr>
            <a:xfrm>
              <a:off x="4611385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939C61D-68BB-43E3-A86D-EECA430B7541}"/>
                </a:ext>
              </a:extLst>
            </p:cNvPr>
            <p:cNvCxnSpPr/>
            <p:nvPr/>
          </p:nvCxnSpPr>
          <p:spPr>
            <a:xfrm rot="5400000">
              <a:off x="4720769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842DA03-B5B3-43C4-9FEE-C8F4C0370B61}"/>
                </a:ext>
              </a:extLst>
            </p:cNvPr>
            <p:cNvSpPr/>
            <p:nvPr/>
          </p:nvSpPr>
          <p:spPr>
            <a:xfrm>
              <a:off x="4751177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85" name="직선 연결선 61">
              <a:extLst>
                <a:ext uri="{FF2B5EF4-FFF2-40B4-BE49-F238E27FC236}">
                  <a16:creationId xmlns:a16="http://schemas.microsoft.com/office/drawing/2014/main" id="{601DE190-B3FF-467D-A2C1-7B9455375D1C}"/>
                </a:ext>
              </a:extLst>
            </p:cNvPr>
            <p:cNvCxnSpPr/>
            <p:nvPr/>
          </p:nvCxnSpPr>
          <p:spPr>
            <a:xfrm rot="5400000">
              <a:off x="4860561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6" name="타원 62">
              <a:extLst>
                <a:ext uri="{FF2B5EF4-FFF2-40B4-BE49-F238E27FC236}">
                  <a16:creationId xmlns:a16="http://schemas.microsoft.com/office/drawing/2014/main" id="{683C9340-9DA9-4DF4-81BC-A823CB00B7A3}"/>
                </a:ext>
              </a:extLst>
            </p:cNvPr>
            <p:cNvSpPr/>
            <p:nvPr/>
          </p:nvSpPr>
          <p:spPr>
            <a:xfrm>
              <a:off x="4890970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03ACD57-6C62-4ADA-A291-5B272289495E}"/>
                </a:ext>
              </a:extLst>
            </p:cNvPr>
            <p:cNvCxnSpPr/>
            <p:nvPr/>
          </p:nvCxnSpPr>
          <p:spPr>
            <a:xfrm rot="5400000">
              <a:off x="5000354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7B3E786-1B2F-47F6-8A1D-462E67E7EC11}"/>
                </a:ext>
              </a:extLst>
            </p:cNvPr>
            <p:cNvSpPr/>
            <p:nvPr/>
          </p:nvSpPr>
          <p:spPr>
            <a:xfrm>
              <a:off x="5030762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AC5138F-5F86-4A99-AFDD-D6FE6B33F859}"/>
                </a:ext>
              </a:extLst>
            </p:cNvPr>
            <p:cNvCxnSpPr/>
            <p:nvPr/>
          </p:nvCxnSpPr>
          <p:spPr>
            <a:xfrm rot="5400000">
              <a:off x="5140146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F48F468-E487-4387-8686-7C198C3CE1E6}"/>
                </a:ext>
              </a:extLst>
            </p:cNvPr>
            <p:cNvSpPr/>
            <p:nvPr/>
          </p:nvSpPr>
          <p:spPr>
            <a:xfrm>
              <a:off x="5170554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7BA06EE-A0FF-4F9E-839C-F304803E05F0}"/>
                </a:ext>
              </a:extLst>
            </p:cNvPr>
            <p:cNvCxnSpPr/>
            <p:nvPr/>
          </p:nvCxnSpPr>
          <p:spPr>
            <a:xfrm rot="5400000">
              <a:off x="5279937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6245D8D1-4DE2-4AA4-BE9F-3B090B83418A}"/>
                </a:ext>
              </a:extLst>
            </p:cNvPr>
            <p:cNvSpPr/>
            <p:nvPr/>
          </p:nvSpPr>
          <p:spPr>
            <a:xfrm>
              <a:off x="5310346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BA63C12-F33A-4DF3-AEAD-C90486719480}"/>
                </a:ext>
              </a:extLst>
            </p:cNvPr>
            <p:cNvCxnSpPr/>
            <p:nvPr/>
          </p:nvCxnSpPr>
          <p:spPr>
            <a:xfrm rot="5400000">
              <a:off x="5419730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2249AA3-F87D-4B80-8330-EB24FCEF2549}"/>
                </a:ext>
              </a:extLst>
            </p:cNvPr>
            <p:cNvSpPr/>
            <p:nvPr/>
          </p:nvSpPr>
          <p:spPr>
            <a:xfrm>
              <a:off x="5450138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7F9892-29F1-4869-9890-4C944B5E3380}"/>
                </a:ext>
              </a:extLst>
            </p:cNvPr>
            <p:cNvCxnSpPr/>
            <p:nvPr/>
          </p:nvCxnSpPr>
          <p:spPr>
            <a:xfrm rot="5400000">
              <a:off x="5559522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575BBDA-68DE-4469-9718-BF9B732417F1}"/>
                </a:ext>
              </a:extLst>
            </p:cNvPr>
            <p:cNvSpPr/>
            <p:nvPr/>
          </p:nvSpPr>
          <p:spPr>
            <a:xfrm>
              <a:off x="5589931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159EDC0-9589-4C3E-B8D4-AF5028703E79}"/>
                </a:ext>
              </a:extLst>
            </p:cNvPr>
            <p:cNvCxnSpPr/>
            <p:nvPr/>
          </p:nvCxnSpPr>
          <p:spPr>
            <a:xfrm rot="5400000">
              <a:off x="5699315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98C77B5-949C-47E4-A831-053D818BC0BF}"/>
                </a:ext>
              </a:extLst>
            </p:cNvPr>
            <p:cNvSpPr/>
            <p:nvPr/>
          </p:nvSpPr>
          <p:spPr>
            <a:xfrm>
              <a:off x="5729722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63E4EEF-1D5E-4FB6-8410-983F7A68B611}"/>
                </a:ext>
              </a:extLst>
            </p:cNvPr>
            <p:cNvCxnSpPr/>
            <p:nvPr/>
          </p:nvCxnSpPr>
          <p:spPr>
            <a:xfrm rot="5400000">
              <a:off x="5839106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2911818-1609-43F6-BE7E-92A73D891891}"/>
                </a:ext>
              </a:extLst>
            </p:cNvPr>
            <p:cNvSpPr/>
            <p:nvPr/>
          </p:nvSpPr>
          <p:spPr>
            <a:xfrm>
              <a:off x="5869515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5D3EFFF-9CC8-426D-AF53-6F1E90BB80E1}"/>
                </a:ext>
              </a:extLst>
            </p:cNvPr>
            <p:cNvCxnSpPr/>
            <p:nvPr/>
          </p:nvCxnSpPr>
          <p:spPr>
            <a:xfrm rot="5400000">
              <a:off x="5978899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52E5D55-4434-4868-A793-88D8B83A9AE6}"/>
                </a:ext>
              </a:extLst>
            </p:cNvPr>
            <p:cNvSpPr/>
            <p:nvPr/>
          </p:nvSpPr>
          <p:spPr>
            <a:xfrm>
              <a:off x="6009307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45BD94B-EC93-40FA-B2E2-975306DA1763}"/>
                </a:ext>
              </a:extLst>
            </p:cNvPr>
            <p:cNvCxnSpPr/>
            <p:nvPr/>
          </p:nvCxnSpPr>
          <p:spPr>
            <a:xfrm rot="5400000">
              <a:off x="6118691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56A5F0C1-0516-4971-B85D-3A6FF32A27CE}"/>
                </a:ext>
              </a:extLst>
            </p:cNvPr>
            <p:cNvSpPr/>
            <p:nvPr/>
          </p:nvSpPr>
          <p:spPr>
            <a:xfrm>
              <a:off x="6149098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D86D1E7-66F6-4DA5-96FF-44143CD4E513}"/>
                </a:ext>
              </a:extLst>
            </p:cNvPr>
            <p:cNvCxnSpPr/>
            <p:nvPr/>
          </p:nvCxnSpPr>
          <p:spPr>
            <a:xfrm rot="5400000">
              <a:off x="625848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C1E6C1EF-F3EF-4519-A923-D72AB5285EB3}"/>
                </a:ext>
              </a:extLst>
            </p:cNvPr>
            <p:cNvSpPr/>
            <p:nvPr/>
          </p:nvSpPr>
          <p:spPr>
            <a:xfrm>
              <a:off x="6288891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D2A3BEF-A351-42F8-B5E8-12B6169CF60C}"/>
                </a:ext>
              </a:extLst>
            </p:cNvPr>
            <p:cNvCxnSpPr/>
            <p:nvPr/>
          </p:nvCxnSpPr>
          <p:spPr>
            <a:xfrm rot="5400000">
              <a:off x="6398275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3746CA4C-DB77-4068-A875-32250B35B48C}"/>
                </a:ext>
              </a:extLst>
            </p:cNvPr>
            <p:cNvSpPr/>
            <p:nvPr/>
          </p:nvSpPr>
          <p:spPr>
            <a:xfrm>
              <a:off x="6428683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D77C1F6-6D7E-480B-A4B0-A5BBC50261C0}"/>
                </a:ext>
              </a:extLst>
            </p:cNvPr>
            <p:cNvCxnSpPr/>
            <p:nvPr/>
          </p:nvCxnSpPr>
          <p:spPr>
            <a:xfrm rot="5400000">
              <a:off x="6538067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0DD5313-B1AE-4BBF-9D5F-6DFEA6433D5F}"/>
                </a:ext>
              </a:extLst>
            </p:cNvPr>
            <p:cNvSpPr/>
            <p:nvPr/>
          </p:nvSpPr>
          <p:spPr>
            <a:xfrm>
              <a:off x="6568476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FDC73FF-79D4-476D-A440-A1046239EDDB}"/>
                </a:ext>
              </a:extLst>
            </p:cNvPr>
            <p:cNvCxnSpPr/>
            <p:nvPr/>
          </p:nvCxnSpPr>
          <p:spPr>
            <a:xfrm rot="5400000">
              <a:off x="6677860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6E9C660-B86E-416D-9758-CA8274723524}"/>
                </a:ext>
              </a:extLst>
            </p:cNvPr>
            <p:cNvSpPr/>
            <p:nvPr/>
          </p:nvSpPr>
          <p:spPr>
            <a:xfrm>
              <a:off x="6708267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sp>
        <p:nvSpPr>
          <p:cNvPr id="113" name="사각형: 둥근 모서리 217">
            <a:extLst>
              <a:ext uri="{FF2B5EF4-FFF2-40B4-BE49-F238E27FC236}">
                <a16:creationId xmlns:a16="http://schemas.microsoft.com/office/drawing/2014/main" id="{8089C676-900C-4A78-AC20-8103B3DC5167}"/>
              </a:ext>
            </a:extLst>
          </p:cNvPr>
          <p:cNvSpPr/>
          <p:nvPr/>
        </p:nvSpPr>
        <p:spPr>
          <a:xfrm rot="16200000">
            <a:off x="2109762" y="915614"/>
            <a:ext cx="428628" cy="407670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12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14" name="사각형: 둥근 모서리 301">
            <a:extLst>
              <a:ext uri="{FF2B5EF4-FFF2-40B4-BE49-F238E27FC236}">
                <a16:creationId xmlns:a16="http://schemas.microsoft.com/office/drawing/2014/main" id="{65302516-5EDF-46BC-B4F2-7BBE04774160}"/>
              </a:ext>
            </a:extLst>
          </p:cNvPr>
          <p:cNvSpPr/>
          <p:nvPr/>
        </p:nvSpPr>
        <p:spPr>
          <a:xfrm rot="16200000">
            <a:off x="2122279" y="2331855"/>
            <a:ext cx="403594" cy="407670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12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15" name="직사각형 350">
            <a:extLst>
              <a:ext uri="{FF2B5EF4-FFF2-40B4-BE49-F238E27FC236}">
                <a16:creationId xmlns:a16="http://schemas.microsoft.com/office/drawing/2014/main" id="{8BFA96DA-181B-4809-988B-35E34A6B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67" y="2860844"/>
            <a:ext cx="24377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승차권을 매번 구입해야 함</a:t>
            </a:r>
          </a:p>
        </p:txBody>
      </p:sp>
      <p:sp>
        <p:nvSpPr>
          <p:cNvPr id="116" name="직사각형 351">
            <a:extLst>
              <a:ext uri="{FF2B5EF4-FFF2-40B4-BE49-F238E27FC236}">
                <a16:creationId xmlns:a16="http://schemas.microsoft.com/office/drawing/2014/main" id="{F895EA96-CEBB-4E87-8014-15C14C6DC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66" y="3587116"/>
            <a:ext cx="23103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셔틀 좌석이 없음</a:t>
            </a:r>
          </a:p>
        </p:txBody>
      </p:sp>
      <p:sp>
        <p:nvSpPr>
          <p:cNvPr id="117" name="직사각형 352">
            <a:extLst>
              <a:ext uri="{FF2B5EF4-FFF2-40B4-BE49-F238E27FC236}">
                <a16:creationId xmlns:a16="http://schemas.microsoft.com/office/drawing/2014/main" id="{102B889A-E138-41CD-81EA-412A2C1E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66" y="4261361"/>
            <a:ext cx="25103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기사님의 차량 운행이 불편함</a:t>
            </a:r>
          </a:p>
        </p:txBody>
      </p:sp>
      <p:sp>
        <p:nvSpPr>
          <p:cNvPr id="118" name="직사각형 352">
            <a:extLst>
              <a:ext uri="{FF2B5EF4-FFF2-40B4-BE49-F238E27FC236}">
                <a16:creationId xmlns:a16="http://schemas.microsoft.com/office/drawing/2014/main" id="{E1028AD9-D7E5-475D-91E8-B3D794F3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67" y="4974611"/>
            <a:ext cx="250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셔틀이 오는 시간이 불규칙적</a:t>
            </a:r>
          </a:p>
        </p:txBody>
      </p:sp>
      <p:grpSp>
        <p:nvGrpSpPr>
          <p:cNvPr id="3" name="그룹 129">
            <a:extLst>
              <a:ext uri="{FF2B5EF4-FFF2-40B4-BE49-F238E27FC236}">
                <a16:creationId xmlns:a16="http://schemas.microsoft.com/office/drawing/2014/main" id="{75AEE0C5-F6C9-46B8-81BD-743A4E0E0B7A}"/>
              </a:ext>
            </a:extLst>
          </p:cNvPr>
          <p:cNvGrpSpPr/>
          <p:nvPr/>
        </p:nvGrpSpPr>
        <p:grpSpPr>
          <a:xfrm flipH="1">
            <a:off x="285720" y="2764913"/>
            <a:ext cx="1075401" cy="411425"/>
            <a:chOff x="3521287" y="3413027"/>
            <a:chExt cx="1262702" cy="439797"/>
          </a:xfrm>
          <a:solidFill>
            <a:schemeClr val="accent1"/>
          </a:solidFill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1285916-DDCE-49E8-BE53-4FA8CB2A8F9D}"/>
                </a:ext>
              </a:extLst>
            </p:cNvPr>
            <p:cNvSpPr/>
            <p:nvPr/>
          </p:nvSpPr>
          <p:spPr>
            <a:xfrm flipH="1">
              <a:off x="3805042" y="3413027"/>
              <a:ext cx="978947" cy="4397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sp>
          <p:nvSpPr>
            <p:cNvPr id="121" name="순서도: 지연 120">
              <a:extLst>
                <a:ext uri="{FF2B5EF4-FFF2-40B4-BE49-F238E27FC236}">
                  <a16:creationId xmlns:a16="http://schemas.microsoft.com/office/drawing/2014/main" id="{63C8F515-B875-49D4-ADD0-FDBAB95CC1BD}"/>
                </a:ext>
              </a:extLst>
            </p:cNvPr>
            <p:cNvSpPr/>
            <p:nvPr/>
          </p:nvSpPr>
          <p:spPr>
            <a:xfrm flipH="1">
              <a:off x="3521287" y="3413027"/>
              <a:ext cx="466582" cy="439797"/>
            </a:xfrm>
            <a:prstGeom prst="flowChartDelay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grpSp>
        <p:nvGrpSpPr>
          <p:cNvPr id="4" name="그룹 130">
            <a:extLst>
              <a:ext uri="{FF2B5EF4-FFF2-40B4-BE49-F238E27FC236}">
                <a16:creationId xmlns:a16="http://schemas.microsoft.com/office/drawing/2014/main" id="{3B19C7B4-F724-4666-A5E2-8486CEC5F38B}"/>
              </a:ext>
            </a:extLst>
          </p:cNvPr>
          <p:cNvGrpSpPr/>
          <p:nvPr/>
        </p:nvGrpSpPr>
        <p:grpSpPr>
          <a:xfrm flipH="1">
            <a:off x="285720" y="3468263"/>
            <a:ext cx="1075400" cy="411425"/>
            <a:chOff x="3521288" y="4283868"/>
            <a:chExt cx="1262701" cy="439797"/>
          </a:xfrm>
          <a:solidFill>
            <a:schemeClr val="accent1"/>
          </a:solidFill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4408F0F-75DE-41B3-923C-275CCCC847E8}"/>
                </a:ext>
              </a:extLst>
            </p:cNvPr>
            <p:cNvSpPr/>
            <p:nvPr/>
          </p:nvSpPr>
          <p:spPr>
            <a:xfrm flipH="1">
              <a:off x="3805042" y="4283868"/>
              <a:ext cx="978947" cy="4397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sp>
          <p:nvSpPr>
            <p:cNvPr id="124" name="순서도: 지연 123">
              <a:extLst>
                <a:ext uri="{FF2B5EF4-FFF2-40B4-BE49-F238E27FC236}">
                  <a16:creationId xmlns:a16="http://schemas.microsoft.com/office/drawing/2014/main" id="{9CAA64E1-EEF4-41B6-A6AC-6F6815E4C3E1}"/>
                </a:ext>
              </a:extLst>
            </p:cNvPr>
            <p:cNvSpPr/>
            <p:nvPr/>
          </p:nvSpPr>
          <p:spPr>
            <a:xfrm flipH="1">
              <a:off x="3521288" y="4283868"/>
              <a:ext cx="466582" cy="439797"/>
            </a:xfrm>
            <a:prstGeom prst="flowChartDelay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grpSp>
        <p:nvGrpSpPr>
          <p:cNvPr id="5" name="그룹 131">
            <a:extLst>
              <a:ext uri="{FF2B5EF4-FFF2-40B4-BE49-F238E27FC236}">
                <a16:creationId xmlns:a16="http://schemas.microsoft.com/office/drawing/2014/main" id="{B52136B1-0CF1-4626-85B1-0D254E790A53}"/>
              </a:ext>
            </a:extLst>
          </p:cNvPr>
          <p:cNvGrpSpPr/>
          <p:nvPr/>
        </p:nvGrpSpPr>
        <p:grpSpPr>
          <a:xfrm flipH="1">
            <a:off x="285720" y="4171613"/>
            <a:ext cx="1075400" cy="411425"/>
            <a:chOff x="3521288" y="5154708"/>
            <a:chExt cx="1262701" cy="439797"/>
          </a:xfrm>
          <a:solidFill>
            <a:schemeClr val="accent1"/>
          </a:solidFill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1AEBC26-0FD7-419D-8C68-39F0E59BB30C}"/>
                </a:ext>
              </a:extLst>
            </p:cNvPr>
            <p:cNvSpPr/>
            <p:nvPr/>
          </p:nvSpPr>
          <p:spPr>
            <a:xfrm flipH="1">
              <a:off x="3805042" y="5154708"/>
              <a:ext cx="978947" cy="4397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sp>
          <p:nvSpPr>
            <p:cNvPr id="127" name="순서도: 지연 126">
              <a:extLst>
                <a:ext uri="{FF2B5EF4-FFF2-40B4-BE49-F238E27FC236}">
                  <a16:creationId xmlns:a16="http://schemas.microsoft.com/office/drawing/2014/main" id="{4DC86275-92B2-48E6-A2C9-DF964A31EAF5}"/>
                </a:ext>
              </a:extLst>
            </p:cNvPr>
            <p:cNvSpPr/>
            <p:nvPr/>
          </p:nvSpPr>
          <p:spPr>
            <a:xfrm flipH="1">
              <a:off x="3521288" y="5154708"/>
              <a:ext cx="466582" cy="439797"/>
            </a:xfrm>
            <a:prstGeom prst="flowChartDelay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grpSp>
        <p:nvGrpSpPr>
          <p:cNvPr id="6" name="그룹 132">
            <a:extLst>
              <a:ext uri="{FF2B5EF4-FFF2-40B4-BE49-F238E27FC236}">
                <a16:creationId xmlns:a16="http://schemas.microsoft.com/office/drawing/2014/main" id="{81F2459A-79AC-4195-98D4-DDEC481396A5}"/>
              </a:ext>
            </a:extLst>
          </p:cNvPr>
          <p:cNvGrpSpPr/>
          <p:nvPr/>
        </p:nvGrpSpPr>
        <p:grpSpPr>
          <a:xfrm flipH="1">
            <a:off x="285720" y="4874963"/>
            <a:ext cx="1075400" cy="411425"/>
            <a:chOff x="3521288" y="6025549"/>
            <a:chExt cx="1262701" cy="439797"/>
          </a:xfrm>
          <a:solidFill>
            <a:schemeClr val="accent1"/>
          </a:solidFill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3D44215-2875-4C2F-855F-D2189383CC48}"/>
                </a:ext>
              </a:extLst>
            </p:cNvPr>
            <p:cNvSpPr/>
            <p:nvPr/>
          </p:nvSpPr>
          <p:spPr>
            <a:xfrm flipH="1">
              <a:off x="3805042" y="6025549"/>
              <a:ext cx="978947" cy="4397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sp>
          <p:nvSpPr>
            <p:cNvPr id="130" name="순서도: 지연 129">
              <a:extLst>
                <a:ext uri="{FF2B5EF4-FFF2-40B4-BE49-F238E27FC236}">
                  <a16:creationId xmlns:a16="http://schemas.microsoft.com/office/drawing/2014/main" id="{32B9324B-C6F2-4190-A559-50688FFA4EF7}"/>
                </a:ext>
              </a:extLst>
            </p:cNvPr>
            <p:cNvSpPr/>
            <p:nvPr/>
          </p:nvSpPr>
          <p:spPr>
            <a:xfrm flipH="1">
              <a:off x="3521288" y="6025549"/>
              <a:ext cx="466582" cy="439797"/>
            </a:xfrm>
            <a:prstGeom prst="flowChartDelay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48D2D79-6C4D-4183-917B-99D5DB359746}"/>
              </a:ext>
            </a:extLst>
          </p:cNvPr>
          <p:cNvSpPr/>
          <p:nvPr/>
        </p:nvSpPr>
        <p:spPr>
          <a:xfrm flipH="1">
            <a:off x="556660" y="3551432"/>
            <a:ext cx="265987" cy="24981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2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D5743C2-35CC-4FD8-80CC-8032C4E52446}"/>
              </a:ext>
            </a:extLst>
          </p:cNvPr>
          <p:cNvSpPr/>
          <p:nvPr/>
        </p:nvSpPr>
        <p:spPr>
          <a:xfrm flipH="1">
            <a:off x="556660" y="4254521"/>
            <a:ext cx="265987" cy="24981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3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A17CDDD-C3BC-4B8D-B31D-9A5149CBF9AA}"/>
              </a:ext>
            </a:extLst>
          </p:cNvPr>
          <p:cNvSpPr/>
          <p:nvPr/>
        </p:nvSpPr>
        <p:spPr>
          <a:xfrm flipH="1">
            <a:off x="556660" y="4957612"/>
            <a:ext cx="265987" cy="24981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4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8DA336-3031-45AE-BC1F-FA0487915464}"/>
              </a:ext>
            </a:extLst>
          </p:cNvPr>
          <p:cNvSpPr/>
          <p:nvPr/>
        </p:nvSpPr>
        <p:spPr>
          <a:xfrm flipH="1">
            <a:off x="3762936" y="2861322"/>
            <a:ext cx="436300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91%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000364" y="2320728"/>
            <a:ext cx="112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*</a:t>
            </a:r>
            <a:r>
              <a:rPr lang="ko-KR" altLang="en-US" sz="12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중복투표</a:t>
            </a:r>
            <a:endParaRPr lang="ko-KR" altLang="en-US" sz="900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D8DA336-3031-45AE-BC1F-FA0487915464}"/>
              </a:ext>
            </a:extLst>
          </p:cNvPr>
          <p:cNvSpPr/>
          <p:nvPr/>
        </p:nvSpPr>
        <p:spPr>
          <a:xfrm flipH="1">
            <a:off x="3699934" y="3587594"/>
            <a:ext cx="562305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25.9%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D8DA336-3031-45AE-BC1F-FA0487915464}"/>
              </a:ext>
            </a:extLst>
          </p:cNvPr>
          <p:cNvSpPr/>
          <p:nvPr/>
        </p:nvSpPr>
        <p:spPr>
          <a:xfrm flipH="1">
            <a:off x="3699934" y="4261839"/>
            <a:ext cx="562305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14.8%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D8DA336-3031-45AE-BC1F-FA0487915464}"/>
              </a:ext>
            </a:extLst>
          </p:cNvPr>
          <p:cNvSpPr/>
          <p:nvPr/>
        </p:nvSpPr>
        <p:spPr>
          <a:xfrm flipH="1">
            <a:off x="3699934" y="4975089"/>
            <a:ext cx="562305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11%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41" name="직사각형 352">
            <a:extLst>
              <a:ext uri="{FF2B5EF4-FFF2-40B4-BE49-F238E27FC236}">
                <a16:creationId xmlns:a16="http://schemas.microsoft.com/office/drawing/2014/main" id="{E1028AD9-D7E5-475D-91E8-B3D794F3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67" y="5575488"/>
            <a:ext cx="250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기타 의견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D8DA336-3031-45AE-BC1F-FA0487915464}"/>
              </a:ext>
            </a:extLst>
          </p:cNvPr>
          <p:cNvSpPr/>
          <p:nvPr/>
        </p:nvSpPr>
        <p:spPr>
          <a:xfrm flipH="1">
            <a:off x="3699934" y="5544059"/>
            <a:ext cx="562305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30.6%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48D2D79-6C4D-4183-917B-99D5DB359746}"/>
              </a:ext>
            </a:extLst>
          </p:cNvPr>
          <p:cNvSpPr/>
          <p:nvPr/>
        </p:nvSpPr>
        <p:spPr>
          <a:xfrm flipH="1">
            <a:off x="556660" y="2821880"/>
            <a:ext cx="265987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1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86522643-8739-4F41-ADA6-86B3CE639317}"/>
              </a:ext>
            </a:extLst>
          </p:cNvPr>
          <p:cNvSpPr/>
          <p:nvPr/>
        </p:nvSpPr>
        <p:spPr>
          <a:xfrm>
            <a:off x="4643438" y="1643050"/>
            <a:ext cx="4366664" cy="4525627"/>
          </a:xfrm>
          <a:prstGeom prst="rect">
            <a:avLst/>
          </a:prstGeom>
          <a:solidFill>
            <a:srgbClr val="EAEAEA"/>
          </a:solidFill>
          <a:ln w="9525" cap="rnd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lIns="91449" tIns="233975" rIns="71992" bIns="45725" anchor="t" anchorCtr="0"/>
          <a:lstStyle/>
          <a:p>
            <a:endParaRPr lang="ko-KR" altLang="en-US" sz="16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178D41A6-9B7B-4892-B868-54417DF59745}"/>
              </a:ext>
            </a:extLst>
          </p:cNvPr>
          <p:cNvSpPr/>
          <p:nvPr/>
        </p:nvSpPr>
        <p:spPr>
          <a:xfrm>
            <a:off x="4795260" y="1808901"/>
            <a:ext cx="4060152" cy="4191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none" anchor="ctr"/>
          <a:lstStyle/>
          <a:p>
            <a:pPr latinLnBrk="0"/>
            <a:endParaRPr lang="ko-KR" altLang="en-US" sz="20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67" name="직사각형 372">
            <a:extLst>
              <a:ext uri="{FF2B5EF4-FFF2-40B4-BE49-F238E27FC236}">
                <a16:creationId xmlns:a16="http://schemas.microsoft.com/office/drawing/2014/main" id="{CC8D399B-838E-4F99-A758-4B3D7CEF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976" y="2028758"/>
            <a:ext cx="29611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종이 승차권 이용의 불편</a:t>
            </a:r>
          </a:p>
        </p:txBody>
      </p:sp>
      <p:sp>
        <p:nvSpPr>
          <p:cNvPr id="268" name="Freeform 36">
            <a:extLst>
              <a:ext uri="{FF2B5EF4-FFF2-40B4-BE49-F238E27FC236}">
                <a16:creationId xmlns:a16="http://schemas.microsoft.com/office/drawing/2014/main" id="{757C15E2-5E53-4B73-AA31-9ED22AA72197}"/>
              </a:ext>
            </a:extLst>
          </p:cNvPr>
          <p:cNvSpPr>
            <a:spLocks noEditPoints="1"/>
          </p:cNvSpPr>
          <p:nvPr/>
        </p:nvSpPr>
        <p:spPr bwMode="auto">
          <a:xfrm>
            <a:off x="8367160" y="2102723"/>
            <a:ext cx="174317" cy="177509"/>
          </a:xfrm>
          <a:custGeom>
            <a:avLst/>
            <a:gdLst>
              <a:gd name="T0" fmla="*/ 0 w 181"/>
              <a:gd name="T1" fmla="*/ 0 h 155"/>
              <a:gd name="T2" fmla="*/ 69 w 181"/>
              <a:gd name="T3" fmla="*/ 0 h 155"/>
              <a:gd name="T4" fmla="*/ 78 w 181"/>
              <a:gd name="T5" fmla="*/ 69 h 155"/>
              <a:gd name="T6" fmla="*/ 1 w 181"/>
              <a:gd name="T7" fmla="*/ 155 h 155"/>
              <a:gd name="T8" fmla="*/ 1 w 181"/>
              <a:gd name="T9" fmla="*/ 122 h 155"/>
              <a:gd name="T10" fmla="*/ 37 w 181"/>
              <a:gd name="T11" fmla="*/ 82 h 155"/>
              <a:gd name="T12" fmla="*/ 37 w 181"/>
              <a:gd name="T13" fmla="*/ 65 h 155"/>
              <a:gd name="T14" fmla="*/ 0 w 181"/>
              <a:gd name="T15" fmla="*/ 65 h 155"/>
              <a:gd name="T16" fmla="*/ 0 w 181"/>
              <a:gd name="T17" fmla="*/ 0 h 155"/>
              <a:gd name="T18" fmla="*/ 103 w 181"/>
              <a:gd name="T19" fmla="*/ 0 h 155"/>
              <a:gd name="T20" fmla="*/ 172 w 181"/>
              <a:gd name="T21" fmla="*/ 0 h 155"/>
              <a:gd name="T22" fmla="*/ 181 w 181"/>
              <a:gd name="T23" fmla="*/ 69 h 155"/>
              <a:gd name="T24" fmla="*/ 104 w 181"/>
              <a:gd name="T25" fmla="*/ 155 h 155"/>
              <a:gd name="T26" fmla="*/ 104 w 181"/>
              <a:gd name="T27" fmla="*/ 122 h 155"/>
              <a:gd name="T28" fmla="*/ 140 w 181"/>
              <a:gd name="T29" fmla="*/ 82 h 155"/>
              <a:gd name="T30" fmla="*/ 140 w 181"/>
              <a:gd name="T31" fmla="*/ 65 h 155"/>
              <a:gd name="T32" fmla="*/ 103 w 181"/>
              <a:gd name="T33" fmla="*/ 65 h 155"/>
              <a:gd name="T34" fmla="*/ 103 w 181"/>
              <a:gd name="T35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155">
                <a:moveTo>
                  <a:pt x="0" y="0"/>
                </a:moveTo>
                <a:cubicBezTo>
                  <a:pt x="69" y="0"/>
                  <a:pt x="69" y="0"/>
                  <a:pt x="69" y="0"/>
                </a:cubicBezTo>
                <a:cubicBezTo>
                  <a:pt x="75" y="27"/>
                  <a:pt x="78" y="50"/>
                  <a:pt x="78" y="69"/>
                </a:cubicBezTo>
                <a:cubicBezTo>
                  <a:pt x="78" y="127"/>
                  <a:pt x="52" y="155"/>
                  <a:pt x="1" y="155"/>
                </a:cubicBezTo>
                <a:cubicBezTo>
                  <a:pt x="1" y="122"/>
                  <a:pt x="1" y="122"/>
                  <a:pt x="1" y="122"/>
                </a:cubicBezTo>
                <a:cubicBezTo>
                  <a:pt x="25" y="122"/>
                  <a:pt x="37" y="109"/>
                  <a:pt x="37" y="82"/>
                </a:cubicBezTo>
                <a:cubicBezTo>
                  <a:pt x="37" y="65"/>
                  <a:pt x="37" y="65"/>
                  <a:pt x="37" y="65"/>
                </a:cubicBezTo>
                <a:cubicBezTo>
                  <a:pt x="0" y="65"/>
                  <a:pt x="0" y="65"/>
                  <a:pt x="0" y="65"/>
                </a:cubicBezTo>
                <a:lnTo>
                  <a:pt x="0" y="0"/>
                </a:lnTo>
                <a:close/>
                <a:moveTo>
                  <a:pt x="103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8" y="27"/>
                  <a:pt x="181" y="50"/>
                  <a:pt x="181" y="69"/>
                </a:cubicBezTo>
                <a:cubicBezTo>
                  <a:pt x="181" y="127"/>
                  <a:pt x="155" y="155"/>
                  <a:pt x="104" y="155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28" y="122"/>
                  <a:pt x="140" y="109"/>
                  <a:pt x="140" y="82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03" y="65"/>
                  <a:pt x="103" y="65"/>
                  <a:pt x="103" y="65"/>
                </a:cubicBezTo>
                <a:lnTo>
                  <a:pt x="1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CF8F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69" name="Freeform 35">
            <a:extLst>
              <a:ext uri="{FF2B5EF4-FFF2-40B4-BE49-F238E27FC236}">
                <a16:creationId xmlns:a16="http://schemas.microsoft.com/office/drawing/2014/main" id="{4F1ACCEA-1776-4E98-B8CE-338DA39C84CA}"/>
              </a:ext>
            </a:extLst>
          </p:cNvPr>
          <p:cNvSpPr>
            <a:spLocks noEditPoints="1"/>
          </p:cNvSpPr>
          <p:nvPr/>
        </p:nvSpPr>
        <p:spPr bwMode="auto">
          <a:xfrm>
            <a:off x="5268422" y="2102523"/>
            <a:ext cx="160834" cy="164911"/>
          </a:xfrm>
          <a:custGeom>
            <a:avLst/>
            <a:gdLst>
              <a:gd name="T0" fmla="*/ 72 w 167"/>
              <a:gd name="T1" fmla="*/ 144 h 144"/>
              <a:gd name="T2" fmla="*/ 8 w 167"/>
              <a:gd name="T3" fmla="*/ 144 h 144"/>
              <a:gd name="T4" fmla="*/ 0 w 167"/>
              <a:gd name="T5" fmla="*/ 79 h 144"/>
              <a:gd name="T6" fmla="*/ 72 w 167"/>
              <a:gd name="T7" fmla="*/ 0 h 144"/>
              <a:gd name="T8" fmla="*/ 72 w 167"/>
              <a:gd name="T9" fmla="*/ 31 h 144"/>
              <a:gd name="T10" fmla="*/ 38 w 167"/>
              <a:gd name="T11" fmla="*/ 67 h 144"/>
              <a:gd name="T12" fmla="*/ 38 w 167"/>
              <a:gd name="T13" fmla="*/ 83 h 144"/>
              <a:gd name="T14" fmla="*/ 72 w 167"/>
              <a:gd name="T15" fmla="*/ 83 h 144"/>
              <a:gd name="T16" fmla="*/ 72 w 167"/>
              <a:gd name="T17" fmla="*/ 144 h 144"/>
              <a:gd name="T18" fmla="*/ 167 w 167"/>
              <a:gd name="T19" fmla="*/ 144 h 144"/>
              <a:gd name="T20" fmla="*/ 103 w 167"/>
              <a:gd name="T21" fmla="*/ 144 h 144"/>
              <a:gd name="T22" fmla="*/ 95 w 167"/>
              <a:gd name="T23" fmla="*/ 79 h 144"/>
              <a:gd name="T24" fmla="*/ 166 w 167"/>
              <a:gd name="T25" fmla="*/ 0 h 144"/>
              <a:gd name="T26" fmla="*/ 166 w 167"/>
              <a:gd name="T27" fmla="*/ 31 h 144"/>
              <a:gd name="T28" fmla="*/ 133 w 167"/>
              <a:gd name="T29" fmla="*/ 67 h 144"/>
              <a:gd name="T30" fmla="*/ 133 w 167"/>
              <a:gd name="T31" fmla="*/ 83 h 144"/>
              <a:gd name="T32" fmla="*/ 167 w 167"/>
              <a:gd name="T33" fmla="*/ 83 h 144"/>
              <a:gd name="T34" fmla="*/ 167 w 167"/>
              <a:gd name="T3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7" h="144">
                <a:moveTo>
                  <a:pt x="72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3" y="119"/>
                  <a:pt x="0" y="98"/>
                  <a:pt x="0" y="79"/>
                </a:cubicBezTo>
                <a:cubicBezTo>
                  <a:pt x="0" y="26"/>
                  <a:pt x="24" y="0"/>
                  <a:pt x="72" y="0"/>
                </a:cubicBezTo>
                <a:cubicBezTo>
                  <a:pt x="72" y="31"/>
                  <a:pt x="72" y="31"/>
                  <a:pt x="72" y="31"/>
                </a:cubicBezTo>
                <a:cubicBezTo>
                  <a:pt x="49" y="31"/>
                  <a:pt x="38" y="43"/>
                  <a:pt x="38" y="67"/>
                </a:cubicBezTo>
                <a:cubicBezTo>
                  <a:pt x="38" y="83"/>
                  <a:pt x="38" y="83"/>
                  <a:pt x="38" y="83"/>
                </a:cubicBezTo>
                <a:cubicBezTo>
                  <a:pt x="72" y="83"/>
                  <a:pt x="72" y="83"/>
                  <a:pt x="72" y="83"/>
                </a:cubicBezTo>
                <a:lnTo>
                  <a:pt x="72" y="144"/>
                </a:lnTo>
                <a:close/>
                <a:moveTo>
                  <a:pt x="167" y="144"/>
                </a:moveTo>
                <a:cubicBezTo>
                  <a:pt x="103" y="144"/>
                  <a:pt x="103" y="144"/>
                  <a:pt x="103" y="144"/>
                </a:cubicBezTo>
                <a:cubicBezTo>
                  <a:pt x="98" y="119"/>
                  <a:pt x="95" y="98"/>
                  <a:pt x="95" y="79"/>
                </a:cubicBezTo>
                <a:cubicBezTo>
                  <a:pt x="95" y="26"/>
                  <a:pt x="119" y="0"/>
                  <a:pt x="166" y="0"/>
                </a:cubicBezTo>
                <a:cubicBezTo>
                  <a:pt x="166" y="31"/>
                  <a:pt x="166" y="31"/>
                  <a:pt x="166" y="31"/>
                </a:cubicBezTo>
                <a:cubicBezTo>
                  <a:pt x="144" y="31"/>
                  <a:pt x="133" y="43"/>
                  <a:pt x="133" y="67"/>
                </a:cubicBezTo>
                <a:cubicBezTo>
                  <a:pt x="133" y="83"/>
                  <a:pt x="133" y="83"/>
                  <a:pt x="133" y="83"/>
                </a:cubicBezTo>
                <a:cubicBezTo>
                  <a:pt x="167" y="83"/>
                  <a:pt x="167" y="83"/>
                  <a:pt x="167" y="83"/>
                </a:cubicBezTo>
                <a:lnTo>
                  <a:pt x="167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CF8F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grpSp>
        <p:nvGrpSpPr>
          <p:cNvPr id="7" name="그룹 151">
            <a:extLst>
              <a:ext uri="{FF2B5EF4-FFF2-40B4-BE49-F238E27FC236}">
                <a16:creationId xmlns:a16="http://schemas.microsoft.com/office/drawing/2014/main" id="{191C9973-B809-481B-A921-656F33C9DBB5}"/>
              </a:ext>
            </a:extLst>
          </p:cNvPr>
          <p:cNvGrpSpPr/>
          <p:nvPr/>
        </p:nvGrpSpPr>
        <p:grpSpPr>
          <a:xfrm>
            <a:off x="4795260" y="1813179"/>
            <a:ext cx="4076710" cy="140656"/>
            <a:chOff x="836997" y="1815304"/>
            <a:chExt cx="5929887" cy="137838"/>
          </a:xfrm>
        </p:grpSpPr>
        <p:cxnSp>
          <p:nvCxnSpPr>
            <p:cNvPr id="271" name="직선 연결선 5">
              <a:extLst>
                <a:ext uri="{FF2B5EF4-FFF2-40B4-BE49-F238E27FC236}">
                  <a16:creationId xmlns:a16="http://schemas.microsoft.com/office/drawing/2014/main" id="{FEA3D415-E928-4E6D-9F17-9398A0528417}"/>
                </a:ext>
              </a:extLst>
            </p:cNvPr>
            <p:cNvCxnSpPr/>
            <p:nvPr/>
          </p:nvCxnSpPr>
          <p:spPr>
            <a:xfrm rot="5400000">
              <a:off x="806588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F08455BE-E607-40D1-AA38-678BA2D9E297}"/>
                </a:ext>
              </a:extLst>
            </p:cNvPr>
            <p:cNvSpPr/>
            <p:nvPr/>
          </p:nvSpPr>
          <p:spPr>
            <a:xfrm>
              <a:off x="836997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3A1B3F92-006F-4212-9C52-09F7BAF3DB3B}"/>
                </a:ext>
              </a:extLst>
            </p:cNvPr>
            <p:cNvCxnSpPr/>
            <p:nvPr/>
          </p:nvCxnSpPr>
          <p:spPr>
            <a:xfrm rot="5400000">
              <a:off x="946381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46182E91-910D-46CB-A170-F3C77B70CE97}"/>
                </a:ext>
              </a:extLst>
            </p:cNvPr>
            <p:cNvSpPr/>
            <p:nvPr/>
          </p:nvSpPr>
          <p:spPr>
            <a:xfrm>
              <a:off x="976789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AAF18288-6113-45E4-98D7-D8EEFCACAB9B}"/>
                </a:ext>
              </a:extLst>
            </p:cNvPr>
            <p:cNvCxnSpPr/>
            <p:nvPr/>
          </p:nvCxnSpPr>
          <p:spPr>
            <a:xfrm rot="5400000">
              <a:off x="108617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CA036B80-A88F-421C-92C6-5825D5E5194A}"/>
                </a:ext>
              </a:extLst>
            </p:cNvPr>
            <p:cNvSpPr/>
            <p:nvPr/>
          </p:nvSpPr>
          <p:spPr>
            <a:xfrm>
              <a:off x="1116582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EBBF6961-8A4A-4A4A-AD15-96250AFA4103}"/>
                </a:ext>
              </a:extLst>
            </p:cNvPr>
            <p:cNvCxnSpPr/>
            <p:nvPr/>
          </p:nvCxnSpPr>
          <p:spPr>
            <a:xfrm rot="5400000">
              <a:off x="1225966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6841BD59-2586-4133-86D1-15A80E03345C}"/>
                </a:ext>
              </a:extLst>
            </p:cNvPr>
            <p:cNvSpPr/>
            <p:nvPr/>
          </p:nvSpPr>
          <p:spPr>
            <a:xfrm>
              <a:off x="1256373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19998D2B-56A7-4CC8-8401-F48E22F69448}"/>
                </a:ext>
              </a:extLst>
            </p:cNvPr>
            <p:cNvCxnSpPr/>
            <p:nvPr/>
          </p:nvCxnSpPr>
          <p:spPr>
            <a:xfrm rot="5400000">
              <a:off x="1365757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A59385B9-8D84-4489-9665-366383B25EF3}"/>
                </a:ext>
              </a:extLst>
            </p:cNvPr>
            <p:cNvSpPr/>
            <p:nvPr/>
          </p:nvSpPr>
          <p:spPr>
            <a:xfrm>
              <a:off x="1396166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128CB7A7-ACFC-4558-8081-800185A18022}"/>
                </a:ext>
              </a:extLst>
            </p:cNvPr>
            <p:cNvCxnSpPr/>
            <p:nvPr/>
          </p:nvCxnSpPr>
          <p:spPr>
            <a:xfrm rot="5400000">
              <a:off x="1505550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091F3504-3344-4595-B5E1-ACC2D06DD27A}"/>
                </a:ext>
              </a:extLst>
            </p:cNvPr>
            <p:cNvSpPr/>
            <p:nvPr/>
          </p:nvSpPr>
          <p:spPr>
            <a:xfrm>
              <a:off x="1535958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A6E3544B-49C3-41C8-8D04-5A7A93728414}"/>
                </a:ext>
              </a:extLst>
            </p:cNvPr>
            <p:cNvCxnSpPr/>
            <p:nvPr/>
          </p:nvCxnSpPr>
          <p:spPr>
            <a:xfrm rot="5400000">
              <a:off x="1645342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A80668B9-93C6-48A9-9A88-D2AAB83FB625}"/>
                </a:ext>
              </a:extLst>
            </p:cNvPr>
            <p:cNvSpPr/>
            <p:nvPr/>
          </p:nvSpPr>
          <p:spPr>
            <a:xfrm>
              <a:off x="1675750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65829E8B-0D3A-425A-B7CD-E2214CD0D8F4}"/>
                </a:ext>
              </a:extLst>
            </p:cNvPr>
            <p:cNvCxnSpPr/>
            <p:nvPr/>
          </p:nvCxnSpPr>
          <p:spPr>
            <a:xfrm rot="5400000">
              <a:off x="1785134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56EF0E14-DB14-4D53-AEA0-D80DBA7FC665}"/>
                </a:ext>
              </a:extLst>
            </p:cNvPr>
            <p:cNvSpPr/>
            <p:nvPr/>
          </p:nvSpPr>
          <p:spPr>
            <a:xfrm>
              <a:off x="1815542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853E24DC-7EEE-4FD0-9D4A-D2FB28145FC5}"/>
                </a:ext>
              </a:extLst>
            </p:cNvPr>
            <p:cNvCxnSpPr/>
            <p:nvPr/>
          </p:nvCxnSpPr>
          <p:spPr>
            <a:xfrm rot="5400000">
              <a:off x="1924926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0A85D196-6876-434D-B280-4EBB3E77419C}"/>
                </a:ext>
              </a:extLst>
            </p:cNvPr>
            <p:cNvSpPr/>
            <p:nvPr/>
          </p:nvSpPr>
          <p:spPr>
            <a:xfrm>
              <a:off x="1955334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A58B3559-6CE6-4C1B-B5FD-77F8F8DEA0F5}"/>
                </a:ext>
              </a:extLst>
            </p:cNvPr>
            <p:cNvCxnSpPr/>
            <p:nvPr/>
          </p:nvCxnSpPr>
          <p:spPr>
            <a:xfrm rot="5400000">
              <a:off x="2064718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7BDDDD4E-8184-48D6-8B51-E78A8A35F6FE}"/>
                </a:ext>
              </a:extLst>
            </p:cNvPr>
            <p:cNvSpPr/>
            <p:nvPr/>
          </p:nvSpPr>
          <p:spPr>
            <a:xfrm>
              <a:off x="2095127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A6AA3C0-BF5E-449D-BD3D-F9A4F3A97041}"/>
                </a:ext>
              </a:extLst>
            </p:cNvPr>
            <p:cNvCxnSpPr/>
            <p:nvPr/>
          </p:nvCxnSpPr>
          <p:spPr>
            <a:xfrm rot="5400000">
              <a:off x="2204511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5DBE4360-0E85-4D2A-A019-C21F9B7443FC}"/>
                </a:ext>
              </a:extLst>
            </p:cNvPr>
            <p:cNvSpPr/>
            <p:nvPr/>
          </p:nvSpPr>
          <p:spPr>
            <a:xfrm>
              <a:off x="2234919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6DA7CBB5-B182-4A10-953D-F50CC8BA4155}"/>
                </a:ext>
              </a:extLst>
            </p:cNvPr>
            <p:cNvCxnSpPr/>
            <p:nvPr/>
          </p:nvCxnSpPr>
          <p:spPr>
            <a:xfrm rot="5400000">
              <a:off x="234430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628246C1-506D-475A-A3D7-A8CF7776AF9D}"/>
                </a:ext>
              </a:extLst>
            </p:cNvPr>
            <p:cNvSpPr/>
            <p:nvPr/>
          </p:nvSpPr>
          <p:spPr>
            <a:xfrm>
              <a:off x="2374710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E707BF42-9999-4949-BD56-549F662DD7A6}"/>
                </a:ext>
              </a:extLst>
            </p:cNvPr>
            <p:cNvCxnSpPr/>
            <p:nvPr/>
          </p:nvCxnSpPr>
          <p:spPr>
            <a:xfrm rot="5400000">
              <a:off x="2484094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E64DEF5F-63EE-4F35-959F-B71FE1B37355}"/>
                </a:ext>
              </a:extLst>
            </p:cNvPr>
            <p:cNvSpPr/>
            <p:nvPr/>
          </p:nvSpPr>
          <p:spPr>
            <a:xfrm>
              <a:off x="2514503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49381217-A8AF-45D5-93B3-37CEB9B3EE69}"/>
                </a:ext>
              </a:extLst>
            </p:cNvPr>
            <p:cNvCxnSpPr/>
            <p:nvPr/>
          </p:nvCxnSpPr>
          <p:spPr>
            <a:xfrm rot="5400000">
              <a:off x="2623887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50F16D77-D302-4DA7-85F6-95AC2CECAF3A}"/>
                </a:ext>
              </a:extLst>
            </p:cNvPr>
            <p:cNvSpPr/>
            <p:nvPr/>
          </p:nvSpPr>
          <p:spPr>
            <a:xfrm>
              <a:off x="2654295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C697D3B6-68B6-4147-AEB0-BB90D6716D47}"/>
                </a:ext>
              </a:extLst>
            </p:cNvPr>
            <p:cNvCxnSpPr/>
            <p:nvPr/>
          </p:nvCxnSpPr>
          <p:spPr>
            <a:xfrm rot="5400000">
              <a:off x="2763679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2B631021-4815-4694-8BBB-B93808F12956}"/>
                </a:ext>
              </a:extLst>
            </p:cNvPr>
            <p:cNvSpPr/>
            <p:nvPr/>
          </p:nvSpPr>
          <p:spPr>
            <a:xfrm>
              <a:off x="2794088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900B1761-2A50-4A64-9C6A-16B2EB47D128}"/>
                </a:ext>
              </a:extLst>
            </p:cNvPr>
            <p:cNvCxnSpPr/>
            <p:nvPr/>
          </p:nvCxnSpPr>
          <p:spPr>
            <a:xfrm rot="5400000">
              <a:off x="2903472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6D9354E3-408E-4A35-8DBF-30B894625CDD}"/>
                </a:ext>
              </a:extLst>
            </p:cNvPr>
            <p:cNvSpPr/>
            <p:nvPr/>
          </p:nvSpPr>
          <p:spPr>
            <a:xfrm>
              <a:off x="2933879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0E6C711E-2741-477C-BE7F-DF443E46B136}"/>
                </a:ext>
              </a:extLst>
            </p:cNvPr>
            <p:cNvCxnSpPr/>
            <p:nvPr/>
          </p:nvCxnSpPr>
          <p:spPr>
            <a:xfrm rot="5400000">
              <a:off x="304326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8796DBA1-ABBA-4B9C-B21C-91B9EDAD68E9}"/>
                </a:ext>
              </a:extLst>
            </p:cNvPr>
            <p:cNvSpPr/>
            <p:nvPr/>
          </p:nvSpPr>
          <p:spPr>
            <a:xfrm>
              <a:off x="3073671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6212AA71-0C17-42C1-B359-2241E2BD04B1}"/>
                </a:ext>
              </a:extLst>
            </p:cNvPr>
            <p:cNvCxnSpPr/>
            <p:nvPr/>
          </p:nvCxnSpPr>
          <p:spPr>
            <a:xfrm rot="5400000">
              <a:off x="3183055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0540D3EF-FADA-4574-B654-0A2AC1D01356}"/>
                </a:ext>
              </a:extLst>
            </p:cNvPr>
            <p:cNvSpPr/>
            <p:nvPr/>
          </p:nvSpPr>
          <p:spPr>
            <a:xfrm>
              <a:off x="3213464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8D15A698-DAB5-45B3-A4B8-6F65B25CF673}"/>
                </a:ext>
              </a:extLst>
            </p:cNvPr>
            <p:cNvCxnSpPr/>
            <p:nvPr/>
          </p:nvCxnSpPr>
          <p:spPr>
            <a:xfrm rot="5400000">
              <a:off x="3322848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D83A8F2C-B397-41BB-B3F3-8E5A74916112}"/>
                </a:ext>
              </a:extLst>
            </p:cNvPr>
            <p:cNvSpPr/>
            <p:nvPr/>
          </p:nvSpPr>
          <p:spPr>
            <a:xfrm>
              <a:off x="3353256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ED6B4969-9DE7-4378-8E63-70AE608C00B3}"/>
                </a:ext>
              </a:extLst>
            </p:cNvPr>
            <p:cNvCxnSpPr/>
            <p:nvPr/>
          </p:nvCxnSpPr>
          <p:spPr>
            <a:xfrm rot="5400000">
              <a:off x="3462640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A4D07848-64A5-4BCC-8F2F-D19516987668}"/>
                </a:ext>
              </a:extLst>
            </p:cNvPr>
            <p:cNvSpPr/>
            <p:nvPr/>
          </p:nvSpPr>
          <p:spPr>
            <a:xfrm>
              <a:off x="3493048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613C99FB-63B0-4B47-8AE4-9E675DB26B08}"/>
                </a:ext>
              </a:extLst>
            </p:cNvPr>
            <p:cNvCxnSpPr/>
            <p:nvPr/>
          </p:nvCxnSpPr>
          <p:spPr>
            <a:xfrm rot="5400000">
              <a:off x="360243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952DBFC-5480-403C-82F6-7D22A603E26C}"/>
                </a:ext>
              </a:extLst>
            </p:cNvPr>
            <p:cNvSpPr/>
            <p:nvPr/>
          </p:nvSpPr>
          <p:spPr>
            <a:xfrm>
              <a:off x="3632840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C325AB31-4653-4611-B034-34AD986602D9}"/>
                </a:ext>
              </a:extLst>
            </p:cNvPr>
            <p:cNvCxnSpPr/>
            <p:nvPr/>
          </p:nvCxnSpPr>
          <p:spPr>
            <a:xfrm rot="5400000">
              <a:off x="3742224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772F0A85-439F-4A8A-ADD4-F9AFF2828F45}"/>
                </a:ext>
              </a:extLst>
            </p:cNvPr>
            <p:cNvSpPr/>
            <p:nvPr/>
          </p:nvSpPr>
          <p:spPr>
            <a:xfrm>
              <a:off x="3772633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22D4E0FE-28C6-465E-A446-7E28718B75CF}"/>
                </a:ext>
              </a:extLst>
            </p:cNvPr>
            <p:cNvCxnSpPr/>
            <p:nvPr/>
          </p:nvCxnSpPr>
          <p:spPr>
            <a:xfrm rot="5400000">
              <a:off x="3882016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91AFFE85-E887-4CE5-8DBC-A630173A3B5E}"/>
                </a:ext>
              </a:extLst>
            </p:cNvPr>
            <p:cNvSpPr/>
            <p:nvPr/>
          </p:nvSpPr>
          <p:spPr>
            <a:xfrm>
              <a:off x="3912425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C9C3F966-A6DB-43E5-AEE1-7F1D37C5FAA9}"/>
                </a:ext>
              </a:extLst>
            </p:cNvPr>
            <p:cNvCxnSpPr/>
            <p:nvPr/>
          </p:nvCxnSpPr>
          <p:spPr>
            <a:xfrm rot="5400000">
              <a:off x="4021809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94BE49F-FAB5-408D-B511-49DDCF134AD9}"/>
                </a:ext>
              </a:extLst>
            </p:cNvPr>
            <p:cNvSpPr/>
            <p:nvPr/>
          </p:nvSpPr>
          <p:spPr>
            <a:xfrm>
              <a:off x="4052216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77545DE2-D345-4828-8F1B-B370F5A22A9F}"/>
                </a:ext>
              </a:extLst>
            </p:cNvPr>
            <p:cNvCxnSpPr/>
            <p:nvPr/>
          </p:nvCxnSpPr>
          <p:spPr>
            <a:xfrm rot="5400000">
              <a:off x="4161600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79B0C8F-E717-40CC-8F24-058422B36B1D}"/>
                </a:ext>
              </a:extLst>
            </p:cNvPr>
            <p:cNvSpPr/>
            <p:nvPr/>
          </p:nvSpPr>
          <p:spPr>
            <a:xfrm>
              <a:off x="4192009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0068F4AD-DDC5-4B02-B495-EEC36149417D}"/>
                </a:ext>
              </a:extLst>
            </p:cNvPr>
            <p:cNvCxnSpPr/>
            <p:nvPr/>
          </p:nvCxnSpPr>
          <p:spPr>
            <a:xfrm rot="5400000">
              <a:off x="430139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AF502BE1-B07D-4F82-BBAE-6DB76EEC0F39}"/>
                </a:ext>
              </a:extLst>
            </p:cNvPr>
            <p:cNvSpPr/>
            <p:nvPr/>
          </p:nvSpPr>
          <p:spPr>
            <a:xfrm>
              <a:off x="4331801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0110AFB2-0D5E-4AAB-9C62-DE5914420014}"/>
                </a:ext>
              </a:extLst>
            </p:cNvPr>
            <p:cNvCxnSpPr/>
            <p:nvPr/>
          </p:nvCxnSpPr>
          <p:spPr>
            <a:xfrm rot="5400000">
              <a:off x="4441185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2E0870D9-12BD-43A6-AC4C-2E67A05B24E9}"/>
                </a:ext>
              </a:extLst>
            </p:cNvPr>
            <p:cNvSpPr/>
            <p:nvPr/>
          </p:nvSpPr>
          <p:spPr>
            <a:xfrm>
              <a:off x="4471594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0F87F4EE-E2D0-4E33-8FAD-9E465CE5F351}"/>
                </a:ext>
              </a:extLst>
            </p:cNvPr>
            <p:cNvCxnSpPr/>
            <p:nvPr/>
          </p:nvCxnSpPr>
          <p:spPr>
            <a:xfrm rot="5400000">
              <a:off x="4580977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F8BAEC9B-7C0F-4289-A67A-9FA269176A8A}"/>
                </a:ext>
              </a:extLst>
            </p:cNvPr>
            <p:cNvSpPr/>
            <p:nvPr/>
          </p:nvSpPr>
          <p:spPr>
            <a:xfrm>
              <a:off x="4611385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8939C61D-68BB-43E3-A86D-EECA430B7541}"/>
                </a:ext>
              </a:extLst>
            </p:cNvPr>
            <p:cNvCxnSpPr/>
            <p:nvPr/>
          </p:nvCxnSpPr>
          <p:spPr>
            <a:xfrm rot="5400000">
              <a:off x="4720769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842DA03-B5B3-43C4-9FEE-C8F4C0370B61}"/>
                </a:ext>
              </a:extLst>
            </p:cNvPr>
            <p:cNvSpPr/>
            <p:nvPr/>
          </p:nvSpPr>
          <p:spPr>
            <a:xfrm>
              <a:off x="4751177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29" name="직선 연결선 61">
              <a:extLst>
                <a:ext uri="{FF2B5EF4-FFF2-40B4-BE49-F238E27FC236}">
                  <a16:creationId xmlns:a16="http://schemas.microsoft.com/office/drawing/2014/main" id="{601DE190-B3FF-467D-A2C1-7B9455375D1C}"/>
                </a:ext>
              </a:extLst>
            </p:cNvPr>
            <p:cNvCxnSpPr/>
            <p:nvPr/>
          </p:nvCxnSpPr>
          <p:spPr>
            <a:xfrm rot="5400000">
              <a:off x="4860561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0" name="타원 62">
              <a:extLst>
                <a:ext uri="{FF2B5EF4-FFF2-40B4-BE49-F238E27FC236}">
                  <a16:creationId xmlns:a16="http://schemas.microsoft.com/office/drawing/2014/main" id="{683C9340-9DA9-4DF4-81BC-A823CB00B7A3}"/>
                </a:ext>
              </a:extLst>
            </p:cNvPr>
            <p:cNvSpPr/>
            <p:nvPr/>
          </p:nvSpPr>
          <p:spPr>
            <a:xfrm>
              <a:off x="4890970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903ACD57-6C62-4ADA-A291-5B272289495E}"/>
                </a:ext>
              </a:extLst>
            </p:cNvPr>
            <p:cNvCxnSpPr/>
            <p:nvPr/>
          </p:nvCxnSpPr>
          <p:spPr>
            <a:xfrm rot="5400000">
              <a:off x="5000354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F7B3E786-1B2F-47F6-8A1D-462E67E7EC11}"/>
                </a:ext>
              </a:extLst>
            </p:cNvPr>
            <p:cNvSpPr/>
            <p:nvPr/>
          </p:nvSpPr>
          <p:spPr>
            <a:xfrm>
              <a:off x="5030762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DAC5138F-5F86-4A99-AFDD-D6FE6B33F859}"/>
                </a:ext>
              </a:extLst>
            </p:cNvPr>
            <p:cNvCxnSpPr/>
            <p:nvPr/>
          </p:nvCxnSpPr>
          <p:spPr>
            <a:xfrm rot="5400000">
              <a:off x="5140146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F48F468-E487-4387-8686-7C198C3CE1E6}"/>
                </a:ext>
              </a:extLst>
            </p:cNvPr>
            <p:cNvSpPr/>
            <p:nvPr/>
          </p:nvSpPr>
          <p:spPr>
            <a:xfrm>
              <a:off x="5170554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57BA06EE-A0FF-4F9E-839C-F304803E05F0}"/>
                </a:ext>
              </a:extLst>
            </p:cNvPr>
            <p:cNvCxnSpPr/>
            <p:nvPr/>
          </p:nvCxnSpPr>
          <p:spPr>
            <a:xfrm rot="5400000">
              <a:off x="5279937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6245D8D1-4DE2-4AA4-BE9F-3B090B83418A}"/>
                </a:ext>
              </a:extLst>
            </p:cNvPr>
            <p:cNvSpPr/>
            <p:nvPr/>
          </p:nvSpPr>
          <p:spPr>
            <a:xfrm>
              <a:off x="5310346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CBA63C12-F33A-4DF3-AEAD-C90486719480}"/>
                </a:ext>
              </a:extLst>
            </p:cNvPr>
            <p:cNvCxnSpPr/>
            <p:nvPr/>
          </p:nvCxnSpPr>
          <p:spPr>
            <a:xfrm rot="5400000">
              <a:off x="5419730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32249AA3-F87D-4B80-8330-EB24FCEF2549}"/>
                </a:ext>
              </a:extLst>
            </p:cNvPr>
            <p:cNvSpPr/>
            <p:nvPr/>
          </p:nvSpPr>
          <p:spPr>
            <a:xfrm>
              <a:off x="5450138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AD7F9892-29F1-4869-9890-4C944B5E3380}"/>
                </a:ext>
              </a:extLst>
            </p:cNvPr>
            <p:cNvCxnSpPr/>
            <p:nvPr/>
          </p:nvCxnSpPr>
          <p:spPr>
            <a:xfrm rot="5400000">
              <a:off x="5559522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B575BBDA-68DE-4469-9718-BF9B732417F1}"/>
                </a:ext>
              </a:extLst>
            </p:cNvPr>
            <p:cNvSpPr/>
            <p:nvPr/>
          </p:nvSpPr>
          <p:spPr>
            <a:xfrm>
              <a:off x="5589931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3159EDC0-9589-4C3E-B8D4-AF5028703E79}"/>
                </a:ext>
              </a:extLst>
            </p:cNvPr>
            <p:cNvCxnSpPr/>
            <p:nvPr/>
          </p:nvCxnSpPr>
          <p:spPr>
            <a:xfrm rot="5400000">
              <a:off x="5699315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098C77B5-949C-47E4-A831-053D818BC0BF}"/>
                </a:ext>
              </a:extLst>
            </p:cNvPr>
            <p:cNvSpPr/>
            <p:nvPr/>
          </p:nvSpPr>
          <p:spPr>
            <a:xfrm>
              <a:off x="5729722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763E4EEF-1D5E-4FB6-8410-983F7A68B611}"/>
                </a:ext>
              </a:extLst>
            </p:cNvPr>
            <p:cNvCxnSpPr/>
            <p:nvPr/>
          </p:nvCxnSpPr>
          <p:spPr>
            <a:xfrm rot="5400000">
              <a:off x="5839106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92911818-1609-43F6-BE7E-92A73D891891}"/>
                </a:ext>
              </a:extLst>
            </p:cNvPr>
            <p:cNvSpPr/>
            <p:nvPr/>
          </p:nvSpPr>
          <p:spPr>
            <a:xfrm>
              <a:off x="5869515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95D3EFFF-9CC8-426D-AF53-6F1E90BB80E1}"/>
                </a:ext>
              </a:extLst>
            </p:cNvPr>
            <p:cNvCxnSpPr/>
            <p:nvPr/>
          </p:nvCxnSpPr>
          <p:spPr>
            <a:xfrm rot="5400000">
              <a:off x="5978899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152E5D55-4434-4868-A793-88D8B83A9AE6}"/>
                </a:ext>
              </a:extLst>
            </p:cNvPr>
            <p:cNvSpPr/>
            <p:nvPr/>
          </p:nvSpPr>
          <p:spPr>
            <a:xfrm>
              <a:off x="6009307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645BD94B-EC93-40FA-B2E2-975306DA1763}"/>
                </a:ext>
              </a:extLst>
            </p:cNvPr>
            <p:cNvCxnSpPr/>
            <p:nvPr/>
          </p:nvCxnSpPr>
          <p:spPr>
            <a:xfrm rot="5400000">
              <a:off x="6118691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56A5F0C1-0516-4971-B85D-3A6FF32A27CE}"/>
                </a:ext>
              </a:extLst>
            </p:cNvPr>
            <p:cNvSpPr/>
            <p:nvPr/>
          </p:nvSpPr>
          <p:spPr>
            <a:xfrm>
              <a:off x="6149098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7D86D1E7-66F6-4DA5-96FF-44143CD4E513}"/>
                </a:ext>
              </a:extLst>
            </p:cNvPr>
            <p:cNvCxnSpPr/>
            <p:nvPr/>
          </p:nvCxnSpPr>
          <p:spPr>
            <a:xfrm rot="5400000">
              <a:off x="6258483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1E6C1EF-F3EF-4519-A923-D72AB5285EB3}"/>
                </a:ext>
              </a:extLst>
            </p:cNvPr>
            <p:cNvSpPr/>
            <p:nvPr/>
          </p:nvSpPr>
          <p:spPr>
            <a:xfrm>
              <a:off x="6288891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9D2A3BEF-A351-42F8-B5E8-12B6169CF60C}"/>
                </a:ext>
              </a:extLst>
            </p:cNvPr>
            <p:cNvCxnSpPr/>
            <p:nvPr/>
          </p:nvCxnSpPr>
          <p:spPr>
            <a:xfrm rot="5400000">
              <a:off x="6398275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3746CA4C-DB77-4068-A875-32250B35B48C}"/>
                </a:ext>
              </a:extLst>
            </p:cNvPr>
            <p:cNvSpPr/>
            <p:nvPr/>
          </p:nvSpPr>
          <p:spPr>
            <a:xfrm>
              <a:off x="6428683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8D77C1F6-6D7E-480B-A4B0-A5BBC50261C0}"/>
                </a:ext>
              </a:extLst>
            </p:cNvPr>
            <p:cNvCxnSpPr/>
            <p:nvPr/>
          </p:nvCxnSpPr>
          <p:spPr>
            <a:xfrm rot="5400000">
              <a:off x="6538067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60DD5313-B1AE-4BBF-9D5F-6DFEA6433D5F}"/>
                </a:ext>
              </a:extLst>
            </p:cNvPr>
            <p:cNvSpPr/>
            <p:nvPr/>
          </p:nvSpPr>
          <p:spPr>
            <a:xfrm>
              <a:off x="6568476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1FDC73FF-79D4-476D-A440-A1046239EDDB}"/>
                </a:ext>
              </a:extLst>
            </p:cNvPr>
            <p:cNvCxnSpPr/>
            <p:nvPr/>
          </p:nvCxnSpPr>
          <p:spPr>
            <a:xfrm rot="5400000">
              <a:off x="6677860" y="1874143"/>
              <a:ext cx="119433" cy="1756"/>
            </a:xfrm>
            <a:prstGeom prst="line">
              <a:avLst/>
            </a:prstGeom>
            <a:solidFill>
              <a:srgbClr val="F8F8F8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B6E9C660-B86E-416D-9758-CA8274723524}"/>
                </a:ext>
              </a:extLst>
            </p:cNvPr>
            <p:cNvSpPr/>
            <p:nvPr/>
          </p:nvSpPr>
          <p:spPr>
            <a:xfrm>
              <a:off x="6708267" y="1894525"/>
              <a:ext cx="58617" cy="586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 latinLnBrk="0"/>
              <a:endParaRPr lang="ko-KR" altLang="en-US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sp>
        <p:nvSpPr>
          <p:cNvPr id="357" name="사각형: 둥근 모서리 217">
            <a:extLst>
              <a:ext uri="{FF2B5EF4-FFF2-40B4-BE49-F238E27FC236}">
                <a16:creationId xmlns:a16="http://schemas.microsoft.com/office/drawing/2014/main" id="{8089C676-900C-4A78-AC20-8103B3DC5167}"/>
              </a:ext>
            </a:extLst>
          </p:cNvPr>
          <p:cNvSpPr/>
          <p:nvPr/>
        </p:nvSpPr>
        <p:spPr>
          <a:xfrm rot="16200000">
            <a:off x="6619302" y="915614"/>
            <a:ext cx="428628" cy="407670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12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58" name="사각형: 둥근 모서리 301">
            <a:extLst>
              <a:ext uri="{FF2B5EF4-FFF2-40B4-BE49-F238E27FC236}">
                <a16:creationId xmlns:a16="http://schemas.microsoft.com/office/drawing/2014/main" id="{65302516-5EDF-46BC-B4F2-7BBE04774160}"/>
              </a:ext>
            </a:extLst>
          </p:cNvPr>
          <p:cNvSpPr/>
          <p:nvPr/>
        </p:nvSpPr>
        <p:spPr>
          <a:xfrm rot="16200000">
            <a:off x="6631819" y="2331855"/>
            <a:ext cx="403594" cy="407670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12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59" name="직사각형 350">
            <a:extLst>
              <a:ext uri="{FF2B5EF4-FFF2-40B4-BE49-F238E27FC236}">
                <a16:creationId xmlns:a16="http://schemas.microsoft.com/office/drawing/2014/main" id="{8BFA96DA-181B-4809-988B-35E34A6B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707" y="2860844"/>
            <a:ext cx="24377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미리 구매하지 못함</a:t>
            </a:r>
          </a:p>
        </p:txBody>
      </p:sp>
      <p:sp>
        <p:nvSpPr>
          <p:cNvPr id="360" name="직사각형 351">
            <a:extLst>
              <a:ext uri="{FF2B5EF4-FFF2-40B4-BE49-F238E27FC236}">
                <a16:creationId xmlns:a16="http://schemas.microsoft.com/office/drawing/2014/main" id="{F895EA96-CEBB-4E87-8014-15C14C6DC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706" y="3587116"/>
            <a:ext cx="23103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개인 거래로 승차권 획득</a:t>
            </a:r>
          </a:p>
        </p:txBody>
      </p:sp>
      <p:sp>
        <p:nvSpPr>
          <p:cNvPr id="361" name="직사각형 352">
            <a:extLst>
              <a:ext uri="{FF2B5EF4-FFF2-40B4-BE49-F238E27FC236}">
                <a16:creationId xmlns:a16="http://schemas.microsoft.com/office/drawing/2014/main" id="{102B889A-E138-41CD-81EA-412A2C1E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706" y="4261361"/>
            <a:ext cx="25103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분실 및 훼손</a:t>
            </a:r>
          </a:p>
        </p:txBody>
      </p:sp>
      <p:sp>
        <p:nvSpPr>
          <p:cNvPr id="362" name="직사각형 352">
            <a:extLst>
              <a:ext uri="{FF2B5EF4-FFF2-40B4-BE49-F238E27FC236}">
                <a16:creationId xmlns:a16="http://schemas.microsoft.com/office/drawing/2014/main" id="{E1028AD9-D7E5-475D-91E8-B3D794F3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707" y="4974611"/>
            <a:ext cx="250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다른 종류의 승차권 구매</a:t>
            </a:r>
          </a:p>
        </p:txBody>
      </p:sp>
      <p:grpSp>
        <p:nvGrpSpPr>
          <p:cNvPr id="8" name="그룹 129">
            <a:extLst>
              <a:ext uri="{FF2B5EF4-FFF2-40B4-BE49-F238E27FC236}">
                <a16:creationId xmlns:a16="http://schemas.microsoft.com/office/drawing/2014/main" id="{75AEE0C5-F6C9-46B8-81BD-743A4E0E0B7A}"/>
              </a:ext>
            </a:extLst>
          </p:cNvPr>
          <p:cNvGrpSpPr/>
          <p:nvPr/>
        </p:nvGrpSpPr>
        <p:grpSpPr>
          <a:xfrm flipH="1">
            <a:off x="4795260" y="2764913"/>
            <a:ext cx="1075401" cy="411425"/>
            <a:chOff x="3521287" y="3413027"/>
            <a:chExt cx="1262702" cy="439797"/>
          </a:xfrm>
          <a:solidFill>
            <a:schemeClr val="accent1"/>
          </a:solidFill>
        </p:grpSpPr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91285916-DDCE-49E8-BE53-4FA8CB2A8F9D}"/>
                </a:ext>
              </a:extLst>
            </p:cNvPr>
            <p:cNvSpPr/>
            <p:nvPr/>
          </p:nvSpPr>
          <p:spPr>
            <a:xfrm flipH="1">
              <a:off x="3805042" y="3413027"/>
              <a:ext cx="978947" cy="4397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sp>
          <p:nvSpPr>
            <p:cNvPr id="365" name="순서도: 지연 364">
              <a:extLst>
                <a:ext uri="{FF2B5EF4-FFF2-40B4-BE49-F238E27FC236}">
                  <a16:creationId xmlns:a16="http://schemas.microsoft.com/office/drawing/2014/main" id="{63C8F515-B875-49D4-ADD0-FDBAB95CC1BD}"/>
                </a:ext>
              </a:extLst>
            </p:cNvPr>
            <p:cNvSpPr/>
            <p:nvPr/>
          </p:nvSpPr>
          <p:spPr>
            <a:xfrm flipH="1">
              <a:off x="3521287" y="3413027"/>
              <a:ext cx="466582" cy="439797"/>
            </a:xfrm>
            <a:prstGeom prst="flowChartDelay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grpSp>
        <p:nvGrpSpPr>
          <p:cNvPr id="9" name="그룹 130">
            <a:extLst>
              <a:ext uri="{FF2B5EF4-FFF2-40B4-BE49-F238E27FC236}">
                <a16:creationId xmlns:a16="http://schemas.microsoft.com/office/drawing/2014/main" id="{3B19C7B4-F724-4666-A5E2-8486CEC5F38B}"/>
              </a:ext>
            </a:extLst>
          </p:cNvPr>
          <p:cNvGrpSpPr/>
          <p:nvPr/>
        </p:nvGrpSpPr>
        <p:grpSpPr>
          <a:xfrm flipH="1">
            <a:off x="4795260" y="3468263"/>
            <a:ext cx="1075400" cy="411425"/>
            <a:chOff x="3521288" y="4283868"/>
            <a:chExt cx="1262701" cy="439797"/>
          </a:xfrm>
          <a:solidFill>
            <a:schemeClr val="accent1"/>
          </a:solidFill>
        </p:grpSpPr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F4408F0F-75DE-41B3-923C-275CCCC847E8}"/>
                </a:ext>
              </a:extLst>
            </p:cNvPr>
            <p:cNvSpPr/>
            <p:nvPr/>
          </p:nvSpPr>
          <p:spPr>
            <a:xfrm flipH="1">
              <a:off x="3805042" y="4283868"/>
              <a:ext cx="978947" cy="4397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sp>
          <p:nvSpPr>
            <p:cNvPr id="368" name="순서도: 지연 367">
              <a:extLst>
                <a:ext uri="{FF2B5EF4-FFF2-40B4-BE49-F238E27FC236}">
                  <a16:creationId xmlns:a16="http://schemas.microsoft.com/office/drawing/2014/main" id="{9CAA64E1-EEF4-41B6-A6AC-6F6815E4C3E1}"/>
                </a:ext>
              </a:extLst>
            </p:cNvPr>
            <p:cNvSpPr/>
            <p:nvPr/>
          </p:nvSpPr>
          <p:spPr>
            <a:xfrm flipH="1">
              <a:off x="3521288" y="4283868"/>
              <a:ext cx="466582" cy="439797"/>
            </a:xfrm>
            <a:prstGeom prst="flowChartDelay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grpSp>
        <p:nvGrpSpPr>
          <p:cNvPr id="10" name="그룹 131">
            <a:extLst>
              <a:ext uri="{FF2B5EF4-FFF2-40B4-BE49-F238E27FC236}">
                <a16:creationId xmlns:a16="http://schemas.microsoft.com/office/drawing/2014/main" id="{B52136B1-0CF1-4626-85B1-0D254E790A53}"/>
              </a:ext>
            </a:extLst>
          </p:cNvPr>
          <p:cNvGrpSpPr/>
          <p:nvPr/>
        </p:nvGrpSpPr>
        <p:grpSpPr>
          <a:xfrm flipH="1">
            <a:off x="4795260" y="4171613"/>
            <a:ext cx="1075400" cy="411425"/>
            <a:chOff x="3521288" y="5154708"/>
            <a:chExt cx="1262701" cy="439797"/>
          </a:xfrm>
          <a:solidFill>
            <a:schemeClr val="accent1"/>
          </a:solidFill>
        </p:grpSpPr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51AEBC26-0FD7-419D-8C68-39F0E59BB30C}"/>
                </a:ext>
              </a:extLst>
            </p:cNvPr>
            <p:cNvSpPr/>
            <p:nvPr/>
          </p:nvSpPr>
          <p:spPr>
            <a:xfrm flipH="1">
              <a:off x="3805042" y="5154708"/>
              <a:ext cx="978947" cy="4397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sp>
          <p:nvSpPr>
            <p:cNvPr id="371" name="순서도: 지연 370">
              <a:extLst>
                <a:ext uri="{FF2B5EF4-FFF2-40B4-BE49-F238E27FC236}">
                  <a16:creationId xmlns:a16="http://schemas.microsoft.com/office/drawing/2014/main" id="{4DC86275-92B2-48E6-A2C9-DF964A31EAF5}"/>
                </a:ext>
              </a:extLst>
            </p:cNvPr>
            <p:cNvSpPr/>
            <p:nvPr/>
          </p:nvSpPr>
          <p:spPr>
            <a:xfrm flipH="1">
              <a:off x="3521288" y="5154708"/>
              <a:ext cx="466582" cy="439797"/>
            </a:xfrm>
            <a:prstGeom prst="flowChartDelay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grpSp>
        <p:nvGrpSpPr>
          <p:cNvPr id="11" name="그룹 132">
            <a:extLst>
              <a:ext uri="{FF2B5EF4-FFF2-40B4-BE49-F238E27FC236}">
                <a16:creationId xmlns:a16="http://schemas.microsoft.com/office/drawing/2014/main" id="{81F2459A-79AC-4195-98D4-DDEC481396A5}"/>
              </a:ext>
            </a:extLst>
          </p:cNvPr>
          <p:cNvGrpSpPr/>
          <p:nvPr/>
        </p:nvGrpSpPr>
        <p:grpSpPr>
          <a:xfrm flipH="1">
            <a:off x="4795260" y="4874963"/>
            <a:ext cx="1075400" cy="411425"/>
            <a:chOff x="3521288" y="6025549"/>
            <a:chExt cx="1262701" cy="439797"/>
          </a:xfrm>
          <a:solidFill>
            <a:schemeClr val="accent1"/>
          </a:solidFill>
        </p:grpSpPr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33D44215-2875-4C2F-855F-D2189383CC48}"/>
                </a:ext>
              </a:extLst>
            </p:cNvPr>
            <p:cNvSpPr/>
            <p:nvPr/>
          </p:nvSpPr>
          <p:spPr>
            <a:xfrm flipH="1">
              <a:off x="3805042" y="6025549"/>
              <a:ext cx="978947" cy="4397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sp>
          <p:nvSpPr>
            <p:cNvPr id="374" name="순서도: 지연 373">
              <a:extLst>
                <a:ext uri="{FF2B5EF4-FFF2-40B4-BE49-F238E27FC236}">
                  <a16:creationId xmlns:a16="http://schemas.microsoft.com/office/drawing/2014/main" id="{32B9324B-C6F2-4190-A559-50688FFA4EF7}"/>
                </a:ext>
              </a:extLst>
            </p:cNvPr>
            <p:cNvSpPr/>
            <p:nvPr/>
          </p:nvSpPr>
          <p:spPr>
            <a:xfrm flipH="1">
              <a:off x="3521288" y="6025549"/>
              <a:ext cx="466582" cy="439797"/>
            </a:xfrm>
            <a:prstGeom prst="flowChartDelay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348D2D79-6C4D-4183-917B-99D5DB359746}"/>
              </a:ext>
            </a:extLst>
          </p:cNvPr>
          <p:cNvSpPr/>
          <p:nvPr/>
        </p:nvSpPr>
        <p:spPr>
          <a:xfrm flipH="1">
            <a:off x="5066200" y="3551432"/>
            <a:ext cx="265987" cy="24981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2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9D5743C2-35CC-4FD8-80CC-8032C4E52446}"/>
              </a:ext>
            </a:extLst>
          </p:cNvPr>
          <p:cNvSpPr/>
          <p:nvPr/>
        </p:nvSpPr>
        <p:spPr>
          <a:xfrm flipH="1">
            <a:off x="5066200" y="4254521"/>
            <a:ext cx="265987" cy="24981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3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DA17CDDD-C3BC-4B8D-B31D-9A5149CBF9AA}"/>
              </a:ext>
            </a:extLst>
          </p:cNvPr>
          <p:cNvSpPr/>
          <p:nvPr/>
        </p:nvSpPr>
        <p:spPr>
          <a:xfrm flipH="1">
            <a:off x="5066200" y="4957612"/>
            <a:ext cx="265987" cy="24981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4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D8DA336-3031-45AE-BC1F-FA0487915464}"/>
              </a:ext>
            </a:extLst>
          </p:cNvPr>
          <p:cNvSpPr/>
          <p:nvPr/>
        </p:nvSpPr>
        <p:spPr>
          <a:xfrm flipH="1">
            <a:off x="8228799" y="2861322"/>
            <a:ext cx="571504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72.9%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7509904" y="2320728"/>
            <a:ext cx="112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*</a:t>
            </a:r>
            <a:r>
              <a:rPr lang="ko-KR" altLang="en-US" sz="12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중복투표</a:t>
            </a:r>
            <a:endParaRPr lang="ko-KR" altLang="en-US" sz="900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5D8DA336-3031-45AE-BC1F-FA0487915464}"/>
              </a:ext>
            </a:extLst>
          </p:cNvPr>
          <p:cNvSpPr/>
          <p:nvPr/>
        </p:nvSpPr>
        <p:spPr>
          <a:xfrm flipH="1">
            <a:off x="8233399" y="3539969"/>
            <a:ext cx="562305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23.7%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5D8DA336-3031-45AE-BC1F-FA0487915464}"/>
              </a:ext>
            </a:extLst>
          </p:cNvPr>
          <p:cNvSpPr/>
          <p:nvPr/>
        </p:nvSpPr>
        <p:spPr>
          <a:xfrm flipH="1">
            <a:off x="8233399" y="4261839"/>
            <a:ext cx="562305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22%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5D8DA336-3031-45AE-BC1F-FA0487915464}"/>
              </a:ext>
            </a:extLst>
          </p:cNvPr>
          <p:cNvSpPr/>
          <p:nvPr/>
        </p:nvSpPr>
        <p:spPr>
          <a:xfrm flipH="1">
            <a:off x="8233399" y="4975089"/>
            <a:ext cx="562305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4.2%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83" name="직사각형 352">
            <a:extLst>
              <a:ext uri="{FF2B5EF4-FFF2-40B4-BE49-F238E27FC236}">
                <a16:creationId xmlns:a16="http://schemas.microsoft.com/office/drawing/2014/main" id="{E1028AD9-D7E5-475D-91E8-B3D794F3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707" y="5575488"/>
            <a:ext cx="250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기타 의견</a:t>
            </a: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5D8DA336-3031-45AE-BC1F-FA0487915464}"/>
              </a:ext>
            </a:extLst>
          </p:cNvPr>
          <p:cNvSpPr/>
          <p:nvPr/>
        </p:nvSpPr>
        <p:spPr>
          <a:xfrm flipH="1">
            <a:off x="8233399" y="5544059"/>
            <a:ext cx="562305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21.8%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348D2D79-6C4D-4183-917B-99D5DB359746}"/>
              </a:ext>
            </a:extLst>
          </p:cNvPr>
          <p:cNvSpPr/>
          <p:nvPr/>
        </p:nvSpPr>
        <p:spPr>
          <a:xfrm flipH="1">
            <a:off x="5066200" y="2821880"/>
            <a:ext cx="265987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877055">
              <a:defRPr/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1</a:t>
            </a:r>
            <a:endParaRPr lang="ko-KR" altLang="en-US" sz="105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pic>
        <p:nvPicPr>
          <p:cNvPr id="251" name="Picture 2"/>
          <p:cNvPicPr>
            <a:picLocks noChangeAspect="1" noChangeArrowheads="1"/>
          </p:cNvPicPr>
          <p:nvPr/>
        </p:nvPicPr>
        <p:blipFill>
          <a:blip r:embed="rId2" cstate="print"/>
          <a:srcRect l="8824" t="39031" r="4412" b="34352"/>
          <a:stretch>
            <a:fillRect/>
          </a:stretch>
        </p:blipFill>
        <p:spPr bwMode="auto">
          <a:xfrm>
            <a:off x="6786578" y="928670"/>
            <a:ext cx="1928826" cy="63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1520" y="147618"/>
            <a:ext cx="3248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실태 조사</a:t>
            </a:r>
          </a:p>
        </p:txBody>
      </p:sp>
      <p:grpSp>
        <p:nvGrpSpPr>
          <p:cNvPr id="2" name="그룹 11"/>
          <p:cNvGrpSpPr/>
          <p:nvPr/>
        </p:nvGrpSpPr>
        <p:grpSpPr>
          <a:xfrm>
            <a:off x="2357422" y="1857364"/>
            <a:ext cx="4500594" cy="3929090"/>
            <a:chOff x="5180926" y="1844824"/>
            <a:chExt cx="2775450" cy="2862064"/>
          </a:xfrm>
        </p:grpSpPr>
        <p:sp>
          <p:nvSpPr>
            <p:cNvPr id="13" name="타원 9"/>
            <p:cNvSpPr>
              <a:spLocks noChangeArrowheads="1"/>
            </p:cNvSpPr>
            <p:nvPr/>
          </p:nvSpPr>
          <p:spPr bwMode="auto">
            <a:xfrm>
              <a:off x="5236790" y="1893334"/>
              <a:ext cx="2719586" cy="2690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36000" rIns="36000" bIns="36000"/>
            <a:lstStyle/>
            <a:p>
              <a:pPr algn="ctr"/>
              <a:endParaRPr lang="ko-KR" altLang="en-US" sz="1400" dirty="0">
                <a:solidFill>
                  <a:srgbClr val="003296"/>
                </a:solidFill>
              </a:endParaRPr>
            </a:p>
          </p:txBody>
        </p:sp>
        <p:sp>
          <p:nvSpPr>
            <p:cNvPr id="14" name="원형 13"/>
            <p:cNvSpPr/>
            <p:nvPr/>
          </p:nvSpPr>
          <p:spPr>
            <a:xfrm>
              <a:off x="5180926" y="1844824"/>
              <a:ext cx="2775449" cy="2862064"/>
            </a:xfrm>
            <a:prstGeom prst="pie">
              <a:avLst>
                <a:gd name="adj1" fmla="val 19801285"/>
                <a:gd name="adj2" fmla="val 1883053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24475" y="3353216"/>
              <a:ext cx="1944216" cy="73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latin typeface="나눔바른고딕" pitchFamily="50" charset="-127"/>
                  <a:ea typeface="나눔바른고딕" pitchFamily="50" charset="-127"/>
                </a:rPr>
                <a:t>98.3%</a:t>
              </a:r>
              <a:endParaRPr lang="ko-KR" altLang="en-US" sz="6000" b="1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4414" y="2786058"/>
            <a:ext cx="6858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Q. </a:t>
            </a:r>
            <a:r>
              <a:rPr lang="ko-KR" altLang="en-US" sz="4000" dirty="0" err="1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40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 승차권을 </a:t>
            </a:r>
            <a:endParaRPr lang="en-US" altLang="ko-KR" sz="4000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사용하실 의향이 있습니까</a:t>
            </a:r>
            <a:r>
              <a:rPr lang="en-US" altLang="ko-KR" sz="40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626" y="917059"/>
            <a:ext cx="603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한국외국어대학교 재학생 설문조사 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7629" y="6286520"/>
            <a:ext cx="384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*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한국외국어대학교 재학생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118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명 상대로 설문조사 진행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2018.10.10 ~ 2018.10.15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1156</Words>
  <Application>Microsoft Office PowerPoint</Application>
  <PresentationFormat>화면 슬라이드 쇼(4:3)</PresentationFormat>
  <Paragraphs>573</Paragraphs>
  <Slides>41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맑은 고딕</vt:lpstr>
      <vt:lpstr>굴림</vt:lpstr>
      <vt:lpstr>나눔바른고딕</vt:lpstr>
      <vt:lpstr>Arial</vt:lpstr>
      <vt:lpstr>Rix모던고딕 B</vt:lpstr>
      <vt:lpstr>나눔고딕OTF ExtraBold</vt:lpstr>
      <vt:lpstr>나눔고딕OTF</vt:lpstr>
      <vt:lpstr>배달의민족 한나는 열한살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등하교 셔틀버스 어플리케이션</dc:title>
  <dc:creator>Windows User</dc:creator>
  <cp:lastModifiedBy>Sun Min Lee</cp:lastModifiedBy>
  <cp:revision>130</cp:revision>
  <dcterms:created xsi:type="dcterms:W3CDTF">2018-10-10T05:48:04Z</dcterms:created>
  <dcterms:modified xsi:type="dcterms:W3CDTF">2019-07-15T11:24:00Z</dcterms:modified>
</cp:coreProperties>
</file>