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67" r:id="rId2"/>
    <p:sldId id="287" r:id="rId3"/>
    <p:sldId id="326" r:id="rId4"/>
    <p:sldId id="278" r:id="rId5"/>
    <p:sldId id="358" r:id="rId6"/>
    <p:sldId id="359" r:id="rId7"/>
    <p:sldId id="290" r:id="rId8"/>
    <p:sldId id="265" r:id="rId9"/>
    <p:sldId id="379" r:id="rId10"/>
    <p:sldId id="262" r:id="rId11"/>
    <p:sldId id="264" r:id="rId12"/>
    <p:sldId id="291" r:id="rId13"/>
    <p:sldId id="257" r:id="rId14"/>
    <p:sldId id="258" r:id="rId15"/>
    <p:sldId id="376" r:id="rId16"/>
    <p:sldId id="378" r:id="rId17"/>
    <p:sldId id="271" r:id="rId18"/>
    <p:sldId id="272" r:id="rId19"/>
    <p:sldId id="380" r:id="rId20"/>
    <p:sldId id="279" r:id="rId21"/>
    <p:sldId id="371" r:id="rId22"/>
    <p:sldId id="372" r:id="rId23"/>
    <p:sldId id="280" r:id="rId24"/>
    <p:sldId id="292" r:id="rId25"/>
    <p:sldId id="269" r:id="rId26"/>
    <p:sldId id="266" r:id="rId27"/>
  </p:sldIdLst>
  <p:sldSz cx="9144000" cy="6858000" type="screen4x3"/>
  <p:notesSz cx="6858000" cy="9144000"/>
  <p:embeddedFontLst>
    <p:embeddedFont>
      <p:font typeface="나눔바른고딕" panose="020B0600000101010101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2924" autoAdjust="0"/>
  </p:normalViewPr>
  <p:slideViewPr>
    <p:cSldViewPr>
      <p:cViewPr varScale="1">
        <p:scale>
          <a:sx n="55" d="100"/>
          <a:sy n="55" d="100"/>
        </p:scale>
        <p:origin x="15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C7201-F8A5-4124-865A-B99A2205F900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8EB54-F39C-4416-B9C8-45DF2E4839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카드 결제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실시간 계좌 이체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무통장 입금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 개인 승차권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QR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금액권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사용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46088" marR="254000" indent="-192088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나눔바른고딕" pitchFamily="50" charset="-127"/>
                <a:ea typeface="나눔바른고딕" pitchFamily="50" charset="-127"/>
              </a:rPr>
              <a:t>https://blog.naver.com/hoi5man/60129745107</a:t>
            </a:r>
            <a:endParaRPr lang="ko-KR" altLang="en-US" sz="120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카드 결제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실시간 계좌 이체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무통장 입금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 개인 승차권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잔고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QR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코드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금액권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사용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46088" marR="254000" indent="-192088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dirty="0">
              <a:solidFill>
                <a:srgbClr val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4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56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1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89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742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38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99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8EB54-F39C-4416-B9C8-45DF2E48397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3B93-BA86-44EF-9D88-02C8A40CED6B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6555-816E-492D-A985-2848BC7980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1"/>
            <a:ext cx="9144000" cy="3223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597354"/>
            <a:ext cx="9144000" cy="260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1785926"/>
            <a:ext cx="9144000" cy="214754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/>
          </a:p>
        </p:txBody>
      </p:sp>
      <p:sp>
        <p:nvSpPr>
          <p:cNvPr id="41" name="직각 삼각형 40"/>
          <p:cNvSpPr/>
          <p:nvPr/>
        </p:nvSpPr>
        <p:spPr>
          <a:xfrm>
            <a:off x="-12700" y="3332429"/>
            <a:ext cx="613736" cy="613736"/>
          </a:xfrm>
          <a:prstGeom prst="rtTriangl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>
            <a:off x="-12700" y="2718692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>
            <a:off x="583172" y="2718692"/>
            <a:ext cx="613736" cy="613736"/>
          </a:xfrm>
          <a:prstGeom prst="rtTriangl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>
            <a:off x="583172" y="3332429"/>
            <a:ext cx="613736" cy="613736"/>
          </a:xfrm>
          <a:prstGeom prst="rtTriangle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5" name="직각 삼각형 44"/>
          <p:cNvSpPr/>
          <p:nvPr/>
        </p:nvSpPr>
        <p:spPr>
          <a:xfrm>
            <a:off x="1184287" y="3332429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>
            <a:off x="1184287" y="2718692"/>
            <a:ext cx="613736" cy="613736"/>
          </a:xfrm>
          <a:prstGeom prst="rt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>
            <a:off x="1184287" y="2104956"/>
            <a:ext cx="613736" cy="613736"/>
          </a:xfrm>
          <a:prstGeom prst="rtTriangl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>
            <a:off x="583172" y="2104956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>
            <a:off x="-12700" y="2104956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>
            <a:off x="1798024" y="2718692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>
            <a:off x="1798024" y="3321604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99384" y="1921412"/>
            <a:ext cx="7215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5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54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셔틀앱</a:t>
            </a:r>
            <a:endParaRPr lang="en-US" altLang="ko-KR" sz="54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5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설계 보고서</a:t>
            </a:r>
          </a:p>
        </p:txBody>
      </p:sp>
      <p:pic>
        <p:nvPicPr>
          <p:cNvPr id="1026" name="Picture 2" descr="https://lh4.googleusercontent.com/rEhbMQ4C88STF1mwApD3n14-99G7nmg3bw7wrWAzVy8g976bWi4A5Bs9ZGMgYbw-nSQtS3bmUa-wVJ8ZDktxw6n7PChPIOD-gJblqsXNu-3Jk6KYyZq10H6AkeZfyG36gbuuAkN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56" y="2071678"/>
            <a:ext cx="876300" cy="704851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85786" y="4786322"/>
            <a:ext cx="1643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Y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AKGWA</a:t>
            </a:r>
          </a:p>
          <a:p>
            <a:pPr algn="ctr"/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약과    </a:t>
            </a:r>
          </a:p>
        </p:txBody>
      </p:sp>
    </p:spTree>
    <p:extLst>
      <p:ext uri="{BB962C8B-B14F-4D97-AF65-F5344CB8AC3E}">
        <p14:creationId xmlns:p14="http://schemas.microsoft.com/office/powerpoint/2010/main" val="29904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4406656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lang="ko-KR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시스템 구조 및 동작</a:t>
            </a: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3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5577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476672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전반적인 동작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971600" y="1628800"/>
            <a:ext cx="7200800" cy="4680520"/>
            <a:chOff x="971600" y="908720"/>
            <a:chExt cx="7200800" cy="468052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3F4CB93-20F7-485F-85CF-899C64EC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944" y="908720"/>
              <a:ext cx="940400" cy="928694"/>
            </a:xfrm>
            <a:prstGeom prst="rect">
              <a:avLst/>
            </a:prstGeom>
          </p:spPr>
        </p:pic>
        <p:grpSp>
          <p:nvGrpSpPr>
            <p:cNvPr id="122" name="그룹 121"/>
            <p:cNvGrpSpPr/>
            <p:nvPr/>
          </p:nvGrpSpPr>
          <p:grpSpPr>
            <a:xfrm>
              <a:off x="971600" y="2132856"/>
              <a:ext cx="7200800" cy="3456384"/>
              <a:chOff x="971600" y="2132856"/>
              <a:chExt cx="7200800" cy="345638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3851920" y="2420888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인증 시스템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3851920" y="3212976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셔틀 시스템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3429000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결제 시스템</a:t>
                </a: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732240" y="3429000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좌석 정보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2699792" y="4149080"/>
                <a:ext cx="1728192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승차권 </a:t>
                </a:r>
                <a:r>
                  <a:rPr lang="en-US" altLang="ko-KR" dirty="0"/>
                  <a:t>QR</a:t>
                </a:r>
                <a:r>
                  <a:rPr lang="ko-KR" altLang="en-US" dirty="0"/>
                  <a:t>코드</a:t>
                </a: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4932040" y="4149080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승차 처리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2843808" y="5229200"/>
                <a:ext cx="144016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스캔</a:t>
                </a: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860032" y="5229200"/>
                <a:ext cx="15841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DB </a:t>
                </a:r>
                <a:r>
                  <a:rPr lang="ko-KR" altLang="en-US" dirty="0"/>
                  <a:t>업데이트</a:t>
                </a:r>
              </a:p>
            </p:txBody>
          </p:sp>
          <p:cxnSp>
            <p:nvCxnSpPr>
              <p:cNvPr id="73" name="직선 화살표 연결선 72"/>
              <p:cNvCxnSpPr>
                <a:stCxn id="52" idx="2"/>
                <a:endCxn id="53" idx="0"/>
              </p:cNvCxnSpPr>
              <p:nvPr/>
            </p:nvCxnSpPr>
            <p:spPr>
              <a:xfrm>
                <a:off x="4572000" y="2780928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>
                <a:stCxn id="53" idx="2"/>
                <a:endCxn id="60" idx="0"/>
              </p:cNvCxnSpPr>
              <p:nvPr/>
            </p:nvCxnSpPr>
            <p:spPr>
              <a:xfrm flipH="1">
                <a:off x="3563888" y="3573016"/>
                <a:ext cx="1008112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/>
              <p:cNvCxnSpPr>
                <a:stCxn id="53" idx="2"/>
                <a:endCxn id="63" idx="0"/>
              </p:cNvCxnSpPr>
              <p:nvPr/>
            </p:nvCxnSpPr>
            <p:spPr>
              <a:xfrm>
                <a:off x="4572000" y="3573016"/>
                <a:ext cx="108012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78"/>
              <p:cNvCxnSpPr>
                <a:stCxn id="53" idx="1"/>
                <a:endCxn id="58" idx="3"/>
              </p:cNvCxnSpPr>
              <p:nvPr/>
            </p:nvCxnSpPr>
            <p:spPr>
              <a:xfrm flipH="1">
                <a:off x="2411760" y="3392996"/>
                <a:ext cx="144016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>
                <a:stCxn id="53" idx="3"/>
                <a:endCxn id="59" idx="1"/>
              </p:cNvCxnSpPr>
              <p:nvPr/>
            </p:nvCxnSpPr>
            <p:spPr>
              <a:xfrm>
                <a:off x="5292080" y="3392996"/>
                <a:ext cx="1440160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60" idx="2"/>
                <a:endCxn id="64" idx="0"/>
              </p:cNvCxnSpPr>
              <p:nvPr/>
            </p:nvCxnSpPr>
            <p:spPr>
              <a:xfrm>
                <a:off x="3563888" y="4509120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>
                <a:stCxn id="63" idx="2"/>
                <a:endCxn id="65" idx="0"/>
              </p:cNvCxnSpPr>
              <p:nvPr/>
            </p:nvCxnSpPr>
            <p:spPr>
              <a:xfrm>
                <a:off x="5652120" y="4509120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051720" y="3933056"/>
                <a:ext cx="504056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/>
              <p:cNvCxnSpPr>
                <a:stCxn id="99" idx="7"/>
              </p:cNvCxnSpPr>
              <p:nvPr/>
            </p:nvCxnSpPr>
            <p:spPr>
              <a:xfrm flipV="1">
                <a:off x="3553343" y="3717032"/>
                <a:ext cx="442593" cy="2265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>
                <a:stCxn id="100" idx="6"/>
              </p:cNvCxnSpPr>
              <p:nvPr/>
            </p:nvCxnSpPr>
            <p:spPr>
              <a:xfrm>
                <a:off x="5292080" y="3753036"/>
                <a:ext cx="370585" cy="1905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/>
              <p:cNvCxnSpPr/>
              <p:nvPr/>
            </p:nvCxnSpPr>
            <p:spPr>
              <a:xfrm flipV="1">
                <a:off x="3419872" y="4653136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/>
              <p:cNvCxnSpPr/>
              <p:nvPr/>
            </p:nvCxnSpPr>
            <p:spPr>
              <a:xfrm>
                <a:off x="5796136" y="4653136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/>
              <p:cNvCxnSpPr>
                <a:stCxn id="103" idx="7"/>
              </p:cNvCxnSpPr>
              <p:nvPr/>
            </p:nvCxnSpPr>
            <p:spPr>
              <a:xfrm flipV="1">
                <a:off x="6577679" y="3933056"/>
                <a:ext cx="586609" cy="10906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>
                <a:off x="1979712" y="3861048"/>
                <a:ext cx="72008" cy="7200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3491880" y="3933056"/>
                <a:ext cx="72008" cy="7200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5220072" y="3717032"/>
                <a:ext cx="72008" cy="7200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5796136" y="4653136"/>
                <a:ext cx="72008" cy="7200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347864" y="5013176"/>
                <a:ext cx="72008" cy="7200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6516216" y="5013176"/>
                <a:ext cx="72008" cy="7200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9" name="직선 화살표 연결선 108"/>
              <p:cNvCxnSpPr>
                <a:endCxn id="52" idx="0"/>
              </p:cNvCxnSpPr>
              <p:nvPr/>
            </p:nvCxnSpPr>
            <p:spPr>
              <a:xfrm>
                <a:off x="4572000" y="2132856"/>
                <a:ext cx="0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1763688" y="4005064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/>
                  <a:t>금액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843808" y="4725144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/>
                  <a:t>금액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804248" y="4365104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/>
                  <a:t>좌석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059832" y="3645024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승차권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436096" y="3645024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승차권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868144" y="4725144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승차권</a:t>
                </a:r>
              </a:p>
            </p:txBody>
          </p:sp>
        </p:grpSp>
      </p:grpSp>
      <p:sp>
        <p:nvSpPr>
          <p:cNvPr id="124" name="직사각형 123"/>
          <p:cNvSpPr/>
          <p:nvPr/>
        </p:nvSpPr>
        <p:spPr>
          <a:xfrm>
            <a:off x="6732240" y="1268760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6876256" y="184482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6804248" y="1844824"/>
            <a:ext cx="72008" cy="72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7092280" y="21328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596336" y="126876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모듈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96336" y="17008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 흐름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596336" y="21328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모듈 호출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211960" y="24928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2140009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상세 설계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4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0987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클래스 다이어그램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#1 </a:t>
            </a:r>
            <a:r>
              <a:rPr lang="ko-KR" alt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승차 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87624" y="3068960"/>
          <a:ext cx="136815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getQRcode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getBoardingRecord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75856" y="3068960"/>
          <a:ext cx="108012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QRcode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getBusDetail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076056" y="3068960"/>
          <a:ext cx="1224136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BusDetail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</a:p>
                    <a:p>
                      <a:pPr latinLnBrk="1"/>
                      <a:r>
                        <a:rPr lang="en-US" altLang="ko-KR" sz="1000" dirty="0"/>
                        <a:t>time</a:t>
                      </a:r>
                    </a:p>
                    <a:p>
                      <a:pPr latinLnBrk="1"/>
                      <a:r>
                        <a:rPr lang="en-US" altLang="ko-KR" sz="1000" dirty="0"/>
                        <a:t>route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priceOfTicket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getTicket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getSeat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156176" y="5085184"/>
          <a:ext cx="1080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recordSeat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876256" y="3573016"/>
          <a:ext cx="1080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Ticket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recordTicket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555776" y="328498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55976" y="3284984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300192" y="378904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6876256" y="4653136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1979712" y="4653136"/>
          <a:ext cx="1944216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Boarding</a:t>
                      </a:r>
                      <a:r>
                        <a:rPr lang="en-US" altLang="ko-KR" baseline="0" dirty="0" err="1"/>
                        <a:t>Record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date</a:t>
                      </a:r>
                    </a:p>
                    <a:p>
                      <a:pPr latinLnBrk="1"/>
                      <a:r>
                        <a:rPr lang="en-US" altLang="ko-KR" sz="1000" dirty="0"/>
                        <a:t>time</a:t>
                      </a:r>
                    </a:p>
                    <a:p>
                      <a:pPr latinLnBrk="1"/>
                      <a:r>
                        <a:rPr lang="en-US" altLang="ko-KR" sz="1000" dirty="0"/>
                        <a:t>route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numberOfPaidTicket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numberOfUsedTicket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2915816" y="3284984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99992" y="292494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scan</a:t>
            </a:r>
            <a:endParaRPr lang="ko-KR" altLang="en-US" sz="1200" dirty="0"/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156176" y="1628800"/>
          <a:ext cx="12241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Driver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 err="1"/>
                        <a:t>updateBusDetail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flipV="1">
            <a:off x="5724128" y="2564904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시퀀스 다이어그램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#1 </a:t>
            </a:r>
            <a:r>
              <a:rPr lang="ko-KR" alt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승차 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179512" y="1628800"/>
            <a:ext cx="8712968" cy="4896544"/>
            <a:chOff x="179512" y="1628800"/>
            <a:chExt cx="8712968" cy="4896544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3F4CB93-20F7-485F-85CF-899C64EC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512" y="1628800"/>
              <a:ext cx="940400" cy="928694"/>
            </a:xfrm>
            <a:prstGeom prst="rect">
              <a:avLst/>
            </a:prstGeom>
          </p:spPr>
        </p:pic>
        <p:grpSp>
          <p:nvGrpSpPr>
            <p:cNvPr id="63" name="그룹 62"/>
            <p:cNvGrpSpPr/>
            <p:nvPr/>
          </p:nvGrpSpPr>
          <p:grpSpPr>
            <a:xfrm>
              <a:off x="251520" y="1988840"/>
              <a:ext cx="8640960" cy="4536504"/>
              <a:chOff x="251520" y="1628800"/>
              <a:chExt cx="8640960" cy="453650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259632" y="1628800"/>
                <a:ext cx="129614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:</a:t>
                </a:r>
                <a:r>
                  <a:rPr lang="en-US" altLang="ko-KR" dirty="0" err="1"/>
                  <a:t>LoginUI</a:t>
                </a:r>
                <a:endParaRPr lang="ko-KR" altLang="en-US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843808" y="1628800"/>
                <a:ext cx="129614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:</a:t>
                </a:r>
                <a:r>
                  <a:rPr lang="en-US" altLang="ko-KR" dirty="0" err="1"/>
                  <a:t>QRcode</a:t>
                </a:r>
                <a:endParaRPr lang="ko-KR" altLang="en-US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427984" y="1628800"/>
                <a:ext cx="129614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:</a:t>
                </a:r>
                <a:r>
                  <a:rPr lang="en-US" altLang="ko-KR" dirty="0" err="1"/>
                  <a:t>BusDetail</a:t>
                </a:r>
                <a:endParaRPr lang="ko-KR" altLang="en-US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6012160" y="1628800"/>
                <a:ext cx="129614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:Ticket</a:t>
                </a:r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596336" y="1628800"/>
                <a:ext cx="1296144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:Seat</a:t>
                </a:r>
                <a:endParaRPr lang="ko-KR" altLang="en-US" dirty="0"/>
              </a:p>
            </p:txBody>
          </p:sp>
          <p:cxnSp>
            <p:nvCxnSpPr>
              <p:cNvPr id="29" name="직선 연결선 28"/>
              <p:cNvCxnSpPr>
                <a:stCxn id="14" idx="2"/>
              </p:cNvCxnSpPr>
              <p:nvPr/>
            </p:nvCxnSpPr>
            <p:spPr>
              <a:xfrm>
                <a:off x="1907704" y="2132856"/>
                <a:ext cx="0" cy="403244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491880" y="2132856"/>
                <a:ext cx="0" cy="403244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076056" y="2132856"/>
                <a:ext cx="0" cy="403244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6660232" y="2132856"/>
                <a:ext cx="0" cy="403244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244408" y="2132856"/>
                <a:ext cx="0" cy="403244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>
                <a:off x="251520" y="3068960"/>
                <a:ext cx="1656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>
                <a:off x="1907704" y="3212976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>
                <a:off x="5076056" y="4869160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>
                <a:off x="3491880" y="4653136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>
                <a:off x="3491880" y="3429000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3491880" y="3789040"/>
                <a:ext cx="1584176" cy="0"/>
              </a:xfrm>
              <a:prstGeom prst="straightConnector1">
                <a:avLst/>
              </a:prstGeom>
              <a:ln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 flipH="1">
                <a:off x="251520" y="4077072"/>
                <a:ext cx="3240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/>
              <p:nvPr/>
            </p:nvCxnSpPr>
            <p:spPr>
              <a:xfrm>
                <a:off x="251520" y="4437112"/>
                <a:ext cx="324036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6660232" y="5013176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51520" y="2780928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MobileBusTicket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07704" y="2924944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Create()</a:t>
                </a:r>
                <a:endParaRPr lang="ko-KR" alt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563888" y="3140968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err="1"/>
                  <a:t>getBusDetail</a:t>
                </a:r>
                <a:r>
                  <a:rPr lang="en-US" altLang="ko-KR" sz="1000" dirty="0"/>
                  <a:t>()</a:t>
                </a:r>
                <a:endParaRPr lang="ko-KR" alt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563888" y="3501008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return()</a:t>
                </a:r>
                <a:endParaRPr lang="ko-KR" alt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95536" y="3789040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/>
                  <a:t>User </a:t>
                </a:r>
                <a:r>
                  <a:rPr lang="ko-KR" altLang="en-US" sz="1000" dirty="0"/>
                  <a:t>정보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536" y="4149080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/>
                  <a:t>User </a:t>
                </a:r>
                <a:r>
                  <a:rPr lang="ko-KR" altLang="en-US" sz="1000" dirty="0"/>
                  <a:t>정보 확인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63888" y="4365104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스캔</a:t>
                </a:r>
              </a:p>
            </p:txBody>
          </p: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3491880" y="5301208"/>
                <a:ext cx="4752528" cy="0"/>
              </a:xfrm>
              <a:prstGeom prst="straightConnector1">
                <a:avLst/>
              </a:prstGeom>
              <a:ln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5148064" y="4581128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사용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금액 기록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732240" y="4725144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잔여 좌석 기록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63888" y="5013176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return()</a:t>
                </a:r>
                <a:endParaRPr lang="ko-KR" altLang="en-US" sz="1000" dirty="0"/>
              </a:p>
            </p:txBody>
          </p:sp>
          <p:cxnSp>
            <p:nvCxnSpPr>
              <p:cNvPr id="61" name="직선 화살표 연결선 60"/>
              <p:cNvCxnSpPr/>
              <p:nvPr/>
            </p:nvCxnSpPr>
            <p:spPr>
              <a:xfrm flipH="1">
                <a:off x="1907704" y="5589240"/>
                <a:ext cx="158417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1979712" y="5301208"/>
                <a:ext cx="144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display()</a:t>
                </a:r>
                <a:endParaRPr lang="ko-KR" altLang="en-US" sz="10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23528" y="2564904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:User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직선 연결선 72"/>
          <p:cNvCxnSpPr/>
          <p:nvPr/>
        </p:nvCxnSpPr>
        <p:spPr>
          <a:xfrm>
            <a:off x="4000496" y="3857628"/>
            <a:ext cx="1000132" cy="158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rot="5400000" flipH="1" flipV="1">
            <a:off x="3073390" y="4713296"/>
            <a:ext cx="998544" cy="158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20784"/>
            <a:ext cx="57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바른고딕" pitchFamily="50" charset="-127"/>
                <a:ea typeface="나눔바른고딕" pitchFamily="50" charset="-127"/>
              </a:rPr>
              <a:t>사용사례 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#2 </a:t>
            </a:r>
            <a:r>
              <a:rPr lang="ko-KR" altLang="en-US" sz="4000" dirty="0">
                <a:latin typeface="나눔바른고딕" pitchFamily="50" charset="-127"/>
                <a:ea typeface="나눔바른고딕" pitchFamily="50" charset="-127"/>
              </a:rPr>
              <a:t>결제 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클래스 다이어그램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5720" y="42148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14414" y="2071678"/>
            <a:ext cx="1285884" cy="100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14414" y="2071678"/>
            <a:ext cx="128588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USER</a:t>
            </a:r>
          </a:p>
          <a:p>
            <a:pPr algn="ctr"/>
            <a:r>
              <a:rPr lang="en-US" altLang="ko-KR" sz="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</a:t>
            </a:r>
            <a:endParaRPr lang="en-US" altLang="ko-KR" sz="5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105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r>
              <a:rPr lang="en-US" altLang="ko-KR" sz="105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ID : String</a:t>
            </a:r>
          </a:p>
          <a:p>
            <a:pPr algn="ctr"/>
            <a:r>
              <a:rPr lang="en-US" altLang="ko-KR" sz="105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105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사용자</a:t>
            </a:r>
            <a:r>
              <a:rPr lang="en-US" altLang="ko-KR" sz="105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PW: String</a:t>
            </a:r>
            <a:endParaRPr lang="ko-KR" altLang="en-US" sz="105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214414" y="2359018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00364" y="2071678"/>
            <a:ext cx="1285884" cy="100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00364" y="2071678"/>
            <a:ext cx="128588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결제하기</a:t>
            </a:r>
            <a:endParaRPr lang="en-US" altLang="ko-KR" sz="1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pPr algn="ctr"/>
            <a:r>
              <a:rPr lang="en-US" altLang="ko-KR" sz="105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DisplayPaymentPage</a:t>
            </a:r>
            <a:r>
              <a:rPr lang="en-US" altLang="ko-KR" sz="105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()   </a:t>
            </a:r>
            <a:endParaRPr lang="en-US" altLang="ko-KR" sz="1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00364" y="3357562"/>
            <a:ext cx="1285884" cy="100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00364" y="3357562"/>
            <a:ext cx="12858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지불 방법</a:t>
            </a:r>
            <a:endParaRPr lang="en-US" altLang="ko-KR" sz="1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+</a:t>
            </a:r>
            <a:r>
              <a:rPr lang="ko-KR" altLang="en-US" sz="1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방법 </a:t>
            </a:r>
            <a:r>
              <a:rPr lang="en-US" altLang="ko-KR" sz="1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: String   </a:t>
            </a:r>
            <a:endParaRPr lang="en-US" altLang="ko-KR" sz="11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857488" y="4857760"/>
            <a:ext cx="1285884" cy="1000132"/>
            <a:chOff x="652434" y="3938590"/>
            <a:chExt cx="1285884" cy="1000132"/>
          </a:xfrm>
        </p:grpSpPr>
        <p:sp>
          <p:nvSpPr>
            <p:cNvPr id="50" name="직사각형 49"/>
            <p:cNvSpPr/>
            <p:nvPr/>
          </p:nvSpPr>
          <p:spPr>
            <a:xfrm>
              <a:off x="652434" y="3938590"/>
              <a:ext cx="1285884" cy="10001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2434" y="3938590"/>
              <a:ext cx="128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실시간 계좌이체</a:t>
              </a:r>
              <a:endParaRPr lang="en-US" altLang="ko-KR" sz="1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357290" y="4857760"/>
            <a:ext cx="1285884" cy="1000132"/>
            <a:chOff x="652434" y="3938590"/>
            <a:chExt cx="1285884" cy="1000132"/>
          </a:xfrm>
        </p:grpSpPr>
        <p:sp>
          <p:nvSpPr>
            <p:cNvPr id="56" name="직사각형 55"/>
            <p:cNvSpPr/>
            <p:nvPr/>
          </p:nvSpPr>
          <p:spPr>
            <a:xfrm>
              <a:off x="652434" y="3938590"/>
              <a:ext cx="1285884" cy="10001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2434" y="3938590"/>
              <a:ext cx="128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카드 결제</a:t>
              </a:r>
              <a:endParaRPr lang="en-US" altLang="ko-KR" sz="1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286248" y="4857760"/>
            <a:ext cx="1285884" cy="1000132"/>
            <a:chOff x="652434" y="3938590"/>
            <a:chExt cx="1285884" cy="1000132"/>
          </a:xfrm>
        </p:grpSpPr>
        <p:sp>
          <p:nvSpPr>
            <p:cNvPr id="59" name="직사각형 58"/>
            <p:cNvSpPr/>
            <p:nvPr/>
          </p:nvSpPr>
          <p:spPr>
            <a:xfrm>
              <a:off x="652434" y="3938590"/>
              <a:ext cx="1285884" cy="10001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434" y="3938590"/>
              <a:ext cx="128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무통장 입금</a:t>
              </a:r>
              <a:endParaRPr lang="en-US" altLang="ko-KR" sz="1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57752" y="3357562"/>
            <a:ext cx="1285884" cy="1000132"/>
            <a:chOff x="652434" y="3938590"/>
            <a:chExt cx="1285884" cy="1000132"/>
          </a:xfrm>
        </p:grpSpPr>
        <p:sp>
          <p:nvSpPr>
            <p:cNvPr id="62" name="직사각형 61"/>
            <p:cNvSpPr/>
            <p:nvPr/>
          </p:nvSpPr>
          <p:spPr>
            <a:xfrm>
              <a:off x="652434" y="3938590"/>
              <a:ext cx="1285884" cy="10001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2434" y="3938590"/>
              <a:ext cx="1285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결제 완료</a:t>
              </a:r>
              <a:r>
                <a:rPr lang="en-US" altLang="ko-KR" sz="12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UI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572264" y="3357562"/>
            <a:ext cx="1285884" cy="1000132"/>
            <a:chOff x="652434" y="3938590"/>
            <a:chExt cx="1285884" cy="1000132"/>
          </a:xfrm>
        </p:grpSpPr>
        <p:sp>
          <p:nvSpPr>
            <p:cNvPr id="68" name="직사각형 67"/>
            <p:cNvSpPr/>
            <p:nvPr/>
          </p:nvSpPr>
          <p:spPr>
            <a:xfrm>
              <a:off x="652434" y="3938590"/>
              <a:ext cx="1285884" cy="10001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2434" y="3938590"/>
              <a:ext cx="128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QR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코드 화면</a:t>
              </a:r>
              <a:endParaRPr lang="en-US" altLang="ko-KR" sz="12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2428860" y="2571744"/>
            <a:ext cx="1000132" cy="158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000760" y="3857628"/>
            <a:ext cx="1000132" cy="158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5500694" y="4286256"/>
            <a:ext cx="1214446" cy="107157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rot="5400000" flipH="1" flipV="1">
            <a:off x="3178959" y="3250405"/>
            <a:ext cx="928694" cy="158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2143108" y="4286256"/>
            <a:ext cx="1143008" cy="642942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000496" y="4286256"/>
            <a:ext cx="928694" cy="57150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/>
          <p:cNvSpPr/>
          <p:nvPr/>
        </p:nvSpPr>
        <p:spPr>
          <a:xfrm rot="3432000">
            <a:off x="2914842" y="4302237"/>
            <a:ext cx="245677" cy="2548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판단 90"/>
          <p:cNvSpPr/>
          <p:nvPr/>
        </p:nvSpPr>
        <p:spPr>
          <a:xfrm rot="21358176">
            <a:off x="3446496" y="4366013"/>
            <a:ext cx="245677" cy="2548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판단 91"/>
          <p:cNvSpPr/>
          <p:nvPr/>
        </p:nvSpPr>
        <p:spPr>
          <a:xfrm rot="19000498">
            <a:off x="4125893" y="4264374"/>
            <a:ext cx="245677" cy="25486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00364" y="2357430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000364" y="3643314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214414" y="2928934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357290" y="5143512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2857488" y="5143512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4286248" y="5143512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572264" y="5072074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857752" y="3643314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6572264" y="3643314"/>
            <a:ext cx="1285884" cy="5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6715140" y="4929200"/>
            <a:ext cx="1285884" cy="1214446"/>
            <a:chOff x="8001024" y="4786322"/>
            <a:chExt cx="1285884" cy="850112"/>
          </a:xfrm>
        </p:grpSpPr>
        <p:sp>
          <p:nvSpPr>
            <p:cNvPr id="108" name="직사각형 107"/>
            <p:cNvSpPr/>
            <p:nvPr/>
          </p:nvSpPr>
          <p:spPr>
            <a:xfrm>
              <a:off x="8001024" y="4786322"/>
              <a:ext cx="1285884" cy="8501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001024" y="4786322"/>
              <a:ext cx="1285884" cy="737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결제 기록</a:t>
              </a:r>
              <a:endParaRPr lang="en-US" altLang="ko-KR" sz="16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6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  </a:t>
              </a:r>
              <a:endParaRPr lang="en-US" altLang="ko-KR" sz="9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en-US" altLang="ko-KR" sz="900" b="1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getUSERpayRecord</a:t>
              </a:r>
              <a:r>
                <a:rPr lang="en-US" altLang="ko-KR" sz="90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()</a:t>
              </a:r>
            </a:p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+</a:t>
              </a:r>
              <a:r>
                <a:rPr lang="ko-KR" altLang="en-US" sz="105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기간 </a:t>
              </a:r>
              <a:r>
                <a:rPr lang="en-US" altLang="ko-KR" sz="105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: date</a:t>
              </a:r>
            </a:p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+</a:t>
              </a:r>
              <a:r>
                <a:rPr lang="ko-KR" altLang="en-US" sz="105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금액 </a:t>
              </a:r>
              <a:r>
                <a:rPr lang="en-US" altLang="ko-KR" sz="105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: Float</a:t>
              </a:r>
            </a:p>
            <a:p>
              <a:pPr algn="ctr"/>
              <a:r>
                <a:rPr lang="en-US" altLang="ko-KR" sz="105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+</a:t>
              </a:r>
              <a:r>
                <a:rPr lang="ko-KR" altLang="en-US" sz="105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총액 </a:t>
              </a:r>
              <a:r>
                <a:rPr lang="en-US" altLang="ko-KR" sz="1050" b="1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:  Float</a:t>
              </a:r>
              <a:endParaRPr lang="ko-KR" altLang="en-US" sz="9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8001024" y="5036355"/>
              <a:ext cx="1285884" cy="54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8001024" y="5536421"/>
              <a:ext cx="1285884" cy="54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220784"/>
            <a:ext cx="57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바른고딕" pitchFamily="50" charset="-127"/>
                <a:ea typeface="나눔바른고딕" pitchFamily="50" charset="-127"/>
              </a:rPr>
              <a:t>사용사례 </a:t>
            </a:r>
            <a:r>
              <a:rPr lang="en-US" altLang="ko-KR" sz="4000" dirty="0">
                <a:latin typeface="나눔바른고딕" pitchFamily="50" charset="-127"/>
                <a:ea typeface="나눔바른고딕" pitchFamily="50" charset="-127"/>
              </a:rPr>
              <a:t>#2 </a:t>
            </a:r>
            <a:r>
              <a:rPr lang="ko-KR" altLang="en-US" sz="4000" dirty="0">
                <a:latin typeface="나눔바른고딕" pitchFamily="50" charset="-127"/>
                <a:ea typeface="나눔바른고딕" pitchFamily="50" charset="-127"/>
              </a:rPr>
              <a:t>결제 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순서 다이어그램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57224" y="2071678"/>
            <a:ext cx="1285884" cy="500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USER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86182" y="2071678"/>
            <a:ext cx="1285884" cy="500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itchFamily="50" charset="-127"/>
                <a:ea typeface="나눔바른고딕" pitchFamily="50" charset="-127"/>
              </a:rPr>
              <a:t>결제 프로그램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715140" y="2071678"/>
            <a:ext cx="1285884" cy="500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Server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 rot="5400000">
            <a:off x="-215140" y="4357694"/>
            <a:ext cx="35719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rot="5400000">
            <a:off x="2715406" y="4356900"/>
            <a:ext cx="35719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rot="5400000">
            <a:off x="5572926" y="4356900"/>
            <a:ext cx="35719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214282" y="2857496"/>
            <a:ext cx="357190" cy="3571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79" idx="6"/>
            <a:endCxn id="87" idx="1"/>
          </p:cNvCxnSpPr>
          <p:nvPr/>
        </p:nvCxnSpPr>
        <p:spPr>
          <a:xfrm>
            <a:off x="571472" y="3036091"/>
            <a:ext cx="85725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1428728" y="2857496"/>
            <a:ext cx="285752" cy="35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428860" y="271462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결제하기 선택</a:t>
            </a: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1714480" y="3000372"/>
            <a:ext cx="26432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357686" y="2857496"/>
            <a:ext cx="285752" cy="35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화살표 연결선 106"/>
          <p:cNvCxnSpPr/>
          <p:nvPr/>
        </p:nvCxnSpPr>
        <p:spPr>
          <a:xfrm rot="10800000">
            <a:off x="1714480" y="3143248"/>
            <a:ext cx="2786082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285984" y="3214686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 방법 선택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1428728" y="3357562"/>
            <a:ext cx="285752" cy="357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1714480" y="3500438"/>
            <a:ext cx="26432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4357686" y="3357562"/>
            <a:ext cx="285752" cy="5715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화살표 연결선 128"/>
          <p:cNvCxnSpPr/>
          <p:nvPr/>
        </p:nvCxnSpPr>
        <p:spPr>
          <a:xfrm rot="10800000">
            <a:off x="1714480" y="3857628"/>
            <a:ext cx="2786082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643174" y="3571876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 완료 팝업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428728" y="3786190"/>
            <a:ext cx="285752" cy="5715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화살표 연결선 133"/>
          <p:cNvCxnSpPr/>
          <p:nvPr/>
        </p:nvCxnSpPr>
        <p:spPr>
          <a:xfrm>
            <a:off x="1643042" y="4357694"/>
            <a:ext cx="2643206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428860" y="407194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 완료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286248" y="4286256"/>
            <a:ext cx="357190" cy="12858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4643438" y="4357694"/>
            <a:ext cx="2571768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143504" y="4071942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 완료 처리 요청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215206" y="4286256"/>
            <a:ext cx="357190" cy="642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7500958" y="4357694"/>
            <a:ext cx="500066" cy="1588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rot="5400000">
            <a:off x="7787504" y="4571214"/>
            <a:ext cx="42862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 rot="10800000">
            <a:off x="7608084" y="4786322"/>
            <a:ext cx="392941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500958" y="3857628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인증 및 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 완료처리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4" name="직선 화살표 연결선 153"/>
          <p:cNvCxnSpPr/>
          <p:nvPr/>
        </p:nvCxnSpPr>
        <p:spPr>
          <a:xfrm rot="10800000">
            <a:off x="4643438" y="4857760"/>
            <a:ext cx="2786082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052923" y="4572008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 완료 처리 결과 반환</a:t>
            </a:r>
          </a:p>
        </p:txBody>
      </p:sp>
      <p:cxnSp>
        <p:nvCxnSpPr>
          <p:cNvPr id="156" name="직선 화살표 연결선 155"/>
          <p:cNvCxnSpPr/>
          <p:nvPr/>
        </p:nvCxnSpPr>
        <p:spPr>
          <a:xfrm>
            <a:off x="4643438" y="5429264"/>
            <a:ext cx="2571768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143504" y="5143512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 실패</a:t>
            </a:r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 정보 전송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7215206" y="5214950"/>
            <a:ext cx="357190" cy="6429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9" name="직선 화살표 연결선 158"/>
          <p:cNvCxnSpPr/>
          <p:nvPr/>
        </p:nvCxnSpPr>
        <p:spPr>
          <a:xfrm>
            <a:off x="7500958" y="5286388"/>
            <a:ext cx="500066" cy="1588"/>
          </a:xfrm>
          <a:prstGeom prst="straightConnector1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 rot="5400000">
            <a:off x="7787504" y="5499908"/>
            <a:ext cx="428628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 rot="10800000">
            <a:off x="7608084" y="5715016"/>
            <a:ext cx="392941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001024" y="521495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 처리 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롤백</a:t>
            </a:r>
            <a:endParaRPr lang="en-US" altLang="ko-KR" sz="14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63" name="직선 화살표 연결선 162"/>
          <p:cNvCxnSpPr/>
          <p:nvPr/>
        </p:nvCxnSpPr>
        <p:spPr>
          <a:xfrm rot="10800000">
            <a:off x="1662185" y="5500702"/>
            <a:ext cx="2786082" cy="158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071670" y="521495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결제 완료 </a:t>
            </a:r>
            <a:r>
              <a:rPr lang="ko-KR" altLang="en-US" sz="1400" dirty="0" err="1">
                <a:latin typeface="나눔바른고딕" pitchFamily="50" charset="-127"/>
                <a:ea typeface="나눔바른고딕" pitchFamily="50" charset="-127"/>
              </a:rPr>
              <a:t>콜백</a:t>
            </a: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 함수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클래스 다이어그램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#3 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실시간 위치 추적 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87624" y="3483786"/>
          <a:ext cx="1368152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StudentID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StudentPW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GetStudentData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LoadStudentIDCard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InvalidDataError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LoadMainPage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03847" y="3483786"/>
          <a:ext cx="1296141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MainPage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StudentNumber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Balance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BusData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SelectBusRoute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LoadBusLocation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ShowBusLocation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076054" y="3483786"/>
          <a:ext cx="1512163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BusLocation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DriverNumber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BusStop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GetDriverLocation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CreateBusView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7140619" y="3483786"/>
          <a:ext cx="11757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DriverLct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DriverNumber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UpdateLocation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555776" y="369981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55976" y="369981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6564555" y="403720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2339752" y="5067962"/>
          <a:ext cx="1152128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ORcode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StudentID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StudentPW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CopyQR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2915816" y="3699810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394545" y="1622965"/>
          <a:ext cx="1224136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BusRoute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 err="1"/>
                        <a:t>BusNumber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 err="1"/>
                        <a:t>DriverNumber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 err="1"/>
                        <a:t>BusStop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Date</a:t>
                      </a:r>
                    </a:p>
                    <a:p>
                      <a:r>
                        <a:rPr lang="en-US" altLang="ko-KR" sz="1000" dirty="0"/>
                        <a:t>Time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 err="1"/>
                        <a:t>GetBusData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r>
                        <a:rPr lang="en-US" altLang="ko-KR" sz="1000" dirty="0" err="1"/>
                        <a:t>CreateRouteView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flipV="1">
            <a:off x="3956546" y="2979730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44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시퀀스 다이어그램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#3 </a:t>
            </a:r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실시간 위치 추적 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024FBDD-2F65-4FA9-8A2E-35C06B5D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28800"/>
            <a:ext cx="936104" cy="924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4F9A6A-77CB-474A-95CF-9905EF5B5099}"/>
              </a:ext>
            </a:extLst>
          </p:cNvPr>
          <p:cNvSpPr txBox="1"/>
          <p:nvPr/>
        </p:nvSpPr>
        <p:spPr>
          <a:xfrm>
            <a:off x="296346" y="255325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:User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47B8C4-189D-4A89-80EF-2CA5CDAA8E05}"/>
              </a:ext>
            </a:extLst>
          </p:cNvPr>
          <p:cNvSpPr/>
          <p:nvPr/>
        </p:nvSpPr>
        <p:spPr>
          <a:xfrm>
            <a:off x="1259632" y="1644789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Login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473399-0B31-45AE-B437-32C8F93A734F}"/>
              </a:ext>
            </a:extLst>
          </p:cNvPr>
          <p:cNvSpPr/>
          <p:nvPr/>
        </p:nvSpPr>
        <p:spPr>
          <a:xfrm>
            <a:off x="2157494" y="2301223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</a:t>
            </a:r>
            <a:r>
              <a:rPr lang="en-US" altLang="ko-KR" dirty="0" err="1"/>
              <a:t>QRcode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992130-88FA-4413-B20D-2301F5686330}"/>
              </a:ext>
            </a:extLst>
          </p:cNvPr>
          <p:cNvSpPr/>
          <p:nvPr/>
        </p:nvSpPr>
        <p:spPr>
          <a:xfrm>
            <a:off x="3094844" y="1628800"/>
            <a:ext cx="13361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</a:t>
            </a:r>
            <a:r>
              <a:rPr lang="en-US" altLang="ko-KR" dirty="0" err="1"/>
              <a:t>MainPage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46D0939-B6A2-4966-BB40-7C821569ADB9}"/>
              </a:ext>
            </a:extLst>
          </p:cNvPr>
          <p:cNvSpPr/>
          <p:nvPr/>
        </p:nvSpPr>
        <p:spPr>
          <a:xfrm>
            <a:off x="4572000" y="1993099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</a:t>
            </a:r>
            <a:r>
              <a:rPr lang="en-US" altLang="ko-KR" dirty="0" err="1"/>
              <a:t>BusRoute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004C8E-E198-46D9-BDC4-E96D5CAAFF8B}"/>
              </a:ext>
            </a:extLst>
          </p:cNvPr>
          <p:cNvSpPr/>
          <p:nvPr/>
        </p:nvSpPr>
        <p:spPr>
          <a:xfrm>
            <a:off x="6009152" y="1993099"/>
            <a:ext cx="158241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</a:t>
            </a:r>
            <a:r>
              <a:rPr lang="en-US" altLang="ko-KR" dirty="0" err="1"/>
              <a:t>BusLocation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A51861-AD99-409E-850C-C7ACC8AA5B7A}"/>
              </a:ext>
            </a:extLst>
          </p:cNvPr>
          <p:cNvSpPr/>
          <p:nvPr/>
        </p:nvSpPr>
        <p:spPr>
          <a:xfrm>
            <a:off x="7732574" y="1993099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</a:t>
            </a:r>
            <a:r>
              <a:rPr lang="en-US" altLang="ko-KR" dirty="0" err="1"/>
              <a:t>DriverLct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E247DF-FD8A-4ACD-8D92-C403D7209F9D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763688" y="2148845"/>
            <a:ext cx="0" cy="423248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2B7213-6B4E-499A-822A-58651A2EF79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733558" y="2805279"/>
            <a:ext cx="10918" cy="357604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66F315-D4F2-467F-A957-F2477F2B8D6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762918" y="2132856"/>
            <a:ext cx="17876" cy="42484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EC74B0-D79C-478C-9D23-E592DB274A3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220072" y="2497155"/>
            <a:ext cx="0" cy="3884173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B53CEE-A87C-4257-9F6D-41CCEF852394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800359" y="2497155"/>
            <a:ext cx="0" cy="3884173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72" name="직선 연결선 28671">
            <a:extLst>
              <a:ext uri="{FF2B5EF4-FFF2-40B4-BE49-F238E27FC236}">
                <a16:creationId xmlns:a16="http://schemas.microsoft.com/office/drawing/2014/main" id="{ABDE811C-A1B3-4325-8B60-2D843CD955A1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380646" y="2497155"/>
            <a:ext cx="0" cy="3884173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691" name="화살표: 오른쪽 28690">
            <a:extLst>
              <a:ext uri="{FF2B5EF4-FFF2-40B4-BE49-F238E27FC236}">
                <a16:creationId xmlns:a16="http://schemas.microsoft.com/office/drawing/2014/main" id="{E6DDC52C-4A66-4AF2-9623-9ADCFB14DDA5}"/>
              </a:ext>
            </a:extLst>
          </p:cNvPr>
          <p:cNvSpPr/>
          <p:nvPr/>
        </p:nvSpPr>
        <p:spPr>
          <a:xfrm>
            <a:off x="296346" y="2852936"/>
            <a:ext cx="145176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StartApp</a:t>
            </a:r>
            <a:endParaRPr lang="ko-KR" altLang="en-US" dirty="0"/>
          </a:p>
        </p:txBody>
      </p:sp>
      <p:cxnSp>
        <p:nvCxnSpPr>
          <p:cNvPr id="28693" name="직선 화살표 연결선 28692">
            <a:extLst>
              <a:ext uri="{FF2B5EF4-FFF2-40B4-BE49-F238E27FC236}">
                <a16:creationId xmlns:a16="http://schemas.microsoft.com/office/drawing/2014/main" id="{5B750AF2-A385-49D8-9564-CEF6D356C3D0}"/>
              </a:ext>
            </a:extLst>
          </p:cNvPr>
          <p:cNvCxnSpPr/>
          <p:nvPr/>
        </p:nvCxnSpPr>
        <p:spPr>
          <a:xfrm>
            <a:off x="1763688" y="3172864"/>
            <a:ext cx="98078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5" name="직선 화살표 연결선 28694">
            <a:extLst>
              <a:ext uri="{FF2B5EF4-FFF2-40B4-BE49-F238E27FC236}">
                <a16:creationId xmlns:a16="http://schemas.microsoft.com/office/drawing/2014/main" id="{6DD82A83-28D2-4A7E-A8DC-EFB342E2D805}"/>
              </a:ext>
            </a:extLst>
          </p:cNvPr>
          <p:cNvCxnSpPr>
            <a:cxnSpLocks/>
          </p:cNvCxnSpPr>
          <p:nvPr/>
        </p:nvCxnSpPr>
        <p:spPr>
          <a:xfrm flipH="1">
            <a:off x="1763688" y="3506525"/>
            <a:ext cx="9698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7" name="직선 화살표 연결선 28696">
            <a:extLst>
              <a:ext uri="{FF2B5EF4-FFF2-40B4-BE49-F238E27FC236}">
                <a16:creationId xmlns:a16="http://schemas.microsoft.com/office/drawing/2014/main" id="{BE565CE4-C974-40C2-9E45-78781A537B46}"/>
              </a:ext>
            </a:extLst>
          </p:cNvPr>
          <p:cNvCxnSpPr/>
          <p:nvPr/>
        </p:nvCxnSpPr>
        <p:spPr>
          <a:xfrm>
            <a:off x="3762918" y="3933056"/>
            <a:ext cx="14571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9" name="직선 화살표 연결선 28698">
            <a:extLst>
              <a:ext uri="{FF2B5EF4-FFF2-40B4-BE49-F238E27FC236}">
                <a16:creationId xmlns:a16="http://schemas.microsoft.com/office/drawing/2014/main" id="{8BFBB6A5-D82C-46F3-9373-CC70ECD45A50}"/>
              </a:ext>
            </a:extLst>
          </p:cNvPr>
          <p:cNvCxnSpPr>
            <a:cxnSpLocks/>
          </p:cNvCxnSpPr>
          <p:nvPr/>
        </p:nvCxnSpPr>
        <p:spPr>
          <a:xfrm flipH="1">
            <a:off x="3780794" y="4257092"/>
            <a:ext cx="14392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A6A4EA-BBA5-4CF9-A66B-00F7E0162D40}"/>
              </a:ext>
            </a:extLst>
          </p:cNvPr>
          <p:cNvCxnSpPr/>
          <p:nvPr/>
        </p:nvCxnSpPr>
        <p:spPr>
          <a:xfrm>
            <a:off x="3780794" y="4581128"/>
            <a:ext cx="301956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8E5F51B-C78E-4C42-8DB9-EE704AFF69EE}"/>
              </a:ext>
            </a:extLst>
          </p:cNvPr>
          <p:cNvCxnSpPr/>
          <p:nvPr/>
        </p:nvCxnSpPr>
        <p:spPr>
          <a:xfrm>
            <a:off x="6800359" y="4941168"/>
            <a:ext cx="15802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C382F86-B3C4-4C7E-B6AD-EDEBC81DB343}"/>
              </a:ext>
            </a:extLst>
          </p:cNvPr>
          <p:cNvCxnSpPr/>
          <p:nvPr/>
        </p:nvCxnSpPr>
        <p:spPr>
          <a:xfrm flipH="1">
            <a:off x="6800359" y="5229200"/>
            <a:ext cx="158028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E2136D0-4B0D-4027-B96D-BA998069832B}"/>
              </a:ext>
            </a:extLst>
          </p:cNvPr>
          <p:cNvCxnSpPr>
            <a:cxnSpLocks/>
          </p:cNvCxnSpPr>
          <p:nvPr/>
        </p:nvCxnSpPr>
        <p:spPr>
          <a:xfrm flipH="1" flipV="1">
            <a:off x="3762918" y="5733256"/>
            <a:ext cx="3037441" cy="51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FBC6BEF-ABCD-4EA2-813D-AB24E43CD470}"/>
              </a:ext>
            </a:extLst>
          </p:cNvPr>
          <p:cNvSpPr txBox="1"/>
          <p:nvPr/>
        </p:nvSpPr>
        <p:spPr>
          <a:xfrm>
            <a:off x="5609804" y="5502560"/>
            <a:ext cx="1301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CreateBusView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2BBBF4-1417-4C18-AE8A-875A9A8DD95A}"/>
              </a:ext>
            </a:extLst>
          </p:cNvPr>
          <p:cNvSpPr txBox="1"/>
          <p:nvPr/>
        </p:nvSpPr>
        <p:spPr>
          <a:xfrm>
            <a:off x="1699223" y="2891673"/>
            <a:ext cx="13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GetStudentData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A4A2060-33BE-4080-9C52-95AC7682D9D7}"/>
              </a:ext>
            </a:extLst>
          </p:cNvPr>
          <p:cNvSpPr txBox="1"/>
          <p:nvPr/>
        </p:nvSpPr>
        <p:spPr>
          <a:xfrm>
            <a:off x="6823862" y="4639159"/>
            <a:ext cx="15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GetDriverLocation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3F83A9-F001-4D55-94FC-76CCE9AF0E23}"/>
              </a:ext>
            </a:extLst>
          </p:cNvPr>
          <p:cNvSpPr txBox="1"/>
          <p:nvPr/>
        </p:nvSpPr>
        <p:spPr>
          <a:xfrm>
            <a:off x="7092280" y="4969803"/>
            <a:ext cx="137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UpdateLocation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ECEF41-888C-4E6E-842C-C96EC746D94B}"/>
              </a:ext>
            </a:extLst>
          </p:cNvPr>
          <p:cNvSpPr txBox="1"/>
          <p:nvPr/>
        </p:nvSpPr>
        <p:spPr>
          <a:xfrm>
            <a:off x="3762917" y="4316304"/>
            <a:ext cx="1455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LoadBusLocation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216696-EA72-4A36-ADE3-78AEE1EC72D5}"/>
              </a:ext>
            </a:extLst>
          </p:cNvPr>
          <p:cNvSpPr txBox="1"/>
          <p:nvPr/>
        </p:nvSpPr>
        <p:spPr>
          <a:xfrm>
            <a:off x="3768172" y="3682586"/>
            <a:ext cx="1340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SelectBusRoute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DCDAAE4-1A8E-4DC5-AC55-F6EFD12F65C3}"/>
              </a:ext>
            </a:extLst>
          </p:cNvPr>
          <p:cNvSpPr txBox="1"/>
          <p:nvPr/>
        </p:nvSpPr>
        <p:spPr>
          <a:xfrm>
            <a:off x="3428546" y="4001711"/>
            <a:ext cx="2520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DriverNumber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CreateRouteView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8FAC5A-6F2E-4014-A60F-10A0D08B77E5}"/>
              </a:ext>
            </a:extLst>
          </p:cNvPr>
          <p:cNvSpPr txBox="1"/>
          <p:nvPr/>
        </p:nvSpPr>
        <p:spPr>
          <a:xfrm>
            <a:off x="1733527" y="3229526"/>
            <a:ext cx="106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GetQRcode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D73883B-4080-4301-B651-A41CE8F311DF}"/>
              </a:ext>
            </a:extLst>
          </p:cNvPr>
          <p:cNvCxnSpPr>
            <a:endCxn id="110" idx="1"/>
          </p:cNvCxnSpPr>
          <p:nvPr/>
        </p:nvCxnSpPr>
        <p:spPr>
          <a:xfrm>
            <a:off x="1763688" y="3821085"/>
            <a:ext cx="200448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E2C926D-C14F-4116-B963-0A419630F9BA}"/>
              </a:ext>
            </a:extLst>
          </p:cNvPr>
          <p:cNvSpPr txBox="1"/>
          <p:nvPr/>
        </p:nvSpPr>
        <p:spPr>
          <a:xfrm>
            <a:off x="1702527" y="3563186"/>
            <a:ext cx="1340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SelectBusRoute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79E0CA-D1A1-4C79-8499-72D08CBDC148}"/>
              </a:ext>
            </a:extLst>
          </p:cNvPr>
          <p:cNvSpPr txBox="1"/>
          <p:nvPr/>
        </p:nvSpPr>
        <p:spPr>
          <a:xfrm>
            <a:off x="3016291" y="5779559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ShowBusLocation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780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클래스 다이어그램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#4 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실시간 좌석 조회 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87624" y="3483786"/>
          <a:ext cx="1368152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StudentID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StudentPW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GetStudentData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LoadStudentIDCard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InvalidDataError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LoadMainPage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03847" y="3483786"/>
          <a:ext cx="1296141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MainPage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StudentNumber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Balance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BusData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SelectBusRoute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LoadBusSeats</a:t>
                      </a:r>
                      <a:r>
                        <a:rPr lang="en-US" altLang="ko-KR" sz="1000" dirty="0"/>
                        <a:t>()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ShowBusSeats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076054" y="3483786"/>
          <a:ext cx="1512163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BusData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BusNumber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Seats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GetSeatNumber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직선 연결선 25"/>
          <p:cNvCxnSpPr/>
          <p:nvPr/>
        </p:nvCxnSpPr>
        <p:spPr>
          <a:xfrm>
            <a:off x="2555776" y="369981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55976" y="369981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2339752" y="5067962"/>
          <a:ext cx="1152128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ORcode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StudentID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StudentPW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CopyQR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2915816" y="3699810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394545" y="1622965"/>
          <a:ext cx="1224136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BusRoute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 err="1"/>
                        <a:t>BusNumber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 err="1"/>
                        <a:t>DriverNumber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 err="1"/>
                        <a:t>BusStop</a:t>
                      </a:r>
                      <a:endParaRPr lang="en-US" altLang="ko-KR" sz="1000" dirty="0"/>
                    </a:p>
                    <a:p>
                      <a:r>
                        <a:rPr lang="en-US" altLang="ko-KR" sz="1000" dirty="0"/>
                        <a:t>Date</a:t>
                      </a:r>
                    </a:p>
                    <a:p>
                      <a:r>
                        <a:rPr lang="en-US" altLang="ko-KR" sz="1000" dirty="0"/>
                        <a:t>Time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000" dirty="0" err="1"/>
                        <a:t>GetBusData</a:t>
                      </a:r>
                      <a:r>
                        <a:rPr lang="en-US" altLang="ko-KR" sz="10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 flipV="1">
            <a:off x="3956546" y="2979730"/>
            <a:ext cx="432048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422BC1B-359A-4809-BC73-4BD4F7591689}"/>
              </a:ext>
            </a:extLst>
          </p:cNvPr>
          <p:cNvGraphicFramePr>
            <a:graphicFrameLocks noGrp="1"/>
          </p:cNvGraphicFramePr>
          <p:nvPr/>
        </p:nvGraphicFramePr>
        <p:xfrm>
          <a:off x="7140268" y="3483786"/>
          <a:ext cx="1080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Seats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LoadSeat</a:t>
                      </a:r>
                      <a:r>
                        <a:rPr lang="en-US" altLang="ko-KR" sz="1000" dirty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5569819-FE5A-4C76-9404-5D3B0606CD4A}"/>
              </a:ext>
            </a:extLst>
          </p:cNvPr>
          <p:cNvCxnSpPr/>
          <p:nvPr/>
        </p:nvCxnSpPr>
        <p:spPr>
          <a:xfrm>
            <a:off x="6564204" y="3789040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5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둥근 사각형 38">
            <a:extLst>
              <a:ext uri="{FF2B5EF4-FFF2-40B4-BE49-F238E27FC236}">
                <a16:creationId xmlns:a16="http://schemas.microsoft.com/office/drawing/2014/main" id="{7F012808-3C32-41D5-BB82-171E722FB3B5}"/>
              </a:ext>
            </a:extLst>
          </p:cNvPr>
          <p:cNvSpPr/>
          <p:nvPr/>
        </p:nvSpPr>
        <p:spPr>
          <a:xfrm flipH="1">
            <a:off x="2987824" y="1"/>
            <a:ext cx="6156174" cy="6857999"/>
          </a:xfrm>
          <a:prstGeom prst="round1Rect">
            <a:avLst>
              <a:gd name="adj" fmla="val 0"/>
            </a:avLst>
          </a:prstGeom>
          <a:solidFill>
            <a:srgbClr val="E1E4EB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8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2643182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9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4489853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5" name="한쪽 모서리가 둥근 사각형 32">
            <a:extLst>
              <a:ext uri="{FF2B5EF4-FFF2-40B4-BE49-F238E27FC236}">
                <a16:creationId xmlns:a16="http://schemas.microsoft.com/office/drawing/2014/main" id="{3D9223F4-CB4B-4CA6-8E84-7A3C470EBB78}"/>
              </a:ext>
            </a:extLst>
          </p:cNvPr>
          <p:cNvSpPr/>
          <p:nvPr/>
        </p:nvSpPr>
        <p:spPr>
          <a:xfrm flipH="1">
            <a:off x="4106516" y="1217297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7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857232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19F67AB-8793-4C81-8420-633FCBD5BD3B}"/>
              </a:ext>
            </a:extLst>
          </p:cNvPr>
          <p:cNvSpPr txBox="1">
            <a:spLocks/>
          </p:cNvSpPr>
          <p:nvPr/>
        </p:nvSpPr>
        <p:spPr>
          <a:xfrm>
            <a:off x="4306163" y="931128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1" name="한쪽 모서리가 둥근 사각형 32">
            <a:extLst>
              <a:ext uri="{FF2B5EF4-FFF2-40B4-BE49-F238E27FC236}">
                <a16:creationId xmlns:a16="http://schemas.microsoft.com/office/drawing/2014/main" id="{F917CAE6-21FC-46F2-81DC-A52B2F6231A1}"/>
              </a:ext>
            </a:extLst>
          </p:cNvPr>
          <p:cNvSpPr/>
          <p:nvPr/>
        </p:nvSpPr>
        <p:spPr>
          <a:xfrm flipH="1">
            <a:off x="4106516" y="2985490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6E893F2-B790-4207-82B1-CD3197F7B105}"/>
              </a:ext>
            </a:extLst>
          </p:cNvPr>
          <p:cNvSpPr txBox="1">
            <a:spLocks/>
          </p:cNvSpPr>
          <p:nvPr/>
        </p:nvSpPr>
        <p:spPr>
          <a:xfrm>
            <a:off x="4306163" y="2699321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5" name="한쪽 모서리가 둥근 사각형 32">
            <a:extLst>
              <a:ext uri="{FF2B5EF4-FFF2-40B4-BE49-F238E27FC236}">
                <a16:creationId xmlns:a16="http://schemas.microsoft.com/office/drawing/2014/main" id="{C69EFA9C-306E-4AC7-AE5A-E103A5C859FC}"/>
              </a:ext>
            </a:extLst>
          </p:cNvPr>
          <p:cNvSpPr/>
          <p:nvPr/>
        </p:nvSpPr>
        <p:spPr>
          <a:xfrm flipH="1">
            <a:off x="4106516" y="4848184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5BD5658D-C9A7-4081-8BCE-34EE22C8AF4A}"/>
              </a:ext>
            </a:extLst>
          </p:cNvPr>
          <p:cNvSpPr txBox="1">
            <a:spLocks/>
          </p:cNvSpPr>
          <p:nvPr/>
        </p:nvSpPr>
        <p:spPr>
          <a:xfrm>
            <a:off x="4306163" y="4562015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38" name="한쪽 모서리가 둥근 사각형 32">
            <a:extLst>
              <a:ext uri="{FF2B5EF4-FFF2-40B4-BE49-F238E27FC236}">
                <a16:creationId xmlns:a16="http://schemas.microsoft.com/office/drawing/2014/main" id="{31AB13C4-9BC1-42D6-B076-9AE4C65AA91B}"/>
              </a:ext>
            </a:extLst>
          </p:cNvPr>
          <p:cNvSpPr/>
          <p:nvPr/>
        </p:nvSpPr>
        <p:spPr>
          <a:xfrm flipH="1">
            <a:off x="5239658" y="1217297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9" name="한쪽 모서리가 둥근 사각형 32">
            <a:extLst>
              <a:ext uri="{FF2B5EF4-FFF2-40B4-BE49-F238E27FC236}">
                <a16:creationId xmlns:a16="http://schemas.microsoft.com/office/drawing/2014/main" id="{77B4B11D-FEA2-4996-9406-0650A7C65E70}"/>
              </a:ext>
            </a:extLst>
          </p:cNvPr>
          <p:cNvSpPr/>
          <p:nvPr/>
        </p:nvSpPr>
        <p:spPr>
          <a:xfrm flipH="1">
            <a:off x="5239658" y="2985490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0" name="한쪽 모서리가 둥근 사각형 32">
            <a:extLst>
              <a:ext uri="{FF2B5EF4-FFF2-40B4-BE49-F238E27FC236}">
                <a16:creationId xmlns:a16="http://schemas.microsoft.com/office/drawing/2014/main" id="{844591AE-6849-4E3E-AAAB-2CF30A68EA6B}"/>
              </a:ext>
            </a:extLst>
          </p:cNvPr>
          <p:cNvSpPr/>
          <p:nvPr/>
        </p:nvSpPr>
        <p:spPr>
          <a:xfrm flipH="1">
            <a:off x="5239658" y="4848184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C862C86-C00B-4420-BC8D-7604D6326864}"/>
              </a:ext>
            </a:extLst>
          </p:cNvPr>
          <p:cNvSpPr txBox="1">
            <a:spLocks/>
          </p:cNvSpPr>
          <p:nvPr/>
        </p:nvSpPr>
        <p:spPr>
          <a:xfrm>
            <a:off x="5334391" y="1404492"/>
            <a:ext cx="1488228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목</a:t>
            </a:r>
            <a:r>
              <a:rPr lang="en-US" altLang="en-US" sz="320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	</a:t>
            </a:r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표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F59B8D5A-7E0E-4CC0-A001-C7199097149F}"/>
              </a:ext>
            </a:extLst>
          </p:cNvPr>
          <p:cNvSpPr txBox="1">
            <a:spLocks/>
          </p:cNvSpPr>
          <p:nvPr/>
        </p:nvSpPr>
        <p:spPr>
          <a:xfrm>
            <a:off x="5334391" y="3172685"/>
            <a:ext cx="3016852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사용자 요구분석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8A337EA5-36F6-4E07-984D-08A422D018B9}"/>
              </a:ext>
            </a:extLst>
          </p:cNvPr>
          <p:cNvSpPr txBox="1">
            <a:spLocks/>
          </p:cNvSpPr>
          <p:nvPr/>
        </p:nvSpPr>
        <p:spPr>
          <a:xfrm>
            <a:off x="5334391" y="5069815"/>
            <a:ext cx="3252493" cy="43088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28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시스템 구조 및 동작</a:t>
            </a:r>
            <a:endParaRPr lang="ko-KR" altLang="en-US" sz="28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EC3C39-56E9-4A06-A4D2-B8604D655D10}"/>
              </a:ext>
            </a:extLst>
          </p:cNvPr>
          <p:cNvCxnSpPr>
            <a:cxnSpLocks/>
          </p:cNvCxnSpPr>
          <p:nvPr/>
        </p:nvCxnSpPr>
        <p:spPr bwMode="auto">
          <a:xfrm>
            <a:off x="0" y="1750169"/>
            <a:ext cx="233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9552" y="11880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목차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20976" y="1221408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0976" y="2991347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2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20976" y="4857760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3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0654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54465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시퀀스 다이어그램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853843"/>
            <a:ext cx="646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#4 </a:t>
            </a:r>
            <a:r>
              <a:rPr lang="ko-KR" altLang="en-US" sz="36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실시간 좌석 조회 </a:t>
            </a:r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시스템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024FBDD-2F65-4FA9-8A2E-35C06B5D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28800"/>
            <a:ext cx="936104" cy="924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4F9A6A-77CB-474A-95CF-9905EF5B5099}"/>
              </a:ext>
            </a:extLst>
          </p:cNvPr>
          <p:cNvSpPr txBox="1"/>
          <p:nvPr/>
        </p:nvSpPr>
        <p:spPr>
          <a:xfrm>
            <a:off x="296346" y="255325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:User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F47B8C4-189D-4A89-80EF-2CA5CDAA8E05}"/>
              </a:ext>
            </a:extLst>
          </p:cNvPr>
          <p:cNvSpPr/>
          <p:nvPr/>
        </p:nvSpPr>
        <p:spPr>
          <a:xfrm>
            <a:off x="1284963" y="1932138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Login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473399-0B31-45AE-B437-32C8F93A734F}"/>
              </a:ext>
            </a:extLst>
          </p:cNvPr>
          <p:cNvSpPr/>
          <p:nvPr/>
        </p:nvSpPr>
        <p:spPr>
          <a:xfrm>
            <a:off x="2468610" y="1927750"/>
            <a:ext cx="115212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</a:t>
            </a:r>
            <a:r>
              <a:rPr lang="en-US" altLang="ko-KR" dirty="0" err="1"/>
              <a:t>QRcode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C992130-88FA-4413-B20D-2301F5686330}"/>
              </a:ext>
            </a:extLst>
          </p:cNvPr>
          <p:cNvSpPr/>
          <p:nvPr/>
        </p:nvSpPr>
        <p:spPr>
          <a:xfrm>
            <a:off x="3789185" y="1927750"/>
            <a:ext cx="13361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</a:t>
            </a:r>
            <a:r>
              <a:rPr lang="en-US" altLang="ko-KR" dirty="0" err="1"/>
              <a:t>MainPage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46D0939-B6A2-4966-BB40-7C821569ADB9}"/>
              </a:ext>
            </a:extLst>
          </p:cNvPr>
          <p:cNvSpPr/>
          <p:nvPr/>
        </p:nvSpPr>
        <p:spPr>
          <a:xfrm>
            <a:off x="5293780" y="1938247"/>
            <a:ext cx="129614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</a:t>
            </a:r>
            <a:r>
              <a:rPr lang="en-US" altLang="ko-KR" dirty="0" err="1"/>
              <a:t>BusRoute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004C8E-E198-46D9-BDC4-E96D5CAAFF8B}"/>
              </a:ext>
            </a:extLst>
          </p:cNvPr>
          <p:cNvSpPr/>
          <p:nvPr/>
        </p:nvSpPr>
        <p:spPr>
          <a:xfrm>
            <a:off x="6768653" y="1938247"/>
            <a:ext cx="117776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</a:t>
            </a:r>
            <a:r>
              <a:rPr lang="en-US" altLang="ko-KR" dirty="0" err="1"/>
              <a:t>BusData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A51861-AD99-409E-850C-C7ACC8AA5B7A}"/>
              </a:ext>
            </a:extLst>
          </p:cNvPr>
          <p:cNvSpPr/>
          <p:nvPr/>
        </p:nvSpPr>
        <p:spPr>
          <a:xfrm>
            <a:off x="8117373" y="1927750"/>
            <a:ext cx="86408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: Seat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E247DF-FD8A-4ACD-8D92-C403D7209F9D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789019" y="2436194"/>
            <a:ext cx="0" cy="387978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2B7213-6B4E-499A-822A-58651A2EF79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044674" y="2431806"/>
            <a:ext cx="0" cy="389467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66F315-D4F2-467F-A957-F2477F2B8D6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457259" y="2431806"/>
            <a:ext cx="0" cy="388417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EC74B0-D79C-478C-9D23-E592DB274A3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5941852" y="2442303"/>
            <a:ext cx="0" cy="3884173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B53CEE-A87C-4257-9F6D-41CCEF852394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357534" y="2442303"/>
            <a:ext cx="0" cy="3884173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72" name="직선 연결선 28671">
            <a:extLst>
              <a:ext uri="{FF2B5EF4-FFF2-40B4-BE49-F238E27FC236}">
                <a16:creationId xmlns:a16="http://schemas.microsoft.com/office/drawing/2014/main" id="{ABDE811C-A1B3-4325-8B60-2D843CD955A1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8541643" y="2431806"/>
            <a:ext cx="7772" cy="3884173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691" name="화살표: 오른쪽 28690">
            <a:extLst>
              <a:ext uri="{FF2B5EF4-FFF2-40B4-BE49-F238E27FC236}">
                <a16:creationId xmlns:a16="http://schemas.microsoft.com/office/drawing/2014/main" id="{E6DDC52C-4A66-4AF2-9623-9ADCFB14DDA5}"/>
              </a:ext>
            </a:extLst>
          </p:cNvPr>
          <p:cNvSpPr/>
          <p:nvPr/>
        </p:nvSpPr>
        <p:spPr>
          <a:xfrm>
            <a:off x="296346" y="2852936"/>
            <a:ext cx="145176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StartApp</a:t>
            </a:r>
            <a:endParaRPr lang="ko-KR" altLang="en-US" dirty="0"/>
          </a:p>
        </p:txBody>
      </p:sp>
      <p:cxnSp>
        <p:nvCxnSpPr>
          <p:cNvPr id="28693" name="직선 화살표 연결선 28692">
            <a:extLst>
              <a:ext uri="{FF2B5EF4-FFF2-40B4-BE49-F238E27FC236}">
                <a16:creationId xmlns:a16="http://schemas.microsoft.com/office/drawing/2014/main" id="{5B750AF2-A385-49D8-9564-CEF6D356C3D0}"/>
              </a:ext>
            </a:extLst>
          </p:cNvPr>
          <p:cNvCxnSpPr>
            <a:cxnSpLocks/>
          </p:cNvCxnSpPr>
          <p:nvPr/>
        </p:nvCxnSpPr>
        <p:spPr>
          <a:xfrm>
            <a:off x="1802681" y="3174266"/>
            <a:ext cx="124059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5" name="직선 화살표 연결선 28694">
            <a:extLst>
              <a:ext uri="{FF2B5EF4-FFF2-40B4-BE49-F238E27FC236}">
                <a16:creationId xmlns:a16="http://schemas.microsoft.com/office/drawing/2014/main" id="{6DD82A83-28D2-4A7E-A8DC-EFB342E2D805}"/>
              </a:ext>
            </a:extLst>
          </p:cNvPr>
          <p:cNvCxnSpPr>
            <a:cxnSpLocks/>
          </p:cNvCxnSpPr>
          <p:nvPr/>
        </p:nvCxnSpPr>
        <p:spPr>
          <a:xfrm flipH="1">
            <a:off x="1763688" y="3506525"/>
            <a:ext cx="12795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7" name="직선 화살표 연결선 28696">
            <a:extLst>
              <a:ext uri="{FF2B5EF4-FFF2-40B4-BE49-F238E27FC236}">
                <a16:creationId xmlns:a16="http://schemas.microsoft.com/office/drawing/2014/main" id="{BE565CE4-C974-40C2-9E45-78781A537B46}"/>
              </a:ext>
            </a:extLst>
          </p:cNvPr>
          <p:cNvCxnSpPr/>
          <p:nvPr/>
        </p:nvCxnSpPr>
        <p:spPr>
          <a:xfrm>
            <a:off x="4497782" y="4116080"/>
            <a:ext cx="14571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99" name="직선 화살표 연결선 28698">
            <a:extLst>
              <a:ext uri="{FF2B5EF4-FFF2-40B4-BE49-F238E27FC236}">
                <a16:creationId xmlns:a16="http://schemas.microsoft.com/office/drawing/2014/main" id="{8BFBB6A5-D82C-46F3-9373-CC70ECD45A50}"/>
              </a:ext>
            </a:extLst>
          </p:cNvPr>
          <p:cNvCxnSpPr>
            <a:cxnSpLocks/>
          </p:cNvCxnSpPr>
          <p:nvPr/>
        </p:nvCxnSpPr>
        <p:spPr>
          <a:xfrm flipH="1">
            <a:off x="4497782" y="4412900"/>
            <a:ext cx="143927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A6A4EA-BBA5-4CF9-A66B-00F7E0162D40}"/>
              </a:ext>
            </a:extLst>
          </p:cNvPr>
          <p:cNvCxnSpPr>
            <a:cxnSpLocks/>
          </p:cNvCxnSpPr>
          <p:nvPr/>
        </p:nvCxnSpPr>
        <p:spPr>
          <a:xfrm>
            <a:off x="4457259" y="4816666"/>
            <a:ext cx="2939537" cy="15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8E5F51B-C78E-4C42-8DB9-EE704AFF69EE}"/>
              </a:ext>
            </a:extLst>
          </p:cNvPr>
          <p:cNvCxnSpPr>
            <a:cxnSpLocks/>
          </p:cNvCxnSpPr>
          <p:nvPr/>
        </p:nvCxnSpPr>
        <p:spPr>
          <a:xfrm>
            <a:off x="7332632" y="5008811"/>
            <a:ext cx="12090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C382F86-B3C4-4C7E-B6AD-EDEBC81DB343}"/>
              </a:ext>
            </a:extLst>
          </p:cNvPr>
          <p:cNvCxnSpPr>
            <a:cxnSpLocks/>
          </p:cNvCxnSpPr>
          <p:nvPr/>
        </p:nvCxnSpPr>
        <p:spPr>
          <a:xfrm flipH="1">
            <a:off x="7357534" y="5373216"/>
            <a:ext cx="122364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E2136D0-4B0D-4027-B96D-BA998069832B}"/>
              </a:ext>
            </a:extLst>
          </p:cNvPr>
          <p:cNvCxnSpPr>
            <a:cxnSpLocks/>
          </p:cNvCxnSpPr>
          <p:nvPr/>
        </p:nvCxnSpPr>
        <p:spPr>
          <a:xfrm flipH="1">
            <a:off x="4447273" y="5652429"/>
            <a:ext cx="2907710" cy="269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FBC6BEF-ABCD-4EA2-813D-AB24E43CD470}"/>
              </a:ext>
            </a:extLst>
          </p:cNvPr>
          <p:cNvSpPr txBox="1"/>
          <p:nvPr/>
        </p:nvSpPr>
        <p:spPr>
          <a:xfrm>
            <a:off x="6853792" y="540238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Seats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2BBBF4-1417-4C18-AE8A-875A9A8DD95A}"/>
              </a:ext>
            </a:extLst>
          </p:cNvPr>
          <p:cNvSpPr txBox="1"/>
          <p:nvPr/>
        </p:nvSpPr>
        <p:spPr>
          <a:xfrm>
            <a:off x="1699223" y="2891673"/>
            <a:ext cx="13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GetStudentData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A4A2060-33BE-4080-9C52-95AC7682D9D7}"/>
              </a:ext>
            </a:extLst>
          </p:cNvPr>
          <p:cNvSpPr txBox="1"/>
          <p:nvPr/>
        </p:nvSpPr>
        <p:spPr>
          <a:xfrm>
            <a:off x="7274843" y="4753722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GetSeatsNumber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3F83A9-F001-4D55-94FC-76CCE9AF0E23}"/>
              </a:ext>
            </a:extLst>
          </p:cNvPr>
          <p:cNvSpPr txBox="1"/>
          <p:nvPr/>
        </p:nvSpPr>
        <p:spPr>
          <a:xfrm>
            <a:off x="7634754" y="5131444"/>
            <a:ext cx="980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LoadSeats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7ECEF41-888C-4E6E-842C-C96EC746D94B}"/>
              </a:ext>
            </a:extLst>
          </p:cNvPr>
          <p:cNvSpPr txBox="1"/>
          <p:nvPr/>
        </p:nvSpPr>
        <p:spPr>
          <a:xfrm>
            <a:off x="4456933" y="4554992"/>
            <a:ext cx="1455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LoadBusLocation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216696-EA72-4A36-ADE3-78AEE1EC72D5}"/>
              </a:ext>
            </a:extLst>
          </p:cNvPr>
          <p:cNvSpPr txBox="1"/>
          <p:nvPr/>
        </p:nvSpPr>
        <p:spPr>
          <a:xfrm>
            <a:off x="4457259" y="3855015"/>
            <a:ext cx="1340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SelectBusRoute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DCDAAE4-1A8E-4DC5-AC55-F6EFD12F65C3}"/>
              </a:ext>
            </a:extLst>
          </p:cNvPr>
          <p:cNvSpPr txBox="1"/>
          <p:nvPr/>
        </p:nvSpPr>
        <p:spPr>
          <a:xfrm>
            <a:off x="4940377" y="4164465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GetBusData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8FAC5A-6F2E-4014-A60F-10A0D08B77E5}"/>
              </a:ext>
            </a:extLst>
          </p:cNvPr>
          <p:cNvSpPr txBox="1"/>
          <p:nvPr/>
        </p:nvSpPr>
        <p:spPr>
          <a:xfrm>
            <a:off x="1733527" y="3229526"/>
            <a:ext cx="106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GetQRcode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D73883B-4080-4301-B651-A41CE8F311DF}"/>
              </a:ext>
            </a:extLst>
          </p:cNvPr>
          <p:cNvCxnSpPr>
            <a:cxnSpLocks/>
          </p:cNvCxnSpPr>
          <p:nvPr/>
        </p:nvCxnSpPr>
        <p:spPr>
          <a:xfrm>
            <a:off x="1763688" y="3821085"/>
            <a:ext cx="27363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E2C926D-C14F-4116-B963-0A419630F9BA}"/>
              </a:ext>
            </a:extLst>
          </p:cNvPr>
          <p:cNvSpPr txBox="1"/>
          <p:nvPr/>
        </p:nvSpPr>
        <p:spPr>
          <a:xfrm>
            <a:off x="1702527" y="3563186"/>
            <a:ext cx="1340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SelectBusRoute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79E0CA-D1A1-4C79-8499-72D08CBDC148}"/>
              </a:ext>
            </a:extLst>
          </p:cNvPr>
          <p:cNvSpPr txBox="1"/>
          <p:nvPr/>
        </p:nvSpPr>
        <p:spPr>
          <a:xfrm>
            <a:off x="3847282" y="575879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ShowBusSeats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537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ì¤ë§í¸í°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928802"/>
            <a:ext cx="3181654" cy="4500571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321423"/>
            <a:ext cx="4461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인터페이스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2080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학생 어플리케이션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8" name="Picture 4" descr="ì¤ë§í¸í°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900" y="2000240"/>
            <a:ext cx="3181654" cy="4500571"/>
          </a:xfrm>
          <a:prstGeom prst="rect">
            <a:avLst/>
          </a:prstGeom>
          <a:noFill/>
        </p:spPr>
      </p:pic>
      <p:grpSp>
        <p:nvGrpSpPr>
          <p:cNvPr id="2" name="그룹 59"/>
          <p:cNvGrpSpPr/>
          <p:nvPr/>
        </p:nvGrpSpPr>
        <p:grpSpPr>
          <a:xfrm>
            <a:off x="1000100" y="2714620"/>
            <a:ext cx="1571636" cy="3071834"/>
            <a:chOff x="4945034" y="1357298"/>
            <a:chExt cx="2643206" cy="4572032"/>
          </a:xfrm>
        </p:grpSpPr>
        <p:sp>
          <p:nvSpPr>
            <p:cNvPr id="59" name="직사각형 58"/>
            <p:cNvSpPr/>
            <p:nvPr/>
          </p:nvSpPr>
          <p:spPr>
            <a:xfrm>
              <a:off x="4945034" y="1357298"/>
              <a:ext cx="2643206" cy="4572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57"/>
            <p:cNvGrpSpPr/>
            <p:nvPr/>
          </p:nvGrpSpPr>
          <p:grpSpPr>
            <a:xfrm>
              <a:off x="5159348" y="3000370"/>
              <a:ext cx="2286016" cy="870363"/>
              <a:chOff x="641381" y="3357562"/>
              <a:chExt cx="3000396" cy="94932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1381" y="3357562"/>
                <a:ext cx="3000396" cy="949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2060"/>
                    </a:solidFill>
                    <a:latin typeface="배달의민족 한나는 열한살" pitchFamily="50" charset="-127"/>
                    <a:ea typeface="배달의민족 한나는 열한살" pitchFamily="50" charset="-127"/>
                  </a:rPr>
                  <a:t>ID </a:t>
                </a:r>
              </a:p>
              <a:p>
                <a:r>
                  <a:rPr lang="en-US" altLang="ko-KR" sz="200" dirty="0">
                    <a:solidFill>
                      <a:srgbClr val="002060"/>
                    </a:solidFill>
                    <a:latin typeface="배달의민족 한나는 열한살" pitchFamily="50" charset="-127"/>
                    <a:ea typeface="배달의민족 한나는 열한살" pitchFamily="50" charset="-127"/>
                  </a:rPr>
                  <a:t> </a:t>
                </a:r>
                <a:r>
                  <a:rPr lang="en-US" altLang="ko-KR" sz="800" dirty="0">
                    <a:solidFill>
                      <a:srgbClr val="002060"/>
                    </a:solidFill>
                    <a:latin typeface="배달의민족 한나는 열한살" pitchFamily="50" charset="-127"/>
                    <a:ea typeface="배달의민족 한나는 열한살" pitchFamily="50" charset="-127"/>
                  </a:rPr>
                  <a:t>        </a:t>
                </a:r>
                <a:endParaRPr lang="en-US" altLang="ko-KR" sz="1200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endParaRPr>
              </a:p>
              <a:p>
                <a:r>
                  <a:rPr lang="en-US" altLang="ko-KR" sz="1200" dirty="0">
                    <a:solidFill>
                      <a:srgbClr val="002060"/>
                    </a:solidFill>
                    <a:latin typeface="배달의민족 한나는 열한살" pitchFamily="50" charset="-127"/>
                    <a:ea typeface="배달의민족 한나는 열한살" pitchFamily="50" charset="-127"/>
                  </a:rPr>
                  <a:t>PW</a:t>
                </a:r>
                <a:endParaRPr lang="ko-KR" altLang="en-US" sz="1200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1174230" y="3714752"/>
                <a:ext cx="2071703" cy="158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1174230" y="4214818"/>
                <a:ext cx="2071703" cy="158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그룹 64"/>
          <p:cNvGrpSpPr/>
          <p:nvPr/>
        </p:nvGrpSpPr>
        <p:grpSpPr>
          <a:xfrm>
            <a:off x="6429388" y="2500306"/>
            <a:ext cx="1928826" cy="3357586"/>
            <a:chOff x="4857752" y="1071546"/>
            <a:chExt cx="2928958" cy="5072098"/>
          </a:xfrm>
        </p:grpSpPr>
        <p:grpSp>
          <p:nvGrpSpPr>
            <p:cNvPr id="8" name="그룹 62"/>
            <p:cNvGrpSpPr/>
            <p:nvPr/>
          </p:nvGrpSpPr>
          <p:grpSpPr>
            <a:xfrm>
              <a:off x="4857752" y="1071546"/>
              <a:ext cx="2928958" cy="5072098"/>
              <a:chOff x="4857752" y="1071546"/>
              <a:chExt cx="2928958" cy="5072098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4857752" y="1071546"/>
                <a:ext cx="2857520" cy="5000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60"/>
              <p:cNvGrpSpPr/>
              <p:nvPr/>
            </p:nvGrpSpPr>
            <p:grpSpPr>
              <a:xfrm>
                <a:off x="4857752" y="1285860"/>
                <a:ext cx="2928958" cy="4857784"/>
                <a:chOff x="8358214" y="1285860"/>
                <a:chExt cx="2928958" cy="4857784"/>
              </a:xfrm>
            </p:grpSpPr>
            <p:grpSp>
              <p:nvGrpSpPr>
                <p:cNvPr id="10" name="그룹 53"/>
                <p:cNvGrpSpPr/>
                <p:nvPr/>
              </p:nvGrpSpPr>
              <p:grpSpPr>
                <a:xfrm>
                  <a:off x="8358214" y="1285860"/>
                  <a:ext cx="2928958" cy="4857784"/>
                  <a:chOff x="8143900" y="1285860"/>
                  <a:chExt cx="2928958" cy="4857784"/>
                </a:xfrm>
              </p:grpSpPr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9001156" y="1643050"/>
                    <a:ext cx="2071702" cy="158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" name="그룹 49"/>
                  <p:cNvGrpSpPr/>
                  <p:nvPr/>
                </p:nvGrpSpPr>
                <p:grpSpPr>
                  <a:xfrm>
                    <a:off x="8143900" y="1285860"/>
                    <a:ext cx="2857520" cy="4857784"/>
                    <a:chOff x="4857752" y="1285860"/>
                    <a:chExt cx="2857520" cy="4857784"/>
                  </a:xfrm>
                </p:grpSpPr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4857752" y="1643050"/>
                      <a:ext cx="2857520" cy="4500594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사다리꼴 32"/>
                    <p:cNvSpPr/>
                    <p:nvPr/>
                  </p:nvSpPr>
                  <p:spPr>
                    <a:xfrm>
                      <a:off x="4857752" y="1285860"/>
                      <a:ext cx="928694" cy="357190"/>
                    </a:xfrm>
                    <a:prstGeom prst="trapezoid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사다리꼴 35"/>
                    <p:cNvSpPr/>
                    <p:nvPr/>
                  </p:nvSpPr>
                  <p:spPr>
                    <a:xfrm>
                      <a:off x="6715140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2" name="사다리꼴 41"/>
                    <p:cNvSpPr/>
                    <p:nvPr/>
                  </p:nvSpPr>
                  <p:spPr>
                    <a:xfrm>
                      <a:off x="5786446" y="1285860"/>
                      <a:ext cx="1000132" cy="357190"/>
                    </a:xfrm>
                    <a:prstGeom prst="trapezoid">
                      <a:avLst/>
                    </a:prstGeom>
                    <a:solidFill>
                      <a:schemeClr val="tx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5286381" y="2457386"/>
                      <a:ext cx="1928826" cy="4649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400" dirty="0">
                          <a:solidFill>
                            <a:srgbClr val="002060"/>
                          </a:solidFill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잔액 </a:t>
                      </a:r>
                      <a:r>
                        <a:rPr lang="en-US" altLang="ko-KR" sz="1400" dirty="0">
                          <a:solidFill>
                            <a:srgbClr val="002060"/>
                          </a:solidFill>
                          <a:latin typeface="배달의민족 한나는 열한살" pitchFamily="50" charset="-127"/>
                          <a:ea typeface="배달의민족 한나는 열한살" pitchFamily="50" charset="-127"/>
                        </a:rPr>
                        <a:t>: </a:t>
                      </a:r>
                      <a:endParaRPr lang="ko-KR" altLang="en-US" sz="1400" dirty="0">
                        <a:solidFill>
                          <a:srgbClr val="002060"/>
                        </a:solidFill>
                        <a:latin typeface="배달의민족 한나는 열한살" pitchFamily="50" charset="-127"/>
                        <a:ea typeface="배달의민족 한나는 열한살" pitchFamily="50" charset="-127"/>
                      </a:endParaRPr>
                    </a:p>
                  </p:txBody>
                </p:sp>
                <p:sp>
                  <p:nvSpPr>
                    <p:cNvPr id="45" name="직사각형 44"/>
                    <p:cNvSpPr/>
                    <p:nvPr/>
                  </p:nvSpPr>
                  <p:spPr>
                    <a:xfrm>
                      <a:off x="5286380" y="3429000"/>
                      <a:ext cx="2000264" cy="200026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6" name="Picture 2" descr="qrì½ëì ëí ì´ë¯¸ì§ ê²ìê²°ê³¼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/>
                    <a:srcRect l="15101" r="16107"/>
                    <a:stretch>
                      <a:fillRect/>
                    </a:stretch>
                  </p:blipFill>
                  <p:spPr bwMode="auto">
                    <a:xfrm>
                      <a:off x="5429256" y="3571876"/>
                      <a:ext cx="1678804" cy="1637845"/>
                    </a:xfrm>
                    <a:prstGeom prst="rect">
                      <a:avLst/>
                    </a:prstGeom>
                    <a:noFill/>
                  </p:spPr>
                </p:pic>
              </p:grpSp>
            </p:grpSp>
            <p:pic>
              <p:nvPicPr>
                <p:cNvPr id="55" name="그림 54" descr="KakaoTalk_20181029_195003889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0501354" y="1285860"/>
                  <a:ext cx="357190" cy="357190"/>
                </a:xfrm>
                <a:prstGeom prst="rect">
                  <a:avLst/>
                </a:prstGeom>
              </p:spPr>
            </p:pic>
            <p:sp>
              <p:nvSpPr>
                <p:cNvPr id="56" name="TextBox 55"/>
                <p:cNvSpPr txBox="1"/>
                <p:nvPr/>
              </p:nvSpPr>
              <p:spPr>
                <a:xfrm>
                  <a:off x="9595408" y="1285860"/>
                  <a:ext cx="405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\</a:t>
                  </a:r>
                  <a:endParaRPr lang="ko-KR" altLang="en-US" b="1" dirty="0">
                    <a:solidFill>
                      <a:schemeClr val="bg1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</p:grpSp>
        <p:pic>
          <p:nvPicPr>
            <p:cNvPr id="64" name="그림 63" descr="KakaoTalk_20181029_200007237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2066" y="1214422"/>
              <a:ext cx="500066" cy="500066"/>
            </a:xfrm>
            <a:prstGeom prst="rect">
              <a:avLst/>
            </a:prstGeom>
          </p:spPr>
        </p:pic>
      </p:grpSp>
      <p:pic>
        <p:nvPicPr>
          <p:cNvPr id="34" name="Picture 4" descr="ì¤ë§í¸í° ì´ë¯¸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1173" y="2000263"/>
            <a:ext cx="3181654" cy="4500571"/>
          </a:xfrm>
          <a:prstGeom prst="rect">
            <a:avLst/>
          </a:prstGeom>
          <a:noFill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3306" y="2643182"/>
            <a:ext cx="185738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7613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KakaoTalk_20181029_1950038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2500306"/>
            <a:ext cx="357190" cy="357190"/>
          </a:xfrm>
          <a:prstGeom prst="rect">
            <a:avLst/>
          </a:prstGeom>
        </p:spPr>
      </p:pic>
      <p:grpSp>
        <p:nvGrpSpPr>
          <p:cNvPr id="2" name="그룹 64"/>
          <p:cNvGrpSpPr/>
          <p:nvPr/>
        </p:nvGrpSpPr>
        <p:grpSpPr>
          <a:xfrm>
            <a:off x="3857620" y="142899"/>
            <a:ext cx="4848225" cy="6858001"/>
            <a:chOff x="3857620" y="142899"/>
            <a:chExt cx="4848225" cy="6858001"/>
          </a:xfrm>
        </p:grpSpPr>
        <p:pic>
          <p:nvPicPr>
            <p:cNvPr id="31748" name="Picture 4" descr="ì¤ë§í¸í° ì´ë¯¸ì§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7620" y="142899"/>
              <a:ext cx="4848225" cy="6858001"/>
            </a:xfrm>
            <a:prstGeom prst="rect">
              <a:avLst/>
            </a:prstGeom>
            <a:noFill/>
          </p:spPr>
        </p:pic>
        <p:sp>
          <p:nvSpPr>
            <p:cNvPr id="62" name="직사각형 61"/>
            <p:cNvSpPr/>
            <p:nvPr/>
          </p:nvSpPr>
          <p:spPr>
            <a:xfrm>
              <a:off x="4857752" y="1142984"/>
              <a:ext cx="2857520" cy="5000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 rot="5400000" flipH="1" flipV="1">
              <a:off x="3178165" y="4106867"/>
              <a:ext cx="42148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5286380" y="1121644"/>
              <a:ext cx="2428892" cy="5022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다리꼴 32"/>
            <p:cNvSpPr/>
            <p:nvPr/>
          </p:nvSpPr>
          <p:spPr>
            <a:xfrm rot="16200000">
              <a:off x="4643438" y="1428736"/>
              <a:ext cx="928694" cy="357190"/>
            </a:xfrm>
            <a:prstGeom prst="trapezoid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다리꼴 41"/>
            <p:cNvSpPr/>
            <p:nvPr/>
          </p:nvSpPr>
          <p:spPr>
            <a:xfrm rot="16200000">
              <a:off x="4607719" y="2393149"/>
              <a:ext cx="1000132" cy="357190"/>
            </a:xfrm>
            <a:prstGeom prst="trapezoi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39"/>
            <p:cNvGrpSpPr/>
            <p:nvPr/>
          </p:nvGrpSpPr>
          <p:grpSpPr>
            <a:xfrm>
              <a:off x="5357818" y="1428736"/>
              <a:ext cx="857256" cy="785818"/>
              <a:chOff x="500034" y="4214818"/>
              <a:chExt cx="1857388" cy="1714512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500034" y="4214818"/>
                <a:ext cx="1857388" cy="171451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23F4CB93-20F7-485F-85CF-899C64ECD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rcRect l="7054" r="5809"/>
              <a:stretch>
                <a:fillRect/>
              </a:stretch>
            </p:blipFill>
            <p:spPr>
              <a:xfrm>
                <a:off x="928662" y="4429132"/>
                <a:ext cx="1071570" cy="1214446"/>
              </a:xfrm>
              <a:prstGeom prst="rect">
                <a:avLst/>
              </a:prstGeom>
            </p:spPr>
          </p:pic>
        </p:grpSp>
        <p:sp>
          <p:nvSpPr>
            <p:cNvPr id="41" name="직사각형 40"/>
            <p:cNvSpPr/>
            <p:nvPr/>
          </p:nvSpPr>
          <p:spPr>
            <a:xfrm>
              <a:off x="6500826" y="1643050"/>
              <a:ext cx="714380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QR</a:t>
              </a:r>
              <a:endParaRPr lang="ko-KR" altLang="en-US" sz="1600" dirty="0">
                <a:solidFill>
                  <a:srgbClr val="002060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29256" y="2714620"/>
              <a:ext cx="1857388" cy="500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72132" y="2786058"/>
              <a:ext cx="2000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버스 노선 </a:t>
              </a:r>
              <a:r>
                <a:rPr lang="en-US" altLang="ko-KR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: </a:t>
              </a:r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서울</a:t>
              </a:r>
              <a:r>
                <a:rPr lang="en-US" altLang="ko-KR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 </a:t>
              </a:r>
              <a:endParaRPr lang="ko-KR" altLang="en-US" dirty="0">
                <a:solidFill>
                  <a:srgbClr val="002060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429256" y="5286388"/>
              <a:ext cx="1857388" cy="857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429256" y="3429000"/>
              <a:ext cx="1857388" cy="12144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00694" y="3571876"/>
              <a:ext cx="200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월요일 </a:t>
              </a:r>
              <a:r>
                <a:rPr lang="en-US" altLang="ko-KR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8:10 </a:t>
              </a:r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출발</a:t>
              </a:r>
              <a:endParaRPr lang="en-US" altLang="ko-KR" dirty="0">
                <a:solidFill>
                  <a:srgbClr val="002060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  <a:p>
              <a:r>
                <a:rPr lang="en-US" altLang="ko-KR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        9:30 </a:t>
              </a:r>
              <a:r>
                <a:rPr lang="ko-KR" altLang="en-US" dirty="0">
                  <a:solidFill>
                    <a:srgbClr val="002060"/>
                  </a:solidFill>
                  <a:latin typeface="배달의민족 한나는 열한살" pitchFamily="50" charset="-127"/>
                  <a:ea typeface="배달의민족 한나는 열한살" pitchFamily="50" charset="-127"/>
                </a:rPr>
                <a:t>도착</a:t>
              </a:r>
              <a:endParaRPr lang="en-US" altLang="ko-KR" dirty="0">
                <a:solidFill>
                  <a:srgbClr val="002060"/>
                </a:solidFill>
                <a:latin typeface="배달의민족 한나는 열한살" pitchFamily="50" charset="-127"/>
                <a:ea typeface="배달의민족 한나는 열한살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572396" y="1142984"/>
              <a:ext cx="142876" cy="50006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572396" y="1142984"/>
              <a:ext cx="152400" cy="1562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39552" y="321423"/>
            <a:ext cx="4461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 인터페이스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9552" y="1020801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기사님 어플리케이션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891682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7158" y="1832999"/>
            <a:ext cx="8358246" cy="46592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외부 파일의 논리적 구조</a:t>
            </a:r>
            <a:endParaRPr lang="en-US" altLang="ko-K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n w="0"/>
                <a:solidFill>
                  <a:schemeClr val="tx1"/>
                </a:solidFill>
              </a:rPr>
              <a:t>잔액 정보는 데이터베이스와 개개인 모두에 저장된다</a:t>
            </a:r>
            <a:r>
              <a:rPr lang="en-US" altLang="ko-KR" sz="2400" dirty="0">
                <a:ln w="0"/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n w="0"/>
                <a:solidFill>
                  <a:schemeClr val="tx1"/>
                </a:solidFill>
              </a:rPr>
              <a:t>버스 위치 정보는 각 버스 운전자에게서 매 시간마다 전송되어 데이터베이스 내에 저장된다</a:t>
            </a:r>
            <a:r>
              <a:rPr lang="en-US" altLang="ko-KR" sz="2400" dirty="0">
                <a:ln w="0"/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>
              <a:ln w="0"/>
              <a:solidFill>
                <a:schemeClr val="tx1"/>
              </a:solidFill>
            </a:endParaRPr>
          </a:p>
          <a:p>
            <a:pPr marL="514350" indent="-514350">
              <a:buAutoNum type="arabicPeriod" startAt="2"/>
            </a:pP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공유자료</a:t>
            </a:r>
            <a:endParaRPr lang="en-US" altLang="ko-KR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400" dirty="0">
                <a:ln w="0"/>
                <a:solidFill>
                  <a:schemeClr val="tx1"/>
                </a:solidFill>
              </a:rPr>
              <a:t>  데이터베이스 </a:t>
            </a:r>
            <a:r>
              <a:rPr lang="en-US" altLang="ko-KR" sz="2400" dirty="0">
                <a:ln w="0"/>
                <a:solidFill>
                  <a:schemeClr val="tx1"/>
                </a:solidFill>
              </a:rPr>
              <a:t>: </a:t>
            </a:r>
            <a:r>
              <a:rPr lang="ko-KR" altLang="en-US" sz="2400" dirty="0">
                <a:ln w="0"/>
                <a:solidFill>
                  <a:schemeClr val="tx1"/>
                </a:solidFill>
              </a:rPr>
              <a:t>버스 위치</a:t>
            </a:r>
            <a:r>
              <a:rPr lang="en-US" altLang="ko-KR" sz="2400" dirty="0">
                <a:ln w="0"/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ln w="0"/>
                <a:solidFill>
                  <a:schemeClr val="tx1"/>
                </a:solidFill>
              </a:rPr>
              <a:t>및 좌석 조회 기능을 공유한다</a:t>
            </a:r>
            <a:r>
              <a:rPr lang="en-US" altLang="ko-KR" sz="2400" dirty="0">
                <a:ln w="0"/>
                <a:solidFill>
                  <a:schemeClr val="tx1"/>
                </a:solidFill>
              </a:rPr>
              <a:t>.</a:t>
            </a:r>
          </a:p>
          <a:p>
            <a:endParaRPr lang="en-US" altLang="ko-KR" sz="2400" dirty="0">
              <a:ln w="0"/>
              <a:solidFill>
                <a:schemeClr val="tx1"/>
              </a:solidFill>
            </a:endParaRPr>
          </a:p>
          <a:p>
            <a:pPr marL="514350" indent="-514350">
              <a:buAutoNum type="arabicPeriod" startAt="3"/>
            </a:pP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 접근 방법 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관리 체제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ko-KR" sz="2400" dirty="0">
                <a:ln w="0"/>
                <a:solidFill>
                  <a:schemeClr val="tx1"/>
                </a:solidFill>
              </a:rPr>
              <a:t>- </a:t>
            </a:r>
            <a:r>
              <a:rPr lang="ko-KR" altLang="en-US" sz="2400" dirty="0">
                <a:ln w="0"/>
                <a:solidFill>
                  <a:schemeClr val="tx1"/>
                </a:solidFill>
              </a:rPr>
              <a:t>데이터 베이스는 </a:t>
            </a:r>
            <a:r>
              <a:rPr lang="en-US" altLang="ko-KR" sz="2400" dirty="0">
                <a:ln w="0"/>
                <a:solidFill>
                  <a:schemeClr val="tx1"/>
                </a:solidFill>
              </a:rPr>
              <a:t>SQL</a:t>
            </a:r>
            <a:r>
              <a:rPr lang="ko-KR" altLang="en-US" sz="2400" dirty="0">
                <a:ln w="0"/>
                <a:solidFill>
                  <a:schemeClr val="tx1"/>
                </a:solidFill>
              </a:rPr>
              <a:t>문을 따른다</a:t>
            </a:r>
            <a:r>
              <a:rPr lang="en-US" altLang="ko-KR" sz="24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620688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데이터베이스 설계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04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2140009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구현 환경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5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5561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5536" y="2060848"/>
            <a:ext cx="8358246" cy="2005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620688"/>
            <a:ext cx="574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개발</a:t>
            </a:r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및 운영 </a:t>
            </a:r>
            <a:r>
              <a:rPr lang="en-US" altLang="ko-KR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S/W</a:t>
            </a:r>
            <a:endParaRPr lang="ko-KR" altLang="en-US" sz="4400" b="1" dirty="0">
              <a:solidFill>
                <a:schemeClr val="tx2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17281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개발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S/W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MySQL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DB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FireBase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: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App GUI, </a:t>
            </a: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앱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개발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서버 개발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4365104"/>
            <a:ext cx="8358246" cy="2005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395536" y="4509120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운영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S/W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스마트폰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 메모리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45M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안드로이드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7.0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이상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1"/>
            <a:ext cx="9144000" cy="3223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6597354"/>
            <a:ext cx="9144000" cy="260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9" rIns="91417" bIns="45709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2253568"/>
            <a:ext cx="9144000" cy="2147540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/>
          </a:p>
        </p:txBody>
      </p:sp>
      <p:sp>
        <p:nvSpPr>
          <p:cNvPr id="41" name="직각 삼각형 40"/>
          <p:cNvSpPr/>
          <p:nvPr/>
        </p:nvSpPr>
        <p:spPr>
          <a:xfrm>
            <a:off x="-12700" y="3800071"/>
            <a:ext cx="613736" cy="613736"/>
          </a:xfrm>
          <a:prstGeom prst="rtTriangle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>
            <a:off x="-12700" y="3186334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3" name="직각 삼각형 42"/>
          <p:cNvSpPr/>
          <p:nvPr/>
        </p:nvSpPr>
        <p:spPr>
          <a:xfrm>
            <a:off x="583172" y="3186334"/>
            <a:ext cx="613736" cy="613736"/>
          </a:xfrm>
          <a:prstGeom prst="rtTriangl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4" name="직각 삼각형 43"/>
          <p:cNvSpPr/>
          <p:nvPr/>
        </p:nvSpPr>
        <p:spPr>
          <a:xfrm>
            <a:off x="583172" y="3800071"/>
            <a:ext cx="613736" cy="613736"/>
          </a:xfrm>
          <a:prstGeom prst="rtTriangle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5" name="직각 삼각형 44"/>
          <p:cNvSpPr/>
          <p:nvPr/>
        </p:nvSpPr>
        <p:spPr>
          <a:xfrm>
            <a:off x="1184287" y="3800071"/>
            <a:ext cx="613736" cy="613736"/>
          </a:xfrm>
          <a:prstGeom prst="rtTriangle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>
            <a:off x="1184287" y="3186334"/>
            <a:ext cx="613736" cy="613736"/>
          </a:xfrm>
          <a:prstGeom prst="rtTriangle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3" name="직각 삼각형 52"/>
          <p:cNvSpPr/>
          <p:nvPr/>
        </p:nvSpPr>
        <p:spPr>
          <a:xfrm>
            <a:off x="1184287" y="2572598"/>
            <a:ext cx="613736" cy="613736"/>
          </a:xfrm>
          <a:prstGeom prst="rtTriangle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4" name="직각 삼각형 53"/>
          <p:cNvSpPr/>
          <p:nvPr/>
        </p:nvSpPr>
        <p:spPr>
          <a:xfrm>
            <a:off x="583172" y="2572598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5" name="직각 삼각형 54"/>
          <p:cNvSpPr/>
          <p:nvPr/>
        </p:nvSpPr>
        <p:spPr>
          <a:xfrm>
            <a:off x="-12700" y="2572598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6" name="직각 삼각형 55"/>
          <p:cNvSpPr/>
          <p:nvPr/>
        </p:nvSpPr>
        <p:spPr>
          <a:xfrm>
            <a:off x="1798024" y="3186334"/>
            <a:ext cx="613736" cy="613736"/>
          </a:xfrm>
          <a:prstGeom prst="rtTriangle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57" name="직각 삼각형 56"/>
          <p:cNvSpPr/>
          <p:nvPr/>
        </p:nvSpPr>
        <p:spPr>
          <a:xfrm>
            <a:off x="1798024" y="3789246"/>
            <a:ext cx="613736" cy="613736"/>
          </a:xfrm>
          <a:prstGeom prst="rtTriangl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36000" tIns="48984" rIns="36000" bIns="4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79488">
              <a:spcBef>
                <a:spcPct val="50000"/>
              </a:spcBef>
            </a:pPr>
            <a:endParaRPr lang="ko-KR" altLang="en-US" sz="3200" spc="-50" dirty="0">
              <a:ln>
                <a:solidFill>
                  <a:srgbClr val="777777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B" pitchFamily="18" charset="-127"/>
              <a:ea typeface="Rix모던고딕 B" pitchFamily="18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986333" y="2942618"/>
            <a:ext cx="5872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>
                    <a:lumMod val="95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THANK YOU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둥근 사각형 38">
            <a:extLst>
              <a:ext uri="{FF2B5EF4-FFF2-40B4-BE49-F238E27FC236}">
                <a16:creationId xmlns:a16="http://schemas.microsoft.com/office/drawing/2014/main" id="{7F012808-3C32-41D5-BB82-171E722FB3B5}"/>
              </a:ext>
            </a:extLst>
          </p:cNvPr>
          <p:cNvSpPr/>
          <p:nvPr/>
        </p:nvSpPr>
        <p:spPr>
          <a:xfrm flipH="1">
            <a:off x="2987824" y="1"/>
            <a:ext cx="6156174" cy="6857999"/>
          </a:xfrm>
          <a:prstGeom prst="round1Rect">
            <a:avLst>
              <a:gd name="adj" fmla="val 0"/>
            </a:avLst>
          </a:prstGeom>
          <a:solidFill>
            <a:srgbClr val="E1E4EB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8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3862934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5" name="한쪽 모서리가 둥근 사각형 32">
            <a:extLst>
              <a:ext uri="{FF2B5EF4-FFF2-40B4-BE49-F238E27FC236}">
                <a16:creationId xmlns:a16="http://schemas.microsoft.com/office/drawing/2014/main" id="{3D9223F4-CB4B-4CA6-8E84-7A3C470EBB78}"/>
              </a:ext>
            </a:extLst>
          </p:cNvPr>
          <p:cNvSpPr/>
          <p:nvPr/>
        </p:nvSpPr>
        <p:spPr>
          <a:xfrm flipH="1">
            <a:off x="4106516" y="1860239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17" name="한쪽 모서리가 둥근 사각형 34">
            <a:extLst>
              <a:ext uri="{FF2B5EF4-FFF2-40B4-BE49-F238E27FC236}">
                <a16:creationId xmlns:a16="http://schemas.microsoft.com/office/drawing/2014/main" id="{3D088B4C-EB11-44D5-9101-17DDB703121D}"/>
              </a:ext>
            </a:extLst>
          </p:cNvPr>
          <p:cNvSpPr/>
          <p:nvPr/>
        </p:nvSpPr>
        <p:spPr>
          <a:xfrm>
            <a:off x="4106517" y="1500174"/>
            <a:ext cx="1133142" cy="363236"/>
          </a:xfrm>
          <a:prstGeom prst="round1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19F67AB-8793-4C81-8420-633FCBD5BD3B}"/>
              </a:ext>
            </a:extLst>
          </p:cNvPr>
          <p:cNvSpPr txBox="1">
            <a:spLocks/>
          </p:cNvSpPr>
          <p:nvPr/>
        </p:nvSpPr>
        <p:spPr>
          <a:xfrm>
            <a:off x="4306163" y="1574070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21" name="한쪽 모서리가 둥근 사각형 32">
            <a:extLst>
              <a:ext uri="{FF2B5EF4-FFF2-40B4-BE49-F238E27FC236}">
                <a16:creationId xmlns:a16="http://schemas.microsoft.com/office/drawing/2014/main" id="{F917CAE6-21FC-46F2-81DC-A52B2F6231A1}"/>
              </a:ext>
            </a:extLst>
          </p:cNvPr>
          <p:cNvSpPr/>
          <p:nvPr/>
        </p:nvSpPr>
        <p:spPr>
          <a:xfrm flipH="1">
            <a:off x="4106516" y="4205242"/>
            <a:ext cx="5037482" cy="866832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6E893F2-B790-4207-82B1-CD3197F7B105}"/>
              </a:ext>
            </a:extLst>
          </p:cNvPr>
          <p:cNvSpPr txBox="1">
            <a:spLocks/>
          </p:cNvSpPr>
          <p:nvPr/>
        </p:nvSpPr>
        <p:spPr>
          <a:xfrm>
            <a:off x="4306163" y="3919073"/>
            <a:ext cx="733855" cy="21544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4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chapter</a:t>
            </a:r>
            <a:endParaRPr lang="ko-KR" altLang="en-US" sz="14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38" name="한쪽 모서리가 둥근 사각형 32">
            <a:extLst>
              <a:ext uri="{FF2B5EF4-FFF2-40B4-BE49-F238E27FC236}">
                <a16:creationId xmlns:a16="http://schemas.microsoft.com/office/drawing/2014/main" id="{31AB13C4-9BC1-42D6-B076-9AE4C65AA91B}"/>
              </a:ext>
            </a:extLst>
          </p:cNvPr>
          <p:cNvSpPr/>
          <p:nvPr/>
        </p:nvSpPr>
        <p:spPr>
          <a:xfrm flipH="1">
            <a:off x="5239658" y="1860239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9" name="한쪽 모서리가 둥근 사각형 32">
            <a:extLst>
              <a:ext uri="{FF2B5EF4-FFF2-40B4-BE49-F238E27FC236}">
                <a16:creationId xmlns:a16="http://schemas.microsoft.com/office/drawing/2014/main" id="{77B4B11D-FEA2-4996-9406-0650A7C65E70}"/>
              </a:ext>
            </a:extLst>
          </p:cNvPr>
          <p:cNvSpPr/>
          <p:nvPr/>
        </p:nvSpPr>
        <p:spPr>
          <a:xfrm flipH="1">
            <a:off x="5239658" y="4205242"/>
            <a:ext cx="3904340" cy="866832"/>
          </a:xfrm>
          <a:prstGeom prst="round1Rect">
            <a:avLst>
              <a:gd name="adj" fmla="val 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BC862C86-C00B-4420-BC8D-7604D6326864}"/>
              </a:ext>
            </a:extLst>
          </p:cNvPr>
          <p:cNvSpPr txBox="1">
            <a:spLocks/>
          </p:cNvSpPr>
          <p:nvPr/>
        </p:nvSpPr>
        <p:spPr>
          <a:xfrm>
            <a:off x="5444926" y="2047434"/>
            <a:ext cx="1785745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  <a:cs typeface="+mn-cs"/>
              </a:rPr>
              <a:t>상세 설계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  <a:cs typeface="+mn-cs"/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F59B8D5A-7E0E-4CC0-A001-C7199097149F}"/>
              </a:ext>
            </a:extLst>
          </p:cNvPr>
          <p:cNvSpPr txBox="1">
            <a:spLocks/>
          </p:cNvSpPr>
          <p:nvPr/>
        </p:nvSpPr>
        <p:spPr>
          <a:xfrm>
            <a:off x="5436096" y="4392437"/>
            <a:ext cx="1785745" cy="492443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320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" pitchFamily="34" charset="-127"/>
                <a:ea typeface="나눔고딕OTF" pitchFamily="34" charset="-127"/>
              </a:rPr>
              <a:t>구현 환경</a:t>
            </a:r>
            <a:endParaRPr lang="ko-KR" altLang="en-US" sz="3200" dirty="0">
              <a:ln>
                <a:solidFill>
                  <a:srgbClr val="006AB5">
                    <a:alpha val="0"/>
                  </a:srgbClr>
                </a:solidFill>
              </a:ln>
              <a:solidFill>
                <a:schemeClr val="bg1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EC3C39-56E9-4A06-A4D2-B8604D655D10}"/>
              </a:ext>
            </a:extLst>
          </p:cNvPr>
          <p:cNvCxnSpPr>
            <a:cxnSpLocks/>
          </p:cNvCxnSpPr>
          <p:nvPr/>
        </p:nvCxnSpPr>
        <p:spPr bwMode="auto">
          <a:xfrm>
            <a:off x="0" y="1750169"/>
            <a:ext cx="23397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39552" y="11880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목차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20976" y="1864350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4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120976" y="4211099"/>
            <a:ext cx="109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5</a:t>
            </a:r>
            <a:endParaRPr lang="ko-KR" altLang="en-US" sz="4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498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1581202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목</a:t>
            </a:r>
            <a:r>
              <a:rPr lang="en-US" altLang="en-US" sz="4400" b="0" dirty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	</a:t>
            </a:r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표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1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62243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7158" y="2143116"/>
            <a:ext cx="8358246" cy="3429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14282" y="2488906"/>
            <a:ext cx="8429684" cy="2726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한국외국어대학교 등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·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하교 셔틀버스 이용 학생들에게 </a:t>
            </a:r>
            <a:r>
              <a:rPr lang="ko-KR" altLang="en-US" sz="2800" dirty="0" err="1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2800" dirty="0">
                <a:solidFill>
                  <a:schemeClr val="accent1"/>
                </a:solidFill>
                <a:latin typeface="나눔바른고딕" pitchFamily="50" charset="-127"/>
                <a:ea typeface="나눔바른고딕" pitchFamily="50" charset="-127"/>
              </a:rPr>
              <a:t> 승차권 제공으로 승차권 사용에 편리함을 제공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하고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모바일에서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바로 결제가 가능한 결제시스템을 구축하며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셔틀버스의 위치를 확인하고 셔틀의 좌석 정보를 확인할 수 있는 기능을 넣어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보다 편리하고 효율적으로 셔틀을 이용할 수 있도록 서비스를 제공한다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None/>
            </a:pP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셔틀버스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개요와 목표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57158" y="4429132"/>
            <a:ext cx="8358246" cy="142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57158" y="2643182"/>
            <a:ext cx="8358246" cy="1428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grpSp>
        <p:nvGrpSpPr>
          <p:cNvPr id="17" name="그룹 129">
            <a:extLst>
              <a:ext uri="{FF2B5EF4-FFF2-40B4-BE49-F238E27FC236}">
                <a16:creationId xmlns:a16="http://schemas.microsoft.com/office/drawing/2014/main" id="{75AEE0C5-F6C9-46B8-81BD-743A4E0E0B7A}"/>
              </a:ext>
            </a:extLst>
          </p:cNvPr>
          <p:cNvGrpSpPr/>
          <p:nvPr/>
        </p:nvGrpSpPr>
        <p:grpSpPr>
          <a:xfrm flipH="1">
            <a:off x="357158" y="2731823"/>
            <a:ext cx="1075401" cy="411425"/>
            <a:chOff x="3521287" y="3413027"/>
            <a:chExt cx="1262702" cy="439797"/>
          </a:xfrm>
          <a:solidFill>
            <a:schemeClr val="accent1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1285916-DDCE-49E8-BE53-4FA8CB2A8F9D}"/>
                </a:ext>
              </a:extLst>
            </p:cNvPr>
            <p:cNvSpPr/>
            <p:nvPr/>
          </p:nvSpPr>
          <p:spPr>
            <a:xfrm flipH="1">
              <a:off x="3805042" y="3413027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23" name="순서도: 지연 22">
              <a:extLst>
                <a:ext uri="{FF2B5EF4-FFF2-40B4-BE49-F238E27FC236}">
                  <a16:creationId xmlns:a16="http://schemas.microsoft.com/office/drawing/2014/main" id="{63C8F515-B875-49D4-ADD0-FDBAB95CC1BD}"/>
                </a:ext>
              </a:extLst>
            </p:cNvPr>
            <p:cNvSpPr/>
            <p:nvPr/>
          </p:nvSpPr>
          <p:spPr>
            <a:xfrm flipH="1">
              <a:off x="3521287" y="3413027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grpSp>
        <p:nvGrpSpPr>
          <p:cNvPr id="24" name="그룹 129">
            <a:extLst>
              <a:ext uri="{FF2B5EF4-FFF2-40B4-BE49-F238E27FC236}">
                <a16:creationId xmlns:a16="http://schemas.microsoft.com/office/drawing/2014/main" id="{75AEE0C5-F6C9-46B8-81BD-743A4E0E0B7A}"/>
              </a:ext>
            </a:extLst>
          </p:cNvPr>
          <p:cNvGrpSpPr/>
          <p:nvPr/>
        </p:nvGrpSpPr>
        <p:grpSpPr>
          <a:xfrm flipH="1">
            <a:off x="357158" y="4572008"/>
            <a:ext cx="1075401" cy="411425"/>
            <a:chOff x="3521287" y="3413027"/>
            <a:chExt cx="1262702" cy="439797"/>
          </a:xfrm>
          <a:solidFill>
            <a:schemeClr val="accent1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1285916-DDCE-49E8-BE53-4FA8CB2A8F9D}"/>
                </a:ext>
              </a:extLst>
            </p:cNvPr>
            <p:cNvSpPr/>
            <p:nvPr/>
          </p:nvSpPr>
          <p:spPr>
            <a:xfrm flipH="1">
              <a:off x="3805042" y="3413027"/>
              <a:ext cx="978947" cy="439797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63C8F515-B875-49D4-ADD0-FDBAB95CC1BD}"/>
                </a:ext>
              </a:extLst>
            </p:cNvPr>
            <p:cNvSpPr/>
            <p:nvPr/>
          </p:nvSpPr>
          <p:spPr>
            <a:xfrm flipH="1">
              <a:off x="3521287" y="3413027"/>
              <a:ext cx="466582" cy="439797"/>
            </a:xfrm>
            <a:prstGeom prst="flowChartDelay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1828526" fontAlgn="auto" latinLnBrk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나눔고딕OTF" pitchFamily="34" charset="-127"/>
                <a:ea typeface="나눔고딕OTF" pitchFamily="34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158" y="4500570"/>
            <a:ext cx="80724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둘째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	  </a:t>
            </a:r>
            <a:r>
              <a:rPr lang="ko-KR" altLang="en-US" sz="2700" dirty="0">
                <a:latin typeface="나눔바른고딕" pitchFamily="50" charset="-127"/>
                <a:ea typeface="나눔바른고딕" pitchFamily="50" charset="-127"/>
              </a:rPr>
              <a:t>셔틀버스의 위치정보와 좌석정보를 제공함으로 셔틀버스 이용 중 발생할 수 있는 </a:t>
            </a:r>
            <a:r>
              <a:rPr lang="ko-KR" altLang="en-US" sz="2700" u="sng" dirty="0">
                <a:latin typeface="나눔바른고딕" pitchFamily="50" charset="-127"/>
                <a:ea typeface="나눔바른고딕" pitchFamily="50" charset="-127"/>
              </a:rPr>
              <a:t>비효율적 시간 소모를 예방</a:t>
            </a:r>
            <a:r>
              <a:rPr lang="ko-KR" altLang="en-US" sz="2700" dirty="0">
                <a:latin typeface="나눔바른고딕" pitchFamily="50" charset="-127"/>
                <a:ea typeface="나눔바른고딕" pitchFamily="50" charset="-127"/>
              </a:rPr>
              <a:t>한다</a:t>
            </a:r>
            <a:r>
              <a:rPr lang="en-US" altLang="ko-KR" sz="27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2686947"/>
            <a:ext cx="8001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첫 째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	  </a:t>
            </a:r>
            <a:r>
              <a:rPr lang="ko-KR" altLang="en-US" sz="2700" dirty="0">
                <a:latin typeface="나눔바른고딕" pitchFamily="50" charset="-127"/>
                <a:ea typeface="나눔바른고딕" pitchFamily="50" charset="-127"/>
              </a:rPr>
              <a:t>셔틀 이용 학생들이 승차권을 사용</a:t>
            </a:r>
            <a:r>
              <a:rPr lang="en-US" altLang="ko-KR" sz="27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700" dirty="0">
                <a:latin typeface="나눔바른고딕" pitchFamily="50" charset="-127"/>
                <a:ea typeface="나눔바른고딕" pitchFamily="50" charset="-127"/>
              </a:rPr>
              <a:t>구매하는 것에 제약사항을 최소화하며</a:t>
            </a:r>
            <a:r>
              <a:rPr lang="en-US" altLang="ko-KR" sz="27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700" dirty="0">
                <a:latin typeface="나눔바른고딕" pitchFamily="50" charset="-127"/>
                <a:ea typeface="나눔바른고딕" pitchFamily="50" charset="-127"/>
              </a:rPr>
              <a:t>이를 통해 </a:t>
            </a:r>
            <a:r>
              <a:rPr lang="ko-KR" altLang="en-US" sz="2700" u="sng" dirty="0">
                <a:latin typeface="나눔바른고딕" pitchFamily="50" charset="-127"/>
                <a:ea typeface="나눔바른고딕" pitchFamily="50" charset="-127"/>
              </a:rPr>
              <a:t>좀 더 편리한 승차권 사용을 도모</a:t>
            </a:r>
            <a:r>
              <a:rPr lang="ko-KR" altLang="en-US" sz="2700" dirty="0">
                <a:latin typeface="나눔바른고딕" pitchFamily="50" charset="-127"/>
                <a:ea typeface="나눔바른고딕" pitchFamily="50" charset="-127"/>
              </a:rPr>
              <a:t>한다</a:t>
            </a:r>
            <a:r>
              <a:rPr lang="en-US" altLang="ko-KR" sz="27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7" name="직사각형 372">
            <a:extLst>
              <a:ext uri="{FF2B5EF4-FFF2-40B4-BE49-F238E27FC236}">
                <a16:creationId xmlns:a16="http://schemas.microsoft.com/office/drawing/2014/main" id="{CC8D399B-838E-4F99-A758-4B3D7CEF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138" y="1857364"/>
            <a:ext cx="3175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defTabSz="10175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다음과 같은 효과가 창출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757C15E2-5E53-4B73-AA31-9ED22AA72197}"/>
              </a:ext>
            </a:extLst>
          </p:cNvPr>
          <p:cNvSpPr>
            <a:spLocks noEditPoints="1"/>
          </p:cNvSpPr>
          <p:nvPr/>
        </p:nvSpPr>
        <p:spPr bwMode="auto">
          <a:xfrm>
            <a:off x="6183633" y="1931329"/>
            <a:ext cx="174317" cy="177509"/>
          </a:xfrm>
          <a:custGeom>
            <a:avLst/>
            <a:gdLst>
              <a:gd name="T0" fmla="*/ 0 w 181"/>
              <a:gd name="T1" fmla="*/ 0 h 155"/>
              <a:gd name="T2" fmla="*/ 69 w 181"/>
              <a:gd name="T3" fmla="*/ 0 h 155"/>
              <a:gd name="T4" fmla="*/ 78 w 181"/>
              <a:gd name="T5" fmla="*/ 69 h 155"/>
              <a:gd name="T6" fmla="*/ 1 w 181"/>
              <a:gd name="T7" fmla="*/ 155 h 155"/>
              <a:gd name="T8" fmla="*/ 1 w 181"/>
              <a:gd name="T9" fmla="*/ 122 h 155"/>
              <a:gd name="T10" fmla="*/ 37 w 181"/>
              <a:gd name="T11" fmla="*/ 82 h 155"/>
              <a:gd name="T12" fmla="*/ 37 w 181"/>
              <a:gd name="T13" fmla="*/ 65 h 155"/>
              <a:gd name="T14" fmla="*/ 0 w 181"/>
              <a:gd name="T15" fmla="*/ 65 h 155"/>
              <a:gd name="T16" fmla="*/ 0 w 181"/>
              <a:gd name="T17" fmla="*/ 0 h 155"/>
              <a:gd name="T18" fmla="*/ 103 w 181"/>
              <a:gd name="T19" fmla="*/ 0 h 155"/>
              <a:gd name="T20" fmla="*/ 172 w 181"/>
              <a:gd name="T21" fmla="*/ 0 h 155"/>
              <a:gd name="T22" fmla="*/ 181 w 181"/>
              <a:gd name="T23" fmla="*/ 69 h 155"/>
              <a:gd name="T24" fmla="*/ 104 w 181"/>
              <a:gd name="T25" fmla="*/ 155 h 155"/>
              <a:gd name="T26" fmla="*/ 104 w 181"/>
              <a:gd name="T27" fmla="*/ 122 h 155"/>
              <a:gd name="T28" fmla="*/ 140 w 181"/>
              <a:gd name="T29" fmla="*/ 82 h 155"/>
              <a:gd name="T30" fmla="*/ 140 w 181"/>
              <a:gd name="T31" fmla="*/ 65 h 155"/>
              <a:gd name="T32" fmla="*/ 103 w 181"/>
              <a:gd name="T33" fmla="*/ 65 h 155"/>
              <a:gd name="T34" fmla="*/ 103 w 181"/>
              <a:gd name="T35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1" h="155">
                <a:moveTo>
                  <a:pt x="0" y="0"/>
                </a:moveTo>
                <a:cubicBezTo>
                  <a:pt x="69" y="0"/>
                  <a:pt x="69" y="0"/>
                  <a:pt x="69" y="0"/>
                </a:cubicBezTo>
                <a:cubicBezTo>
                  <a:pt x="75" y="27"/>
                  <a:pt x="78" y="50"/>
                  <a:pt x="78" y="69"/>
                </a:cubicBezTo>
                <a:cubicBezTo>
                  <a:pt x="78" y="127"/>
                  <a:pt x="52" y="155"/>
                  <a:pt x="1" y="155"/>
                </a:cubicBezTo>
                <a:cubicBezTo>
                  <a:pt x="1" y="122"/>
                  <a:pt x="1" y="122"/>
                  <a:pt x="1" y="122"/>
                </a:cubicBezTo>
                <a:cubicBezTo>
                  <a:pt x="25" y="122"/>
                  <a:pt x="37" y="109"/>
                  <a:pt x="37" y="82"/>
                </a:cubicBezTo>
                <a:cubicBezTo>
                  <a:pt x="37" y="65"/>
                  <a:pt x="37" y="65"/>
                  <a:pt x="37" y="65"/>
                </a:cubicBezTo>
                <a:cubicBezTo>
                  <a:pt x="0" y="65"/>
                  <a:pt x="0" y="65"/>
                  <a:pt x="0" y="65"/>
                </a:cubicBezTo>
                <a:lnTo>
                  <a:pt x="0" y="0"/>
                </a:lnTo>
                <a:close/>
                <a:moveTo>
                  <a:pt x="103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8" y="27"/>
                  <a:pt x="181" y="50"/>
                  <a:pt x="181" y="69"/>
                </a:cubicBezTo>
                <a:cubicBezTo>
                  <a:pt x="181" y="127"/>
                  <a:pt x="155" y="155"/>
                  <a:pt x="104" y="155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28" y="122"/>
                  <a:pt x="140" y="109"/>
                  <a:pt x="140" y="82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03" y="65"/>
                  <a:pt x="103" y="65"/>
                  <a:pt x="103" y="65"/>
                </a:cubicBezTo>
                <a:lnTo>
                  <a:pt x="1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CF8F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29" name="Freeform 35">
            <a:extLst>
              <a:ext uri="{FF2B5EF4-FFF2-40B4-BE49-F238E27FC236}">
                <a16:creationId xmlns:a16="http://schemas.microsoft.com/office/drawing/2014/main" id="{4F1ACCEA-1776-4E98-B8CE-338DA39C84CA}"/>
              </a:ext>
            </a:extLst>
          </p:cNvPr>
          <p:cNvSpPr>
            <a:spLocks noEditPoints="1"/>
          </p:cNvSpPr>
          <p:nvPr/>
        </p:nvSpPr>
        <p:spPr bwMode="auto">
          <a:xfrm>
            <a:off x="2786050" y="1931129"/>
            <a:ext cx="160834" cy="164911"/>
          </a:xfrm>
          <a:custGeom>
            <a:avLst/>
            <a:gdLst>
              <a:gd name="T0" fmla="*/ 72 w 167"/>
              <a:gd name="T1" fmla="*/ 144 h 144"/>
              <a:gd name="T2" fmla="*/ 8 w 167"/>
              <a:gd name="T3" fmla="*/ 144 h 144"/>
              <a:gd name="T4" fmla="*/ 0 w 167"/>
              <a:gd name="T5" fmla="*/ 79 h 144"/>
              <a:gd name="T6" fmla="*/ 72 w 167"/>
              <a:gd name="T7" fmla="*/ 0 h 144"/>
              <a:gd name="T8" fmla="*/ 72 w 167"/>
              <a:gd name="T9" fmla="*/ 31 h 144"/>
              <a:gd name="T10" fmla="*/ 38 w 167"/>
              <a:gd name="T11" fmla="*/ 67 h 144"/>
              <a:gd name="T12" fmla="*/ 38 w 167"/>
              <a:gd name="T13" fmla="*/ 83 h 144"/>
              <a:gd name="T14" fmla="*/ 72 w 167"/>
              <a:gd name="T15" fmla="*/ 83 h 144"/>
              <a:gd name="T16" fmla="*/ 72 w 167"/>
              <a:gd name="T17" fmla="*/ 144 h 144"/>
              <a:gd name="T18" fmla="*/ 167 w 167"/>
              <a:gd name="T19" fmla="*/ 144 h 144"/>
              <a:gd name="T20" fmla="*/ 103 w 167"/>
              <a:gd name="T21" fmla="*/ 144 h 144"/>
              <a:gd name="T22" fmla="*/ 95 w 167"/>
              <a:gd name="T23" fmla="*/ 79 h 144"/>
              <a:gd name="T24" fmla="*/ 166 w 167"/>
              <a:gd name="T25" fmla="*/ 0 h 144"/>
              <a:gd name="T26" fmla="*/ 166 w 167"/>
              <a:gd name="T27" fmla="*/ 31 h 144"/>
              <a:gd name="T28" fmla="*/ 133 w 167"/>
              <a:gd name="T29" fmla="*/ 67 h 144"/>
              <a:gd name="T30" fmla="*/ 133 w 167"/>
              <a:gd name="T31" fmla="*/ 83 h 144"/>
              <a:gd name="T32" fmla="*/ 167 w 167"/>
              <a:gd name="T33" fmla="*/ 83 h 144"/>
              <a:gd name="T34" fmla="*/ 167 w 167"/>
              <a:gd name="T3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7" h="144">
                <a:moveTo>
                  <a:pt x="72" y="144"/>
                </a:moveTo>
                <a:cubicBezTo>
                  <a:pt x="8" y="144"/>
                  <a:pt x="8" y="144"/>
                  <a:pt x="8" y="144"/>
                </a:cubicBezTo>
                <a:cubicBezTo>
                  <a:pt x="3" y="119"/>
                  <a:pt x="0" y="98"/>
                  <a:pt x="0" y="79"/>
                </a:cubicBezTo>
                <a:cubicBezTo>
                  <a:pt x="0" y="26"/>
                  <a:pt x="24" y="0"/>
                  <a:pt x="72" y="0"/>
                </a:cubicBezTo>
                <a:cubicBezTo>
                  <a:pt x="72" y="31"/>
                  <a:pt x="72" y="31"/>
                  <a:pt x="72" y="31"/>
                </a:cubicBezTo>
                <a:cubicBezTo>
                  <a:pt x="49" y="31"/>
                  <a:pt x="38" y="43"/>
                  <a:pt x="38" y="67"/>
                </a:cubicBezTo>
                <a:cubicBezTo>
                  <a:pt x="38" y="83"/>
                  <a:pt x="38" y="83"/>
                  <a:pt x="38" y="83"/>
                </a:cubicBezTo>
                <a:cubicBezTo>
                  <a:pt x="72" y="83"/>
                  <a:pt x="72" y="83"/>
                  <a:pt x="72" y="83"/>
                </a:cubicBezTo>
                <a:lnTo>
                  <a:pt x="72" y="144"/>
                </a:lnTo>
                <a:close/>
                <a:moveTo>
                  <a:pt x="167" y="144"/>
                </a:moveTo>
                <a:cubicBezTo>
                  <a:pt x="103" y="144"/>
                  <a:pt x="103" y="144"/>
                  <a:pt x="103" y="144"/>
                </a:cubicBezTo>
                <a:cubicBezTo>
                  <a:pt x="98" y="119"/>
                  <a:pt x="95" y="98"/>
                  <a:pt x="95" y="79"/>
                </a:cubicBezTo>
                <a:cubicBezTo>
                  <a:pt x="95" y="26"/>
                  <a:pt x="119" y="0"/>
                  <a:pt x="166" y="0"/>
                </a:cubicBezTo>
                <a:cubicBezTo>
                  <a:pt x="166" y="31"/>
                  <a:pt x="166" y="31"/>
                  <a:pt x="166" y="31"/>
                </a:cubicBezTo>
                <a:cubicBezTo>
                  <a:pt x="144" y="31"/>
                  <a:pt x="133" y="43"/>
                  <a:pt x="133" y="67"/>
                </a:cubicBezTo>
                <a:cubicBezTo>
                  <a:pt x="133" y="83"/>
                  <a:pt x="133" y="83"/>
                  <a:pt x="133" y="83"/>
                </a:cubicBezTo>
                <a:cubicBezTo>
                  <a:pt x="167" y="83"/>
                  <a:pt x="167" y="83"/>
                  <a:pt x="167" y="83"/>
                </a:cubicBezTo>
                <a:lnTo>
                  <a:pt x="167" y="1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rgbClr val="FCF8F2"/>
              </a:solidFill>
              <a:latin typeface="나눔고딕OTF" pitchFamily="34" charset="-127"/>
              <a:ea typeface="나눔고딕OTF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39552" y="321423"/>
            <a:ext cx="4461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등하교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셔틀버스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9552" y="1020801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개요와 목표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한쪽 모서리가 둥근 사각형 38">
            <a:extLst>
              <a:ext uri="{FF2B5EF4-FFF2-40B4-BE49-F238E27FC236}">
                <a16:creationId xmlns:a16="http://schemas.microsoft.com/office/drawing/2014/main" id="{69297B76-8710-4B1F-8622-F092DA313A96}"/>
              </a:ext>
            </a:extLst>
          </p:cNvPr>
          <p:cNvSpPr/>
          <p:nvPr/>
        </p:nvSpPr>
        <p:spPr>
          <a:xfrm flipH="1" flipV="1">
            <a:off x="2191864" y="2689059"/>
            <a:ext cx="6952136" cy="1529443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한쪽 모서리가 둥근 사각형 32">
            <a:extLst>
              <a:ext uri="{FF2B5EF4-FFF2-40B4-BE49-F238E27FC236}">
                <a16:creationId xmlns:a16="http://schemas.microsoft.com/office/drawing/2014/main" id="{60537BD0-5F5C-4B3D-8734-ACD0AB3DE772}"/>
              </a:ext>
            </a:extLst>
          </p:cNvPr>
          <p:cNvSpPr/>
          <p:nvPr/>
        </p:nvSpPr>
        <p:spPr>
          <a:xfrm flipH="1" flipV="1">
            <a:off x="3216740" y="3200947"/>
            <a:ext cx="5927260" cy="1102514"/>
          </a:xfrm>
          <a:prstGeom prst="round1Rect">
            <a:avLst>
              <a:gd name="adj" fmla="val 7684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D19BEB-4B3A-4A3C-A1FA-E08911CEE317}"/>
              </a:ext>
            </a:extLst>
          </p:cNvPr>
          <p:cNvSpPr/>
          <p:nvPr/>
        </p:nvSpPr>
        <p:spPr>
          <a:xfrm flipH="1">
            <a:off x="2012036" y="3215807"/>
            <a:ext cx="1204705" cy="11646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99747600-F2D5-4F55-81F0-6993082FF1B2}"/>
              </a:ext>
            </a:extLst>
          </p:cNvPr>
          <p:cNvSpPr txBox="1">
            <a:spLocks/>
          </p:cNvSpPr>
          <p:nvPr/>
        </p:nvSpPr>
        <p:spPr>
          <a:xfrm>
            <a:off x="3507788" y="3428510"/>
            <a:ext cx="3650038" cy="67710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lvl="0" defTabSz="1067640"/>
            <a:r>
              <a:rPr altLang="en-US" sz="4400" b="0">
                <a:ln>
                  <a:solidFill>
                    <a:srgbClr val="006AB5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  <a:cs typeface="+mn-cs"/>
              </a:rPr>
              <a:t>사용자 요구분석</a:t>
            </a:r>
            <a:endParaRPr lang="ko-KR" altLang="en-US" sz="4400" b="0" dirty="0">
              <a:ln>
                <a:solidFill>
                  <a:srgbClr val="006AB5">
                    <a:alpha val="0"/>
                  </a:srgbClr>
                </a:solidFill>
              </a:ln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11A1B034-FB53-4619-A551-E7080F718FDC}"/>
              </a:ext>
            </a:extLst>
          </p:cNvPr>
          <p:cNvSpPr/>
          <p:nvPr/>
        </p:nvSpPr>
        <p:spPr>
          <a:xfrm rot="16200000">
            <a:off x="1963023" y="2737031"/>
            <a:ext cx="276808" cy="180877"/>
          </a:xfrm>
          <a:prstGeom prst="triangle">
            <a:avLst/>
          </a:prstGeom>
          <a:solidFill>
            <a:srgbClr val="8F9D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한쪽 모서리가 둥근 사각형 34">
            <a:extLst>
              <a:ext uri="{FF2B5EF4-FFF2-40B4-BE49-F238E27FC236}">
                <a16:creationId xmlns:a16="http://schemas.microsoft.com/office/drawing/2014/main" id="{7AE3BDBC-EDF3-43C0-852D-3C9BEC39F44A}"/>
              </a:ext>
            </a:extLst>
          </p:cNvPr>
          <p:cNvSpPr/>
          <p:nvPr/>
        </p:nvSpPr>
        <p:spPr>
          <a:xfrm>
            <a:off x="2012033" y="2829629"/>
            <a:ext cx="1204707" cy="386176"/>
          </a:xfrm>
          <a:prstGeom prst="round1Rect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id="{E9F3F597-FD58-41ED-A5AE-ABEAC1B72E58}"/>
              </a:ext>
            </a:extLst>
          </p:cNvPr>
          <p:cNvSpPr txBox="1">
            <a:spLocks/>
          </p:cNvSpPr>
          <p:nvPr/>
        </p:nvSpPr>
        <p:spPr>
          <a:xfrm>
            <a:off x="2218706" y="2908913"/>
            <a:ext cx="791364" cy="22760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23" rtl="0" eaLnBrk="1" latinLnBrk="1" hangingPunct="1">
              <a:spcBef>
                <a:spcPct val="0"/>
              </a:spcBef>
              <a:buNone/>
              <a:defRPr lang="ko-KR" altLang="en-US" sz="2000" b="1" i="0" kern="1200" spc="0" normalizeH="0" baseline="0" dirty="0">
                <a:solidFill>
                  <a:schemeClr val="tx1"/>
                </a:solidFill>
                <a:latin typeface="Arial Narrow" panose="020B0606020202030204" pitchFamily="34" charset="0"/>
                <a:ea typeface="가는각진제목체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1800" b="0" cap="all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rPr>
              <a:t>chapter</a:t>
            </a:r>
            <a:endParaRPr lang="ko-KR" altLang="en-US" sz="1800" b="0" cap="all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3214686"/>
            <a:ext cx="1093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  <a:latin typeface="나눔고딕OTF ExtraBold" pitchFamily="34" charset="-127"/>
                <a:ea typeface="나눔고딕OTF ExtraBold"/>
              </a:rPr>
              <a:t>2</a:t>
            </a:r>
            <a:endParaRPr lang="ko-KR" altLang="en-US" sz="6000" b="1" dirty="0">
              <a:solidFill>
                <a:schemeClr val="accent1"/>
              </a:solidFill>
              <a:latin typeface="나눔고딕OTF ExtraBold" pitchFamily="34" charset="-127"/>
              <a:ea typeface="나눔고딕OTF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33320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7158" y="2071678"/>
            <a:ext cx="8358246" cy="42148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-288770" y="969081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620688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외부인터페이스 요구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1847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바른고딕" pitchFamily="50" charset="-127"/>
                <a:ea typeface="나눔바른고딕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바른고딕" pitchFamily="50" charset="-127"/>
              <a:ea typeface="나눔바른고딕" pitchFamily="50" charset="-127"/>
              <a:cs typeface="굴림" pitchFamily="50" charset="-127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2488906"/>
            <a:ext cx="8229600" cy="329754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모바일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화면을 이용한 인터페이스가 제공되며 시스템 정보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서비스 정보를 등록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삭제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유지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관리를 지원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u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u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사용자의 입력을 받아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키패드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또는 터치스크린을 인터페이스로 사용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u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Android 7.0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 버전을 사용할 수 있는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스마트폰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대 이상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-288770" y="802123"/>
            <a:ext cx="1278597" cy="71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476672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2"/>
                </a:solidFill>
                <a:latin typeface="나눔바른고딕" pitchFamily="50" charset="-127"/>
                <a:ea typeface="나눔바른고딕" pitchFamily="50" charset="-127"/>
              </a:rPr>
              <a:t>기능 요구</a:t>
            </a:r>
          </a:p>
        </p:txBody>
      </p:sp>
      <p:sp>
        <p:nvSpPr>
          <p:cNvPr id="19" name="직사각형 18"/>
          <p:cNvSpPr/>
          <p:nvPr/>
        </p:nvSpPr>
        <p:spPr>
          <a:xfrm rot="10800000">
            <a:off x="4025601" y="-4553"/>
            <a:ext cx="5137759" cy="182370"/>
          </a:xfrm>
          <a:prstGeom prst="rect">
            <a:avLst/>
          </a:prstGeom>
          <a:solidFill>
            <a:schemeClr val="tx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 rot="10800000">
            <a:off x="8125566" y="-4553"/>
            <a:ext cx="1037794" cy="333718"/>
          </a:xfrm>
          <a:prstGeom prst="rect">
            <a:avLst/>
          </a:prstGeom>
          <a:solidFill>
            <a:schemeClr val="tx2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 rot="10800000">
            <a:off x="8554632" y="-4553"/>
            <a:ext cx="608728" cy="653806"/>
          </a:xfrm>
          <a:prstGeom prst="rect">
            <a:avLst/>
          </a:prstGeom>
          <a:solidFill>
            <a:schemeClr val="tx2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>
            <a:off x="8858996" y="-4553"/>
            <a:ext cx="304364" cy="987524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67544" y="1857364"/>
          <a:ext cx="8280920" cy="4451957"/>
        </p:xfrm>
        <a:graphic>
          <a:graphicData uri="http://schemas.openxmlformats.org/drawingml/2006/table">
            <a:tbl>
              <a:tblPr/>
              <a:tblGrid>
                <a:gridCol w="106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5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FFFFFF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분류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6200" marR="7620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FFFFFF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질문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6200" marR="7620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FFFFFF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사례</a:t>
                      </a:r>
                      <a:endParaRPr lang="ko-KR" altLang="en-US" sz="24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6200" marR="7620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5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기능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6200" marR="7620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시스템이 무엇을 하는가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시스템이 언제 그 일을 하는가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모바일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승차 기능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등하교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시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자료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6200" marR="7620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시스템에 유입되는 자료의 양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최소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3000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바이트* 건수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입출력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6200" marR="7620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다른 시스템에서 유입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배출되는 입력은 무엇인가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계좌 정보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6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  <a:endParaRPr lang="ko-KR" altLang="en-US" sz="2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76200" marR="7620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누가 시스템을 사용할 것인가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셔틀버스를 이용하는 학생과 기사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6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나눔바른고딕" pitchFamily="50" charset="-127"/>
                          <a:ea typeface="나눔바른고딕" pitchFamily="50" charset="-127"/>
                        </a:rPr>
                        <a:t>성능</a:t>
                      </a:r>
                    </a:p>
                  </a:txBody>
                  <a:tcPr marL="76200" marR="7620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시스템의 속도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반응 시간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처리율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시스템에 의하여 처리되는 자료의 크기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20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초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10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건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시간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2.4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메가바이트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일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2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latin typeface="나눔바른고딕" pitchFamily="50" charset="-127"/>
                          <a:ea typeface="나눔바른고딕" pitchFamily="50" charset="-127"/>
                        </a:rPr>
                        <a:t>보안</a:t>
                      </a:r>
                    </a:p>
                  </a:txBody>
                  <a:tcPr marL="76200" marR="76200" marT="30480" marB="304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사용자들 사이에 타인의 데이터 또는 프로그램 접근 방지 방법은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시스템의 백업 기간 및 책임자는 누구인가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?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시스템 접근 권한 부여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오류 개선 시 해당 시스템의 담당자가 책임</a:t>
                      </a:r>
                    </a:p>
                  </a:txBody>
                  <a:tcPr marL="76200" marR="7620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794</Words>
  <Application>Microsoft Office PowerPoint</Application>
  <PresentationFormat>화면 슬라이드 쇼(4:3)</PresentationFormat>
  <Paragraphs>365</Paragraphs>
  <Slides>26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나눔스퀘어 Bold</vt:lpstr>
      <vt:lpstr>배달의민족 한나는 열한살</vt:lpstr>
      <vt:lpstr>Rix모던고딕 B</vt:lpstr>
      <vt:lpstr>나눔바른고딕</vt:lpstr>
      <vt:lpstr>나눔고딕OTF ExtraBold</vt:lpstr>
      <vt:lpstr>Wingdings</vt:lpstr>
      <vt:lpstr>나눔고딕OTF</vt:lpstr>
      <vt:lpstr>맑은 고딕</vt:lpstr>
      <vt:lpstr>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등하교 셔틀버스 어플리케이션</dc:title>
  <dc:creator>Windows User</dc:creator>
  <cp:lastModifiedBy>Sun Min Lee</cp:lastModifiedBy>
  <cp:revision>246</cp:revision>
  <dcterms:created xsi:type="dcterms:W3CDTF">2018-10-10T05:48:04Z</dcterms:created>
  <dcterms:modified xsi:type="dcterms:W3CDTF">2019-07-15T11:24:15Z</dcterms:modified>
</cp:coreProperties>
</file>