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67" r:id="rId2"/>
    <p:sldId id="287" r:id="rId3"/>
    <p:sldId id="326" r:id="rId4"/>
    <p:sldId id="278" r:id="rId5"/>
    <p:sldId id="290" r:id="rId6"/>
    <p:sldId id="335" r:id="rId7"/>
    <p:sldId id="347" r:id="rId8"/>
    <p:sldId id="331" r:id="rId9"/>
    <p:sldId id="343" r:id="rId10"/>
    <p:sldId id="344" r:id="rId11"/>
    <p:sldId id="345" r:id="rId12"/>
    <p:sldId id="346" r:id="rId13"/>
    <p:sldId id="342" r:id="rId14"/>
    <p:sldId id="351" r:id="rId15"/>
    <p:sldId id="349" r:id="rId16"/>
    <p:sldId id="338" r:id="rId17"/>
    <p:sldId id="337" r:id="rId18"/>
    <p:sldId id="291" r:id="rId19"/>
    <p:sldId id="341" r:id="rId20"/>
    <p:sldId id="340" r:id="rId21"/>
    <p:sldId id="350" r:id="rId22"/>
    <p:sldId id="292" r:id="rId23"/>
    <p:sldId id="313" r:id="rId24"/>
    <p:sldId id="314" r:id="rId25"/>
    <p:sldId id="266" r:id="rId26"/>
  </p:sldIdLst>
  <p:sldSz cx="9144000" cy="6858000" type="screen4x3"/>
  <p:notesSz cx="6858000" cy="9144000"/>
  <p:embeddedFontLst>
    <p:embeddedFont>
      <p:font typeface="나눔바른고딕" panose="020B0600000101010101" charset="-127"/>
      <p:regular r:id="rId28"/>
      <p:bold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9B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9" autoAdjust="0"/>
    <p:restoredTop sz="86863" autoAdjust="0"/>
  </p:normalViewPr>
  <p:slideViewPr>
    <p:cSldViewPr>
      <p:cViewPr varScale="1">
        <p:scale>
          <a:sx n="58" d="100"/>
          <a:sy n="58" d="100"/>
        </p:scale>
        <p:origin x="177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C7201-F8A5-4124-865A-B99A2205F900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8EB54-F39C-4416-B9C8-45DF2E4839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8EB54-F39C-4416-B9C8-45DF2E48397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2.1.3 </a:t>
            </a:r>
            <a:r>
              <a:rPr lang="ko-KR" altLang="en-US" dirty="0"/>
              <a:t>소프트웨어 및 통신 인터페이스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8EB54-F39C-4416-B9C8-45DF2E48397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2.1.3 </a:t>
            </a:r>
            <a:r>
              <a:rPr lang="ko-KR" altLang="en-US" dirty="0"/>
              <a:t>소프트웨어 및 통신 인터페이스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8EB54-F39C-4416-B9C8-45DF2E48397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추출 세 가지 단계</a:t>
            </a:r>
            <a:endParaRPr lang="en-US" altLang="ko-KR" dirty="0"/>
          </a:p>
          <a:p>
            <a:pPr lvl="1"/>
            <a:r>
              <a:rPr lang="ko-KR" altLang="en-US" dirty="0"/>
              <a:t>응용에 대한 정보 출처 파악</a:t>
            </a:r>
            <a:endParaRPr lang="en-US" altLang="ko-KR" dirty="0"/>
          </a:p>
          <a:p>
            <a:pPr lvl="1"/>
            <a:r>
              <a:rPr lang="ko-KR" altLang="en-US" dirty="0"/>
              <a:t>응용에 대한 정보 취합</a:t>
            </a:r>
            <a:endParaRPr lang="en-US" altLang="ko-KR" dirty="0"/>
          </a:p>
          <a:p>
            <a:pPr lvl="1"/>
            <a:r>
              <a:rPr lang="ko-KR" altLang="en-US" dirty="0"/>
              <a:t>요구와 제한 사항의 정의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정보 수집 방법</a:t>
            </a:r>
            <a:endParaRPr lang="en-US" altLang="ko-KR" dirty="0"/>
          </a:p>
          <a:p>
            <a:pPr lvl="1"/>
            <a:r>
              <a:rPr lang="ko-KR" altLang="en-US" dirty="0"/>
              <a:t>고객의 발표</a:t>
            </a:r>
            <a:endParaRPr lang="en-US" altLang="ko-KR" dirty="0"/>
          </a:p>
          <a:p>
            <a:pPr lvl="1"/>
            <a:r>
              <a:rPr lang="ko-KR" altLang="en-US" dirty="0"/>
              <a:t>문헌 조사</a:t>
            </a:r>
            <a:endParaRPr lang="en-US" altLang="ko-KR" dirty="0"/>
          </a:p>
          <a:p>
            <a:pPr lvl="1"/>
            <a:r>
              <a:rPr lang="ko-KR" altLang="en-US" dirty="0"/>
              <a:t>업무 절차와 양식 조사</a:t>
            </a:r>
            <a:endParaRPr lang="en-US" altLang="ko-KR" dirty="0"/>
          </a:p>
          <a:p>
            <a:pPr lvl="1"/>
            <a:r>
              <a:rPr lang="ko-KR" altLang="en-US" dirty="0"/>
              <a:t>관련자들 설문지</a:t>
            </a:r>
            <a:endParaRPr lang="en-US" altLang="ko-KR" dirty="0"/>
          </a:p>
          <a:p>
            <a:pPr lvl="1"/>
            <a:r>
              <a:rPr lang="ko-KR" altLang="en-US" dirty="0"/>
              <a:t>사용자와의 인터뷰</a:t>
            </a:r>
            <a:endParaRPr lang="en-US" altLang="ko-KR" dirty="0"/>
          </a:p>
          <a:p>
            <a:pPr lvl="1"/>
            <a:r>
              <a:rPr lang="ko-KR" altLang="en-US" dirty="0"/>
              <a:t>브레인 </a:t>
            </a:r>
            <a:r>
              <a:rPr lang="ko-KR" altLang="en-US" dirty="0" err="1"/>
              <a:t>스토밍</a:t>
            </a:r>
            <a:r>
              <a:rPr lang="ko-KR" altLang="en-US" dirty="0"/>
              <a:t> 회의</a:t>
            </a:r>
            <a:endParaRPr lang="en-US" altLang="ko-KR" dirty="0"/>
          </a:p>
          <a:p>
            <a:pPr lvl="1"/>
            <a:r>
              <a:rPr lang="ko-KR" altLang="en-US" dirty="0"/>
              <a:t>사용 스토리 또는 사용사례 작성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8EB54-F39C-4416-B9C8-45DF2E48397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카드 결제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실시간 계좌 이체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무통장 입금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학생 개인 승차권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잔고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QR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코드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금액권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사용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446088" marR="254000" indent="-192088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200" dirty="0">
              <a:solidFill>
                <a:srgbClr val="00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8EB54-F39C-4416-B9C8-45DF2E48397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3.1 </a:t>
            </a:r>
            <a:r>
              <a:rPr lang="ko-KR" altLang="en-US" dirty="0"/>
              <a:t>성능요구</a:t>
            </a:r>
            <a:r>
              <a:rPr lang="en-US" altLang="ko-KR" dirty="0"/>
              <a:t>(</a:t>
            </a:r>
            <a:r>
              <a:rPr lang="ko-KR" altLang="en-US" dirty="0"/>
              <a:t>반응 시간</a:t>
            </a:r>
            <a:r>
              <a:rPr lang="en-US" altLang="ko-KR" dirty="0"/>
              <a:t>, </a:t>
            </a:r>
            <a:r>
              <a:rPr lang="ko-KR" altLang="en-US" dirty="0"/>
              <a:t>처리 소요 시간</a:t>
            </a:r>
            <a:r>
              <a:rPr lang="en-US" altLang="ko-KR" dirty="0"/>
              <a:t>, </a:t>
            </a:r>
            <a:r>
              <a:rPr lang="ko-KR" altLang="en-US" dirty="0"/>
              <a:t>처리율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86D94-BABF-40C9-B4E7-98C42E979587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3.1 </a:t>
            </a:r>
            <a:r>
              <a:rPr lang="ko-KR" altLang="en-US" dirty="0"/>
              <a:t>성능요구</a:t>
            </a:r>
            <a:r>
              <a:rPr lang="en-US" altLang="ko-KR" dirty="0"/>
              <a:t>(</a:t>
            </a:r>
            <a:r>
              <a:rPr lang="ko-KR" altLang="en-US" dirty="0"/>
              <a:t>반응 시간</a:t>
            </a:r>
            <a:r>
              <a:rPr lang="en-US" altLang="ko-KR" dirty="0"/>
              <a:t>, </a:t>
            </a:r>
            <a:r>
              <a:rPr lang="ko-KR" altLang="en-US" dirty="0"/>
              <a:t>처리 소요 시간</a:t>
            </a:r>
            <a:r>
              <a:rPr lang="en-US" altLang="ko-KR" dirty="0"/>
              <a:t>, </a:t>
            </a:r>
            <a:r>
              <a:rPr lang="ko-KR" altLang="en-US" dirty="0"/>
              <a:t>처리율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86D94-BABF-40C9-B4E7-98C42E979587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7A747-DBA7-4A7C-973D-D98575AA69E2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진화적 모델에서 릴리스 구성 방법을 점증적 방법으로 하기로 하고 </a:t>
            </a:r>
            <a:r>
              <a:rPr lang="en-US" altLang="ko-KR" dirty="0"/>
              <a:t>(</a:t>
            </a:r>
            <a:r>
              <a:rPr lang="ko-KR" altLang="en-US" dirty="0"/>
              <a:t>개발 시간을 줄여 빨리 출시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기능이 하나씩 추가될 때마다 시장에 출시하기 위해</a:t>
            </a:r>
            <a:r>
              <a:rPr lang="en-US" altLang="ko-KR" baseline="0" dirty="0"/>
              <a:t> </a:t>
            </a:r>
            <a:r>
              <a:rPr lang="ko-KR" altLang="en-US" dirty="0"/>
              <a:t>가장 우선적인 기능</a:t>
            </a:r>
            <a:r>
              <a:rPr lang="ko-KR" altLang="en-US" baseline="0" dirty="0"/>
              <a:t> 순서대로 개발하기로 함</a:t>
            </a:r>
            <a:endParaRPr lang="en-US" altLang="ko-KR" baseline="0" dirty="0"/>
          </a:p>
          <a:p>
            <a:pPr>
              <a:buFont typeface="Arial" pitchFamily="34" charset="0"/>
              <a:buChar char="•"/>
            </a:pPr>
            <a:r>
              <a:rPr lang="ko-KR" altLang="en-US" sz="1200" dirty="0"/>
              <a:t>승차권 결제 및 사용 시스템 제공</a:t>
            </a:r>
            <a:endParaRPr lang="en-US" altLang="ko-KR" sz="1200" dirty="0"/>
          </a:p>
          <a:p>
            <a:pPr>
              <a:buFont typeface="Arial" pitchFamily="34" charset="0"/>
              <a:buChar char="•"/>
            </a:pPr>
            <a:r>
              <a:rPr lang="en-US" altLang="ko-KR" sz="1200" dirty="0"/>
              <a:t> </a:t>
            </a:r>
            <a:r>
              <a:rPr lang="ko-KR" altLang="en-US" sz="1200" dirty="0"/>
              <a:t>위치기반 서비스 제공</a:t>
            </a:r>
            <a:endParaRPr lang="en-US" altLang="ko-KR" sz="1200" dirty="0"/>
          </a:p>
          <a:p>
            <a:pPr>
              <a:buFont typeface="Arial" pitchFamily="34" charset="0"/>
              <a:buChar char="•"/>
            </a:pPr>
            <a:r>
              <a:rPr lang="en-US" altLang="ko-KR" sz="1200" dirty="0"/>
              <a:t> </a:t>
            </a:r>
            <a:r>
              <a:rPr lang="ko-KR" altLang="en-US" sz="1200" dirty="0"/>
              <a:t>좌석 정보 제공</a:t>
            </a:r>
            <a:endParaRPr lang="en-US" altLang="ko-KR" sz="1200" dirty="0"/>
          </a:p>
          <a:p>
            <a:pPr>
              <a:buFont typeface="Arial" pitchFamily="34" charset="0"/>
              <a:buChar char="•"/>
            </a:pPr>
            <a:r>
              <a:rPr lang="ko-KR" altLang="en-US" sz="1200" dirty="0"/>
              <a:t>통계 기능 제공</a:t>
            </a:r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86D94-BABF-40C9-B4E7-98C42E979587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B93-BA86-44EF-9D88-02C8A40CED6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6555-816E-492D-A985-2848BC7980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B93-BA86-44EF-9D88-02C8A40CED6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6555-816E-492D-A985-2848BC7980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B93-BA86-44EF-9D88-02C8A40CED6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6555-816E-492D-A985-2848BC7980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B93-BA86-44EF-9D88-02C8A40CED6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6555-816E-492D-A985-2848BC7980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B93-BA86-44EF-9D88-02C8A40CED6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6555-816E-492D-A985-2848BC7980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B93-BA86-44EF-9D88-02C8A40CED6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6555-816E-492D-A985-2848BC7980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B93-BA86-44EF-9D88-02C8A40CED6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6555-816E-492D-A985-2848BC7980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B93-BA86-44EF-9D88-02C8A40CED6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6555-816E-492D-A985-2848BC7980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B93-BA86-44EF-9D88-02C8A40CED6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6555-816E-492D-A985-2848BC7980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B93-BA86-44EF-9D88-02C8A40CED6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6555-816E-492D-A985-2848BC7980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B93-BA86-44EF-9D88-02C8A40CED6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6555-816E-492D-A985-2848BC7980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83B93-BA86-44EF-9D88-02C8A40CED6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96555-816E-492D-A985-2848BC7980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0" y="1"/>
            <a:ext cx="9144000" cy="3223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9" rIns="91417" bIns="45709"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0" y="6597354"/>
            <a:ext cx="9144000" cy="260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9" rIns="91417" bIns="45709"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0" y="1785926"/>
            <a:ext cx="9144000" cy="2147540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b="1"/>
          </a:p>
        </p:txBody>
      </p:sp>
      <p:sp>
        <p:nvSpPr>
          <p:cNvPr id="41" name="직각 삼각형 40"/>
          <p:cNvSpPr/>
          <p:nvPr/>
        </p:nvSpPr>
        <p:spPr>
          <a:xfrm>
            <a:off x="-12700" y="3332429"/>
            <a:ext cx="613736" cy="613736"/>
          </a:xfrm>
          <a:prstGeom prst="rtTriangle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42" name="직각 삼각형 41"/>
          <p:cNvSpPr/>
          <p:nvPr/>
        </p:nvSpPr>
        <p:spPr>
          <a:xfrm>
            <a:off x="-12700" y="2718692"/>
            <a:ext cx="613736" cy="613736"/>
          </a:xfrm>
          <a:prstGeom prst="rtTriangle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43" name="직각 삼각형 42"/>
          <p:cNvSpPr/>
          <p:nvPr/>
        </p:nvSpPr>
        <p:spPr>
          <a:xfrm>
            <a:off x="583172" y="2718692"/>
            <a:ext cx="613736" cy="613736"/>
          </a:xfrm>
          <a:prstGeom prst="rtTriangl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44" name="직각 삼각형 43"/>
          <p:cNvSpPr/>
          <p:nvPr/>
        </p:nvSpPr>
        <p:spPr>
          <a:xfrm>
            <a:off x="583172" y="3332429"/>
            <a:ext cx="613736" cy="613736"/>
          </a:xfrm>
          <a:prstGeom prst="rtTriangle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45" name="직각 삼각형 44"/>
          <p:cNvSpPr/>
          <p:nvPr/>
        </p:nvSpPr>
        <p:spPr>
          <a:xfrm>
            <a:off x="1184287" y="3332429"/>
            <a:ext cx="613736" cy="613736"/>
          </a:xfrm>
          <a:prstGeom prst="rtTriangle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47" name="직각 삼각형 46"/>
          <p:cNvSpPr/>
          <p:nvPr/>
        </p:nvSpPr>
        <p:spPr>
          <a:xfrm>
            <a:off x="1184287" y="2718692"/>
            <a:ext cx="613736" cy="613736"/>
          </a:xfrm>
          <a:prstGeom prst="rtTriangle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53" name="직각 삼각형 52"/>
          <p:cNvSpPr/>
          <p:nvPr/>
        </p:nvSpPr>
        <p:spPr>
          <a:xfrm>
            <a:off x="1184287" y="2104956"/>
            <a:ext cx="613736" cy="613736"/>
          </a:xfrm>
          <a:prstGeom prst="rtTriangle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54" name="직각 삼각형 53"/>
          <p:cNvSpPr/>
          <p:nvPr/>
        </p:nvSpPr>
        <p:spPr>
          <a:xfrm>
            <a:off x="583172" y="2104956"/>
            <a:ext cx="613736" cy="613736"/>
          </a:xfrm>
          <a:prstGeom prst="rtTriangle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55" name="직각 삼각형 54"/>
          <p:cNvSpPr/>
          <p:nvPr/>
        </p:nvSpPr>
        <p:spPr>
          <a:xfrm>
            <a:off x="-12700" y="2104956"/>
            <a:ext cx="613736" cy="613736"/>
          </a:xfrm>
          <a:prstGeom prst="rtTriangle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56" name="직각 삼각형 55"/>
          <p:cNvSpPr/>
          <p:nvPr/>
        </p:nvSpPr>
        <p:spPr>
          <a:xfrm>
            <a:off x="1798024" y="2718692"/>
            <a:ext cx="613736" cy="613736"/>
          </a:xfrm>
          <a:prstGeom prst="rtTriangle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57" name="직각 삼각형 56"/>
          <p:cNvSpPr/>
          <p:nvPr/>
        </p:nvSpPr>
        <p:spPr>
          <a:xfrm>
            <a:off x="1798024" y="3321604"/>
            <a:ext cx="613736" cy="613736"/>
          </a:xfrm>
          <a:prstGeom prst="rtTriangle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99384" y="1921412"/>
            <a:ext cx="7215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err="1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등하교</a:t>
            </a:r>
            <a:r>
              <a:rPr lang="ko-KR" altLang="en-US" sz="5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셔틀버스 </a:t>
            </a:r>
            <a:endParaRPr lang="en-US" altLang="ko-KR" sz="54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5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어플리케이션</a:t>
            </a:r>
            <a:r>
              <a:rPr lang="en-US" altLang="ko-KR" sz="5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5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요구분석</a:t>
            </a:r>
          </a:p>
        </p:txBody>
      </p:sp>
      <p:pic>
        <p:nvPicPr>
          <p:cNvPr id="1026" name="Picture 2" descr="https://lh4.googleusercontent.com/rEhbMQ4C88STF1mwApD3n14-99G7nmg3bw7wrWAzVy8g976bWi4A5Bs9ZGMgYbw-nSQtS3bmUa-wVJ8ZDktxw6n7PChPIOD-gJblqsXNu-3Jk6KYyZq10H6AkeZfyG36gbuuAkN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1056" y="2071678"/>
            <a:ext cx="876300" cy="704851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785786" y="4786322"/>
            <a:ext cx="1643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Y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AKGWA</a:t>
            </a:r>
          </a:p>
          <a:p>
            <a:pPr algn="ctr"/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약과    </a:t>
            </a:r>
          </a:p>
        </p:txBody>
      </p:sp>
    </p:spTree>
    <p:extLst>
      <p:ext uri="{BB962C8B-B14F-4D97-AF65-F5344CB8AC3E}">
        <p14:creationId xmlns:p14="http://schemas.microsoft.com/office/powerpoint/2010/main" val="299041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88770" y="802123"/>
            <a:ext cx="1278597" cy="718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54465"/>
            <a:ext cx="5746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2.</a:t>
            </a:r>
            <a:r>
              <a:rPr lang="ko-KR" altLang="en-US" sz="44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기능 요구</a:t>
            </a:r>
          </a:p>
        </p:txBody>
      </p:sp>
      <p:sp>
        <p:nvSpPr>
          <p:cNvPr id="19" name="직사각형 18"/>
          <p:cNvSpPr/>
          <p:nvPr/>
        </p:nvSpPr>
        <p:spPr>
          <a:xfrm rot="10800000">
            <a:off x="4025601" y="-4553"/>
            <a:ext cx="5137759" cy="182370"/>
          </a:xfrm>
          <a:prstGeom prst="rect">
            <a:avLst/>
          </a:prstGeom>
          <a:solidFill>
            <a:schemeClr val="tx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9552" y="853843"/>
            <a:ext cx="646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1"/>
                </a:solidFill>
                <a:latin typeface="나눔바른고딕" pitchFamily="50" charset="-127"/>
                <a:ea typeface="나눔바른고딕" pitchFamily="50" charset="-127"/>
              </a:rPr>
              <a:t>비즈니스 규칙</a:t>
            </a:r>
          </a:p>
        </p:txBody>
      </p:sp>
      <p:pic>
        <p:nvPicPr>
          <p:cNvPr id="11" name="그림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1000108"/>
            <a:ext cx="5648340" cy="5513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000100" y="2000240"/>
          <a:ext cx="7143799" cy="2250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7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2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2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ID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정의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소스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0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0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0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0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0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88770" y="802123"/>
            <a:ext cx="1278597" cy="718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54465"/>
            <a:ext cx="5746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2.</a:t>
            </a:r>
            <a:r>
              <a:rPr lang="ko-KR" altLang="en-US" sz="44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기능 요구</a:t>
            </a:r>
          </a:p>
        </p:txBody>
      </p:sp>
      <p:sp>
        <p:nvSpPr>
          <p:cNvPr id="19" name="직사각형 18"/>
          <p:cNvSpPr/>
          <p:nvPr/>
        </p:nvSpPr>
        <p:spPr>
          <a:xfrm rot="10800000">
            <a:off x="4025601" y="-4553"/>
            <a:ext cx="5137759" cy="182370"/>
          </a:xfrm>
          <a:prstGeom prst="rect">
            <a:avLst/>
          </a:prstGeom>
          <a:solidFill>
            <a:schemeClr val="tx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9552" y="853843"/>
            <a:ext cx="646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1"/>
                </a:solidFill>
                <a:latin typeface="나눔바른고딕" pitchFamily="50" charset="-127"/>
                <a:ea typeface="나눔바른고딕" pitchFamily="50" charset="-127"/>
              </a:rPr>
              <a:t>비즈니스 규칙</a:t>
            </a:r>
          </a:p>
        </p:txBody>
      </p:sp>
      <p:pic>
        <p:nvPicPr>
          <p:cNvPr id="11" name="그림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1000108"/>
            <a:ext cx="5648340" cy="5513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88770" y="802123"/>
            <a:ext cx="1278597" cy="718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54465"/>
            <a:ext cx="5746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2.</a:t>
            </a:r>
            <a:r>
              <a:rPr lang="ko-KR" altLang="en-US" sz="44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기능 요구</a:t>
            </a:r>
          </a:p>
        </p:txBody>
      </p:sp>
      <p:sp>
        <p:nvSpPr>
          <p:cNvPr id="19" name="직사각형 18"/>
          <p:cNvSpPr/>
          <p:nvPr/>
        </p:nvSpPr>
        <p:spPr>
          <a:xfrm rot="10800000">
            <a:off x="4025601" y="-4553"/>
            <a:ext cx="5137759" cy="182370"/>
          </a:xfrm>
          <a:prstGeom prst="rect">
            <a:avLst/>
          </a:prstGeom>
          <a:solidFill>
            <a:schemeClr val="tx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9552" y="853843"/>
            <a:ext cx="646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1"/>
                </a:solidFill>
                <a:latin typeface="나눔바른고딕" pitchFamily="50" charset="-127"/>
                <a:ea typeface="나눔바른고딕" pitchFamily="50" charset="-127"/>
              </a:rPr>
              <a:t>요구 추출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88770" y="802123"/>
            <a:ext cx="1278597" cy="718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54465"/>
            <a:ext cx="5746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2.</a:t>
            </a:r>
            <a:r>
              <a:rPr lang="ko-KR" altLang="en-US" sz="44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기능 요구</a:t>
            </a:r>
          </a:p>
        </p:txBody>
      </p:sp>
      <p:sp>
        <p:nvSpPr>
          <p:cNvPr id="19" name="직사각형 18"/>
          <p:cNvSpPr/>
          <p:nvPr/>
        </p:nvSpPr>
        <p:spPr>
          <a:xfrm rot="10800000">
            <a:off x="4025601" y="-4553"/>
            <a:ext cx="5137759" cy="182370"/>
          </a:xfrm>
          <a:prstGeom prst="rect">
            <a:avLst/>
          </a:prstGeom>
          <a:solidFill>
            <a:schemeClr val="tx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28794" y="2143116"/>
            <a:ext cx="5286412" cy="3857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3F4CB93-20F7-485F-85CF-899C64ECDAD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43834" y="2428868"/>
            <a:ext cx="1214446" cy="1199328"/>
          </a:xfrm>
          <a:prstGeom prst="rect">
            <a:avLst/>
          </a:prstGeom>
        </p:spPr>
      </p:pic>
      <p:grpSp>
        <p:nvGrpSpPr>
          <p:cNvPr id="2" name="그룹 23"/>
          <p:cNvGrpSpPr/>
          <p:nvPr/>
        </p:nvGrpSpPr>
        <p:grpSpPr>
          <a:xfrm>
            <a:off x="357158" y="3214686"/>
            <a:ext cx="1399078" cy="1726654"/>
            <a:chOff x="642910" y="3214686"/>
            <a:chExt cx="1399078" cy="1726654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3F4CB93-20F7-485F-85CF-899C64ECD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910" y="3214686"/>
              <a:ext cx="1399078" cy="1381662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928662" y="4572008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나눔바른고딕" pitchFamily="50" charset="-127"/>
                  <a:ea typeface="나눔바른고딕" pitchFamily="50" charset="-127"/>
                </a:rPr>
                <a:t>USER</a:t>
              </a:r>
              <a:endParaRPr lang="ko-KR" altLang="en-US" b="1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52A1D40F-9BFA-4045-AC2B-F589030AE36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72396" y="4286256"/>
            <a:ext cx="1357322" cy="133369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000232" y="2202412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ko-KR" altLang="en-US" b="1" dirty="0" err="1">
                <a:latin typeface="나눔바른고딕" pitchFamily="50" charset="-127"/>
                <a:ea typeface="나눔바른고딕" pitchFamily="50" charset="-127"/>
              </a:rPr>
              <a:t>등하교</a:t>
            </a:r>
            <a:r>
              <a:rPr lang="ko-KR" altLang="en-US" b="1" dirty="0">
                <a:latin typeface="나눔바른고딕" pitchFamily="50" charset="-127"/>
                <a:ea typeface="나눔바른고딕" pitchFamily="50" charset="-127"/>
              </a:rPr>
              <a:t> 어플리케이션</a:t>
            </a:r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&gt;</a:t>
            </a:r>
            <a:endParaRPr lang="ko-KR" altLang="en-US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9552" y="853843"/>
            <a:ext cx="646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1"/>
                </a:solidFill>
                <a:latin typeface="나눔바른고딕" pitchFamily="50" charset="-127"/>
                <a:ea typeface="나눔바른고딕" pitchFamily="50" charset="-127"/>
              </a:rPr>
              <a:t>사용사례</a:t>
            </a:r>
            <a:r>
              <a:rPr lang="en-US" altLang="ko-KR" sz="3600" dirty="0">
                <a:solidFill>
                  <a:schemeClr val="accent1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3600" dirty="0">
                <a:solidFill>
                  <a:schemeClr val="accent1"/>
                </a:solidFill>
                <a:latin typeface="나눔바른고딕" pitchFamily="50" charset="-127"/>
                <a:ea typeface="나눔바른고딕" pitchFamily="50" charset="-127"/>
              </a:rPr>
              <a:t>전체적인 사용사례</a:t>
            </a:r>
            <a:r>
              <a:rPr lang="en-US" altLang="ko-KR" sz="3600" dirty="0">
                <a:solidFill>
                  <a:schemeClr val="accent1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sz="3600" dirty="0">
              <a:solidFill>
                <a:schemeClr val="accent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8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85852" y="2143116"/>
            <a:ext cx="6391042" cy="383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88770" y="802123"/>
            <a:ext cx="1278597" cy="718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54465"/>
            <a:ext cx="5746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나눔바른고딕" pitchFamily="50" charset="-127"/>
                <a:ea typeface="나눔바른고딕" pitchFamily="50" charset="-127"/>
              </a:rPr>
              <a:t>2.</a:t>
            </a:r>
            <a:r>
              <a:rPr lang="ko-KR" altLang="en-US" sz="4400" b="1" dirty="0">
                <a:latin typeface="나눔바른고딕" pitchFamily="50" charset="-127"/>
                <a:ea typeface="나눔바른고딕" pitchFamily="50" charset="-127"/>
              </a:rPr>
              <a:t>기능 요구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853843"/>
            <a:ext cx="646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1"/>
                </a:solidFill>
                <a:latin typeface="나눔바른고딕" pitchFamily="50" charset="-127"/>
                <a:ea typeface="나눔바른고딕" pitchFamily="50" charset="-127"/>
              </a:rPr>
              <a:t>사용사례 </a:t>
            </a:r>
            <a:r>
              <a:rPr lang="en-US" altLang="ko-KR" sz="3600" dirty="0">
                <a:solidFill>
                  <a:schemeClr val="accent1"/>
                </a:solidFill>
                <a:latin typeface="나눔바른고딕" pitchFamily="50" charset="-127"/>
                <a:ea typeface="나눔바른고딕" pitchFamily="50" charset="-127"/>
              </a:rPr>
              <a:t>#1 </a:t>
            </a:r>
            <a:r>
              <a:rPr lang="ko-KR" alt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모바일</a:t>
            </a:r>
            <a:r>
              <a:rPr lang="ko-KR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승차 시스템</a:t>
            </a:r>
          </a:p>
        </p:txBody>
      </p:sp>
      <p:sp>
        <p:nvSpPr>
          <p:cNvPr id="19" name="직사각형 18"/>
          <p:cNvSpPr/>
          <p:nvPr/>
        </p:nvSpPr>
        <p:spPr>
          <a:xfrm rot="10800000">
            <a:off x="4025601" y="-4553"/>
            <a:ext cx="5137759" cy="182370"/>
          </a:xfrm>
          <a:prstGeom prst="rect">
            <a:avLst/>
          </a:prstGeom>
          <a:solidFill>
            <a:schemeClr val="tx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12" name="내용 개체 틀 5"/>
          <p:cNvGraphicFramePr>
            <a:graphicFrameLocks noGrp="1"/>
          </p:cNvGraphicFramePr>
          <p:nvPr>
            <p:ph idx="1"/>
          </p:nvPr>
        </p:nvGraphicFramePr>
        <p:xfrm>
          <a:off x="500034" y="2000240"/>
          <a:ext cx="8215370" cy="4058026"/>
        </p:xfrm>
        <a:graphic>
          <a:graphicData uri="http://schemas.openxmlformats.org/drawingml/2006/table">
            <a:tbl>
              <a:tblPr/>
              <a:tblGrid>
                <a:gridCol w="179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0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8026"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사용 사례 이름 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:</a:t>
                      </a:r>
                    </a:p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참여 </a:t>
                      </a:r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액터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: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시작 조건 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:</a:t>
                      </a:r>
                    </a:p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사건의 흐름 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:</a:t>
                      </a:r>
                    </a:p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종료 조건 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: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254000" marR="25400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Mobile Bus Ticket System</a:t>
                      </a:r>
                    </a:p>
                    <a:p>
                      <a:pPr marL="254000" marR="25400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User(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학생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와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Driver(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기사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에 의해 구동됨</a:t>
                      </a:r>
                    </a:p>
                    <a:p>
                      <a:pPr marL="254000" marR="25400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스마트폰을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이용</a:t>
                      </a:r>
                    </a:p>
                    <a:p>
                      <a:pPr marL="254000" marR="25400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482600" marR="254000" indent="-22860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User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가 어플리케이션에 로그인 하여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QR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코드 화면을 띄운다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.</a:t>
                      </a:r>
                    </a:p>
                    <a:p>
                      <a:pPr marL="482600" marR="254000" indent="-22860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Driver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가 어플리케이션에 로그인 하여 현재 노선을 선택한다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.</a:t>
                      </a:r>
                    </a:p>
                    <a:p>
                      <a:pPr marL="482600" marR="254000" indent="-22860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Driver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가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QR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코드 스캔 화면을 띄운다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.</a:t>
                      </a:r>
                    </a:p>
                    <a:p>
                      <a:pPr marL="482600" marR="254000" indent="-22860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Driver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가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User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의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QR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코드를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스캔한다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.</a:t>
                      </a:r>
                    </a:p>
                    <a:p>
                      <a:pPr marL="482600" marR="254000" indent="-22860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User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의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QR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코드가 인식되면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User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의 충전 금액이 차감되고 데이터베이스에 기록한다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.</a:t>
                      </a:r>
                    </a:p>
                    <a:p>
                      <a:pPr marL="446088" marR="254000" indent="-192088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446088" marR="254000" indent="-192088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6. User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가 버스에 승차한다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88770" y="969081"/>
            <a:ext cx="1278597" cy="718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321423"/>
            <a:ext cx="44610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1.2 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기능</a:t>
            </a:r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요구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20801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 사례 </a:t>
            </a:r>
            <a:r>
              <a:rPr lang="en-US" altLang="ko-KR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#1 </a:t>
            </a:r>
            <a:r>
              <a:rPr lang="ko-KR" alt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모바일</a:t>
            </a:r>
            <a:r>
              <a:rPr lang="ko-KR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승차 시스템</a:t>
            </a:r>
          </a:p>
        </p:txBody>
      </p:sp>
      <p:sp>
        <p:nvSpPr>
          <p:cNvPr id="19" name="직사각형 18"/>
          <p:cNvSpPr/>
          <p:nvPr/>
        </p:nvSpPr>
        <p:spPr>
          <a:xfrm rot="10800000">
            <a:off x="4025601" y="-4553"/>
            <a:ext cx="5137759" cy="182370"/>
          </a:xfrm>
          <a:prstGeom prst="rect">
            <a:avLst/>
          </a:prstGeom>
          <a:solidFill>
            <a:schemeClr val="tx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539552" y="3068960"/>
          <a:ext cx="2016224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승차권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dirty="0"/>
                        <a:t>충전 내역</a:t>
                      </a:r>
                      <a:endParaRPr lang="en-US" altLang="ko-KR" dirty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dirty="0"/>
                        <a:t>보유 금액</a:t>
                      </a:r>
                      <a:endParaRPr lang="en-US" altLang="ko-KR" dirty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dirty="0"/>
                        <a:t>사용 내역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3491880" y="3212976"/>
          <a:ext cx="20162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 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QR </a:t>
                      </a:r>
                      <a:r>
                        <a:rPr lang="ko-KR" altLang="en-US" dirty="0"/>
                        <a:t>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3491880" y="4293096"/>
          <a:ext cx="20162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 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3491880" y="5373216"/>
          <a:ext cx="20162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 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금액 차감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3491880" y="2060848"/>
          <a:ext cx="20162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 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6516216" y="3789040"/>
          <a:ext cx="20162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금액 부족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3" name="직선 화살표 연결선 32"/>
          <p:cNvCxnSpPr/>
          <p:nvPr/>
        </p:nvCxnSpPr>
        <p:spPr>
          <a:xfrm>
            <a:off x="4427984" y="285293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4427984" y="393305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/>
          <p:nvPr/>
        </p:nvCxnSpPr>
        <p:spPr>
          <a:xfrm rot="16200000" flipV="1">
            <a:off x="6444208" y="2636912"/>
            <a:ext cx="2880320" cy="1872208"/>
          </a:xfrm>
          <a:prstGeom prst="bentConnector3">
            <a:avLst>
              <a:gd name="adj1" fmla="val 1000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4427984" y="4149080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635896" y="393305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스캔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4427984" y="501317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표 63"/>
          <p:cNvGraphicFramePr>
            <a:graphicFrameLocks noGrp="1"/>
          </p:cNvGraphicFramePr>
          <p:nvPr/>
        </p:nvGraphicFramePr>
        <p:xfrm>
          <a:off x="6516216" y="4869160"/>
          <a:ext cx="20162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금액 부족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445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88770" y="802123"/>
            <a:ext cx="1278597" cy="718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54465"/>
            <a:ext cx="5746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나눔바른고딕" pitchFamily="50" charset="-127"/>
                <a:ea typeface="나눔바른고딕" pitchFamily="50" charset="-127"/>
              </a:rPr>
              <a:t>2.</a:t>
            </a:r>
            <a:r>
              <a:rPr lang="ko-KR" altLang="en-US" sz="4400" b="1" dirty="0">
                <a:latin typeface="나눔바른고딕" pitchFamily="50" charset="-127"/>
                <a:ea typeface="나눔바른고딕" pitchFamily="50" charset="-127"/>
              </a:rPr>
              <a:t>기능 요구</a:t>
            </a:r>
          </a:p>
        </p:txBody>
      </p:sp>
      <p:sp>
        <p:nvSpPr>
          <p:cNvPr id="19" name="직사각형 18"/>
          <p:cNvSpPr/>
          <p:nvPr/>
        </p:nvSpPr>
        <p:spPr>
          <a:xfrm rot="10800000">
            <a:off x="4025601" y="-4553"/>
            <a:ext cx="5137759" cy="182370"/>
          </a:xfrm>
          <a:prstGeom prst="rect">
            <a:avLst/>
          </a:prstGeom>
          <a:solidFill>
            <a:schemeClr val="tx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14480" y="2357430"/>
            <a:ext cx="5715040" cy="40719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3F4CB93-20F7-485F-85CF-899C64ECDAD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396" y="2201283"/>
            <a:ext cx="1214446" cy="119932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3F4CB93-20F7-485F-85CF-899C64ECDAD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 r="13197"/>
          <a:stretch>
            <a:fillRect/>
          </a:stretch>
        </p:blipFill>
        <p:spPr>
          <a:xfrm>
            <a:off x="357158" y="3214686"/>
            <a:ext cx="1214446" cy="138166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42910" y="457200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USER</a:t>
            </a:r>
            <a:endParaRPr lang="ko-KR" altLang="en-US" b="1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2A1D40F-9BFA-4045-AC2B-F589030AE368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00958" y="4058671"/>
            <a:ext cx="1357322" cy="133369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572000" y="242886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ko-KR" altLang="en-US" b="1" dirty="0" err="1">
                <a:latin typeface="나눔바른고딕" pitchFamily="50" charset="-127"/>
                <a:ea typeface="나눔바른고딕" pitchFamily="50" charset="-127"/>
              </a:rPr>
              <a:t>등하교</a:t>
            </a:r>
            <a:r>
              <a:rPr lang="ko-KR" altLang="en-US" b="1" dirty="0">
                <a:latin typeface="나눔바른고딕" pitchFamily="50" charset="-127"/>
                <a:ea typeface="나눔바른고딕" pitchFamily="50" charset="-127"/>
              </a:rPr>
              <a:t> 어플리케이션</a:t>
            </a:r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&gt;</a:t>
            </a:r>
            <a:endParaRPr lang="ko-KR" altLang="en-US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9552" y="853843"/>
            <a:ext cx="646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1"/>
                </a:solidFill>
                <a:latin typeface="나눔바른고딕" pitchFamily="50" charset="-127"/>
                <a:ea typeface="나눔바른고딕" pitchFamily="50" charset="-127"/>
              </a:rPr>
              <a:t>사용사례 </a:t>
            </a:r>
            <a:r>
              <a:rPr lang="en-US" altLang="ko-KR" sz="3600" dirty="0">
                <a:solidFill>
                  <a:schemeClr val="accent1"/>
                </a:solidFill>
                <a:latin typeface="나눔바른고딕" pitchFamily="50" charset="-127"/>
                <a:ea typeface="나눔바른고딕" pitchFamily="50" charset="-127"/>
              </a:rPr>
              <a:t>#2 </a:t>
            </a:r>
            <a:r>
              <a:rPr lang="ko-KR" altLang="en-US" sz="3600" dirty="0">
                <a:solidFill>
                  <a:schemeClr val="accent1"/>
                </a:solidFill>
                <a:latin typeface="나눔바른고딕" pitchFamily="50" charset="-127"/>
                <a:ea typeface="나눔바른고딕" pitchFamily="50" charset="-127"/>
              </a:rPr>
              <a:t>결제 시스템</a:t>
            </a:r>
          </a:p>
        </p:txBody>
      </p:sp>
      <p:pic>
        <p:nvPicPr>
          <p:cNvPr id="24" name="Picture 2" descr="ì¬ì© ì¬ë¡ ë¤ì´ì´ê·¸ë¨ìì Process Payment ê°ì¡° íì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57818" y="285728"/>
            <a:ext cx="2738713" cy="1646778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7643834" y="3403587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DRIVER</a:t>
            </a:r>
            <a:endParaRPr lang="ko-KR" altLang="en-US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43834" y="535782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나눔바른고딕" pitchFamily="50" charset="-127"/>
                <a:ea typeface="나눔바른고딕" pitchFamily="50" charset="-127"/>
              </a:rPr>
              <a:t>PAYMENT</a:t>
            </a:r>
            <a:endParaRPr lang="ko-KR" altLang="en-US" sz="16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285984" y="2643182"/>
            <a:ext cx="1260000" cy="72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승차권 </a:t>
            </a:r>
            <a:endParaRPr lang="en-US" altLang="ko-KR" sz="14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결제하기</a:t>
            </a:r>
            <a:endParaRPr lang="en-US" altLang="ko-KR" sz="14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7" name="오른쪽 화살표 96"/>
          <p:cNvSpPr/>
          <p:nvPr/>
        </p:nvSpPr>
        <p:spPr>
          <a:xfrm rot="19584387">
            <a:off x="1544098" y="3208745"/>
            <a:ext cx="682051" cy="357190"/>
          </a:xfrm>
          <a:prstGeom prst="rightArrow">
            <a:avLst>
              <a:gd name="adj1" fmla="val 50000"/>
              <a:gd name="adj2" fmla="val 5972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오른쪽 화살표 97"/>
          <p:cNvSpPr/>
          <p:nvPr/>
        </p:nvSpPr>
        <p:spPr>
          <a:xfrm rot="5400000">
            <a:off x="2643174" y="3500438"/>
            <a:ext cx="500066" cy="357190"/>
          </a:xfrm>
          <a:prstGeom prst="rightArrow">
            <a:avLst>
              <a:gd name="adj1" fmla="val 50000"/>
              <a:gd name="adj2" fmla="val 59721"/>
            </a:avLst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2285984" y="3994884"/>
            <a:ext cx="1260000" cy="72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지불 </a:t>
            </a:r>
            <a:endParaRPr lang="en-US" altLang="ko-KR" sz="14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방법 선택</a:t>
            </a:r>
            <a:endParaRPr lang="en-US" altLang="ko-KR" sz="14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2285984" y="5352206"/>
            <a:ext cx="1260000" cy="72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결제 진행</a:t>
            </a:r>
            <a:endParaRPr lang="en-US" altLang="ko-KR" sz="14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6" name="오른쪽 화살표 105"/>
          <p:cNvSpPr/>
          <p:nvPr/>
        </p:nvSpPr>
        <p:spPr>
          <a:xfrm rot="5400000">
            <a:off x="2643174" y="4857760"/>
            <a:ext cx="500066" cy="357190"/>
          </a:xfrm>
          <a:prstGeom prst="rightArrow">
            <a:avLst>
              <a:gd name="adj1" fmla="val 50000"/>
              <a:gd name="adj2" fmla="val 59721"/>
            </a:avLst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5143504" y="5000636"/>
            <a:ext cx="1260000" cy="720000"/>
          </a:xfrm>
          <a:prstGeom prst="ellipse">
            <a:avLst/>
          </a:prstGeom>
          <a:solidFill>
            <a:srgbClr val="229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지불 처리</a:t>
            </a:r>
            <a:endParaRPr lang="en-US" altLang="ko-KR" sz="14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9" name="오른쪽 화살표 108"/>
          <p:cNvSpPr/>
          <p:nvPr/>
        </p:nvSpPr>
        <p:spPr>
          <a:xfrm rot="20676249" flipH="1">
            <a:off x="6480439" y="4960090"/>
            <a:ext cx="1090014" cy="357190"/>
          </a:xfrm>
          <a:prstGeom prst="rightArrow">
            <a:avLst>
              <a:gd name="adj1" fmla="val 50000"/>
              <a:gd name="adj2" fmla="val 5972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오른쪽 화살표 109"/>
          <p:cNvSpPr/>
          <p:nvPr/>
        </p:nvSpPr>
        <p:spPr>
          <a:xfrm rot="21050427">
            <a:off x="3627750" y="5382084"/>
            <a:ext cx="1444656" cy="357190"/>
          </a:xfrm>
          <a:prstGeom prst="rightArrow">
            <a:avLst>
              <a:gd name="adj1" fmla="val 50000"/>
              <a:gd name="adj2" fmla="val 59721"/>
            </a:avLst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5169388" y="3786190"/>
            <a:ext cx="1260000" cy="72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QR</a:t>
            </a:r>
            <a:r>
              <a:rPr lang="ko-KR" altLang="en-US" sz="1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코드입금</a:t>
            </a:r>
            <a:endParaRPr lang="en-US" altLang="ko-KR" sz="14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2" name="오른쪽 화살표 111"/>
          <p:cNvSpPr/>
          <p:nvPr/>
        </p:nvSpPr>
        <p:spPr>
          <a:xfrm rot="16357544">
            <a:off x="5627459" y="4596096"/>
            <a:ext cx="389411" cy="357190"/>
          </a:xfrm>
          <a:prstGeom prst="rightArrow">
            <a:avLst>
              <a:gd name="adj1" fmla="val 50000"/>
              <a:gd name="adj2" fmla="val 59721"/>
            </a:avLst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-642974" y="42148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88770" y="802123"/>
            <a:ext cx="1278597" cy="718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54465"/>
            <a:ext cx="5746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나눔바른고딕" pitchFamily="50" charset="-127"/>
                <a:ea typeface="나눔바른고딕" pitchFamily="50" charset="-127"/>
              </a:rPr>
              <a:t>2.</a:t>
            </a:r>
            <a:r>
              <a:rPr lang="ko-KR" altLang="en-US" sz="4400" b="1" dirty="0">
                <a:latin typeface="나눔바른고딕" pitchFamily="50" charset="-127"/>
                <a:ea typeface="나눔바른고딕" pitchFamily="50" charset="-127"/>
              </a:rPr>
              <a:t>기능 요구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853843"/>
            <a:ext cx="646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1"/>
                </a:solidFill>
                <a:latin typeface="나눔바른고딕" pitchFamily="50" charset="-127"/>
                <a:ea typeface="나눔바른고딕" pitchFamily="50" charset="-127"/>
              </a:rPr>
              <a:t>사용사례 </a:t>
            </a:r>
            <a:r>
              <a:rPr lang="en-US" altLang="ko-KR" sz="3600" dirty="0">
                <a:solidFill>
                  <a:schemeClr val="accent1"/>
                </a:solidFill>
                <a:latin typeface="나눔바른고딕" pitchFamily="50" charset="-127"/>
                <a:ea typeface="나눔바른고딕" pitchFamily="50" charset="-127"/>
              </a:rPr>
              <a:t>#2 </a:t>
            </a:r>
            <a:r>
              <a:rPr lang="ko-KR" altLang="en-US" sz="3600" dirty="0">
                <a:solidFill>
                  <a:schemeClr val="accent1"/>
                </a:solidFill>
                <a:latin typeface="나눔바른고딕" pitchFamily="50" charset="-127"/>
                <a:ea typeface="나눔바른고딕" pitchFamily="50" charset="-127"/>
              </a:rPr>
              <a:t>결제 시스템</a:t>
            </a:r>
          </a:p>
        </p:txBody>
      </p:sp>
      <p:sp>
        <p:nvSpPr>
          <p:cNvPr id="19" name="직사각형 18"/>
          <p:cNvSpPr/>
          <p:nvPr/>
        </p:nvSpPr>
        <p:spPr>
          <a:xfrm rot="10800000">
            <a:off x="4025601" y="-4553"/>
            <a:ext cx="5137759" cy="182370"/>
          </a:xfrm>
          <a:prstGeom prst="rect">
            <a:avLst/>
          </a:prstGeom>
          <a:solidFill>
            <a:schemeClr val="tx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12" name="내용 개체 틀 5"/>
          <p:cNvGraphicFramePr>
            <a:graphicFrameLocks noGrp="1"/>
          </p:cNvGraphicFramePr>
          <p:nvPr>
            <p:ph idx="1"/>
          </p:nvPr>
        </p:nvGraphicFramePr>
        <p:xfrm>
          <a:off x="500034" y="2000240"/>
          <a:ext cx="8215370" cy="4058026"/>
        </p:xfrm>
        <a:graphic>
          <a:graphicData uri="http://schemas.openxmlformats.org/drawingml/2006/table">
            <a:tbl>
              <a:tblPr/>
              <a:tblGrid>
                <a:gridCol w="179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0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8026"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사용 사례 이름 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:</a:t>
                      </a:r>
                    </a:p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참여 </a:t>
                      </a:r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액터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: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시작 조건 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:</a:t>
                      </a:r>
                    </a:p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사건의 흐름 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:</a:t>
                      </a:r>
                    </a:p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종료 조건 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: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254000" marR="25400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Process</a:t>
                      </a:r>
                      <a:r>
                        <a:rPr lang="en-US" altLang="ko-KR" sz="1600" baseline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payment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254000" marR="25400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User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에 의하여 구동됨</a:t>
                      </a:r>
                    </a:p>
                    <a:p>
                      <a:pPr marL="254000" marR="25400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User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가 승차권 결제하기를 선택</a:t>
                      </a:r>
                      <a:endParaRPr lang="en-US" altLang="ko-KR" sz="160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254000" marR="25400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482600" marR="254000" indent="-22860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User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가 어플리케이션 메뉴 중 “결제하기” 기능을 활성시킨다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. </a:t>
                      </a:r>
                    </a:p>
                    <a:p>
                      <a:pPr marL="482600" marR="254000" indent="-22860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지불 방법 선택창이</a:t>
                      </a:r>
                      <a:r>
                        <a:rPr lang="ko-KR" altLang="en-US" sz="1600" baseline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뜨고 </a:t>
                      </a:r>
                      <a:r>
                        <a:rPr lang="en-US" altLang="ko-KR" sz="1600" baseline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“</a:t>
                      </a:r>
                      <a:r>
                        <a:rPr lang="ko-KR" altLang="en-US" sz="1600" baseline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카드 결제</a:t>
                      </a:r>
                      <a:r>
                        <a:rPr lang="en-US" altLang="ko-KR" sz="1600" baseline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/ </a:t>
                      </a:r>
                      <a:r>
                        <a:rPr lang="ko-KR" altLang="en-US" sz="1600" baseline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실시간 계좌 이체</a:t>
                      </a:r>
                      <a:r>
                        <a:rPr lang="en-US" altLang="ko-KR" sz="1600" baseline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/ </a:t>
                      </a:r>
                      <a:r>
                        <a:rPr lang="ko-KR" altLang="en-US" sz="1600" baseline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무통장 입금</a:t>
                      </a:r>
                      <a:r>
                        <a:rPr lang="en-US" altLang="ko-KR" sz="1600" baseline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” </a:t>
                      </a:r>
                      <a:r>
                        <a:rPr lang="ko-KR" altLang="en-US" sz="1600" baseline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중 하나를 선택한다</a:t>
                      </a:r>
                      <a:r>
                        <a:rPr lang="en-US" altLang="ko-KR" sz="1600" baseline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.</a:t>
                      </a:r>
                    </a:p>
                    <a:p>
                      <a:pPr marL="482600" marR="254000" indent="-22860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 startAt="3"/>
                      </a:pPr>
                      <a:r>
                        <a:rPr lang="ko-KR" altLang="en-US" sz="1600" baseline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선택한 지불 방법으로 결제를 진행한다</a:t>
                      </a:r>
                      <a:r>
                        <a:rPr lang="en-US" altLang="ko-KR" sz="1600" baseline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. </a:t>
                      </a:r>
                    </a:p>
                    <a:p>
                      <a:pPr marL="482600" marR="254000" indent="-22860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 startAt="3"/>
                      </a:pPr>
                      <a:r>
                        <a:rPr lang="ko-KR" altLang="en-US" sz="1600" baseline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지불 처리가  완료되고 </a:t>
                      </a:r>
                      <a:r>
                        <a:rPr lang="en-US" altLang="ko-KR" sz="1600" baseline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QR </a:t>
                      </a:r>
                      <a:r>
                        <a:rPr lang="ko-KR" altLang="en-US" sz="1600" baseline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코드에 기존 금액과 지불한 금액을 합산해서 화면에 출력한다</a:t>
                      </a:r>
                      <a:r>
                        <a:rPr lang="en-US" altLang="ko-KR" sz="1600" baseline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. </a:t>
                      </a:r>
                    </a:p>
                    <a:p>
                      <a:pPr marL="446088" marR="254000" indent="-192088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446088" marR="254000" indent="-192088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5.</a:t>
                      </a:r>
                      <a:r>
                        <a:rPr lang="en-US" altLang="ko-KR" sz="1600" baseline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600" baseline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결제 나가기 버튼을 눌러서 나간다</a:t>
                      </a:r>
                      <a:r>
                        <a:rPr lang="en-US" altLang="ko-KR" sz="1600" baseline="0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. 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한쪽 모서리가 둥근 사각형 38">
            <a:extLst>
              <a:ext uri="{FF2B5EF4-FFF2-40B4-BE49-F238E27FC236}">
                <a16:creationId xmlns:a16="http://schemas.microsoft.com/office/drawing/2014/main" id="{69297B76-8710-4B1F-8622-F092DA313A96}"/>
              </a:ext>
            </a:extLst>
          </p:cNvPr>
          <p:cNvSpPr/>
          <p:nvPr/>
        </p:nvSpPr>
        <p:spPr>
          <a:xfrm flipH="1" flipV="1">
            <a:off x="2191864" y="2689059"/>
            <a:ext cx="6952136" cy="1529443"/>
          </a:xfrm>
          <a:prstGeom prst="round1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한쪽 모서리가 둥근 사각형 32">
            <a:extLst>
              <a:ext uri="{FF2B5EF4-FFF2-40B4-BE49-F238E27FC236}">
                <a16:creationId xmlns:a16="http://schemas.microsoft.com/office/drawing/2014/main" id="{60537BD0-5F5C-4B3D-8734-ACD0AB3DE772}"/>
              </a:ext>
            </a:extLst>
          </p:cNvPr>
          <p:cNvSpPr/>
          <p:nvPr/>
        </p:nvSpPr>
        <p:spPr>
          <a:xfrm flipH="1" flipV="1">
            <a:off x="3216740" y="3200947"/>
            <a:ext cx="5927260" cy="1102514"/>
          </a:xfrm>
          <a:prstGeom prst="round1Rect">
            <a:avLst>
              <a:gd name="adj" fmla="val 7684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6D19BEB-4B3A-4A3C-A1FA-E08911CEE317}"/>
              </a:ext>
            </a:extLst>
          </p:cNvPr>
          <p:cNvSpPr/>
          <p:nvPr/>
        </p:nvSpPr>
        <p:spPr>
          <a:xfrm flipH="1">
            <a:off x="2012036" y="3215807"/>
            <a:ext cx="1204705" cy="116460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99747600-F2D5-4F55-81F0-6993082FF1B2}"/>
              </a:ext>
            </a:extLst>
          </p:cNvPr>
          <p:cNvSpPr txBox="1">
            <a:spLocks/>
          </p:cNvSpPr>
          <p:nvPr/>
        </p:nvSpPr>
        <p:spPr>
          <a:xfrm>
            <a:off x="3507788" y="3428510"/>
            <a:ext cx="5036635" cy="67710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lvl="0" defTabSz="1067640"/>
            <a:r>
              <a:rPr altLang="en-US" sz="4400" b="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itchFamily="50" charset="-127"/>
                <a:ea typeface="나눔바른고딕" pitchFamily="50" charset="-127"/>
                <a:cs typeface="+mn-cs"/>
              </a:rPr>
              <a:t>기타 요구 및 제약 사항</a:t>
            </a:r>
            <a:endParaRPr lang="ko-KR" altLang="en-US" sz="4400" b="0" dirty="0">
              <a:ln>
                <a:solidFill>
                  <a:srgbClr val="006AB5">
                    <a:alpha val="0"/>
                  </a:srgbClr>
                </a:solidFill>
              </a:ln>
              <a:solidFill>
                <a:prstClr val="white"/>
              </a:solidFill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11A1B034-FB53-4619-A551-E7080F718FDC}"/>
              </a:ext>
            </a:extLst>
          </p:cNvPr>
          <p:cNvSpPr/>
          <p:nvPr/>
        </p:nvSpPr>
        <p:spPr>
          <a:xfrm rot="16200000">
            <a:off x="1963023" y="2737031"/>
            <a:ext cx="276808" cy="180877"/>
          </a:xfrm>
          <a:prstGeom prst="triangle">
            <a:avLst/>
          </a:prstGeom>
          <a:solidFill>
            <a:srgbClr val="8F9DB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한쪽 모서리가 둥근 사각형 34">
            <a:extLst>
              <a:ext uri="{FF2B5EF4-FFF2-40B4-BE49-F238E27FC236}">
                <a16:creationId xmlns:a16="http://schemas.microsoft.com/office/drawing/2014/main" id="{7AE3BDBC-EDF3-43C0-852D-3C9BEC39F44A}"/>
              </a:ext>
            </a:extLst>
          </p:cNvPr>
          <p:cNvSpPr/>
          <p:nvPr/>
        </p:nvSpPr>
        <p:spPr>
          <a:xfrm>
            <a:off x="2012033" y="2829629"/>
            <a:ext cx="1204707" cy="386176"/>
          </a:xfrm>
          <a:prstGeom prst="round1Rect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E9F3F597-FD58-41ED-A5AE-ABEAC1B72E58}"/>
              </a:ext>
            </a:extLst>
          </p:cNvPr>
          <p:cNvSpPr txBox="1">
            <a:spLocks/>
          </p:cNvSpPr>
          <p:nvPr/>
        </p:nvSpPr>
        <p:spPr>
          <a:xfrm>
            <a:off x="2218706" y="2908913"/>
            <a:ext cx="791364" cy="22760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sz="1800" b="0" cap="all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rPr>
              <a:t>chapter</a:t>
            </a:r>
            <a:endParaRPr lang="ko-KR" altLang="en-US" sz="1800" b="0" cap="all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스퀘어 Bold" pitchFamily="50" charset="-127"/>
              <a:ea typeface="나눔스퀘어 Bold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1670" y="3214686"/>
            <a:ext cx="1093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1"/>
                </a:solidFill>
                <a:latin typeface="나눔고딕OTF ExtraBold" pitchFamily="34" charset="-127"/>
                <a:ea typeface="나눔고딕OTF ExtraBold"/>
              </a:rPr>
              <a:t>3</a:t>
            </a:r>
            <a:endParaRPr lang="ko-KR" altLang="en-US" sz="6000" b="1" dirty="0">
              <a:solidFill>
                <a:schemeClr val="accent1"/>
              </a:solidFill>
              <a:latin typeface="나눔고딕OTF ExtraBold" pitchFamily="34" charset="-127"/>
              <a:ea typeface="나눔고딕OTF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109879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42910" y="1775760"/>
            <a:ext cx="7858180" cy="4510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91674" y="2159209"/>
            <a:ext cx="75665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◆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USER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QR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코드를 인식하고 버스 탑승 처리 소요 시간을 최소화 한다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◆ 결제 완료 시에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QR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적립금에 금액 누적 시간을 최소화 한다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◆  위치 기반의 오차 범위를 최소화 한다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2" name="그룹 54"/>
          <p:cNvGrpSpPr/>
          <p:nvPr/>
        </p:nvGrpSpPr>
        <p:grpSpPr>
          <a:xfrm>
            <a:off x="-2331" y="-27384"/>
            <a:ext cx="5137759" cy="987524"/>
            <a:chOff x="-19845" y="-1075039"/>
            <a:chExt cx="7760195" cy="1491580"/>
          </a:xfrm>
        </p:grpSpPr>
        <p:sp>
          <p:nvSpPr>
            <p:cNvPr id="11" name="직사각형 10"/>
            <p:cNvSpPr/>
            <p:nvPr/>
          </p:nvSpPr>
          <p:spPr>
            <a:xfrm>
              <a:off x="-19845" y="141085"/>
              <a:ext cx="7760195" cy="275456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-19845" y="-87515"/>
              <a:ext cx="1567509" cy="504056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-19845" y="-570983"/>
              <a:ext cx="919437" cy="987524"/>
            </a:xfrm>
            <a:prstGeom prst="rect">
              <a:avLst/>
            </a:prstGeom>
            <a:solidFill>
              <a:schemeClr val="tx2">
                <a:lumMod val="75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-19844" y="-1075039"/>
              <a:ext cx="459718" cy="1491580"/>
            </a:xfrm>
            <a:prstGeom prst="rect">
              <a:avLst/>
            </a:prstGeom>
            <a:solidFill>
              <a:schemeClr val="tx2">
                <a:lumMod val="5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187624" y="93801"/>
            <a:ext cx="31328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atin typeface="나눔바른고딕" pitchFamily="50" charset="-127"/>
                <a:ea typeface="나눔바른고딕" pitchFamily="50" charset="-127"/>
              </a:rPr>
              <a:t>성능 요구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한쪽 모서리가 둥근 사각형 38">
            <a:extLst>
              <a:ext uri="{FF2B5EF4-FFF2-40B4-BE49-F238E27FC236}">
                <a16:creationId xmlns:a16="http://schemas.microsoft.com/office/drawing/2014/main" id="{7F012808-3C32-41D5-BB82-171E722FB3B5}"/>
              </a:ext>
            </a:extLst>
          </p:cNvPr>
          <p:cNvSpPr/>
          <p:nvPr/>
        </p:nvSpPr>
        <p:spPr>
          <a:xfrm flipH="1">
            <a:off x="2987824" y="1"/>
            <a:ext cx="6156174" cy="6857999"/>
          </a:xfrm>
          <a:prstGeom prst="round1Rect">
            <a:avLst>
              <a:gd name="adj" fmla="val 0"/>
            </a:avLst>
          </a:prstGeom>
          <a:solidFill>
            <a:srgbClr val="E1E4EB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48" name="한쪽 모서리가 둥근 사각형 34">
            <a:extLst>
              <a:ext uri="{FF2B5EF4-FFF2-40B4-BE49-F238E27FC236}">
                <a16:creationId xmlns:a16="http://schemas.microsoft.com/office/drawing/2014/main" id="{3D088B4C-EB11-44D5-9101-17DDB703121D}"/>
              </a:ext>
            </a:extLst>
          </p:cNvPr>
          <p:cNvSpPr/>
          <p:nvPr/>
        </p:nvSpPr>
        <p:spPr>
          <a:xfrm>
            <a:off x="4106517" y="2643182"/>
            <a:ext cx="1133142" cy="363236"/>
          </a:xfrm>
          <a:prstGeom prst="round1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49" name="한쪽 모서리가 둥근 사각형 34">
            <a:extLst>
              <a:ext uri="{FF2B5EF4-FFF2-40B4-BE49-F238E27FC236}">
                <a16:creationId xmlns:a16="http://schemas.microsoft.com/office/drawing/2014/main" id="{3D088B4C-EB11-44D5-9101-17DDB703121D}"/>
              </a:ext>
            </a:extLst>
          </p:cNvPr>
          <p:cNvSpPr/>
          <p:nvPr/>
        </p:nvSpPr>
        <p:spPr>
          <a:xfrm>
            <a:off x="4106517" y="4489853"/>
            <a:ext cx="1133142" cy="363236"/>
          </a:xfrm>
          <a:prstGeom prst="round1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15" name="한쪽 모서리가 둥근 사각형 32">
            <a:extLst>
              <a:ext uri="{FF2B5EF4-FFF2-40B4-BE49-F238E27FC236}">
                <a16:creationId xmlns:a16="http://schemas.microsoft.com/office/drawing/2014/main" id="{3D9223F4-CB4B-4CA6-8E84-7A3C470EBB78}"/>
              </a:ext>
            </a:extLst>
          </p:cNvPr>
          <p:cNvSpPr/>
          <p:nvPr/>
        </p:nvSpPr>
        <p:spPr>
          <a:xfrm flipH="1">
            <a:off x="4106516" y="1217297"/>
            <a:ext cx="5037482" cy="866832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17" name="한쪽 모서리가 둥근 사각형 34">
            <a:extLst>
              <a:ext uri="{FF2B5EF4-FFF2-40B4-BE49-F238E27FC236}">
                <a16:creationId xmlns:a16="http://schemas.microsoft.com/office/drawing/2014/main" id="{3D088B4C-EB11-44D5-9101-17DDB703121D}"/>
              </a:ext>
            </a:extLst>
          </p:cNvPr>
          <p:cNvSpPr/>
          <p:nvPr/>
        </p:nvSpPr>
        <p:spPr>
          <a:xfrm>
            <a:off x="4106517" y="857232"/>
            <a:ext cx="1133142" cy="363236"/>
          </a:xfrm>
          <a:prstGeom prst="round1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D19F67AB-8793-4C81-8420-633FCBD5BD3B}"/>
              </a:ext>
            </a:extLst>
          </p:cNvPr>
          <p:cNvSpPr txBox="1">
            <a:spLocks/>
          </p:cNvSpPr>
          <p:nvPr/>
        </p:nvSpPr>
        <p:spPr>
          <a:xfrm>
            <a:off x="4306163" y="931128"/>
            <a:ext cx="733855" cy="21544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sz="1400" b="0" cap="all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  <a:cs typeface="+mn-cs"/>
              </a:rPr>
              <a:t>chapter</a:t>
            </a:r>
            <a:endParaRPr lang="ko-KR" altLang="en-US" sz="1400" b="0" cap="all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고딕OTF" pitchFamily="34" charset="-127"/>
              <a:ea typeface="나눔고딕OTF" pitchFamily="34" charset="-127"/>
              <a:cs typeface="+mn-cs"/>
            </a:endParaRPr>
          </a:p>
        </p:txBody>
      </p:sp>
      <p:sp>
        <p:nvSpPr>
          <p:cNvPr id="21" name="한쪽 모서리가 둥근 사각형 32">
            <a:extLst>
              <a:ext uri="{FF2B5EF4-FFF2-40B4-BE49-F238E27FC236}">
                <a16:creationId xmlns:a16="http://schemas.microsoft.com/office/drawing/2014/main" id="{F917CAE6-21FC-46F2-81DC-A52B2F6231A1}"/>
              </a:ext>
            </a:extLst>
          </p:cNvPr>
          <p:cNvSpPr/>
          <p:nvPr/>
        </p:nvSpPr>
        <p:spPr>
          <a:xfrm flipH="1">
            <a:off x="4106516" y="2985490"/>
            <a:ext cx="5037482" cy="866832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66E893F2-B790-4207-82B1-CD3197F7B105}"/>
              </a:ext>
            </a:extLst>
          </p:cNvPr>
          <p:cNvSpPr txBox="1">
            <a:spLocks/>
          </p:cNvSpPr>
          <p:nvPr/>
        </p:nvSpPr>
        <p:spPr>
          <a:xfrm>
            <a:off x="4306163" y="2699321"/>
            <a:ext cx="733855" cy="21544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sz="1400" b="0" cap="all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  <a:cs typeface="+mn-cs"/>
              </a:rPr>
              <a:t>chapter</a:t>
            </a:r>
            <a:endParaRPr lang="ko-KR" altLang="en-US" sz="1400" b="0" cap="all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고딕OTF" pitchFamily="34" charset="-127"/>
              <a:ea typeface="나눔고딕OTF" pitchFamily="34" charset="-127"/>
              <a:cs typeface="+mn-cs"/>
            </a:endParaRPr>
          </a:p>
        </p:txBody>
      </p:sp>
      <p:sp>
        <p:nvSpPr>
          <p:cNvPr id="25" name="한쪽 모서리가 둥근 사각형 32">
            <a:extLst>
              <a:ext uri="{FF2B5EF4-FFF2-40B4-BE49-F238E27FC236}">
                <a16:creationId xmlns:a16="http://schemas.microsoft.com/office/drawing/2014/main" id="{C69EFA9C-306E-4AC7-AE5A-E103A5C859FC}"/>
              </a:ext>
            </a:extLst>
          </p:cNvPr>
          <p:cNvSpPr/>
          <p:nvPr/>
        </p:nvSpPr>
        <p:spPr>
          <a:xfrm flipH="1">
            <a:off x="4106516" y="4848184"/>
            <a:ext cx="5037482" cy="866832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5BD5658D-C9A7-4081-8BCE-34EE22C8AF4A}"/>
              </a:ext>
            </a:extLst>
          </p:cNvPr>
          <p:cNvSpPr txBox="1">
            <a:spLocks/>
          </p:cNvSpPr>
          <p:nvPr/>
        </p:nvSpPr>
        <p:spPr>
          <a:xfrm>
            <a:off x="4306163" y="4562015"/>
            <a:ext cx="733855" cy="21544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sz="1400" b="0" cap="all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  <a:cs typeface="+mn-cs"/>
              </a:rPr>
              <a:t>chapter</a:t>
            </a:r>
            <a:endParaRPr lang="ko-KR" altLang="en-US" sz="1400" b="0" cap="all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고딕OTF" pitchFamily="34" charset="-127"/>
              <a:ea typeface="나눔고딕OTF" pitchFamily="34" charset="-127"/>
              <a:cs typeface="+mn-cs"/>
            </a:endParaRPr>
          </a:p>
        </p:txBody>
      </p:sp>
      <p:sp>
        <p:nvSpPr>
          <p:cNvPr id="38" name="한쪽 모서리가 둥근 사각형 32">
            <a:extLst>
              <a:ext uri="{FF2B5EF4-FFF2-40B4-BE49-F238E27FC236}">
                <a16:creationId xmlns:a16="http://schemas.microsoft.com/office/drawing/2014/main" id="{31AB13C4-9BC1-42D6-B076-9AE4C65AA91B}"/>
              </a:ext>
            </a:extLst>
          </p:cNvPr>
          <p:cNvSpPr/>
          <p:nvPr/>
        </p:nvSpPr>
        <p:spPr>
          <a:xfrm flipH="1">
            <a:off x="5239658" y="1217297"/>
            <a:ext cx="3904340" cy="866832"/>
          </a:xfrm>
          <a:prstGeom prst="round1Rect">
            <a:avLst>
              <a:gd name="adj" fmla="val 0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39" name="한쪽 모서리가 둥근 사각형 32">
            <a:extLst>
              <a:ext uri="{FF2B5EF4-FFF2-40B4-BE49-F238E27FC236}">
                <a16:creationId xmlns:a16="http://schemas.microsoft.com/office/drawing/2014/main" id="{77B4B11D-FEA2-4996-9406-0650A7C65E70}"/>
              </a:ext>
            </a:extLst>
          </p:cNvPr>
          <p:cNvSpPr/>
          <p:nvPr/>
        </p:nvSpPr>
        <p:spPr>
          <a:xfrm flipH="1">
            <a:off x="5239658" y="2985490"/>
            <a:ext cx="3904340" cy="866832"/>
          </a:xfrm>
          <a:prstGeom prst="round1Rect">
            <a:avLst>
              <a:gd name="adj" fmla="val 0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40" name="한쪽 모서리가 둥근 사각형 32">
            <a:extLst>
              <a:ext uri="{FF2B5EF4-FFF2-40B4-BE49-F238E27FC236}">
                <a16:creationId xmlns:a16="http://schemas.microsoft.com/office/drawing/2014/main" id="{844591AE-6849-4E3E-AAAB-2CF30A68EA6B}"/>
              </a:ext>
            </a:extLst>
          </p:cNvPr>
          <p:cNvSpPr/>
          <p:nvPr/>
        </p:nvSpPr>
        <p:spPr>
          <a:xfrm flipH="1">
            <a:off x="5239658" y="4848184"/>
            <a:ext cx="3904340" cy="866832"/>
          </a:xfrm>
          <a:prstGeom prst="round1Rect">
            <a:avLst>
              <a:gd name="adj" fmla="val 0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BC862C86-C00B-4420-BC8D-7604D6326864}"/>
              </a:ext>
            </a:extLst>
          </p:cNvPr>
          <p:cNvSpPr txBox="1">
            <a:spLocks/>
          </p:cNvSpPr>
          <p:nvPr/>
        </p:nvSpPr>
        <p:spPr>
          <a:xfrm>
            <a:off x="5334391" y="1404492"/>
            <a:ext cx="1488228" cy="49244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lvl="0" defTabSz="1067640"/>
            <a:r>
              <a:rPr altLang="en-US" sz="320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  <a:cs typeface="+mn-cs"/>
              </a:rPr>
              <a:t>개</a:t>
            </a:r>
            <a:r>
              <a:rPr lang="en-US" altLang="en-US" sz="3200" dirty="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  <a:cs typeface="+mn-cs"/>
              </a:rPr>
              <a:t>	</a:t>
            </a:r>
            <a:r>
              <a:rPr altLang="en-US" sz="320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  <a:cs typeface="+mn-cs"/>
              </a:rPr>
              <a:t>요</a:t>
            </a:r>
            <a:endParaRPr lang="ko-KR" altLang="en-US" sz="3200" dirty="0">
              <a:ln>
                <a:solidFill>
                  <a:srgbClr val="006AB5">
                    <a:alpha val="0"/>
                  </a:srgbClr>
                </a:solidFill>
              </a:ln>
              <a:solidFill>
                <a:schemeClr val="bg1"/>
              </a:solidFill>
              <a:latin typeface="나눔고딕OTF" pitchFamily="34" charset="-127"/>
              <a:ea typeface="나눔고딕OTF" pitchFamily="34" charset="-127"/>
              <a:cs typeface="+mn-cs"/>
            </a:endParaRPr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F59B8D5A-7E0E-4CC0-A001-C7199097149F}"/>
              </a:ext>
            </a:extLst>
          </p:cNvPr>
          <p:cNvSpPr txBox="1">
            <a:spLocks/>
          </p:cNvSpPr>
          <p:nvPr/>
        </p:nvSpPr>
        <p:spPr>
          <a:xfrm>
            <a:off x="5334391" y="3172685"/>
            <a:ext cx="2196114" cy="49244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lvl="0" defTabSz="1067640"/>
            <a:r>
              <a:rPr altLang="en-US" sz="320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</a:rPr>
              <a:t>기능적 요구</a:t>
            </a:r>
            <a:endParaRPr lang="ko-KR" altLang="en-US" sz="3200" dirty="0">
              <a:ln>
                <a:solidFill>
                  <a:srgbClr val="006AB5">
                    <a:alpha val="0"/>
                  </a:srgbClr>
                </a:solidFill>
              </a:ln>
              <a:solidFill>
                <a:schemeClr val="bg1"/>
              </a:solidFill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8A337EA5-36F6-4E07-984D-08A422D018B9}"/>
              </a:ext>
            </a:extLst>
          </p:cNvPr>
          <p:cNvSpPr txBox="1">
            <a:spLocks/>
          </p:cNvSpPr>
          <p:nvPr/>
        </p:nvSpPr>
        <p:spPr>
          <a:xfrm>
            <a:off x="5334391" y="5069815"/>
            <a:ext cx="3738203" cy="43088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lvl="0" defTabSz="1067640"/>
            <a:r>
              <a:rPr altLang="en-US" sz="280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</a:rPr>
              <a:t>기타 요구 및 제약 사항</a:t>
            </a:r>
            <a:endParaRPr lang="ko-KR" altLang="en-US" sz="2800" dirty="0">
              <a:ln>
                <a:solidFill>
                  <a:srgbClr val="006AB5">
                    <a:alpha val="0"/>
                  </a:srgbClr>
                </a:solidFill>
              </a:ln>
              <a:solidFill>
                <a:schemeClr val="bg1"/>
              </a:solidFill>
              <a:latin typeface="나눔고딕OTF" pitchFamily="34" charset="-127"/>
              <a:ea typeface="나눔고딕OTF" pitchFamily="34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AEC3C39-56E9-4A06-A4D2-B8604D655D10}"/>
              </a:ext>
            </a:extLst>
          </p:cNvPr>
          <p:cNvCxnSpPr>
            <a:cxnSpLocks/>
          </p:cNvCxnSpPr>
          <p:nvPr/>
        </p:nvCxnSpPr>
        <p:spPr bwMode="auto">
          <a:xfrm>
            <a:off x="0" y="1750169"/>
            <a:ext cx="23397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9552" y="1188041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  <a:latin typeface="나눔고딕OTF ExtraBold" pitchFamily="34" charset="-127"/>
                <a:ea typeface="나눔고딕OTF ExtraBold"/>
              </a:rPr>
              <a:t>목차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120976" y="1221408"/>
            <a:ext cx="1093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latin typeface="나눔고딕OTF ExtraBold" pitchFamily="34" charset="-127"/>
                <a:ea typeface="나눔고딕OTF ExtraBold"/>
              </a:rPr>
              <a:t>1</a:t>
            </a:r>
            <a:endParaRPr lang="ko-KR" altLang="en-US" sz="4000" b="1" dirty="0">
              <a:solidFill>
                <a:schemeClr val="accent1"/>
              </a:solidFill>
              <a:latin typeface="나눔고딕OTF ExtraBold" pitchFamily="34" charset="-127"/>
              <a:ea typeface="나눔고딕OTF ExtraBold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120976" y="2991347"/>
            <a:ext cx="1093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latin typeface="나눔고딕OTF ExtraBold" pitchFamily="34" charset="-127"/>
                <a:ea typeface="나눔고딕OTF ExtraBold"/>
              </a:rPr>
              <a:t>2</a:t>
            </a:r>
            <a:endParaRPr lang="ko-KR" altLang="en-US" sz="4000" b="1" dirty="0">
              <a:solidFill>
                <a:schemeClr val="accent1"/>
              </a:solidFill>
              <a:latin typeface="나눔고딕OTF ExtraBold" pitchFamily="34" charset="-127"/>
              <a:ea typeface="나눔고딕OTF ExtraBold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120976" y="4857760"/>
            <a:ext cx="1093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latin typeface="나눔고딕OTF ExtraBold" pitchFamily="34" charset="-127"/>
                <a:ea typeface="나눔고딕OTF ExtraBold"/>
              </a:rPr>
              <a:t>3</a:t>
            </a:r>
            <a:endParaRPr lang="ko-KR" altLang="en-US" sz="4000" b="1" dirty="0">
              <a:solidFill>
                <a:schemeClr val="accent1"/>
              </a:solidFill>
              <a:latin typeface="나눔고딕OTF ExtraBold" pitchFamily="34" charset="-127"/>
              <a:ea typeface="나눔고딕OTF ExtraBold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642918"/>
            <a:ext cx="331470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06543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42910" y="1775760"/>
            <a:ext cx="7858180" cy="1500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91674" y="2159209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◆ 사용자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학생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기사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스마트폰에 본 어플리케이션 설치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</a:p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서버는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클라우드에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존재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</p:txBody>
      </p:sp>
      <p:grpSp>
        <p:nvGrpSpPr>
          <p:cNvPr id="2" name="그룹 54"/>
          <p:cNvGrpSpPr/>
          <p:nvPr/>
        </p:nvGrpSpPr>
        <p:grpSpPr>
          <a:xfrm>
            <a:off x="-2331" y="-27384"/>
            <a:ext cx="5137759" cy="987524"/>
            <a:chOff x="-19845" y="-1075039"/>
            <a:chExt cx="7760195" cy="1491580"/>
          </a:xfrm>
        </p:grpSpPr>
        <p:sp>
          <p:nvSpPr>
            <p:cNvPr id="11" name="직사각형 10"/>
            <p:cNvSpPr/>
            <p:nvPr/>
          </p:nvSpPr>
          <p:spPr>
            <a:xfrm>
              <a:off x="-19845" y="141085"/>
              <a:ext cx="7760195" cy="275456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-19845" y="-87515"/>
              <a:ext cx="1567509" cy="504056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-19845" y="-570983"/>
              <a:ext cx="919437" cy="987524"/>
            </a:xfrm>
            <a:prstGeom prst="rect">
              <a:avLst/>
            </a:prstGeom>
            <a:solidFill>
              <a:schemeClr val="tx2">
                <a:lumMod val="75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-19844" y="-1075039"/>
              <a:ext cx="459718" cy="1491580"/>
            </a:xfrm>
            <a:prstGeom prst="rect">
              <a:avLst/>
            </a:prstGeom>
            <a:solidFill>
              <a:schemeClr val="tx2">
                <a:lumMod val="5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044748" y="93801"/>
            <a:ext cx="73849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atin typeface="나눔바른고딕" pitchFamily="50" charset="-127"/>
                <a:ea typeface="나눔바른고딕" pitchFamily="50" charset="-127"/>
              </a:rPr>
              <a:t>제약 조건</a:t>
            </a:r>
            <a:r>
              <a:rPr lang="en-US" altLang="ko-KR" sz="2800" b="1" dirty="0"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2800" b="1" dirty="0">
                <a:latin typeface="나눔바른고딕" pitchFamily="50" charset="-127"/>
                <a:ea typeface="나눔바른고딕" pitchFamily="50" charset="-127"/>
              </a:rPr>
              <a:t>자원</a:t>
            </a:r>
            <a:r>
              <a:rPr lang="en-US" altLang="ko-KR" sz="2800" b="1" dirty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800" b="1" dirty="0">
                <a:latin typeface="나눔바른고딕" pitchFamily="50" charset="-127"/>
                <a:ea typeface="나눔바른고딕" pitchFamily="50" charset="-127"/>
              </a:rPr>
              <a:t>인력</a:t>
            </a:r>
            <a:endParaRPr lang="ko-KR" altLang="en-US" sz="4400" b="1" dirty="0">
              <a:latin typeface="나눔바른고딕" pitchFamily="50" charset="-127"/>
              <a:ea typeface="나눔바른고딕" pitchFamily="50" charset="-127"/>
            </a:endParaRPr>
          </a:p>
          <a:p>
            <a:endParaRPr lang="ko-KR" altLang="en-US" sz="44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42910" y="3847462"/>
            <a:ext cx="7858180" cy="21431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85786" y="4061776"/>
            <a:ext cx="74295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◆ 회사 또는 학교에 인수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-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모바일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결제를 제공하는 회사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활용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-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기존 버스 회사의 불편 해소 가능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-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학생의 편의를 추구해야 하는 학교에 인수</a:t>
            </a:r>
          </a:p>
          <a:p>
            <a:endParaRPr lang="ko-KR" alt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88770" y="969081"/>
            <a:ext cx="1278597" cy="718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620688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3.4 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자원</a:t>
            </a:r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인력에 대한 제약 조건</a:t>
            </a:r>
          </a:p>
        </p:txBody>
      </p:sp>
      <p:sp>
        <p:nvSpPr>
          <p:cNvPr id="19" name="직사각형 18"/>
          <p:cNvSpPr/>
          <p:nvPr/>
        </p:nvSpPr>
        <p:spPr>
          <a:xfrm rot="10800000">
            <a:off x="4025601" y="-4553"/>
            <a:ext cx="5137759" cy="182370"/>
          </a:xfrm>
          <a:prstGeom prst="rect">
            <a:avLst/>
          </a:prstGeom>
          <a:solidFill>
            <a:schemeClr val="tx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스마트폰</a:t>
            </a:r>
            <a:r>
              <a:rPr lang="ko-KR" altLang="en-US" dirty="0"/>
              <a:t> 메모리 </a:t>
            </a:r>
            <a:r>
              <a:rPr lang="en-US" altLang="ko-KR" dirty="0"/>
              <a:t>36M</a:t>
            </a:r>
          </a:p>
          <a:p>
            <a:r>
              <a:rPr lang="ko-KR" altLang="en-US" dirty="0" err="1"/>
              <a:t>안드로이드</a:t>
            </a:r>
            <a:r>
              <a:rPr lang="ko-KR" altLang="en-US" dirty="0"/>
              <a:t> </a:t>
            </a:r>
            <a:r>
              <a:rPr lang="en-US" altLang="ko-KR" dirty="0"/>
              <a:t>7.0 </a:t>
            </a:r>
            <a:r>
              <a:rPr lang="ko-KR" altLang="en-US" dirty="0"/>
              <a:t>이상</a:t>
            </a:r>
            <a:endParaRPr lang="en-US" altLang="ko-KR" dirty="0"/>
          </a:p>
          <a:p>
            <a:r>
              <a:rPr lang="ko-KR" altLang="en-US" dirty="0"/>
              <a:t>소스코드 재활용을 통해 자원을 줄임</a:t>
            </a:r>
            <a:endParaRPr lang="en-US" altLang="ko-KR" dirty="0"/>
          </a:p>
          <a:p>
            <a:r>
              <a:rPr lang="ko-KR" altLang="en-US" dirty="0"/>
              <a:t>입증된 오픈 소스로 보안의 안전성을 높임</a:t>
            </a:r>
            <a:endParaRPr lang="en-US" altLang="ko-KR" dirty="0"/>
          </a:p>
          <a:p>
            <a:r>
              <a:rPr lang="ko-KR" altLang="en-US" dirty="0"/>
              <a:t>소프트웨어의 모듈화를 지향함</a:t>
            </a:r>
            <a:endParaRPr lang="en-US" altLang="ko-KR" dirty="0"/>
          </a:p>
          <a:p>
            <a:r>
              <a:rPr lang="ko-KR" altLang="en-US" dirty="0"/>
              <a:t>버전 업데이트 시 각 시스템의 담당자가 유지보수에 참여할 수 있어야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2445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한쪽 모서리가 둥근 사각형 38">
            <a:extLst>
              <a:ext uri="{FF2B5EF4-FFF2-40B4-BE49-F238E27FC236}">
                <a16:creationId xmlns:a16="http://schemas.microsoft.com/office/drawing/2014/main" id="{69297B76-8710-4B1F-8622-F092DA313A96}"/>
              </a:ext>
            </a:extLst>
          </p:cNvPr>
          <p:cNvSpPr/>
          <p:nvPr/>
        </p:nvSpPr>
        <p:spPr>
          <a:xfrm flipH="1" flipV="1">
            <a:off x="2191864" y="2689059"/>
            <a:ext cx="6952136" cy="1529443"/>
          </a:xfrm>
          <a:prstGeom prst="round1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한쪽 모서리가 둥근 사각형 32">
            <a:extLst>
              <a:ext uri="{FF2B5EF4-FFF2-40B4-BE49-F238E27FC236}">
                <a16:creationId xmlns:a16="http://schemas.microsoft.com/office/drawing/2014/main" id="{60537BD0-5F5C-4B3D-8734-ACD0AB3DE772}"/>
              </a:ext>
            </a:extLst>
          </p:cNvPr>
          <p:cNvSpPr/>
          <p:nvPr/>
        </p:nvSpPr>
        <p:spPr>
          <a:xfrm flipH="1" flipV="1">
            <a:off x="3216740" y="3200947"/>
            <a:ext cx="5927260" cy="1102514"/>
          </a:xfrm>
          <a:prstGeom prst="round1Rect">
            <a:avLst>
              <a:gd name="adj" fmla="val 7684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6D19BEB-4B3A-4A3C-A1FA-E08911CEE317}"/>
              </a:ext>
            </a:extLst>
          </p:cNvPr>
          <p:cNvSpPr/>
          <p:nvPr/>
        </p:nvSpPr>
        <p:spPr>
          <a:xfrm flipH="1">
            <a:off x="2012036" y="3215807"/>
            <a:ext cx="1204705" cy="116460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99747600-F2D5-4F55-81F0-6993082FF1B2}"/>
              </a:ext>
            </a:extLst>
          </p:cNvPr>
          <p:cNvSpPr txBox="1">
            <a:spLocks/>
          </p:cNvSpPr>
          <p:nvPr/>
        </p:nvSpPr>
        <p:spPr>
          <a:xfrm>
            <a:off x="3507788" y="3428510"/>
            <a:ext cx="2140009" cy="67710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lvl="0" defTabSz="1067640"/>
            <a:r>
              <a:rPr altLang="en-US" sz="4400" b="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itchFamily="50" charset="-127"/>
                <a:ea typeface="나눔바른고딕" pitchFamily="50" charset="-127"/>
                <a:cs typeface="+mn-cs"/>
              </a:rPr>
              <a:t>성능 요구</a:t>
            </a:r>
            <a:endParaRPr lang="ko-KR" altLang="en-US" sz="4400" b="0" dirty="0">
              <a:ln>
                <a:solidFill>
                  <a:srgbClr val="006AB5">
                    <a:alpha val="0"/>
                  </a:srgbClr>
                </a:solidFill>
              </a:ln>
              <a:solidFill>
                <a:prstClr val="white"/>
              </a:solidFill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11A1B034-FB53-4619-A551-E7080F718FDC}"/>
              </a:ext>
            </a:extLst>
          </p:cNvPr>
          <p:cNvSpPr/>
          <p:nvPr/>
        </p:nvSpPr>
        <p:spPr>
          <a:xfrm rot="16200000">
            <a:off x="1963023" y="2737031"/>
            <a:ext cx="276808" cy="180877"/>
          </a:xfrm>
          <a:prstGeom prst="triangle">
            <a:avLst/>
          </a:prstGeom>
          <a:solidFill>
            <a:srgbClr val="8F9DB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한쪽 모서리가 둥근 사각형 34">
            <a:extLst>
              <a:ext uri="{FF2B5EF4-FFF2-40B4-BE49-F238E27FC236}">
                <a16:creationId xmlns:a16="http://schemas.microsoft.com/office/drawing/2014/main" id="{7AE3BDBC-EDF3-43C0-852D-3C9BEC39F44A}"/>
              </a:ext>
            </a:extLst>
          </p:cNvPr>
          <p:cNvSpPr/>
          <p:nvPr/>
        </p:nvSpPr>
        <p:spPr>
          <a:xfrm>
            <a:off x="2012033" y="2829629"/>
            <a:ext cx="1204707" cy="386176"/>
          </a:xfrm>
          <a:prstGeom prst="round1Rect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E9F3F597-FD58-41ED-A5AE-ABEAC1B72E58}"/>
              </a:ext>
            </a:extLst>
          </p:cNvPr>
          <p:cNvSpPr txBox="1">
            <a:spLocks/>
          </p:cNvSpPr>
          <p:nvPr/>
        </p:nvSpPr>
        <p:spPr>
          <a:xfrm>
            <a:off x="2218706" y="2908913"/>
            <a:ext cx="791364" cy="22760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sz="1800" b="0" cap="all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rPr>
              <a:t>chapter</a:t>
            </a:r>
            <a:endParaRPr lang="ko-KR" altLang="en-US" sz="1800" b="0" cap="all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스퀘어 Bold" pitchFamily="50" charset="-127"/>
              <a:ea typeface="나눔스퀘어 Bold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1670" y="3214686"/>
            <a:ext cx="1093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1"/>
                </a:solidFill>
                <a:latin typeface="나눔고딕OTF ExtraBold" pitchFamily="34" charset="-127"/>
                <a:ea typeface="나눔고딕OTF ExtraBold"/>
              </a:rPr>
              <a:t>4</a:t>
            </a:r>
            <a:endParaRPr lang="ko-KR" altLang="en-US" sz="6000" b="1" dirty="0">
              <a:solidFill>
                <a:schemeClr val="accent1"/>
              </a:solidFill>
              <a:latin typeface="나눔고딕OTF ExtraBold" pitchFamily="34" charset="-127"/>
              <a:ea typeface="나눔고딕OTF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955614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-46218" y="-4553"/>
            <a:ext cx="395536" cy="908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45419" y="-4553"/>
            <a:ext cx="369710" cy="5825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714005" y="-4553"/>
            <a:ext cx="8429995" cy="2912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Freeform 42">
            <a:extLst>
              <a:ext uri="{FF2B5EF4-FFF2-40B4-BE49-F238E27FC236}">
                <a16:creationId xmlns:a16="http://schemas.microsoft.com/office/drawing/2014/main" id="{26F61460-9041-40DA-B17B-34D660D88123}"/>
              </a:ext>
            </a:extLst>
          </p:cNvPr>
          <p:cNvSpPr>
            <a:spLocks/>
          </p:cNvSpPr>
          <p:nvPr/>
        </p:nvSpPr>
        <p:spPr bwMode="auto">
          <a:xfrm>
            <a:off x="3469927" y="1498111"/>
            <a:ext cx="1795975" cy="1795966"/>
          </a:xfrm>
          <a:custGeom>
            <a:avLst/>
            <a:gdLst>
              <a:gd name="T0" fmla="*/ 225 w 402"/>
              <a:gd name="T1" fmla="*/ 388 h 402"/>
              <a:gd name="T2" fmla="*/ 13 w 402"/>
              <a:gd name="T3" fmla="*/ 225 h 402"/>
              <a:gd name="T4" fmla="*/ 177 w 402"/>
              <a:gd name="T5" fmla="*/ 13 h 402"/>
              <a:gd name="T6" fmla="*/ 389 w 402"/>
              <a:gd name="T7" fmla="*/ 177 h 402"/>
              <a:gd name="T8" fmla="*/ 225 w 402"/>
              <a:gd name="T9" fmla="*/ 388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402">
                <a:moveTo>
                  <a:pt x="225" y="388"/>
                </a:moveTo>
                <a:cubicBezTo>
                  <a:pt x="121" y="402"/>
                  <a:pt x="26" y="328"/>
                  <a:pt x="13" y="225"/>
                </a:cubicBezTo>
                <a:cubicBezTo>
                  <a:pt x="0" y="121"/>
                  <a:pt x="73" y="26"/>
                  <a:pt x="177" y="13"/>
                </a:cubicBezTo>
                <a:cubicBezTo>
                  <a:pt x="280" y="0"/>
                  <a:pt x="376" y="73"/>
                  <a:pt x="389" y="177"/>
                </a:cubicBezTo>
                <a:cubicBezTo>
                  <a:pt x="402" y="280"/>
                  <a:pt x="328" y="375"/>
                  <a:pt x="225" y="388"/>
                </a:cubicBezTo>
                <a:close/>
              </a:path>
            </a:pathLst>
          </a:custGeom>
          <a:solidFill>
            <a:srgbClr val="003C71"/>
          </a:solidFill>
          <a:ln w="3175">
            <a:solidFill>
              <a:srgbClr val="005EA4"/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 defTabSz="457200" fontAlgn="auto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kumimoji="0" lang="ko-KR" altLang="en-US" sz="1600" kern="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7716651-D86C-438C-BCE1-6168A58E4D1D}"/>
              </a:ext>
            </a:extLst>
          </p:cNvPr>
          <p:cNvSpPr/>
          <p:nvPr/>
        </p:nvSpPr>
        <p:spPr>
          <a:xfrm>
            <a:off x="3682386" y="2071678"/>
            <a:ext cx="1441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2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개발환경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FC3448B-52C2-40CA-AB9D-F0E3D01B48C4}"/>
              </a:ext>
            </a:extLst>
          </p:cNvPr>
          <p:cNvCxnSpPr>
            <a:cxnSpLocks/>
          </p:cNvCxnSpPr>
          <p:nvPr/>
        </p:nvCxnSpPr>
        <p:spPr>
          <a:xfrm>
            <a:off x="5373384" y="2446005"/>
            <a:ext cx="422052" cy="0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BD79E48-EA88-41C4-BFEC-5D7EBAC3505A}"/>
              </a:ext>
            </a:extLst>
          </p:cNvPr>
          <p:cNvCxnSpPr>
            <a:cxnSpLocks/>
          </p:cNvCxnSpPr>
          <p:nvPr/>
        </p:nvCxnSpPr>
        <p:spPr>
          <a:xfrm flipH="1">
            <a:off x="2926810" y="2446005"/>
            <a:ext cx="435436" cy="0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원호 15">
            <a:extLst>
              <a:ext uri="{FF2B5EF4-FFF2-40B4-BE49-F238E27FC236}">
                <a16:creationId xmlns:a16="http://schemas.microsoft.com/office/drawing/2014/main" id="{B08572C0-DC65-4287-A1AF-E2F60132F363}"/>
              </a:ext>
            </a:extLst>
          </p:cNvPr>
          <p:cNvSpPr/>
          <p:nvPr/>
        </p:nvSpPr>
        <p:spPr>
          <a:xfrm flipV="1">
            <a:off x="3355441" y="1403507"/>
            <a:ext cx="2024748" cy="2024747"/>
          </a:xfrm>
          <a:prstGeom prst="arc">
            <a:avLst>
              <a:gd name="adj1" fmla="val 10829152"/>
              <a:gd name="adj2" fmla="val 0"/>
            </a:avLst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130" name="Picture 2" descr="ê´ë ¨ ì´ë¯¸ì§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428736"/>
            <a:ext cx="2028180" cy="1619251"/>
          </a:xfrm>
          <a:prstGeom prst="rect">
            <a:avLst/>
          </a:prstGeom>
          <a:noFill/>
        </p:spPr>
      </p:pic>
      <p:pic>
        <p:nvPicPr>
          <p:cNvPr id="48132" name="Picture 4" descr="ê´ë ¨ ì´ë¯¸ì§"/>
          <p:cNvPicPr>
            <a:picLocks noChangeAspect="1" noChangeArrowheads="1"/>
          </p:cNvPicPr>
          <p:nvPr/>
        </p:nvPicPr>
        <p:blipFill>
          <a:blip r:embed="rId4" cstate="print"/>
          <a:srcRect l="9309" r="8458"/>
          <a:stretch>
            <a:fillRect/>
          </a:stretch>
        </p:blipFill>
        <p:spPr bwMode="auto">
          <a:xfrm>
            <a:off x="5981062" y="1928802"/>
            <a:ext cx="2734342" cy="1143008"/>
          </a:xfrm>
          <a:prstGeom prst="rect">
            <a:avLst/>
          </a:prstGeom>
          <a:noFill/>
        </p:spPr>
      </p:pic>
      <p:sp>
        <p:nvSpPr>
          <p:cNvPr id="33" name="직사각형 32"/>
          <p:cNvSpPr/>
          <p:nvPr/>
        </p:nvSpPr>
        <p:spPr>
          <a:xfrm>
            <a:off x="6000760" y="3857628"/>
            <a:ext cx="27146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2011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년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파이어베이스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(Firebase, Inc)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사가 개발하고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2014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년 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구글에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인수된 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모바일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 및 웹 애플리케이션 개발 플랫폼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00760" y="3071810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App GUI,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앱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개발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서버 개발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2910" y="3143248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DB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설계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42910" y="3714752"/>
            <a:ext cx="24288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SQL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 개발과 관리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데이터베이스 설계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생성 그리고 유지를 위한 단일 개발 통합 환경을 제공하는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비주얼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데이터베이스 설계 도구</a:t>
            </a:r>
          </a:p>
        </p:txBody>
      </p:sp>
    </p:spTree>
    <p:extLst>
      <p:ext uri="{BB962C8B-B14F-4D97-AF65-F5344CB8AC3E}">
        <p14:creationId xmlns:p14="http://schemas.microsoft.com/office/powerpoint/2010/main" val="3588366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357158" y="4286256"/>
            <a:ext cx="8429684" cy="1857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rot="5400000">
            <a:off x="-288770" y="969081"/>
            <a:ext cx="1278597" cy="718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321423"/>
            <a:ext cx="44610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성능 시험 방법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20801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소프트웨어 테스트</a:t>
            </a:r>
          </a:p>
        </p:txBody>
      </p:sp>
      <p:sp>
        <p:nvSpPr>
          <p:cNvPr id="19" name="직사각형 18"/>
          <p:cNvSpPr/>
          <p:nvPr/>
        </p:nvSpPr>
        <p:spPr>
          <a:xfrm rot="10800000">
            <a:off x="4025601" y="-4553"/>
            <a:ext cx="5137759" cy="182370"/>
          </a:xfrm>
          <a:prstGeom prst="rect">
            <a:avLst/>
          </a:prstGeom>
          <a:solidFill>
            <a:schemeClr val="tx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19986" y="2139302"/>
            <a:ext cx="7429552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진화적 모델을 따르기 때문에 </a:t>
            </a:r>
            <a:r>
              <a:rPr lang="ko-KR" altLang="en-US" sz="24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점증적 릴리스</a:t>
            </a:r>
            <a:endParaRPr lang="en-US" altLang="ko-KR" sz="2400" b="1" dirty="0">
              <a:solidFill>
                <a:schemeClr val="tx2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 </a:t>
            </a: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◆ 각 릴리스 단계 이전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학생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기사 대상 베타 테스트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몇 개 노선에서 시범 운영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◆ 각 릴리스 단계 이후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일어나는 예상치 못한 문제 해결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2" name="그룹 23"/>
          <p:cNvGrpSpPr/>
          <p:nvPr/>
        </p:nvGrpSpPr>
        <p:grpSpPr>
          <a:xfrm>
            <a:off x="214282" y="2787374"/>
            <a:ext cx="8633929" cy="1239879"/>
            <a:chOff x="330559" y="3302221"/>
            <a:chExt cx="8264392" cy="1239879"/>
          </a:xfrm>
        </p:grpSpPr>
        <p:sp>
          <p:nvSpPr>
            <p:cNvPr id="25" name="Freeform 1"/>
            <p:cNvSpPr>
              <a:spLocks noChangeArrowheads="1"/>
            </p:cNvSpPr>
            <p:nvPr/>
          </p:nvSpPr>
          <p:spPr bwMode="auto">
            <a:xfrm>
              <a:off x="330559" y="3302222"/>
              <a:ext cx="2364889" cy="1239878"/>
            </a:xfrm>
            <a:custGeom>
              <a:avLst/>
              <a:gdLst>
                <a:gd name="T0" fmla="*/ 5639 w 7144"/>
                <a:gd name="T1" fmla="*/ 0 h 3558"/>
                <a:gd name="T2" fmla="*/ 0 w 7144"/>
                <a:gd name="T3" fmla="*/ 0 h 3558"/>
                <a:gd name="T4" fmla="*/ 1475 w 7144"/>
                <a:gd name="T5" fmla="*/ 1792 h 3558"/>
                <a:gd name="T6" fmla="*/ 0 w 7144"/>
                <a:gd name="T7" fmla="*/ 3557 h 3558"/>
                <a:gd name="T8" fmla="*/ 5669 w 7144"/>
                <a:gd name="T9" fmla="*/ 3557 h 3558"/>
                <a:gd name="T10" fmla="*/ 7143 w 7144"/>
                <a:gd name="T11" fmla="*/ 1792 h 3558"/>
                <a:gd name="T12" fmla="*/ 5639 w 7144"/>
                <a:gd name="T13" fmla="*/ 0 h 3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44" h="3558">
                  <a:moveTo>
                    <a:pt x="5639" y="0"/>
                  </a:moveTo>
                  <a:lnTo>
                    <a:pt x="0" y="0"/>
                  </a:lnTo>
                  <a:lnTo>
                    <a:pt x="1475" y="1792"/>
                  </a:lnTo>
                  <a:lnTo>
                    <a:pt x="0" y="3557"/>
                  </a:lnTo>
                  <a:lnTo>
                    <a:pt x="5669" y="3557"/>
                  </a:lnTo>
                  <a:lnTo>
                    <a:pt x="7143" y="1792"/>
                  </a:lnTo>
                  <a:lnTo>
                    <a:pt x="5639" y="0"/>
                  </a:ln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endParaRPr 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6" name="Freeform 2"/>
            <p:cNvSpPr>
              <a:spLocks noChangeArrowheads="1"/>
            </p:cNvSpPr>
            <p:nvPr/>
          </p:nvSpPr>
          <p:spPr bwMode="auto">
            <a:xfrm>
              <a:off x="2297035" y="3302222"/>
              <a:ext cx="2364889" cy="1239878"/>
            </a:xfrm>
            <a:custGeom>
              <a:avLst/>
              <a:gdLst>
                <a:gd name="T0" fmla="*/ 5668 w 7144"/>
                <a:gd name="T1" fmla="*/ 0 h 3558"/>
                <a:gd name="T2" fmla="*/ 0 w 7144"/>
                <a:gd name="T3" fmla="*/ 0 h 3558"/>
                <a:gd name="T4" fmla="*/ 1475 w 7144"/>
                <a:gd name="T5" fmla="*/ 1792 h 3558"/>
                <a:gd name="T6" fmla="*/ 0 w 7144"/>
                <a:gd name="T7" fmla="*/ 3557 h 3558"/>
                <a:gd name="T8" fmla="*/ 5668 w 7144"/>
                <a:gd name="T9" fmla="*/ 3557 h 3558"/>
                <a:gd name="T10" fmla="*/ 7143 w 7144"/>
                <a:gd name="T11" fmla="*/ 1792 h 3558"/>
                <a:gd name="T12" fmla="*/ 5668 w 7144"/>
                <a:gd name="T13" fmla="*/ 0 h 3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44" h="3558">
                  <a:moveTo>
                    <a:pt x="5668" y="0"/>
                  </a:moveTo>
                  <a:lnTo>
                    <a:pt x="0" y="0"/>
                  </a:lnTo>
                  <a:lnTo>
                    <a:pt x="1475" y="1792"/>
                  </a:lnTo>
                  <a:lnTo>
                    <a:pt x="0" y="3557"/>
                  </a:lnTo>
                  <a:lnTo>
                    <a:pt x="5668" y="3557"/>
                  </a:lnTo>
                  <a:lnTo>
                    <a:pt x="7143" y="1792"/>
                  </a:lnTo>
                  <a:lnTo>
                    <a:pt x="5668" y="0"/>
                  </a:ln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endParaRPr 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7" name="Freeform 1"/>
            <p:cNvSpPr>
              <a:spLocks noChangeArrowheads="1"/>
            </p:cNvSpPr>
            <p:nvPr/>
          </p:nvSpPr>
          <p:spPr bwMode="auto">
            <a:xfrm>
              <a:off x="4262154" y="3302222"/>
              <a:ext cx="2364889" cy="1239878"/>
            </a:xfrm>
            <a:custGeom>
              <a:avLst/>
              <a:gdLst>
                <a:gd name="T0" fmla="*/ 5639 w 7144"/>
                <a:gd name="T1" fmla="*/ 0 h 3558"/>
                <a:gd name="T2" fmla="*/ 0 w 7144"/>
                <a:gd name="T3" fmla="*/ 0 h 3558"/>
                <a:gd name="T4" fmla="*/ 1475 w 7144"/>
                <a:gd name="T5" fmla="*/ 1792 h 3558"/>
                <a:gd name="T6" fmla="*/ 0 w 7144"/>
                <a:gd name="T7" fmla="*/ 3557 h 3558"/>
                <a:gd name="T8" fmla="*/ 5669 w 7144"/>
                <a:gd name="T9" fmla="*/ 3557 h 3558"/>
                <a:gd name="T10" fmla="*/ 7143 w 7144"/>
                <a:gd name="T11" fmla="*/ 1792 h 3558"/>
                <a:gd name="T12" fmla="*/ 5639 w 7144"/>
                <a:gd name="T13" fmla="*/ 0 h 3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44" h="3558">
                  <a:moveTo>
                    <a:pt x="5639" y="0"/>
                  </a:moveTo>
                  <a:lnTo>
                    <a:pt x="0" y="0"/>
                  </a:lnTo>
                  <a:lnTo>
                    <a:pt x="1475" y="1792"/>
                  </a:lnTo>
                  <a:lnTo>
                    <a:pt x="0" y="3557"/>
                  </a:lnTo>
                  <a:lnTo>
                    <a:pt x="5669" y="3557"/>
                  </a:lnTo>
                  <a:lnTo>
                    <a:pt x="7143" y="1792"/>
                  </a:lnTo>
                  <a:lnTo>
                    <a:pt x="5639" y="0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endParaRPr 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8" name="Freeform 2"/>
            <p:cNvSpPr>
              <a:spLocks noChangeArrowheads="1"/>
            </p:cNvSpPr>
            <p:nvPr/>
          </p:nvSpPr>
          <p:spPr bwMode="auto">
            <a:xfrm>
              <a:off x="6230062" y="3302221"/>
              <a:ext cx="2364889" cy="1239878"/>
            </a:xfrm>
            <a:custGeom>
              <a:avLst/>
              <a:gdLst>
                <a:gd name="T0" fmla="*/ 5668 w 7144"/>
                <a:gd name="T1" fmla="*/ 0 h 3558"/>
                <a:gd name="T2" fmla="*/ 0 w 7144"/>
                <a:gd name="T3" fmla="*/ 0 h 3558"/>
                <a:gd name="T4" fmla="*/ 1475 w 7144"/>
                <a:gd name="T5" fmla="*/ 1792 h 3558"/>
                <a:gd name="T6" fmla="*/ 0 w 7144"/>
                <a:gd name="T7" fmla="*/ 3557 h 3558"/>
                <a:gd name="T8" fmla="*/ 5668 w 7144"/>
                <a:gd name="T9" fmla="*/ 3557 h 3558"/>
                <a:gd name="T10" fmla="*/ 7143 w 7144"/>
                <a:gd name="T11" fmla="*/ 1792 h 3558"/>
                <a:gd name="T12" fmla="*/ 5668 w 7144"/>
                <a:gd name="T13" fmla="*/ 0 h 3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44" h="3558">
                  <a:moveTo>
                    <a:pt x="5668" y="0"/>
                  </a:moveTo>
                  <a:lnTo>
                    <a:pt x="0" y="0"/>
                  </a:lnTo>
                  <a:lnTo>
                    <a:pt x="1475" y="1792"/>
                  </a:lnTo>
                  <a:lnTo>
                    <a:pt x="0" y="3557"/>
                  </a:lnTo>
                  <a:lnTo>
                    <a:pt x="5668" y="3557"/>
                  </a:lnTo>
                  <a:lnTo>
                    <a:pt x="7143" y="1792"/>
                  </a:lnTo>
                  <a:lnTo>
                    <a:pt x="566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endParaRPr 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98807" y="3075406"/>
            <a:ext cx="1778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승차권 결제 </a:t>
            </a:r>
            <a:endParaRPr lang="en-US" altLang="ko-KR" sz="20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및 사용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34564" y="3075406"/>
            <a:ext cx="1778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위치기반</a:t>
            </a:r>
            <a:endParaRPr lang="en-US" altLang="ko-KR" sz="20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서비스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06266" y="3178782"/>
            <a:ext cx="1778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좌석 정보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85351" y="3178782"/>
            <a:ext cx="1778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통계 기능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0" y="1"/>
            <a:ext cx="9144000" cy="3223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9" rIns="91417" bIns="45709"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0" y="6597354"/>
            <a:ext cx="9144000" cy="260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9" rIns="91417" bIns="45709"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0" y="2253568"/>
            <a:ext cx="9144000" cy="2147540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b="1"/>
          </a:p>
        </p:txBody>
      </p:sp>
      <p:sp>
        <p:nvSpPr>
          <p:cNvPr id="41" name="직각 삼각형 40"/>
          <p:cNvSpPr/>
          <p:nvPr/>
        </p:nvSpPr>
        <p:spPr>
          <a:xfrm>
            <a:off x="-12700" y="3800071"/>
            <a:ext cx="613736" cy="613736"/>
          </a:xfrm>
          <a:prstGeom prst="rtTriangle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42" name="직각 삼각형 41"/>
          <p:cNvSpPr/>
          <p:nvPr/>
        </p:nvSpPr>
        <p:spPr>
          <a:xfrm>
            <a:off x="-12700" y="3186334"/>
            <a:ext cx="613736" cy="613736"/>
          </a:xfrm>
          <a:prstGeom prst="rtTriangle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43" name="직각 삼각형 42"/>
          <p:cNvSpPr/>
          <p:nvPr/>
        </p:nvSpPr>
        <p:spPr>
          <a:xfrm>
            <a:off x="583172" y="3186334"/>
            <a:ext cx="613736" cy="613736"/>
          </a:xfrm>
          <a:prstGeom prst="rtTriangl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44" name="직각 삼각형 43"/>
          <p:cNvSpPr/>
          <p:nvPr/>
        </p:nvSpPr>
        <p:spPr>
          <a:xfrm>
            <a:off x="583172" y="3800071"/>
            <a:ext cx="613736" cy="613736"/>
          </a:xfrm>
          <a:prstGeom prst="rtTriangle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45" name="직각 삼각형 44"/>
          <p:cNvSpPr/>
          <p:nvPr/>
        </p:nvSpPr>
        <p:spPr>
          <a:xfrm>
            <a:off x="1184287" y="3800071"/>
            <a:ext cx="613736" cy="613736"/>
          </a:xfrm>
          <a:prstGeom prst="rtTriangle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47" name="직각 삼각형 46"/>
          <p:cNvSpPr/>
          <p:nvPr/>
        </p:nvSpPr>
        <p:spPr>
          <a:xfrm>
            <a:off x="1184287" y="3186334"/>
            <a:ext cx="613736" cy="613736"/>
          </a:xfrm>
          <a:prstGeom prst="rtTriangle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53" name="직각 삼각형 52"/>
          <p:cNvSpPr/>
          <p:nvPr/>
        </p:nvSpPr>
        <p:spPr>
          <a:xfrm>
            <a:off x="1184287" y="2572598"/>
            <a:ext cx="613736" cy="613736"/>
          </a:xfrm>
          <a:prstGeom prst="rtTriangle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54" name="직각 삼각형 53"/>
          <p:cNvSpPr/>
          <p:nvPr/>
        </p:nvSpPr>
        <p:spPr>
          <a:xfrm>
            <a:off x="583172" y="2572598"/>
            <a:ext cx="613736" cy="613736"/>
          </a:xfrm>
          <a:prstGeom prst="rtTriangle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55" name="직각 삼각형 54"/>
          <p:cNvSpPr/>
          <p:nvPr/>
        </p:nvSpPr>
        <p:spPr>
          <a:xfrm>
            <a:off x="-12700" y="2572598"/>
            <a:ext cx="613736" cy="613736"/>
          </a:xfrm>
          <a:prstGeom prst="rtTriangle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56" name="직각 삼각형 55"/>
          <p:cNvSpPr/>
          <p:nvPr/>
        </p:nvSpPr>
        <p:spPr>
          <a:xfrm>
            <a:off x="1798024" y="3186334"/>
            <a:ext cx="613736" cy="613736"/>
          </a:xfrm>
          <a:prstGeom prst="rtTriangle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57" name="직각 삼각형 56"/>
          <p:cNvSpPr/>
          <p:nvPr/>
        </p:nvSpPr>
        <p:spPr>
          <a:xfrm>
            <a:off x="1798024" y="3789246"/>
            <a:ext cx="613736" cy="613736"/>
          </a:xfrm>
          <a:prstGeom prst="rtTriangle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2986333" y="2942618"/>
            <a:ext cx="5872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>
                    <a:lumMod val="95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THANK YOU</a:t>
            </a:r>
            <a:endParaRPr lang="ko-KR" altLang="en-US" sz="5400" dirty="0">
              <a:solidFill>
                <a:schemeClr val="bg1">
                  <a:lumMod val="95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04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한쪽 모서리가 둥근 사각형 38">
            <a:extLst>
              <a:ext uri="{FF2B5EF4-FFF2-40B4-BE49-F238E27FC236}">
                <a16:creationId xmlns:a16="http://schemas.microsoft.com/office/drawing/2014/main" id="{7F012808-3C32-41D5-BB82-171E722FB3B5}"/>
              </a:ext>
            </a:extLst>
          </p:cNvPr>
          <p:cNvSpPr/>
          <p:nvPr/>
        </p:nvSpPr>
        <p:spPr>
          <a:xfrm flipH="1">
            <a:off x="2987824" y="1"/>
            <a:ext cx="6156174" cy="6857999"/>
          </a:xfrm>
          <a:prstGeom prst="round1Rect">
            <a:avLst>
              <a:gd name="adj" fmla="val 0"/>
            </a:avLst>
          </a:prstGeom>
          <a:solidFill>
            <a:srgbClr val="E1E4EB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48" name="한쪽 모서리가 둥근 사각형 34">
            <a:extLst>
              <a:ext uri="{FF2B5EF4-FFF2-40B4-BE49-F238E27FC236}">
                <a16:creationId xmlns:a16="http://schemas.microsoft.com/office/drawing/2014/main" id="{3D088B4C-EB11-44D5-9101-17DDB703121D}"/>
              </a:ext>
            </a:extLst>
          </p:cNvPr>
          <p:cNvSpPr/>
          <p:nvPr/>
        </p:nvSpPr>
        <p:spPr>
          <a:xfrm>
            <a:off x="4106517" y="3862934"/>
            <a:ext cx="1133142" cy="363236"/>
          </a:xfrm>
          <a:prstGeom prst="round1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15" name="한쪽 모서리가 둥근 사각형 32">
            <a:extLst>
              <a:ext uri="{FF2B5EF4-FFF2-40B4-BE49-F238E27FC236}">
                <a16:creationId xmlns:a16="http://schemas.microsoft.com/office/drawing/2014/main" id="{3D9223F4-CB4B-4CA6-8E84-7A3C470EBB78}"/>
              </a:ext>
            </a:extLst>
          </p:cNvPr>
          <p:cNvSpPr/>
          <p:nvPr/>
        </p:nvSpPr>
        <p:spPr>
          <a:xfrm flipH="1">
            <a:off x="4106516" y="1860239"/>
            <a:ext cx="5037482" cy="866832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17" name="한쪽 모서리가 둥근 사각형 34">
            <a:extLst>
              <a:ext uri="{FF2B5EF4-FFF2-40B4-BE49-F238E27FC236}">
                <a16:creationId xmlns:a16="http://schemas.microsoft.com/office/drawing/2014/main" id="{3D088B4C-EB11-44D5-9101-17DDB703121D}"/>
              </a:ext>
            </a:extLst>
          </p:cNvPr>
          <p:cNvSpPr/>
          <p:nvPr/>
        </p:nvSpPr>
        <p:spPr>
          <a:xfrm>
            <a:off x="4106517" y="1500174"/>
            <a:ext cx="1133142" cy="363236"/>
          </a:xfrm>
          <a:prstGeom prst="round1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D19F67AB-8793-4C81-8420-633FCBD5BD3B}"/>
              </a:ext>
            </a:extLst>
          </p:cNvPr>
          <p:cNvSpPr txBox="1">
            <a:spLocks/>
          </p:cNvSpPr>
          <p:nvPr/>
        </p:nvSpPr>
        <p:spPr>
          <a:xfrm>
            <a:off x="4306163" y="1574070"/>
            <a:ext cx="733855" cy="21544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sz="1400" b="0" cap="all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  <a:cs typeface="+mn-cs"/>
              </a:rPr>
              <a:t>chapter</a:t>
            </a:r>
            <a:endParaRPr lang="ko-KR" altLang="en-US" sz="1400" b="0" cap="all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고딕OTF" pitchFamily="34" charset="-127"/>
              <a:ea typeface="나눔고딕OTF" pitchFamily="34" charset="-127"/>
              <a:cs typeface="+mn-cs"/>
            </a:endParaRPr>
          </a:p>
        </p:txBody>
      </p:sp>
      <p:sp>
        <p:nvSpPr>
          <p:cNvPr id="21" name="한쪽 모서리가 둥근 사각형 32">
            <a:extLst>
              <a:ext uri="{FF2B5EF4-FFF2-40B4-BE49-F238E27FC236}">
                <a16:creationId xmlns:a16="http://schemas.microsoft.com/office/drawing/2014/main" id="{F917CAE6-21FC-46F2-81DC-A52B2F6231A1}"/>
              </a:ext>
            </a:extLst>
          </p:cNvPr>
          <p:cNvSpPr/>
          <p:nvPr/>
        </p:nvSpPr>
        <p:spPr>
          <a:xfrm flipH="1">
            <a:off x="4106516" y="4205242"/>
            <a:ext cx="5037482" cy="866832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66E893F2-B790-4207-82B1-CD3197F7B105}"/>
              </a:ext>
            </a:extLst>
          </p:cNvPr>
          <p:cNvSpPr txBox="1">
            <a:spLocks/>
          </p:cNvSpPr>
          <p:nvPr/>
        </p:nvSpPr>
        <p:spPr>
          <a:xfrm>
            <a:off x="4306163" y="3919073"/>
            <a:ext cx="733855" cy="21544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sz="1400" b="0" cap="all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  <a:cs typeface="+mn-cs"/>
              </a:rPr>
              <a:t>chapter</a:t>
            </a:r>
            <a:endParaRPr lang="ko-KR" altLang="en-US" sz="1400" b="0" cap="all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고딕OTF" pitchFamily="34" charset="-127"/>
              <a:ea typeface="나눔고딕OTF" pitchFamily="34" charset="-127"/>
              <a:cs typeface="+mn-cs"/>
            </a:endParaRPr>
          </a:p>
        </p:txBody>
      </p:sp>
      <p:sp>
        <p:nvSpPr>
          <p:cNvPr id="38" name="한쪽 모서리가 둥근 사각형 32">
            <a:extLst>
              <a:ext uri="{FF2B5EF4-FFF2-40B4-BE49-F238E27FC236}">
                <a16:creationId xmlns:a16="http://schemas.microsoft.com/office/drawing/2014/main" id="{31AB13C4-9BC1-42D6-B076-9AE4C65AA91B}"/>
              </a:ext>
            </a:extLst>
          </p:cNvPr>
          <p:cNvSpPr/>
          <p:nvPr/>
        </p:nvSpPr>
        <p:spPr>
          <a:xfrm flipH="1">
            <a:off x="5239658" y="1860239"/>
            <a:ext cx="3904340" cy="866832"/>
          </a:xfrm>
          <a:prstGeom prst="round1Rect">
            <a:avLst>
              <a:gd name="adj" fmla="val 0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39" name="한쪽 모서리가 둥근 사각형 32">
            <a:extLst>
              <a:ext uri="{FF2B5EF4-FFF2-40B4-BE49-F238E27FC236}">
                <a16:creationId xmlns:a16="http://schemas.microsoft.com/office/drawing/2014/main" id="{77B4B11D-FEA2-4996-9406-0650A7C65E70}"/>
              </a:ext>
            </a:extLst>
          </p:cNvPr>
          <p:cNvSpPr/>
          <p:nvPr/>
        </p:nvSpPr>
        <p:spPr>
          <a:xfrm flipH="1">
            <a:off x="5239658" y="4205242"/>
            <a:ext cx="3904340" cy="866832"/>
          </a:xfrm>
          <a:prstGeom prst="round1Rect">
            <a:avLst>
              <a:gd name="adj" fmla="val 0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BC862C86-C00B-4420-BC8D-7604D6326864}"/>
              </a:ext>
            </a:extLst>
          </p:cNvPr>
          <p:cNvSpPr txBox="1">
            <a:spLocks/>
          </p:cNvSpPr>
          <p:nvPr/>
        </p:nvSpPr>
        <p:spPr>
          <a:xfrm>
            <a:off x="5444926" y="2047434"/>
            <a:ext cx="1785745" cy="49244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lvl="0" defTabSz="1067640"/>
            <a:r>
              <a:rPr altLang="en-US" sz="320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  <a:cs typeface="+mn-cs"/>
              </a:rPr>
              <a:t>인수 조건</a:t>
            </a:r>
            <a:endParaRPr lang="ko-KR" altLang="en-US" sz="3200" dirty="0">
              <a:ln>
                <a:solidFill>
                  <a:srgbClr val="006AB5">
                    <a:alpha val="0"/>
                  </a:srgbClr>
                </a:solidFill>
              </a:ln>
              <a:solidFill>
                <a:schemeClr val="bg1"/>
              </a:solidFill>
              <a:latin typeface="나눔고딕OTF" pitchFamily="34" charset="-127"/>
              <a:ea typeface="나눔고딕OTF" pitchFamily="34" charset="-127"/>
              <a:cs typeface="+mn-cs"/>
            </a:endParaRPr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F59B8D5A-7E0E-4CC0-A001-C7199097149F}"/>
              </a:ext>
            </a:extLst>
          </p:cNvPr>
          <p:cNvSpPr txBox="1">
            <a:spLocks/>
          </p:cNvSpPr>
          <p:nvPr/>
        </p:nvSpPr>
        <p:spPr>
          <a:xfrm>
            <a:off x="5436096" y="4392437"/>
            <a:ext cx="1785745" cy="49244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lvl="0" defTabSz="1067640"/>
            <a:r>
              <a:rPr altLang="en-US" sz="320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</a:rPr>
              <a:t>참고 자료</a:t>
            </a:r>
            <a:endParaRPr lang="ko-KR" altLang="en-US" sz="3200" dirty="0">
              <a:ln>
                <a:solidFill>
                  <a:srgbClr val="006AB5">
                    <a:alpha val="0"/>
                  </a:srgbClr>
                </a:solidFill>
              </a:ln>
              <a:solidFill>
                <a:schemeClr val="bg1"/>
              </a:solidFill>
              <a:latin typeface="나눔고딕OTF" pitchFamily="34" charset="-127"/>
              <a:ea typeface="나눔고딕OTF" pitchFamily="34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AEC3C39-56E9-4A06-A4D2-B8604D655D10}"/>
              </a:ext>
            </a:extLst>
          </p:cNvPr>
          <p:cNvCxnSpPr>
            <a:cxnSpLocks/>
          </p:cNvCxnSpPr>
          <p:nvPr/>
        </p:nvCxnSpPr>
        <p:spPr bwMode="auto">
          <a:xfrm>
            <a:off x="0" y="1750169"/>
            <a:ext cx="23397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9552" y="1188041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  <a:latin typeface="나눔고딕OTF ExtraBold" pitchFamily="34" charset="-127"/>
                <a:ea typeface="나눔고딕OTF ExtraBold"/>
              </a:rPr>
              <a:t>목차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120976" y="1864350"/>
            <a:ext cx="1093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latin typeface="나눔고딕OTF ExtraBold" pitchFamily="34" charset="-127"/>
                <a:ea typeface="나눔고딕OTF ExtraBold"/>
              </a:rPr>
              <a:t>4</a:t>
            </a:r>
            <a:endParaRPr lang="ko-KR" altLang="en-US" sz="4000" b="1" dirty="0">
              <a:solidFill>
                <a:schemeClr val="accent1"/>
              </a:solidFill>
              <a:latin typeface="나눔고딕OTF ExtraBold" pitchFamily="34" charset="-127"/>
              <a:ea typeface="나눔고딕OTF ExtraBold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120976" y="4211099"/>
            <a:ext cx="1093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latin typeface="나눔고딕OTF ExtraBold" pitchFamily="34" charset="-127"/>
                <a:ea typeface="나눔고딕OTF ExtraBold"/>
              </a:rPr>
              <a:t>5</a:t>
            </a:r>
            <a:endParaRPr lang="ko-KR" altLang="en-US" sz="4000" b="1" dirty="0">
              <a:solidFill>
                <a:schemeClr val="accent1"/>
              </a:solidFill>
              <a:latin typeface="나눔고딕OTF ExtraBold" pitchFamily="34" charset="-127"/>
              <a:ea typeface="나눔고딕OTF ExtraBold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4124325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9498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한쪽 모서리가 둥근 사각형 38">
            <a:extLst>
              <a:ext uri="{FF2B5EF4-FFF2-40B4-BE49-F238E27FC236}">
                <a16:creationId xmlns:a16="http://schemas.microsoft.com/office/drawing/2014/main" id="{69297B76-8710-4B1F-8622-F092DA313A96}"/>
              </a:ext>
            </a:extLst>
          </p:cNvPr>
          <p:cNvSpPr/>
          <p:nvPr/>
        </p:nvSpPr>
        <p:spPr>
          <a:xfrm flipH="1" flipV="1">
            <a:off x="2191864" y="2689059"/>
            <a:ext cx="6952136" cy="1529443"/>
          </a:xfrm>
          <a:prstGeom prst="round1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한쪽 모서리가 둥근 사각형 32">
            <a:extLst>
              <a:ext uri="{FF2B5EF4-FFF2-40B4-BE49-F238E27FC236}">
                <a16:creationId xmlns:a16="http://schemas.microsoft.com/office/drawing/2014/main" id="{60537BD0-5F5C-4B3D-8734-ACD0AB3DE772}"/>
              </a:ext>
            </a:extLst>
          </p:cNvPr>
          <p:cNvSpPr/>
          <p:nvPr/>
        </p:nvSpPr>
        <p:spPr>
          <a:xfrm flipH="1" flipV="1">
            <a:off x="3216740" y="3200947"/>
            <a:ext cx="5927260" cy="1102514"/>
          </a:xfrm>
          <a:prstGeom prst="round1Rect">
            <a:avLst>
              <a:gd name="adj" fmla="val 7684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6D19BEB-4B3A-4A3C-A1FA-E08911CEE317}"/>
              </a:ext>
            </a:extLst>
          </p:cNvPr>
          <p:cNvSpPr/>
          <p:nvPr/>
        </p:nvSpPr>
        <p:spPr>
          <a:xfrm flipH="1">
            <a:off x="2012036" y="3215807"/>
            <a:ext cx="1204705" cy="116460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99747600-F2D5-4F55-81F0-6993082FF1B2}"/>
              </a:ext>
            </a:extLst>
          </p:cNvPr>
          <p:cNvSpPr txBox="1">
            <a:spLocks/>
          </p:cNvSpPr>
          <p:nvPr/>
        </p:nvSpPr>
        <p:spPr>
          <a:xfrm>
            <a:off x="3507788" y="3428510"/>
            <a:ext cx="1581202" cy="67710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lvl="0" defTabSz="1067640"/>
            <a:r>
              <a:rPr altLang="en-US" sz="4400" b="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itchFamily="50" charset="-127"/>
                <a:ea typeface="나눔바른고딕" pitchFamily="50" charset="-127"/>
                <a:cs typeface="+mn-cs"/>
              </a:rPr>
              <a:t>개</a:t>
            </a:r>
            <a:r>
              <a:rPr lang="en-US" altLang="en-US" sz="4400" b="0" dirty="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itchFamily="50" charset="-127"/>
                <a:ea typeface="나눔바른고딕" pitchFamily="50" charset="-127"/>
                <a:cs typeface="+mn-cs"/>
              </a:rPr>
              <a:t>	</a:t>
            </a:r>
            <a:r>
              <a:rPr altLang="en-US" sz="4400" b="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itchFamily="50" charset="-127"/>
                <a:ea typeface="나눔바른고딕" pitchFamily="50" charset="-127"/>
                <a:cs typeface="+mn-cs"/>
              </a:rPr>
              <a:t>요</a:t>
            </a:r>
            <a:endParaRPr lang="ko-KR" altLang="en-US" sz="4400" b="0" dirty="0">
              <a:ln>
                <a:solidFill>
                  <a:srgbClr val="006AB5">
                    <a:alpha val="0"/>
                  </a:srgbClr>
                </a:solidFill>
              </a:ln>
              <a:solidFill>
                <a:prstClr val="white"/>
              </a:solidFill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11A1B034-FB53-4619-A551-E7080F718FDC}"/>
              </a:ext>
            </a:extLst>
          </p:cNvPr>
          <p:cNvSpPr/>
          <p:nvPr/>
        </p:nvSpPr>
        <p:spPr>
          <a:xfrm rot="16200000">
            <a:off x="1963023" y="2737031"/>
            <a:ext cx="276808" cy="180877"/>
          </a:xfrm>
          <a:prstGeom prst="triangle">
            <a:avLst/>
          </a:prstGeom>
          <a:solidFill>
            <a:srgbClr val="8F9DB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한쪽 모서리가 둥근 사각형 34">
            <a:extLst>
              <a:ext uri="{FF2B5EF4-FFF2-40B4-BE49-F238E27FC236}">
                <a16:creationId xmlns:a16="http://schemas.microsoft.com/office/drawing/2014/main" id="{7AE3BDBC-EDF3-43C0-852D-3C9BEC39F44A}"/>
              </a:ext>
            </a:extLst>
          </p:cNvPr>
          <p:cNvSpPr/>
          <p:nvPr/>
        </p:nvSpPr>
        <p:spPr>
          <a:xfrm>
            <a:off x="2012033" y="2829629"/>
            <a:ext cx="1204707" cy="386176"/>
          </a:xfrm>
          <a:prstGeom prst="round1Rect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E9F3F597-FD58-41ED-A5AE-ABEAC1B72E58}"/>
              </a:ext>
            </a:extLst>
          </p:cNvPr>
          <p:cNvSpPr txBox="1">
            <a:spLocks/>
          </p:cNvSpPr>
          <p:nvPr/>
        </p:nvSpPr>
        <p:spPr>
          <a:xfrm>
            <a:off x="2218706" y="2908913"/>
            <a:ext cx="791364" cy="22760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sz="1800" b="0" cap="all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rPr>
              <a:t>chapter</a:t>
            </a:r>
            <a:endParaRPr lang="ko-KR" altLang="en-US" sz="1800" b="0" cap="all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스퀘어 Bold" pitchFamily="50" charset="-127"/>
              <a:ea typeface="나눔스퀘어 Bold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1670" y="3214686"/>
            <a:ext cx="1093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1"/>
                </a:solidFill>
                <a:latin typeface="나눔고딕OTF ExtraBold" pitchFamily="34" charset="-127"/>
                <a:ea typeface="나눔고딕OTF ExtraBold"/>
              </a:rPr>
              <a:t>1</a:t>
            </a:r>
            <a:endParaRPr lang="ko-KR" altLang="en-US" sz="6000" b="1" dirty="0">
              <a:solidFill>
                <a:schemeClr val="accent1"/>
              </a:solidFill>
              <a:latin typeface="나눔고딕OTF ExtraBold" pitchFamily="34" charset="-127"/>
              <a:ea typeface="나눔고딕OTF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62243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한쪽 모서리가 둥근 사각형 38">
            <a:extLst>
              <a:ext uri="{FF2B5EF4-FFF2-40B4-BE49-F238E27FC236}">
                <a16:creationId xmlns:a16="http://schemas.microsoft.com/office/drawing/2014/main" id="{69297B76-8710-4B1F-8622-F092DA313A96}"/>
              </a:ext>
            </a:extLst>
          </p:cNvPr>
          <p:cNvSpPr/>
          <p:nvPr/>
        </p:nvSpPr>
        <p:spPr>
          <a:xfrm flipH="1" flipV="1">
            <a:off x="2191864" y="2689059"/>
            <a:ext cx="6952136" cy="1529443"/>
          </a:xfrm>
          <a:prstGeom prst="round1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한쪽 모서리가 둥근 사각형 32">
            <a:extLst>
              <a:ext uri="{FF2B5EF4-FFF2-40B4-BE49-F238E27FC236}">
                <a16:creationId xmlns:a16="http://schemas.microsoft.com/office/drawing/2014/main" id="{60537BD0-5F5C-4B3D-8734-ACD0AB3DE772}"/>
              </a:ext>
            </a:extLst>
          </p:cNvPr>
          <p:cNvSpPr/>
          <p:nvPr/>
        </p:nvSpPr>
        <p:spPr>
          <a:xfrm flipH="1" flipV="1">
            <a:off x="3216740" y="3200947"/>
            <a:ext cx="5927260" cy="1102514"/>
          </a:xfrm>
          <a:prstGeom prst="round1Rect">
            <a:avLst>
              <a:gd name="adj" fmla="val 7684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6D19BEB-4B3A-4A3C-A1FA-E08911CEE317}"/>
              </a:ext>
            </a:extLst>
          </p:cNvPr>
          <p:cNvSpPr/>
          <p:nvPr/>
        </p:nvSpPr>
        <p:spPr>
          <a:xfrm flipH="1">
            <a:off x="2012036" y="3215807"/>
            <a:ext cx="1204705" cy="116460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99747600-F2D5-4F55-81F0-6993082FF1B2}"/>
              </a:ext>
            </a:extLst>
          </p:cNvPr>
          <p:cNvSpPr txBox="1">
            <a:spLocks/>
          </p:cNvSpPr>
          <p:nvPr/>
        </p:nvSpPr>
        <p:spPr>
          <a:xfrm>
            <a:off x="3507788" y="3428510"/>
            <a:ext cx="2643352" cy="67710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lvl="0" defTabSz="1067640"/>
            <a:r>
              <a:rPr altLang="en-US" sz="4400" b="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itchFamily="50" charset="-127"/>
                <a:ea typeface="나눔바른고딕" pitchFamily="50" charset="-127"/>
                <a:cs typeface="+mn-cs"/>
              </a:rPr>
              <a:t>기능적 요구</a:t>
            </a:r>
            <a:endParaRPr lang="ko-KR" altLang="en-US" sz="4400" b="0" dirty="0">
              <a:ln>
                <a:solidFill>
                  <a:srgbClr val="006AB5">
                    <a:alpha val="0"/>
                  </a:srgbClr>
                </a:solidFill>
              </a:ln>
              <a:solidFill>
                <a:prstClr val="white"/>
              </a:solidFill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11A1B034-FB53-4619-A551-E7080F718FDC}"/>
              </a:ext>
            </a:extLst>
          </p:cNvPr>
          <p:cNvSpPr/>
          <p:nvPr/>
        </p:nvSpPr>
        <p:spPr>
          <a:xfrm rot="16200000">
            <a:off x="1963023" y="2737031"/>
            <a:ext cx="276808" cy="180877"/>
          </a:xfrm>
          <a:prstGeom prst="triangle">
            <a:avLst/>
          </a:prstGeom>
          <a:solidFill>
            <a:srgbClr val="8F9DB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한쪽 모서리가 둥근 사각형 34">
            <a:extLst>
              <a:ext uri="{FF2B5EF4-FFF2-40B4-BE49-F238E27FC236}">
                <a16:creationId xmlns:a16="http://schemas.microsoft.com/office/drawing/2014/main" id="{7AE3BDBC-EDF3-43C0-852D-3C9BEC39F44A}"/>
              </a:ext>
            </a:extLst>
          </p:cNvPr>
          <p:cNvSpPr/>
          <p:nvPr/>
        </p:nvSpPr>
        <p:spPr>
          <a:xfrm>
            <a:off x="2012033" y="2829629"/>
            <a:ext cx="1204707" cy="386176"/>
          </a:xfrm>
          <a:prstGeom prst="round1Rect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E9F3F597-FD58-41ED-A5AE-ABEAC1B72E58}"/>
              </a:ext>
            </a:extLst>
          </p:cNvPr>
          <p:cNvSpPr txBox="1">
            <a:spLocks/>
          </p:cNvSpPr>
          <p:nvPr/>
        </p:nvSpPr>
        <p:spPr>
          <a:xfrm>
            <a:off x="2218706" y="2908913"/>
            <a:ext cx="791364" cy="22760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sz="1800" b="0" cap="all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rPr>
              <a:t>chapter</a:t>
            </a:r>
            <a:endParaRPr lang="ko-KR" altLang="en-US" sz="1800" b="0" cap="all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스퀘어 Bold" pitchFamily="50" charset="-127"/>
              <a:ea typeface="나눔스퀘어 Bold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1670" y="3214686"/>
            <a:ext cx="1093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1"/>
                </a:solidFill>
                <a:latin typeface="나눔고딕OTF ExtraBold" pitchFamily="34" charset="-127"/>
                <a:ea typeface="나눔고딕OTF ExtraBold"/>
              </a:rPr>
              <a:t>2</a:t>
            </a:r>
            <a:endParaRPr lang="ko-KR" altLang="en-US" sz="6000" b="1" dirty="0">
              <a:solidFill>
                <a:schemeClr val="accent1"/>
              </a:solidFill>
              <a:latin typeface="나눔고딕OTF ExtraBold" pitchFamily="34" charset="-127"/>
              <a:ea typeface="나눔고딕OTF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33320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57158" y="2071678"/>
            <a:ext cx="8358246" cy="42148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rot="5400000">
            <a:off x="-288770" y="969081"/>
            <a:ext cx="1278597" cy="718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321423"/>
            <a:ext cx="5746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1.</a:t>
            </a:r>
            <a:r>
              <a:rPr lang="ko-KR" altLang="en-US" sz="44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외부인터페이스 요구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20801"/>
            <a:ext cx="8032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 및 하드웨어 인터페이스</a:t>
            </a:r>
          </a:p>
        </p:txBody>
      </p:sp>
      <p:sp>
        <p:nvSpPr>
          <p:cNvPr id="19" name="직사각형 18"/>
          <p:cNvSpPr/>
          <p:nvPr/>
        </p:nvSpPr>
        <p:spPr>
          <a:xfrm rot="10800000">
            <a:off x="4025601" y="-4553"/>
            <a:ext cx="5137759" cy="182370"/>
          </a:xfrm>
          <a:prstGeom prst="rect">
            <a:avLst/>
          </a:prstGeom>
          <a:solidFill>
            <a:schemeClr val="tx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18473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바른고딕" pitchFamily="50" charset="-127"/>
              <a:ea typeface="나눔바른고딕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바른고딕" pitchFamily="50" charset="-127"/>
              <a:ea typeface="나눔바른고딕" pitchFamily="50" charset="-127"/>
              <a:cs typeface="굴림" pitchFamily="50" charset="-127"/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57200" y="2488906"/>
            <a:ext cx="8229600" cy="329754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모바일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화면을 이용한 인터페이스가 제공되며 시스템 정보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서비스 정보를 등록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삭제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유지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관리를 지원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사용자의 입력을 받아 </a:t>
            </a:r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키패드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또는 터치스크린을 인터페이스로 사용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Andriod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7.0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이상 버전을 사용할 수 있는 </a:t>
            </a:r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스마트폰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대 이상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88770" y="969081"/>
            <a:ext cx="1278597" cy="718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321423"/>
            <a:ext cx="5746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1.</a:t>
            </a:r>
            <a:r>
              <a:rPr lang="ko-KR" altLang="en-US" sz="44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외부인터페이스 요구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20801"/>
            <a:ext cx="8032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accent1"/>
                </a:solidFill>
                <a:latin typeface="나눔바른고딕" pitchFamily="50" charset="-127"/>
                <a:ea typeface="나눔바른고딕" pitchFamily="50" charset="-127"/>
              </a:rPr>
              <a:t>소프트웨어 및 통신 인터페이스</a:t>
            </a:r>
            <a:endParaRPr lang="en-US" altLang="ko-KR" sz="2800" dirty="0">
              <a:solidFill>
                <a:schemeClr val="accent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rot="10800000">
            <a:off x="4025601" y="-4553"/>
            <a:ext cx="5137759" cy="182370"/>
          </a:xfrm>
          <a:prstGeom prst="rect">
            <a:avLst/>
          </a:prstGeom>
          <a:solidFill>
            <a:schemeClr val="tx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000100" y="1857362"/>
          <a:ext cx="7143800" cy="15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1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05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통신 인터페이스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프로토콜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TCP/IP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사용자 인증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있음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제한 사항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네트워크 연결이 없는 경우 서비스 사용 불가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000100" y="3643314"/>
          <a:ext cx="7143800" cy="2890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1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2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05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소프트웨어 인터페이스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요구 사항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구현 환경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Firebase, </a:t>
                      </a:r>
                      <a:r>
                        <a:rPr lang="en-US" altLang="ko-KR" dirty="0" err="1">
                          <a:latin typeface="나눔바른고딕" pitchFamily="50" charset="-127"/>
                          <a:ea typeface="나눔바른고딕" pitchFamily="50" charset="-127"/>
                        </a:rPr>
                        <a:t>MySQL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인터페이스 목적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나눔바른고딕" pitchFamily="50" charset="-127"/>
                          <a:ea typeface="나눔바른고딕" pitchFamily="50" charset="-127"/>
                        </a:rPr>
                        <a:t>종이 승차권을 </a:t>
                      </a:r>
                      <a:r>
                        <a:rPr lang="ko-KR" altLang="en-US" sz="18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모바일화하여</a:t>
                      </a:r>
                      <a:r>
                        <a:rPr lang="ko-KR" altLang="en-US" sz="1800" dirty="0">
                          <a:latin typeface="나눔바른고딕" pitchFamily="50" charset="-127"/>
                          <a:ea typeface="나눔바른고딕" pitchFamily="50" charset="-127"/>
                        </a:rPr>
                        <a:t> 불편함을 해소</a:t>
                      </a:r>
                      <a:endParaRPr lang="en-US" altLang="ko-KR" sz="1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나눔바른고딕" pitchFamily="50" charset="-127"/>
                          <a:ea typeface="나눔바른고딕" pitchFamily="50" charset="-127"/>
                        </a:rPr>
                        <a:t>및 셔틀 버스 관련 정보 제공</a:t>
                      </a:r>
                      <a:endParaRPr lang="en-US" altLang="ko-KR" sz="1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데이터 </a:t>
                      </a:r>
                      <a:r>
                        <a:rPr lang="ko-KR" altLang="en-US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형식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이미지</a:t>
                      </a:r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텍스트 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운영체제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바른고딕" pitchFamily="50" charset="-127"/>
                          <a:ea typeface="나눔바른고딕" pitchFamily="50" charset="-127"/>
                        </a:rPr>
                        <a:t>안드로이드</a:t>
                      </a:r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en-US" altLang="ko-KR" dirty="0" err="1">
                          <a:latin typeface="나눔바른고딕" pitchFamily="50" charset="-127"/>
                          <a:ea typeface="나눔바른고딕" pitchFamily="50" charset="-127"/>
                        </a:rPr>
                        <a:t>os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데이터 베이스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바른고딕" pitchFamily="50" charset="-127"/>
                          <a:ea typeface="나눔바른고딕" pitchFamily="50" charset="-127"/>
                        </a:rPr>
                        <a:t>MySQL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라이브러리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Firebase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88770" y="802123"/>
            <a:ext cx="1278597" cy="718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54465"/>
            <a:ext cx="5746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2.</a:t>
            </a:r>
            <a:r>
              <a:rPr lang="ko-KR" altLang="en-US" sz="44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기능 요구</a:t>
            </a:r>
          </a:p>
        </p:txBody>
      </p:sp>
      <p:sp>
        <p:nvSpPr>
          <p:cNvPr id="19" name="직사각형 18"/>
          <p:cNvSpPr/>
          <p:nvPr/>
        </p:nvSpPr>
        <p:spPr>
          <a:xfrm rot="10800000">
            <a:off x="4025601" y="-4553"/>
            <a:ext cx="5137759" cy="182370"/>
          </a:xfrm>
          <a:prstGeom prst="rect">
            <a:avLst/>
          </a:prstGeom>
          <a:solidFill>
            <a:schemeClr val="tx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9552" y="853843"/>
            <a:ext cx="646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1"/>
                </a:solidFill>
                <a:latin typeface="나눔바른고딕" pitchFamily="50" charset="-127"/>
                <a:ea typeface="나눔바른고딕" pitchFamily="50" charset="-127"/>
              </a:rPr>
              <a:t>기능적 요구</a:t>
            </a:r>
          </a:p>
        </p:txBody>
      </p:sp>
      <p:pic>
        <p:nvPicPr>
          <p:cNvPr id="29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857720" y="642918"/>
            <a:ext cx="4286280" cy="3401079"/>
          </a:xfrm>
        </p:spPr>
      </p:pic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1000100" y="2000240"/>
          <a:ext cx="7143800" cy="1875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9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3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0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분류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질문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사례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자료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입출력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88770" y="802123"/>
            <a:ext cx="1278597" cy="718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54465"/>
            <a:ext cx="5746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2.</a:t>
            </a:r>
            <a:r>
              <a:rPr lang="ko-KR" altLang="en-US" sz="44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기능 요구</a:t>
            </a:r>
          </a:p>
        </p:txBody>
      </p:sp>
      <p:sp>
        <p:nvSpPr>
          <p:cNvPr id="19" name="직사각형 18"/>
          <p:cNvSpPr/>
          <p:nvPr/>
        </p:nvSpPr>
        <p:spPr>
          <a:xfrm rot="10800000">
            <a:off x="4025601" y="-4553"/>
            <a:ext cx="5137759" cy="182370"/>
          </a:xfrm>
          <a:prstGeom prst="rect">
            <a:avLst/>
          </a:prstGeom>
          <a:solidFill>
            <a:schemeClr val="tx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9552" y="853843"/>
            <a:ext cx="646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1"/>
                </a:solidFill>
                <a:latin typeface="나눔바른고딕" pitchFamily="50" charset="-127"/>
                <a:ea typeface="나눔바른고딕" pitchFamily="50" charset="-127"/>
              </a:rPr>
              <a:t>비기능적 요구</a:t>
            </a:r>
          </a:p>
        </p:txBody>
      </p:sp>
      <p:pic>
        <p:nvPicPr>
          <p:cNvPr id="12" name="그림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1928802"/>
            <a:ext cx="4286279" cy="3914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000100" y="2000240"/>
          <a:ext cx="7143800" cy="2250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9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3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0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분류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질문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사례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성능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품질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안전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보안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바른고딕" pitchFamily="50" charset="-127"/>
                          <a:ea typeface="나눔바른고딕" pitchFamily="50" charset="-127"/>
                        </a:rPr>
                        <a:t>사용성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789</Words>
  <Application>Microsoft Office PowerPoint</Application>
  <PresentationFormat>화면 슬라이드 쇼(4:3)</PresentationFormat>
  <Paragraphs>277</Paragraphs>
  <Slides>25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Rix모던고딕 B</vt:lpstr>
      <vt:lpstr>나눔스퀘어 Bold</vt:lpstr>
      <vt:lpstr>나눔바른고딕</vt:lpstr>
      <vt:lpstr>나눔고딕OTF ExtraBold</vt:lpstr>
      <vt:lpstr>Wingdings</vt:lpstr>
      <vt:lpstr>나눔고딕OTF</vt:lpstr>
      <vt:lpstr>맑은 고딕</vt:lpstr>
      <vt:lpstr>굴림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등하교 셔틀버스 어플리케이션</dc:title>
  <dc:creator>Windows User</dc:creator>
  <cp:lastModifiedBy>Sun Min Lee</cp:lastModifiedBy>
  <cp:revision>165</cp:revision>
  <dcterms:created xsi:type="dcterms:W3CDTF">2018-10-10T05:48:04Z</dcterms:created>
  <dcterms:modified xsi:type="dcterms:W3CDTF">2019-07-15T11:24:28Z</dcterms:modified>
</cp:coreProperties>
</file>