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3"/>
    <p:sldId id="257" r:id="rId4"/>
    <p:sldId id="272" r:id="rId5"/>
    <p:sldId id="259" r:id="rId6"/>
    <p:sldId id="261" r:id="rId7"/>
    <p:sldId id="260" r:id="rId8"/>
    <p:sldId id="258" r:id="rId9"/>
    <p:sldId id="262" r:id="rId10"/>
    <p:sldId id="280" r:id="rId11"/>
    <p:sldId id="263" r:id="rId12"/>
    <p:sldId id="273" r:id="rId13"/>
    <p:sldId id="274" r:id="rId14"/>
    <p:sldId id="275" r:id="rId15"/>
    <p:sldId id="265" r:id="rId16"/>
    <p:sldId id="276" r:id="rId17"/>
    <p:sldId id="277" r:id="rId18"/>
    <p:sldId id="278" r:id="rId19"/>
    <p:sldId id="266" r:id="rId20"/>
    <p:sldId id="270" r:id="rId21"/>
    <p:sldId id="281" r:id="rId22"/>
    <p:sldId id="282" r:id="rId23"/>
    <p:sldId id="283" r:id="rId24"/>
    <p:sldId id="284" r:id="rId25"/>
    <p:sldId id="285" r:id="rId26"/>
    <p:sldId id="286" r:id="rId27"/>
    <p:sldId id="287" r:id="rId28"/>
    <p:sldId id="271"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00"/>
        <p:guide pos="384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nature.com/subjects/computational-biology-and-bioinformatics"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search?q=bioinformatics+language%3A%22javascript%22&amp;type=repositories" TargetMode="Externa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hyperlink" Target="https://atlas-phdprogram.com/" TargetMode="External"/><Relationship Id="rId1" Type="http://schemas.openxmlformats.org/officeDocument/2006/relationships/hyperlink" Target="https://www.tron-mainz.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de-DE" altLang="zh-CN">
                <a:latin typeface="Calibri" charset="0"/>
              </a:rPr>
              <a:t>Introduction to Bioinformatics</a:t>
            </a:r>
            <a:endParaRPr lang="de-DE" altLang="zh-CN">
              <a:latin typeface="Calibri" charset="0"/>
            </a:endParaRPr>
          </a:p>
        </p:txBody>
      </p:sp>
      <p:sp>
        <p:nvSpPr>
          <p:cNvPr id="5" name="副标题 4"/>
          <p:cNvSpPr>
            <a:spLocks noGrp="1"/>
          </p:cNvSpPr>
          <p:nvPr>
            <p:ph type="subTitle" idx="1"/>
          </p:nvPr>
        </p:nvSpPr>
        <p:spPr>
          <a:xfrm>
            <a:off x="1524000" y="3602355"/>
            <a:ext cx="9144000" cy="2573655"/>
          </a:xfrm>
        </p:spPr>
        <p:txBody>
          <a:bodyPr>
            <a:normAutofit fontScale="70000"/>
          </a:bodyPr>
          <a:lstStyle/>
          <a:p>
            <a:r>
              <a:rPr lang="de-DE" altLang="zh-CN">
                <a:latin typeface="Calibri" charset="0"/>
              </a:rPr>
              <a:t>Study program: Bioprocess Engineering</a:t>
            </a:r>
            <a:endParaRPr lang="de-DE" altLang="zh-CN">
              <a:latin typeface="Calibri" charset="0"/>
            </a:endParaRPr>
          </a:p>
          <a:p>
            <a:r>
              <a:rPr lang="de-DE" altLang="zh-CN">
                <a:latin typeface="Calibri" charset="0"/>
              </a:rPr>
              <a:t>Elective Module (Wahlpflichtmodul)</a:t>
            </a:r>
            <a:endParaRPr lang="de-DE" altLang="zh-CN">
              <a:latin typeface="Calibri" charset="0"/>
            </a:endParaRPr>
          </a:p>
          <a:p>
            <a:r>
              <a:rPr lang="de-DE" altLang="zh-CN">
                <a:latin typeface="Calibri" charset="0"/>
              </a:rPr>
              <a:t>9th October to 13th October</a:t>
            </a:r>
            <a:endParaRPr lang="de-DE" altLang="zh-CN">
              <a:latin typeface="Calibri" charset="0"/>
            </a:endParaRPr>
          </a:p>
          <a:p>
            <a:r>
              <a:rPr lang="de-DE" altLang="zh-CN">
                <a:latin typeface="Calibri" charset="0"/>
              </a:rPr>
              <a:t>Responsible: Prof. Dr. Axel Blokesch, blokesch@fb2.fra-uas.de</a:t>
            </a:r>
            <a:endParaRPr lang="de-DE" altLang="zh-CN">
              <a:latin typeface="Calibri" charset="0"/>
            </a:endParaRPr>
          </a:p>
          <a:p>
            <a:r>
              <a:rPr lang="de-DE" altLang="zh-CN">
                <a:latin typeface="Calibri" charset="0"/>
              </a:rPr>
              <a:t>by Pablo Riesgo-Ferreiro, TRON gGmbH</a:t>
            </a:r>
            <a:endParaRPr lang="de-DE" altLang="zh-CN">
              <a:latin typeface="Calibri" charset="0"/>
            </a:endParaRPr>
          </a:p>
          <a:p>
            <a:r>
              <a:rPr lang="de-DE" altLang="zh-CN">
                <a:latin typeface="Calibri" charset="0"/>
              </a:rPr>
              <a:t>pablo.riesgoferreiro@tron-mainz.de</a:t>
            </a:r>
            <a:endParaRPr lang="de-DE" altLang="zh-CN">
              <a:latin typeface="Calibri" charset="0"/>
            </a:endParaRPr>
          </a:p>
          <a:p>
            <a:endParaRPr lang="de-DE" altLang="zh-CN">
              <a:latin typeface="Calibri" charset="0"/>
            </a:endParaRPr>
          </a:p>
          <a:p>
            <a:r>
              <a:rPr lang="de-DE" altLang="zh-CN" sz="2600" b="1">
                <a:latin typeface="Calibri" charset="0"/>
              </a:rPr>
              <a:t>Day 1 - Session 1</a:t>
            </a:r>
            <a:endParaRPr lang="de-DE" altLang="zh-CN" sz="2600" b="1">
              <a:latin typeface="Calibri" charset="0"/>
            </a:endParaRPr>
          </a:p>
        </p:txBody>
      </p:sp>
      <p:pic>
        <p:nvPicPr>
          <p:cNvPr id="-2147482622" name="Grafik 1"/>
          <p:cNvPicPr>
            <a:picLocks noChangeAspect="1"/>
          </p:cNvPicPr>
          <p:nvPr/>
        </p:nvPicPr>
        <p:blipFill>
          <a:blip r:embed="rId1"/>
          <a:srcRect l="64099" t="12396" r="9508" b="76431"/>
          <a:stretch>
            <a:fillRect/>
          </a:stretch>
        </p:blipFill>
        <p:spPr>
          <a:xfrm>
            <a:off x="9729153" y="949325"/>
            <a:ext cx="1574165" cy="373380"/>
          </a:xfrm>
          <a:prstGeom prst="rect">
            <a:avLst/>
          </a:prstGeom>
          <a:noFill/>
          <a:ln w="9525">
            <a:noFill/>
          </a:ln>
        </p:spPr>
      </p:pic>
      <p:pic>
        <p:nvPicPr>
          <p:cNvPr id="-2147482623" name="Picture -2147482624" descr="FUAS"/>
          <p:cNvPicPr>
            <a:picLocks noChangeAspect="1"/>
          </p:cNvPicPr>
          <p:nvPr/>
        </p:nvPicPr>
        <p:blipFill>
          <a:blip r:embed="rId2"/>
          <a:stretch>
            <a:fillRect/>
          </a:stretch>
        </p:blipFill>
        <p:spPr>
          <a:xfrm>
            <a:off x="923290" y="842328"/>
            <a:ext cx="1347470" cy="58610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Definition of bioinformatics (... and his cousin computational biology)</a:t>
            </a:r>
            <a:endParaRPr lang="de-DE" altLang="en-US">
              <a:latin typeface="Calibri" charset="0"/>
            </a:endParaRPr>
          </a:p>
        </p:txBody>
      </p:sp>
      <p:sp>
        <p:nvSpPr>
          <p:cNvPr id="3" name="Content Placeholder 2"/>
          <p:cNvSpPr>
            <a:spLocks noGrp="1"/>
          </p:cNvSpPr>
          <p:nvPr>
            <p:ph idx="1"/>
          </p:nvPr>
        </p:nvSpPr>
        <p:spPr/>
        <p:txBody>
          <a:bodyPr>
            <a:normAutofit fontScale="90000"/>
          </a:bodyPr>
          <a:p>
            <a:pPr marL="0" indent="0">
              <a:buNone/>
            </a:pPr>
            <a:r>
              <a:rPr lang="en-US" b="1"/>
              <a:t>Collins Concise English Dictionary</a:t>
            </a:r>
            <a:endParaRPr lang="en-US"/>
          </a:p>
          <a:p>
            <a:pPr marL="0" indent="0">
              <a:buNone/>
            </a:pPr>
            <a:endParaRPr lang="en-US"/>
          </a:p>
          <a:p>
            <a:pPr marL="457200" lvl="1" indent="0">
              <a:buNone/>
            </a:pPr>
            <a:r>
              <a:rPr lang="en-US" b="1" i="1"/>
              <a:t>bioinformatics</a:t>
            </a:r>
            <a:r>
              <a:rPr lang="en-US" i="1"/>
              <a:t> /ˌbaɪəʊˌɪnfəˈmætɪks/n (functioning as singular) </a:t>
            </a:r>
            <a:endParaRPr lang="en-US" i="1"/>
          </a:p>
          <a:p>
            <a:pPr marL="457200" lvl="1" indent="0">
              <a:buNone/>
            </a:pPr>
            <a:r>
              <a:rPr lang="en-US" i="1"/>
              <a:t> 1. the branch of information science concerned with large databases of biochemical or pharmaceutical information</a:t>
            </a:r>
            <a:endParaRPr lang="en-US" i="1"/>
          </a:p>
          <a:p>
            <a:pPr marL="0" indent="0">
              <a:buNone/>
            </a:pPr>
            <a:endParaRPr lang="en-US" i="1"/>
          </a:p>
          <a:p>
            <a:pPr marL="0" indent="0">
              <a:buNone/>
            </a:pPr>
            <a:r>
              <a:rPr lang="en-US" b="1" i="1"/>
              <a:t>Wikipedia</a:t>
            </a:r>
            <a:endParaRPr lang="en-US" i="1"/>
          </a:p>
          <a:p>
            <a:pPr marL="0" indent="0">
              <a:buNone/>
            </a:pPr>
            <a:endParaRPr lang="en-US" i="1"/>
          </a:p>
          <a:p>
            <a:pPr marL="457200" lvl="1" indent="0">
              <a:buNone/>
            </a:pPr>
            <a:r>
              <a:rPr lang="de-DE" altLang="en-US" b="1" i="1">
                <a:latin typeface="Calibri" charset="0"/>
              </a:rPr>
              <a:t>b</a:t>
            </a:r>
            <a:r>
              <a:rPr lang="en-US" b="1" i="1"/>
              <a:t>ioinformatics</a:t>
            </a:r>
            <a:r>
              <a:rPr lang="en-US" i="1"/>
              <a:t> /ˌbaɪ.oʊˌɪnfərˈmætɪks/ </a:t>
            </a:r>
            <a:endParaRPr lang="en-US" i="1"/>
          </a:p>
          <a:p>
            <a:pPr marL="457200" lvl="1" indent="0">
              <a:buNone/>
            </a:pPr>
            <a:r>
              <a:rPr lang="en-US" i="1"/>
              <a:t>is an interdisciplinary field of science that develops methods and software tools for understanding biological data, especially when the data sets are large and complex. Bioinformatics uses biology, chemistry, physics, computer science, computer programming, information</a:t>
            </a:r>
            <a:r>
              <a:rPr lang="de-DE" altLang="en-US" i="1">
                <a:latin typeface="Calibri" charset="0"/>
              </a:rPr>
              <a:t> </a:t>
            </a:r>
            <a:r>
              <a:rPr lang="en-US" i="1"/>
              <a:t>engineering, mathematics and statistics to analyze and interpret biological data. The subsequent process of analyzing and interpreting data is referred to as </a:t>
            </a:r>
            <a:r>
              <a:rPr lang="en-US" b="1" i="1"/>
              <a:t>computational biology</a:t>
            </a:r>
            <a:r>
              <a:rPr lang="en-US" i="1"/>
              <a:t>.</a:t>
            </a:r>
            <a:endParaRPr lang="en-US"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sz="2000">
                <a:latin typeface="Calibri" charset="0"/>
                <a:sym typeface="+mn-ea"/>
              </a:rPr>
              <a:t>Bioinformatics or computational biology</a:t>
            </a:r>
            <a:r>
              <a:rPr lang="de-DE" altLang="en-US" sz="2000">
                <a:latin typeface="Calibri" charset="0"/>
              </a:rPr>
              <a:t> (let‘s ask the robot)</a:t>
            </a:r>
            <a:endParaRPr lang="de-DE" altLang="en-US" sz="2000">
              <a:latin typeface="Calibri" charset="0"/>
            </a:endParaRPr>
          </a:p>
        </p:txBody>
      </p:sp>
      <p:sp>
        <p:nvSpPr>
          <p:cNvPr id="3" name="Content Placeholder 2"/>
          <p:cNvSpPr>
            <a:spLocks noGrp="1"/>
          </p:cNvSpPr>
          <p:nvPr>
            <p:ph idx="1"/>
          </p:nvPr>
        </p:nvSpPr>
        <p:spPr/>
        <p:txBody>
          <a:bodyPr>
            <a:normAutofit fontScale="50000"/>
          </a:bodyPr>
          <a:p>
            <a:pPr marL="0" indent="0">
              <a:buNone/>
            </a:pPr>
            <a:r>
              <a:rPr lang="en-US" sz="2800" b="1"/>
              <a:t>ChatGPT (3.5) what is the difference between bioinformatics and computational biology?</a:t>
            </a:r>
            <a:endParaRPr lang="en-US" sz="2800" i="1"/>
          </a:p>
          <a:p>
            <a:pPr marL="0" indent="0">
              <a:buNone/>
            </a:pPr>
            <a:endParaRPr lang="en-US" i="1"/>
          </a:p>
          <a:p>
            <a:pPr marL="0" indent="0">
              <a:buNone/>
            </a:pPr>
            <a:r>
              <a:rPr lang="en-US" i="1"/>
              <a:t>Bioinformatics and computational biology are closely related fields, but they have distinct focuses and areas of emphasis: </a:t>
            </a:r>
            <a:endParaRPr lang="en-US" i="1"/>
          </a:p>
          <a:p>
            <a:pPr marL="0" indent="0">
              <a:buNone/>
            </a:pPr>
            <a:r>
              <a:rPr lang="en-US" i="1"/>
              <a:t> 1. Bioinformatics:</a:t>
            </a:r>
            <a:endParaRPr lang="en-US" i="1"/>
          </a:p>
          <a:p>
            <a:pPr marL="0" indent="0">
              <a:buNone/>
            </a:pPr>
            <a:r>
              <a:rPr lang="en-US" i="1"/>
              <a:t>   - Bioinformatics primarily deals with the development and application of software tools and databases for managing, analyzing, and interpreting biological data, particularly molecular data like DNA, RNA, and protein sequences.</a:t>
            </a:r>
            <a:endParaRPr lang="en-US" i="1"/>
          </a:p>
          <a:p>
            <a:pPr marL="0" indent="0">
              <a:buNone/>
            </a:pPr>
            <a:r>
              <a:rPr lang="en-US" i="1"/>
              <a:t>    - It involves tasks such as sequence alignment, phylogenetic analysis, structure prediction, and functional annotation.</a:t>
            </a:r>
            <a:endParaRPr lang="en-US" i="1"/>
          </a:p>
          <a:p>
            <a:pPr marL="0" indent="0">
              <a:buNone/>
            </a:pPr>
            <a:r>
              <a:rPr lang="en-US" i="1"/>
              <a:t>   - Bioinformatics is more focused on the computational and informatics aspects of biological data, often involving the storage and retrieval of large datasets.</a:t>
            </a:r>
            <a:endParaRPr lang="en-US" i="1"/>
          </a:p>
          <a:p>
            <a:pPr marL="0" indent="0">
              <a:buNone/>
            </a:pPr>
            <a:r>
              <a:rPr lang="en-US" i="1"/>
              <a:t> 2. Computational Biology:</a:t>
            </a:r>
            <a:endParaRPr lang="en-US" i="1"/>
          </a:p>
          <a:p>
            <a:pPr marL="0" indent="0">
              <a:buNone/>
            </a:pPr>
            <a:r>
              <a:rPr lang="en-US" i="1"/>
              <a:t>   - Computational biology is a broader field that encompasses the use of computational methods and models to understand biological processes and systems.</a:t>
            </a:r>
            <a:endParaRPr lang="en-US" i="1"/>
          </a:p>
          <a:p>
            <a:pPr marL="0" indent="0">
              <a:buNone/>
            </a:pPr>
            <a:r>
              <a:rPr lang="en-US" i="1"/>
              <a:t>    - It includes the development of mathematical and computational models to simulate biological phenomena and gain insights into how living systems function.</a:t>
            </a:r>
            <a:endParaRPr lang="en-US" i="1"/>
          </a:p>
          <a:p>
            <a:pPr marL="0" indent="0">
              <a:buNone/>
            </a:pPr>
            <a:r>
              <a:rPr lang="en-US" i="1"/>
              <a:t>   - Computational biology can involve a wider range of biological data, including genomics, proteomics, systems biology, and more.</a:t>
            </a:r>
            <a:endParaRPr lang="en-US" i="1"/>
          </a:p>
          <a:p>
            <a:pPr marL="0" indent="0">
              <a:buNone/>
            </a:pPr>
            <a:r>
              <a:rPr lang="en-US" i="1"/>
              <a:t>    - It often emphasizes the development of algorithms and mathematical models to address biological questions.</a:t>
            </a:r>
            <a:endParaRPr lang="en-US" i="1"/>
          </a:p>
          <a:p>
            <a:pPr marL="0" indent="0">
              <a:buNone/>
            </a:pPr>
            <a:r>
              <a:rPr lang="en-US" i="1"/>
              <a:t> In summary, while </a:t>
            </a:r>
            <a:r>
              <a:rPr lang="en-US" b="1" i="1"/>
              <a:t>bioinformatics is a subset of computational biology</a:t>
            </a:r>
            <a:r>
              <a:rPr lang="en-US" i="1"/>
              <a:t>, it mainly focuses on data management and analysis, whereas computational biology has a broader scope, encompassing the development of computational models and simulations to study biological systems. These fields often overlap and collaborate to advance our understanding of biology and address complex biological questions.</a:t>
            </a:r>
            <a:endParaRPr lang="en-US"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sz="2000">
                <a:latin typeface="Calibri" charset="0"/>
                <a:sym typeface="+mn-ea"/>
              </a:rPr>
              <a:t>Bioinformatics or computational biology</a:t>
            </a:r>
            <a:r>
              <a:rPr lang="de-DE" altLang="en-US" sz="2000">
                <a:latin typeface="Calibri" charset="0"/>
              </a:rPr>
              <a:t> (let‘s ask the other robot)</a:t>
            </a:r>
            <a:endParaRPr lang="de-DE" altLang="en-US" sz="2000">
              <a:latin typeface="Calibri" charset="0"/>
            </a:endParaRPr>
          </a:p>
        </p:txBody>
      </p:sp>
      <p:sp>
        <p:nvSpPr>
          <p:cNvPr id="3" name="Content Placeholder 2"/>
          <p:cNvSpPr>
            <a:spLocks noGrp="1"/>
          </p:cNvSpPr>
          <p:nvPr>
            <p:ph idx="1"/>
          </p:nvPr>
        </p:nvSpPr>
        <p:spPr/>
        <p:txBody>
          <a:bodyPr>
            <a:normAutofit fontScale="70000"/>
          </a:bodyPr>
          <a:p>
            <a:pPr marL="0" indent="0">
              <a:buNone/>
            </a:pPr>
            <a:r>
              <a:rPr lang="en-US" sz="2800" b="1"/>
              <a:t>ChatGPT (</a:t>
            </a:r>
            <a:r>
              <a:rPr lang="de-DE" altLang="en-US" sz="2800" b="1">
                <a:latin typeface="Calibri" charset="0"/>
              </a:rPr>
              <a:t>4</a:t>
            </a:r>
            <a:r>
              <a:rPr lang="en-US" sz="2800" b="1"/>
              <a:t>.</a:t>
            </a:r>
            <a:r>
              <a:rPr lang="de-DE" altLang="en-US" sz="2800" b="1">
                <a:latin typeface="Calibri" charset="0"/>
              </a:rPr>
              <a:t>0</a:t>
            </a:r>
            <a:r>
              <a:rPr lang="en-US" sz="2800" b="1"/>
              <a:t>) what is the difference between bioinformatics and computational biology?</a:t>
            </a:r>
            <a:endParaRPr lang="en-US" sz="2800" i="1"/>
          </a:p>
          <a:p>
            <a:pPr marL="0" indent="0">
              <a:buNone/>
            </a:pPr>
            <a:endParaRPr lang="en-US" i="1"/>
          </a:p>
          <a:p>
            <a:pPr marL="0" indent="0">
              <a:buNone/>
            </a:pPr>
            <a:r>
              <a:rPr lang="en-US" i="1"/>
              <a:t>Bioinformatics and computational biology are distinct disciplines that scientists can use to help manage and understand biological data. Here are some of the main differences between the two:</a:t>
            </a:r>
            <a:endParaRPr lang="en-US" i="1"/>
          </a:p>
          <a:p>
            <a:pPr marL="0" indent="0">
              <a:buNone/>
            </a:pPr>
            <a:r>
              <a:rPr lang="en-US" i="1"/>
              <a:t>Computational Biology uses computer science, statistics, and mathematics to solve problems in biology. It can involve the development of algorithms, theoretical models, computational simulations, and mathematical models for statistical inference. Computational biology concerns all the parts of biology that aren’t wrapped up in big data. It is most effective when dealing with smaller, specific data sets and answering more general biological questions.</a:t>
            </a:r>
            <a:endParaRPr lang="en-US" i="1"/>
          </a:p>
          <a:p>
            <a:pPr marL="0" indent="0">
              <a:buNone/>
            </a:pPr>
            <a:r>
              <a:rPr lang="en-US" i="1"/>
              <a:t>Bioinformatics is a multidisciplinary field that combines biological knowledge with computer programming and big data. It is particularly useful when dealing with large amounts of data, such as genome sequencing. Bioinformatics requires programming and technical knowledge that allows scientists to gather and interpret the results of more complex analyses.</a:t>
            </a:r>
            <a:endParaRPr lang="en-US" i="1"/>
          </a:p>
          <a:p>
            <a:pPr marL="0" indent="0">
              <a:buNone/>
            </a:pPr>
            <a:r>
              <a:rPr lang="en-US" i="1"/>
              <a:t>While there is a great deal of </a:t>
            </a:r>
            <a:r>
              <a:rPr lang="en-US" b="1" i="1"/>
              <a:t>overlap between computational biology and bioinformatics</a:t>
            </a:r>
            <a:r>
              <a:rPr lang="en-US" i="1"/>
              <a:t>, the latter focuses more on big data and requires programming skills to handle and analyze large datasets.</a:t>
            </a:r>
            <a:endParaRPr lang="en-US" i="1"/>
          </a:p>
          <a:p>
            <a:pPr marL="0" indent="0">
              <a:buNone/>
            </a:pPr>
            <a:r>
              <a:rPr lang="en-US" b="1" i="1"/>
              <a:t>The lines between computational biology and bioinformatics continue to blur, and most scientists use both at various points when dealing with biological data.</a:t>
            </a:r>
            <a:endParaRPr lang="en-US" b="1"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sz="2000">
                <a:latin typeface="Calibri" charset="0"/>
                <a:sym typeface="+mn-ea"/>
              </a:rPr>
              <a:t>Bioinformatics or computational biology</a:t>
            </a:r>
            <a:endParaRPr lang="de-DE" altLang="en-US" sz="2000">
              <a:latin typeface="Calibri" charset="0"/>
            </a:endParaRPr>
          </a:p>
        </p:txBody>
      </p:sp>
      <p:sp>
        <p:nvSpPr>
          <p:cNvPr id="3" name="Content Placeholder 2"/>
          <p:cNvSpPr>
            <a:spLocks noGrp="1"/>
          </p:cNvSpPr>
          <p:nvPr>
            <p:ph idx="1"/>
          </p:nvPr>
        </p:nvSpPr>
        <p:spPr/>
        <p:txBody>
          <a:bodyPr>
            <a:normAutofit/>
          </a:bodyPr>
          <a:p>
            <a:pPr marL="0" indent="0">
              <a:buNone/>
            </a:pPr>
            <a:r>
              <a:rPr lang="en-US" i="1">
                <a:sym typeface="+mn-ea"/>
              </a:rPr>
              <a:t>“This duality echoes another that goes back to Aristotle, between ‘‘</a:t>
            </a:r>
            <a:r>
              <a:rPr lang="en-US" b="1" i="1">
                <a:sym typeface="+mn-ea"/>
              </a:rPr>
              <a:t>episteme’</a:t>
            </a:r>
            <a:r>
              <a:rPr lang="en-US" i="1">
                <a:sym typeface="+mn-ea"/>
              </a:rPr>
              <a:t>’ (knowledge, especially scientific) and ‘‘</a:t>
            </a:r>
            <a:r>
              <a:rPr lang="en-US" b="1" i="1">
                <a:sym typeface="+mn-ea"/>
              </a:rPr>
              <a:t>techne’</a:t>
            </a:r>
            <a:r>
              <a:rPr lang="en-US" i="1">
                <a:sym typeface="+mn-ea"/>
              </a:rPr>
              <a:t>’ (know-how, in the sense of craft or technology).”</a:t>
            </a:r>
            <a:r>
              <a:rPr lang="de-DE" altLang="en-US" i="1">
                <a:latin typeface="Calibri" charset="0"/>
                <a:sym typeface="+mn-ea"/>
              </a:rPr>
              <a:t> (Searls, 2010)</a:t>
            </a:r>
            <a:endParaRPr lang="de-DE" altLang="en-US">
              <a:latin typeface="Calibri" charset="0"/>
            </a:endParaRPr>
          </a:p>
          <a:p>
            <a:pPr marL="0" indent="0">
              <a:buNone/>
            </a:pPr>
            <a:endParaRPr lang="de-DE" altLang="en-US">
              <a:latin typeface="Calibri" charset="0"/>
            </a:endParaRPr>
          </a:p>
          <a:p>
            <a:pPr marL="0" indent="0">
              <a:buNone/>
            </a:pPr>
            <a:r>
              <a:rPr lang="de-DE" altLang="en-US">
                <a:latin typeface="Calibri" charset="0"/>
              </a:rPr>
              <a:t>The subject area of Nature journals use the term interchangeably </a:t>
            </a:r>
            <a:r>
              <a:rPr lang="de-DE" altLang="en-US" i="1">
                <a:latin typeface="Calibri" charset="0"/>
              </a:rPr>
              <a:t>(Russell, 2018)</a:t>
            </a:r>
            <a:endParaRPr lang="de-DE" altLang="en-US">
              <a:latin typeface="Calibri" charset="0"/>
            </a:endParaRPr>
          </a:p>
          <a:p>
            <a:pPr marL="0" indent="0">
              <a:buNone/>
            </a:pPr>
            <a:r>
              <a:rPr lang="de-DE" altLang="en-US" i="1">
                <a:latin typeface="Calibri" charset="0"/>
              </a:rPr>
              <a:t>„</a:t>
            </a:r>
            <a:r>
              <a:rPr lang="en-US" i="1"/>
              <a:t>Computational biology and bioinformatics is an interdisciplinary field that develops and applies computational methods to analyse large collections of biological data, such as genetic sequences, cell populations or protein samples, to make new predictions or discover new biology. The computational methods used include analytical methods, mathematical modelling and simulation.</a:t>
            </a:r>
            <a:r>
              <a:rPr lang="de-DE" altLang="en-US" i="1">
                <a:latin typeface="Calibri" charset="0"/>
              </a:rPr>
              <a:t>“</a:t>
            </a:r>
            <a:endParaRPr lang="en-US" i="1"/>
          </a:p>
          <a:p>
            <a:pPr marL="0" indent="0">
              <a:buNone/>
            </a:pPr>
            <a:r>
              <a:rPr lang="en-US">
                <a:hlinkClick r:id="rId1" tooltip="" action="ppaction://hlinkfile"/>
              </a:rPr>
              <a:t>https://www.nature.com/subjects/computational-biology-and-bioinformatics</a:t>
            </a:r>
            <a:endParaRPr lang="en-US">
              <a:hlinkClick r:id="rId1" tooltip="" action="ppaction://hlinkfile"/>
            </a:endParaRPr>
          </a:p>
          <a:p>
            <a:pPr marL="0" indent="0">
              <a:buNone/>
            </a:pPr>
            <a:endParaRPr lang="en-US" i="1">
              <a:hlinkClick r:id="rId1" tooltip="" action="ppaction://hlinkfile"/>
            </a:endParaRPr>
          </a:p>
          <a:p>
            <a:pPr marL="0" indent="0">
              <a:buNone/>
            </a:pPr>
            <a:endParaRPr lang="en-US" i="1"/>
          </a:p>
          <a:p>
            <a:pPr marL="0" indent="0">
              <a:buNone/>
            </a:pPr>
            <a:endParaRPr lang="en-US"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Skills needed by a bioinformatician</a:t>
            </a:r>
            <a:endParaRPr lang="de-DE" altLang="en-US">
              <a:latin typeface="Calibri" charset="0"/>
            </a:endParaRPr>
          </a:p>
        </p:txBody>
      </p:sp>
      <p:pic>
        <p:nvPicPr>
          <p:cNvPr id="8" name="Content Placeholder 7" descr="Screenshot from 2023-09-26 23-05-11"/>
          <p:cNvPicPr>
            <a:picLocks noChangeAspect="1"/>
          </p:cNvPicPr>
          <p:nvPr>
            <p:ph idx="1"/>
          </p:nvPr>
        </p:nvPicPr>
        <p:blipFill>
          <a:blip r:embed="rId1"/>
          <a:stretch>
            <a:fillRect/>
          </a:stretch>
        </p:blipFill>
        <p:spPr>
          <a:xfrm>
            <a:off x="1016000" y="1335405"/>
            <a:ext cx="10340340" cy="5056505"/>
          </a:xfrm>
          <a:prstGeom prst="rect">
            <a:avLst/>
          </a:prstGeom>
        </p:spPr>
      </p:pic>
      <p:sp>
        <p:nvSpPr>
          <p:cNvPr id="9" name="Text Box 8"/>
          <p:cNvSpPr txBox="1"/>
          <p:nvPr/>
        </p:nvSpPr>
        <p:spPr>
          <a:xfrm>
            <a:off x="9685020" y="6348730"/>
            <a:ext cx="1600200" cy="337185"/>
          </a:xfrm>
          <a:prstGeom prst="rect">
            <a:avLst/>
          </a:prstGeom>
          <a:noFill/>
        </p:spPr>
        <p:txBody>
          <a:bodyPr wrap="none" rtlCol="0">
            <a:spAutoFit/>
          </a:bodyPr>
          <a:p>
            <a:r>
              <a:rPr lang="de-DE" altLang="en-US" sz="1600">
                <a:latin typeface="Calibri" charset="0"/>
              </a:rPr>
              <a:t>(Welch, 2014)</a:t>
            </a:r>
            <a:endParaRPr lang="de-DE" altLang="en-US" sz="1600">
              <a:latin typeface="Calibri" charset="0"/>
            </a:endParaRPr>
          </a:p>
        </p:txBody>
      </p:sp>
      <p:sp>
        <p:nvSpPr>
          <p:cNvPr id="10" name="Rectangles 9"/>
          <p:cNvSpPr/>
          <p:nvPr/>
        </p:nvSpPr>
        <p:spPr>
          <a:xfrm>
            <a:off x="3196590" y="3327400"/>
            <a:ext cx="2287905"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10152380" y="3492500"/>
            <a:ext cx="902335"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5104130" y="3843020"/>
            <a:ext cx="1328420"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4603115" y="3680460"/>
            <a:ext cx="2829560"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ectangles 13"/>
          <p:cNvSpPr/>
          <p:nvPr/>
        </p:nvSpPr>
        <p:spPr>
          <a:xfrm>
            <a:off x="4841240" y="3492500"/>
            <a:ext cx="1264285"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4401185" y="4100195"/>
            <a:ext cx="1242060"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s 15"/>
          <p:cNvSpPr/>
          <p:nvPr/>
        </p:nvSpPr>
        <p:spPr>
          <a:xfrm>
            <a:off x="5521960" y="5486400"/>
            <a:ext cx="3587115"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ectangles 16"/>
          <p:cNvSpPr/>
          <p:nvPr/>
        </p:nvSpPr>
        <p:spPr>
          <a:xfrm>
            <a:off x="3577590" y="5829935"/>
            <a:ext cx="4834890"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6353810" y="6410325"/>
            <a:ext cx="1925320" cy="201930"/>
          </a:xfrm>
          <a:prstGeom prst="rect">
            <a:avLst/>
          </a:prstGeom>
          <a:noFill/>
          <a:ln>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 Box 22"/>
          <p:cNvSpPr txBox="1"/>
          <p:nvPr/>
        </p:nvSpPr>
        <p:spPr>
          <a:xfrm>
            <a:off x="6353810" y="6395085"/>
            <a:ext cx="1938655" cy="245110"/>
          </a:xfrm>
          <a:prstGeom prst="rect">
            <a:avLst/>
          </a:prstGeom>
          <a:noFill/>
        </p:spPr>
        <p:txBody>
          <a:bodyPr wrap="none" rtlCol="0">
            <a:spAutoFit/>
          </a:bodyPr>
          <a:p>
            <a:r>
              <a:rPr lang="de-DE" altLang="en-US" sz="1000" b="1">
                <a:latin typeface="Calibri" charset="0"/>
              </a:rPr>
              <a:t>this course will touch on</a:t>
            </a:r>
            <a:endParaRPr lang="de-DE" altLang="en-US" sz="1000" b="1">
              <a:latin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Bioinformatics user persona (Welch, 2014)</a:t>
            </a:r>
            <a:endParaRPr lang="de-DE" altLang="en-US">
              <a:latin typeface="Calibri" charset="0"/>
            </a:endParaRPr>
          </a:p>
        </p:txBody>
      </p:sp>
      <p:pic>
        <p:nvPicPr>
          <p:cNvPr id="4" name="Content Placeholder 3"/>
          <p:cNvPicPr>
            <a:picLocks noChangeAspect="1"/>
          </p:cNvPicPr>
          <p:nvPr>
            <p:ph idx="1"/>
          </p:nvPr>
        </p:nvPicPr>
        <p:blipFill>
          <a:blip r:embed="rId1"/>
          <a:stretch>
            <a:fillRect/>
          </a:stretch>
        </p:blipFill>
        <p:spPr>
          <a:xfrm>
            <a:off x="1718945" y="1825625"/>
            <a:ext cx="837247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Bioinformatics scientist persona (Welch, 2014)</a:t>
            </a:r>
            <a:endParaRPr lang="de-DE" altLang="en-US">
              <a:latin typeface="Calibri" charset="0"/>
            </a:endParaRPr>
          </a:p>
        </p:txBody>
      </p:sp>
      <p:pic>
        <p:nvPicPr>
          <p:cNvPr id="5" name="Content Placeholder 4"/>
          <p:cNvPicPr>
            <a:picLocks noChangeAspect="1"/>
          </p:cNvPicPr>
          <p:nvPr>
            <p:ph idx="1"/>
          </p:nvPr>
        </p:nvPicPr>
        <p:blipFill>
          <a:blip r:embed="rId1"/>
          <a:stretch>
            <a:fillRect/>
          </a:stretch>
        </p:blipFill>
        <p:spPr>
          <a:xfrm>
            <a:off x="1682115" y="1825625"/>
            <a:ext cx="844550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Bioinformatics engineer persona (Welch, 2014)</a:t>
            </a:r>
            <a:endParaRPr lang="de-DE" altLang="en-US">
              <a:latin typeface="Calibri" charset="0"/>
            </a:endParaRPr>
          </a:p>
        </p:txBody>
      </p:sp>
      <p:pic>
        <p:nvPicPr>
          <p:cNvPr id="4" name="Content Placeholder 3"/>
          <p:cNvPicPr>
            <a:picLocks noChangeAspect="1"/>
          </p:cNvPicPr>
          <p:nvPr>
            <p:ph idx="1"/>
          </p:nvPr>
        </p:nvPicPr>
        <p:blipFill>
          <a:blip r:embed="rId1"/>
          <a:stretch>
            <a:fillRect/>
          </a:stretch>
        </p:blipFill>
        <p:spPr>
          <a:xfrm>
            <a:off x="1896110" y="1825625"/>
            <a:ext cx="8017510"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Most popular programming languages in bioinformatics</a:t>
            </a:r>
            <a:endParaRPr lang="de-DE" altLang="en-US">
              <a:latin typeface="Calibri" charset="0"/>
            </a:endParaRPr>
          </a:p>
        </p:txBody>
      </p:sp>
      <p:sp>
        <p:nvSpPr>
          <p:cNvPr id="3" name="Content Placeholder 2"/>
          <p:cNvSpPr>
            <a:spLocks noGrp="1"/>
          </p:cNvSpPr>
          <p:nvPr>
            <p:ph idx="1"/>
          </p:nvPr>
        </p:nvSpPr>
        <p:spPr/>
        <p:txBody>
          <a:bodyPr/>
          <a:p>
            <a:r>
              <a:rPr lang="de-DE" altLang="en-US">
                <a:latin typeface="Calibri" charset="0"/>
              </a:rPr>
              <a:t>This obviusly changed and changes throughout time</a:t>
            </a:r>
            <a:endParaRPr lang="de-DE" altLang="en-US">
              <a:latin typeface="Calibri" charset="0"/>
            </a:endParaRPr>
          </a:p>
          <a:p>
            <a:r>
              <a:rPr lang="de-DE" altLang="en-US">
                <a:latin typeface="Calibri" charset="0"/>
              </a:rPr>
              <a:t>At the moment the winner is Python, although it may not be the fastest it may be the most readable</a:t>
            </a:r>
            <a:endParaRPr lang="de-DE" altLang="en-US">
              <a:latin typeface="Calibri" charset="0"/>
            </a:endParaRPr>
          </a:p>
        </p:txBody>
      </p:sp>
      <p:pic>
        <p:nvPicPr>
          <p:cNvPr id="4" name="Picture 3" descr="Screenshot from 2023-09-26 23-36-35"/>
          <p:cNvPicPr>
            <a:picLocks noChangeAspect="1"/>
          </p:cNvPicPr>
          <p:nvPr/>
        </p:nvPicPr>
        <p:blipFill>
          <a:blip r:embed="rId1"/>
          <a:stretch>
            <a:fillRect/>
          </a:stretch>
        </p:blipFill>
        <p:spPr>
          <a:xfrm>
            <a:off x="1189355" y="2969895"/>
            <a:ext cx="2390775" cy="2691765"/>
          </a:xfrm>
          <a:prstGeom prst="rect">
            <a:avLst/>
          </a:prstGeom>
        </p:spPr>
      </p:pic>
      <p:sp>
        <p:nvSpPr>
          <p:cNvPr id="5" name="Text Box 4"/>
          <p:cNvSpPr txBox="1"/>
          <p:nvPr/>
        </p:nvSpPr>
        <p:spPr>
          <a:xfrm>
            <a:off x="1170305" y="5788660"/>
            <a:ext cx="8014335" cy="460375"/>
          </a:xfrm>
          <a:prstGeom prst="rect">
            <a:avLst/>
          </a:prstGeom>
          <a:noFill/>
        </p:spPr>
        <p:txBody>
          <a:bodyPr wrap="none" rtlCol="0">
            <a:spAutoFit/>
          </a:bodyPr>
          <a:p>
            <a:pPr algn="l"/>
            <a:r>
              <a:rPr lang="de-DE" altLang="en-US" sz="1200">
                <a:latin typeface="Calibri" charset="0"/>
              </a:rPr>
              <a:t>Open source repositories in GitHub labelled with the keyword „bioinformatics“</a:t>
            </a:r>
            <a:endParaRPr lang="de-DE" altLang="en-US" sz="1200">
              <a:latin typeface="Calibri" charset="0"/>
            </a:endParaRPr>
          </a:p>
          <a:p>
            <a:pPr algn="l"/>
            <a:r>
              <a:rPr lang="de-DE" altLang="en-US" sz="1200">
                <a:latin typeface="Calibri" charset="0"/>
              </a:rPr>
              <a:t>e.g.: </a:t>
            </a:r>
            <a:r>
              <a:rPr lang="de-DE" altLang="en-US" sz="1200">
                <a:latin typeface="Calibri" charset="0"/>
                <a:hlinkClick r:id="rId2" tooltip="" action="ppaction://hlinkfile"/>
              </a:rPr>
              <a:t>https://github.com/search?q=bioinformatics+language%3A%22javascript%22&amp;type=repositories</a:t>
            </a:r>
            <a:endParaRPr lang="de-DE" altLang="en-US" sz="120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1950-1970: the origins</a:t>
            </a:r>
            <a:endParaRPr lang="de-DE" altLang="en-US">
              <a:latin typeface="Calibri" charset="0"/>
            </a:endParaRPr>
          </a:p>
        </p:txBody>
      </p:sp>
      <p:pic>
        <p:nvPicPr>
          <p:cNvPr id="4" name="Content Placeholder 3"/>
          <p:cNvPicPr>
            <a:picLocks noChangeAspect="1"/>
          </p:cNvPicPr>
          <p:nvPr>
            <p:ph idx="1"/>
          </p:nvPr>
        </p:nvPicPr>
        <p:blipFill>
          <a:blip r:embed="rId1"/>
          <a:stretch>
            <a:fillRect/>
          </a:stretch>
        </p:blipFill>
        <p:spPr>
          <a:xfrm>
            <a:off x="5347335" y="1861820"/>
            <a:ext cx="6447790" cy="3745230"/>
          </a:xfrm>
          <a:prstGeom prst="rect">
            <a:avLst/>
          </a:prstGeom>
        </p:spPr>
      </p:pic>
      <p:sp>
        <p:nvSpPr>
          <p:cNvPr id="5" name="Content Placeholder 2"/>
          <p:cNvSpPr>
            <a:spLocks noGrp="1"/>
          </p:cNvSpPr>
          <p:nvPr/>
        </p:nvSpPr>
        <p:spPr>
          <a:xfrm>
            <a:off x="647700" y="1825625"/>
            <a:ext cx="427990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endParaRPr lang="en-US"/>
          </a:p>
        </p:txBody>
      </p:sp>
      <p:sp>
        <p:nvSpPr>
          <p:cNvPr id="9" name="Text Box 8"/>
          <p:cNvSpPr txBox="1"/>
          <p:nvPr/>
        </p:nvSpPr>
        <p:spPr>
          <a:xfrm>
            <a:off x="9646920" y="5884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
        <p:nvSpPr>
          <p:cNvPr id="7" name="Content Placeholder 2"/>
          <p:cNvSpPr>
            <a:spLocks noGrp="1"/>
          </p:cNvSpPr>
          <p:nvPr/>
        </p:nvSpPr>
        <p:spPr>
          <a:xfrm>
            <a:off x="647700" y="1825625"/>
            <a:ext cx="4416425" cy="435165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de-DE" altLang="en-US" sz="1600" b="1">
                <a:latin typeface="Calibri" charset="0"/>
              </a:rPr>
              <a:t>Insulin </a:t>
            </a:r>
            <a:r>
              <a:rPr lang="de-DE" altLang="en-US" sz="1600">
                <a:latin typeface="Calibri" charset="0"/>
              </a:rPr>
              <a:t>was the first sequenced protein with the </a:t>
            </a:r>
            <a:r>
              <a:rPr lang="de-DE" altLang="en-US" sz="1600" b="1">
                <a:latin typeface="Calibri" charset="0"/>
              </a:rPr>
              <a:t>Edman degradation method</a:t>
            </a:r>
            <a:endParaRPr lang="de-DE" altLang="en-US" sz="1600">
              <a:latin typeface="Calibri" charset="0"/>
            </a:endParaRPr>
          </a:p>
          <a:p>
            <a:r>
              <a:rPr lang="de-DE" altLang="en-US" sz="1600">
                <a:latin typeface="Calibri" charset="0"/>
              </a:rPr>
              <a:t>Larger proteins could not be sequenced, but rather splitted and then sequenced. But then how do you put the pieces back together?</a:t>
            </a:r>
            <a:endParaRPr lang="de-DE" altLang="en-US" sz="160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Organization of the course</a:t>
            </a:r>
            <a:endParaRPr lang="de-DE" altLang="en-US">
              <a:latin typeface="Calibri" charset="0"/>
            </a:endParaRPr>
          </a:p>
        </p:txBody>
      </p:sp>
      <p:sp>
        <p:nvSpPr>
          <p:cNvPr id="3" name="Content Placeholder 2"/>
          <p:cNvSpPr>
            <a:spLocks noGrp="1"/>
          </p:cNvSpPr>
          <p:nvPr>
            <p:ph idx="1"/>
          </p:nvPr>
        </p:nvSpPr>
        <p:spPr/>
        <p:txBody>
          <a:bodyPr>
            <a:normAutofit lnSpcReduction="20000"/>
          </a:bodyPr>
          <a:p>
            <a:r>
              <a:rPr lang="de-DE" altLang="en-US">
                <a:latin typeface="Calibri" charset="0"/>
              </a:rPr>
              <a:t>Four days</a:t>
            </a:r>
            <a:endParaRPr lang="de-DE" altLang="en-US">
              <a:latin typeface="Calibri" charset="0"/>
            </a:endParaRPr>
          </a:p>
          <a:p>
            <a:r>
              <a:rPr lang="de-DE" altLang="en-US">
                <a:latin typeface="Calibri" charset="0"/>
              </a:rPr>
              <a:t>Three sessions of hour and a half per day, between 9 am and 3 pm</a:t>
            </a:r>
            <a:endParaRPr lang="de-DE" altLang="en-US">
              <a:latin typeface="Calibri" charset="0"/>
            </a:endParaRPr>
          </a:p>
          <a:p>
            <a:r>
              <a:rPr lang="de-DE" altLang="en-US">
                <a:latin typeface="Calibri" charset="0"/>
              </a:rPr>
              <a:t>Two practical use cases on days 2 and 3</a:t>
            </a:r>
            <a:endParaRPr lang="de-DE" altLang="en-US">
              <a:latin typeface="Calibri" charset="0"/>
            </a:endParaRPr>
          </a:p>
          <a:p>
            <a:pPr lvl="1"/>
            <a:r>
              <a:rPr lang="de-DE" altLang="en-US" sz="1800">
                <a:latin typeface="Calibri" charset="0"/>
              </a:rPr>
              <a:t>What you‘ll need: </a:t>
            </a:r>
            <a:endParaRPr lang="de-DE" altLang="en-US" sz="1800">
              <a:latin typeface="Calibri" charset="0"/>
            </a:endParaRPr>
          </a:p>
          <a:p>
            <a:pPr lvl="2"/>
            <a:r>
              <a:rPr lang="de-DE" altLang="en-US" sz="1600">
                <a:latin typeface="Calibri" charset="0"/>
              </a:rPr>
              <a:t>a computer (any system is fine: Windows, Mac, Linux, ...)</a:t>
            </a:r>
            <a:endParaRPr lang="de-DE" altLang="en-US" sz="1600">
              <a:latin typeface="Calibri" charset="0"/>
            </a:endParaRPr>
          </a:p>
          <a:p>
            <a:pPr lvl="2"/>
            <a:r>
              <a:rPr lang="de-DE" altLang="en-US" sz="1600">
                <a:latin typeface="Calibri" charset="0"/>
              </a:rPr>
              <a:t>internet access and your favourite web browser</a:t>
            </a:r>
            <a:endParaRPr lang="de-DE" altLang="en-US" sz="1600">
              <a:latin typeface="Calibri" charset="0"/>
            </a:endParaRPr>
          </a:p>
          <a:p>
            <a:pPr lvl="2"/>
            <a:r>
              <a:rPr lang="de-DE" altLang="en-US" sz="1600">
                <a:latin typeface="Calibri" charset="0"/>
              </a:rPr>
              <a:t>a free GitHub account</a:t>
            </a:r>
            <a:endParaRPr lang="de-DE" altLang="en-US">
              <a:latin typeface="Calibri" charset="0"/>
            </a:endParaRPr>
          </a:p>
          <a:p>
            <a:r>
              <a:rPr lang="de-DE" altLang="en-US">
                <a:latin typeface="Calibri" charset="0"/>
              </a:rPr>
              <a:t>Final exam on 18th October</a:t>
            </a:r>
            <a:endParaRPr lang="de-DE" altLang="en-US">
              <a:latin typeface="Calibri" charset="0"/>
            </a:endParaRPr>
          </a:p>
          <a:p>
            <a:pPr lvl="1"/>
            <a:r>
              <a:rPr lang="de-DE" altLang="en-US">
                <a:latin typeface="Calibri" charset="0"/>
              </a:rPr>
              <a:t>If you have participated actively in the course and worked on the practical use case you are allowed to use your written records in the final exam an complete tasks related to these cases with a rating of 15 % (case 1) and 25 % (case 2). If you did not edit these practical use cases (or only one of them), you have to complete another task in the exam instead.</a:t>
            </a:r>
            <a:endParaRPr lang="de-DE" altLang="en-US">
              <a:latin typeface="Calibri" charset="0"/>
            </a:endParaRPr>
          </a:p>
          <a:p>
            <a:pPr lvl="1"/>
            <a:endParaRPr lang="de-DE" altLang="en-US">
              <a:latin typeface="Calibri" charset="0"/>
            </a:endParaRPr>
          </a:p>
          <a:p>
            <a:pPr lvl="0"/>
            <a:r>
              <a:rPr lang="de-DE" altLang="en-US" sz="2000">
                <a:latin typeface="Calibri" charset="0"/>
              </a:rPr>
              <a:t>Please, do interrupt me at any time. Your questions are always welcomed</a:t>
            </a:r>
            <a:endParaRPr lang="de-DE" altLang="en-US" sz="2000">
              <a:latin typeface="Calibr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1950-1970: the origins</a:t>
            </a:r>
            <a:endParaRPr lang="de-DE" altLang="en-US">
              <a:latin typeface="Calibri" charset="0"/>
            </a:endParaRPr>
          </a:p>
        </p:txBody>
      </p:sp>
      <p:sp>
        <p:nvSpPr>
          <p:cNvPr id="5" name="Content Placeholder 2"/>
          <p:cNvSpPr>
            <a:spLocks noGrp="1"/>
          </p:cNvSpPr>
          <p:nvPr/>
        </p:nvSpPr>
        <p:spPr>
          <a:xfrm>
            <a:off x="647700" y="1825625"/>
            <a:ext cx="427990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endParaRPr lang="en-US"/>
          </a:p>
        </p:txBody>
      </p:sp>
      <p:sp>
        <p:nvSpPr>
          <p:cNvPr id="9" name="Text Box 8"/>
          <p:cNvSpPr txBox="1"/>
          <p:nvPr/>
        </p:nvSpPr>
        <p:spPr>
          <a:xfrm>
            <a:off x="9163685" y="400875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
        <p:nvSpPr>
          <p:cNvPr id="7" name="Content Placeholder 2"/>
          <p:cNvSpPr>
            <a:spLocks noGrp="1"/>
          </p:cNvSpPr>
          <p:nvPr/>
        </p:nvSpPr>
        <p:spPr>
          <a:xfrm>
            <a:off x="748665" y="4474210"/>
            <a:ext cx="5759450" cy="211455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de-DE" altLang="en-US" sz="1600" b="1">
                <a:latin typeface="Calibri" charset="0"/>
              </a:rPr>
              <a:t>Margaret Dayhoff</a:t>
            </a:r>
            <a:r>
              <a:rPr lang="de-DE" altLang="en-US" sz="1600">
                <a:latin typeface="Calibri" charset="0"/>
              </a:rPr>
              <a:t> (1925–1983) developed the first bioinformatics program, </a:t>
            </a:r>
            <a:r>
              <a:rPr lang="de-DE" altLang="en-US" sz="1600" b="1">
                <a:latin typeface="Calibri" charset="0"/>
              </a:rPr>
              <a:t>COMPROTEIN</a:t>
            </a:r>
            <a:r>
              <a:rPr lang="de-DE" altLang="en-US" sz="1600">
                <a:latin typeface="Calibri" charset="0"/>
              </a:rPr>
              <a:t>, that determined a protein primary structure from Edmon‘s sequencing data</a:t>
            </a:r>
            <a:endParaRPr lang="de-DE" altLang="en-US" sz="1600">
              <a:latin typeface="Calibri" charset="0"/>
            </a:endParaRPr>
          </a:p>
          <a:p>
            <a:r>
              <a:rPr lang="de-DE" altLang="en-US" sz="1600">
                <a:latin typeface="Calibri" charset="0"/>
              </a:rPr>
              <a:t>Nowadays, we call this algorithm a </a:t>
            </a:r>
            <a:r>
              <a:rPr lang="de-DE" altLang="en-US" sz="1600" b="1">
                <a:latin typeface="Calibri" charset="0"/>
              </a:rPr>
              <a:t>de novo sequence assembler</a:t>
            </a:r>
            <a:endParaRPr lang="de-DE" altLang="en-US" sz="1600">
              <a:latin typeface="Calibri" charset="0"/>
            </a:endParaRPr>
          </a:p>
          <a:p>
            <a:r>
              <a:rPr lang="de-DE" altLang="en-US" sz="1600">
                <a:latin typeface="Calibri" charset="0"/>
              </a:rPr>
              <a:t>It was coded in FORTRAN on punch cards!</a:t>
            </a:r>
            <a:endParaRPr lang="de-DE" altLang="en-US" sz="1600">
              <a:latin typeface="Calibri" charset="0"/>
            </a:endParaRPr>
          </a:p>
        </p:txBody>
      </p:sp>
      <p:pic>
        <p:nvPicPr>
          <p:cNvPr id="6" name="Content Placeholder 5"/>
          <p:cNvPicPr>
            <a:picLocks noChangeAspect="1"/>
          </p:cNvPicPr>
          <p:nvPr>
            <p:ph idx="1"/>
          </p:nvPr>
        </p:nvPicPr>
        <p:blipFill>
          <a:blip r:embed="rId1"/>
          <a:stretch>
            <a:fillRect/>
          </a:stretch>
        </p:blipFill>
        <p:spPr>
          <a:xfrm>
            <a:off x="647700" y="1497965"/>
            <a:ext cx="10515600" cy="2510790"/>
          </a:xfrm>
          <a:prstGeom prst="rect">
            <a:avLst/>
          </a:prstGeom>
        </p:spPr>
      </p:pic>
      <p:pic>
        <p:nvPicPr>
          <p:cNvPr id="8" name="Picture 7"/>
          <p:cNvPicPr>
            <a:picLocks noChangeAspect="1"/>
          </p:cNvPicPr>
          <p:nvPr/>
        </p:nvPicPr>
        <p:blipFill>
          <a:blip r:embed="rId2"/>
          <a:stretch>
            <a:fillRect/>
          </a:stretch>
        </p:blipFill>
        <p:spPr>
          <a:xfrm>
            <a:off x="6905625" y="4411345"/>
            <a:ext cx="1861185" cy="18611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1950-1970: the origins</a:t>
            </a:r>
            <a:endParaRPr lang="de-DE" altLang="en-US">
              <a:latin typeface="Calibri" charset="0"/>
            </a:endParaRPr>
          </a:p>
        </p:txBody>
      </p:sp>
      <p:sp>
        <p:nvSpPr>
          <p:cNvPr id="5" name="Content Placeholder 2"/>
          <p:cNvSpPr>
            <a:spLocks noGrp="1"/>
          </p:cNvSpPr>
          <p:nvPr/>
        </p:nvSpPr>
        <p:spPr>
          <a:xfrm>
            <a:off x="647700" y="1825625"/>
            <a:ext cx="427990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endParaRPr lang="en-US"/>
          </a:p>
        </p:txBody>
      </p:sp>
      <p:sp>
        <p:nvSpPr>
          <p:cNvPr id="3" name="Content Placeholder 2"/>
          <p:cNvSpPr/>
          <p:nvPr>
            <p:ph idx="1"/>
          </p:nvPr>
        </p:nvSpPr>
        <p:spPr>
          <a:xfrm>
            <a:off x="647700" y="1825625"/>
            <a:ext cx="6603365" cy="4351655"/>
          </a:xfrm>
        </p:spPr>
        <p:txBody>
          <a:bodyPr/>
          <a:p>
            <a:r>
              <a:rPr lang="de-DE" altLang="en-US">
                <a:latin typeface="Calibri" charset="0"/>
              </a:rPr>
              <a:t>In 1963 the term </a:t>
            </a:r>
            <a:r>
              <a:rPr lang="de-DE" altLang="en-US" b="1">
                <a:latin typeface="Calibri" charset="0"/>
              </a:rPr>
              <a:t>paleogenetics </a:t>
            </a:r>
            <a:r>
              <a:rPr lang="de-DE" altLang="en-US">
                <a:latin typeface="Calibri" charset="0"/>
              </a:rPr>
              <a:t>was coined, and the concept of </a:t>
            </a:r>
            <a:r>
              <a:rPr lang="de-DE" altLang="en-US" b="1">
                <a:latin typeface="Calibri" charset="0"/>
              </a:rPr>
              <a:t>orthology </a:t>
            </a:r>
            <a:r>
              <a:rPr lang="de-DE" altLang="en-US">
                <a:latin typeface="Calibri" charset="0"/>
              </a:rPr>
              <a:t>was defined in 1970. The amount of differences in orthologs from different species seemed proportional to the evolutionary divergence between those species.</a:t>
            </a:r>
            <a:endParaRPr lang="de-DE" altLang="en-US">
              <a:latin typeface="Calibri" charset="0"/>
            </a:endParaRPr>
          </a:p>
          <a:p>
            <a:r>
              <a:rPr lang="de-DE" altLang="en-US">
                <a:latin typeface="Calibri" charset="0"/>
              </a:rPr>
              <a:t>But there was no algorithm to identify the differences between two sequences, until </a:t>
            </a:r>
            <a:r>
              <a:rPr lang="de-DE" altLang="en-US" b="1">
                <a:latin typeface="Calibri" charset="0"/>
              </a:rPr>
              <a:t>Needleman-Wunsch</a:t>
            </a:r>
            <a:r>
              <a:rPr lang="de-DE" altLang="en-US">
                <a:latin typeface="Calibri" charset="0"/>
              </a:rPr>
              <a:t> developed their </a:t>
            </a:r>
            <a:r>
              <a:rPr lang="de-DE" altLang="en-US" b="1">
                <a:latin typeface="Calibri" charset="0"/>
              </a:rPr>
              <a:t>pairwise protein sequence alignment</a:t>
            </a:r>
            <a:r>
              <a:rPr lang="de-DE" altLang="en-US">
                <a:latin typeface="Calibri" charset="0"/>
              </a:rPr>
              <a:t>.</a:t>
            </a:r>
            <a:endParaRPr lang="de-DE" altLang="en-US">
              <a:latin typeface="Calibri" charset="0"/>
            </a:endParaRPr>
          </a:p>
          <a:p>
            <a:r>
              <a:rPr lang="de-DE" altLang="en-US">
                <a:latin typeface="Calibri" charset="0"/>
              </a:rPr>
              <a:t>This algorithm was later extended to </a:t>
            </a:r>
            <a:r>
              <a:rPr lang="de-DE" altLang="en-US" b="1">
                <a:latin typeface="Calibri" charset="0"/>
              </a:rPr>
              <a:t>Multiple Sequence Alignment (MSA)</a:t>
            </a:r>
            <a:r>
              <a:rPr lang="de-DE" altLang="en-US">
                <a:latin typeface="Calibri" charset="0"/>
              </a:rPr>
              <a:t> and later on implemented in </a:t>
            </a:r>
            <a:r>
              <a:rPr lang="de-DE" altLang="en-US" b="1">
                <a:latin typeface="Calibri" charset="0"/>
              </a:rPr>
              <a:t>CLUSTAL </a:t>
            </a:r>
            <a:r>
              <a:rPr lang="de-DE" altLang="en-US">
                <a:latin typeface="Calibri" charset="0"/>
              </a:rPr>
              <a:t>which is still in use today.</a:t>
            </a:r>
            <a:endParaRPr lang="de-DE" altLang="en-US">
              <a:latin typeface="Calibri" charset="0"/>
            </a:endParaRPr>
          </a:p>
        </p:txBody>
      </p:sp>
      <p:pic>
        <p:nvPicPr>
          <p:cNvPr id="4" name="Picture 3"/>
          <p:cNvPicPr>
            <a:picLocks noChangeAspect="1"/>
          </p:cNvPicPr>
          <p:nvPr/>
        </p:nvPicPr>
        <p:blipFill>
          <a:blip r:embed="rId1"/>
          <a:stretch>
            <a:fillRect/>
          </a:stretch>
        </p:blipFill>
        <p:spPr>
          <a:xfrm>
            <a:off x="7588250" y="1883410"/>
            <a:ext cx="4117975" cy="3443605"/>
          </a:xfrm>
          <a:prstGeom prst="rect">
            <a:avLst/>
          </a:prstGeom>
        </p:spPr>
      </p:pic>
      <p:sp>
        <p:nvSpPr>
          <p:cNvPr id="10" name="Text Box 9"/>
          <p:cNvSpPr txBox="1"/>
          <p:nvPr/>
        </p:nvSpPr>
        <p:spPr>
          <a:xfrm>
            <a:off x="9726295" y="5379720"/>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1970-1980: paradigm shift from protein to DNA analysis</a:t>
            </a:r>
            <a:endParaRPr lang="de-DE" altLang="en-US">
              <a:latin typeface="Calibri" charset="0"/>
            </a:endParaRPr>
          </a:p>
        </p:txBody>
      </p:sp>
      <p:sp>
        <p:nvSpPr>
          <p:cNvPr id="3" name="Content Placeholder 2"/>
          <p:cNvSpPr>
            <a:spLocks noGrp="1"/>
          </p:cNvSpPr>
          <p:nvPr>
            <p:ph idx="1"/>
          </p:nvPr>
        </p:nvSpPr>
        <p:spPr>
          <a:xfrm>
            <a:off x="647700" y="1825625"/>
            <a:ext cx="7527925" cy="4351655"/>
          </a:xfrm>
        </p:spPr>
        <p:txBody>
          <a:bodyPr>
            <a:normAutofit/>
          </a:bodyPr>
          <a:p>
            <a:r>
              <a:rPr lang="de-DE" altLang="en-US" sz="1600">
                <a:latin typeface="Calibri" charset="0"/>
              </a:rPr>
              <a:t>In 1958 Crick defined the central dogma of biology</a:t>
            </a:r>
            <a:endParaRPr lang="de-DE" altLang="en-US" sz="1600">
              <a:latin typeface="Calibri" charset="0"/>
            </a:endParaRPr>
          </a:p>
          <a:p>
            <a:r>
              <a:rPr lang="de-DE" altLang="en-US" sz="1600">
                <a:latin typeface="Calibri" charset="0"/>
              </a:rPr>
              <a:t>In 1968 all 64 DNA codons were deciphered</a:t>
            </a:r>
            <a:endParaRPr lang="de-DE" altLang="en-US" sz="1600">
              <a:latin typeface="Calibri" charset="0"/>
            </a:endParaRPr>
          </a:p>
          <a:p>
            <a:r>
              <a:rPr lang="de-DE" altLang="en-US" sz="1600">
                <a:latin typeface="Calibri" charset="0"/>
              </a:rPr>
              <a:t>In 1977 Sanger developed his first sequencing method which evolved later into the method still considered the gold standard</a:t>
            </a:r>
            <a:endParaRPr lang="de-DE" altLang="en-US" sz="1600">
              <a:latin typeface="Calibri" charset="0"/>
            </a:endParaRPr>
          </a:p>
          <a:p>
            <a:pPr lvl="1"/>
            <a:r>
              <a:rPr lang="de-DE" altLang="en-US" sz="1400">
                <a:latin typeface="Calibri" charset="0"/>
              </a:rPr>
              <a:t>The bacteriophage phiX174 genome (5386 bp) was the first whole genome ever sequenced</a:t>
            </a:r>
            <a:endParaRPr lang="de-DE" altLang="en-US" sz="1400">
              <a:latin typeface="Calibri" charset="0"/>
            </a:endParaRPr>
          </a:p>
          <a:p>
            <a:pPr lvl="0"/>
            <a:r>
              <a:rPr lang="de-DE" altLang="en-US" sz="1600">
                <a:latin typeface="Calibri" charset="0"/>
              </a:rPr>
              <a:t>In 1979 Staden published the Staden package (http://staden.sourceforge.net/), a toolset to manipulate Sanger sequencing readouts</a:t>
            </a:r>
            <a:endParaRPr lang="de-DE" altLang="en-US" sz="1600">
              <a:latin typeface="Calibri" charset="0"/>
            </a:endParaRPr>
          </a:p>
          <a:p>
            <a:pPr lvl="0"/>
            <a:endParaRPr lang="de-DE" altLang="en-US" sz="1600">
              <a:latin typeface="Calibri" charset="0"/>
            </a:endParaRPr>
          </a:p>
          <a:p>
            <a:pPr lvl="0"/>
            <a:r>
              <a:rPr lang="de-DE" altLang="en-US" sz="1600">
                <a:latin typeface="Calibri" charset="0"/>
              </a:rPr>
              <a:t>Typical bioinformatic problems</a:t>
            </a:r>
            <a:endParaRPr lang="de-DE" altLang="en-US" sz="1600">
              <a:latin typeface="Calibri" charset="0"/>
            </a:endParaRPr>
          </a:p>
          <a:p>
            <a:pPr lvl="1"/>
            <a:r>
              <a:rPr lang="de-DE" altLang="en-US" sz="1400">
                <a:latin typeface="Calibri" charset="0"/>
              </a:rPr>
              <a:t>Finding homology between sequences</a:t>
            </a:r>
            <a:endParaRPr lang="de-DE" altLang="en-US" sz="1400">
              <a:latin typeface="Calibri" charset="0"/>
            </a:endParaRPr>
          </a:p>
          <a:p>
            <a:pPr lvl="1"/>
            <a:r>
              <a:rPr lang="de-DE" altLang="en-US" sz="1400">
                <a:latin typeface="Calibri" charset="0"/>
              </a:rPr>
              <a:t>Building phylogenetic trees using substitution matrices</a:t>
            </a:r>
            <a:endParaRPr lang="de-DE" altLang="en-US" sz="1400">
              <a:latin typeface="Calibri" charset="0"/>
            </a:endParaRPr>
          </a:p>
          <a:p>
            <a:pPr lvl="1"/>
            <a:r>
              <a:rPr lang="de-DE" altLang="en-US" sz="1400">
                <a:latin typeface="Calibri" charset="0"/>
              </a:rPr>
              <a:t>Finding Open Reading Frames to identify genes</a:t>
            </a:r>
            <a:endParaRPr lang="de-DE" altLang="en-US" sz="1400">
              <a:latin typeface="Calibri" charset="0"/>
            </a:endParaRPr>
          </a:p>
        </p:txBody>
      </p:sp>
      <p:sp>
        <p:nvSpPr>
          <p:cNvPr id="9" name="Text Box 8"/>
          <p:cNvSpPr txBox="1"/>
          <p:nvPr/>
        </p:nvSpPr>
        <p:spPr>
          <a:xfrm>
            <a:off x="8823960" y="4469765"/>
            <a:ext cx="3135630" cy="198755"/>
          </a:xfrm>
          <a:prstGeom prst="rect">
            <a:avLst/>
          </a:prstGeom>
          <a:noFill/>
        </p:spPr>
        <p:txBody>
          <a:bodyPr wrap="none" rtlCol="0">
            <a:spAutoFit/>
          </a:bodyPr>
          <a:p>
            <a:pPr algn="l"/>
            <a:r>
              <a:rPr lang="de-DE" altLang="en-US" sz="700">
                <a:latin typeface="Calibri" charset="0"/>
              </a:rPr>
              <a:t>https://en.wikipedia.org/wiki/Central_dogma_of_molecular_biology</a:t>
            </a:r>
            <a:endParaRPr lang="de-DE" altLang="en-US" sz="700">
              <a:latin typeface="Calibri" charset="0"/>
            </a:endParaRPr>
          </a:p>
        </p:txBody>
      </p:sp>
      <p:pic>
        <p:nvPicPr>
          <p:cNvPr id="5" name="Picture 4"/>
          <p:cNvPicPr>
            <a:picLocks noChangeAspect="1"/>
          </p:cNvPicPr>
          <p:nvPr/>
        </p:nvPicPr>
        <p:blipFill>
          <a:blip r:embed="rId1"/>
          <a:stretch>
            <a:fillRect/>
          </a:stretch>
        </p:blipFill>
        <p:spPr>
          <a:xfrm>
            <a:off x="8544560" y="1584325"/>
            <a:ext cx="2285365" cy="27959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1980-1990: parallel advances in biology and computer science</a:t>
            </a:r>
            <a:endParaRPr lang="de-DE" altLang="en-US">
              <a:latin typeface="Calibri" charset="0"/>
            </a:endParaRPr>
          </a:p>
        </p:txBody>
      </p:sp>
      <p:sp>
        <p:nvSpPr>
          <p:cNvPr id="3" name="Content Placeholder 2"/>
          <p:cNvSpPr>
            <a:spLocks noGrp="1"/>
          </p:cNvSpPr>
          <p:nvPr>
            <p:ph idx="1"/>
          </p:nvPr>
        </p:nvSpPr>
        <p:spPr/>
        <p:txBody>
          <a:bodyPr>
            <a:normAutofit fontScale="60000"/>
          </a:bodyPr>
          <a:p>
            <a:r>
              <a:rPr lang="de-DE" altLang="en-US">
                <a:latin typeface="Calibri" charset="0"/>
              </a:rPr>
              <a:t>Gene cloning through recombinant DNA and the Polymerase Chain Reaction (PCR) enabled a better DNA library preparation process</a:t>
            </a:r>
            <a:endParaRPr lang="de-DE" altLang="en-US">
              <a:latin typeface="Calibri" charset="0"/>
            </a:endParaRPr>
          </a:p>
          <a:p>
            <a:r>
              <a:rPr lang="de-DE" altLang="en-US">
                <a:latin typeface="Calibri" charset="0"/>
              </a:rPr>
              <a:t>The first „</a:t>
            </a:r>
            <a:r>
              <a:rPr lang="de-DE" altLang="en-US" b="1">
                <a:latin typeface="Calibri" charset="0"/>
              </a:rPr>
              <a:t>minicomputers</a:t>
            </a:r>
            <a:r>
              <a:rPr lang="de-DE" altLang="en-US">
                <a:latin typeface="Calibri" charset="0"/>
              </a:rPr>
              <a:t>“ entered the consumer market in 1977</a:t>
            </a:r>
            <a:endParaRPr lang="de-DE" altLang="en-US">
              <a:latin typeface="Calibri" charset="0"/>
            </a:endParaRPr>
          </a:p>
          <a:p>
            <a:pPr lvl="1"/>
            <a:r>
              <a:rPr lang="de-DE" altLang="en-US">
                <a:latin typeface="Calibri" charset="0"/>
              </a:rPr>
              <a:t>Commodore PET, Apple II and Tandy TRS-80</a:t>
            </a:r>
            <a:endParaRPr lang="de-DE" altLang="en-US">
              <a:latin typeface="Calibri" charset="0"/>
            </a:endParaRPr>
          </a:p>
          <a:p>
            <a:pPr lvl="1"/>
            <a:r>
              <a:rPr lang="de-DE" altLang="en-US">
                <a:latin typeface="Calibri" charset="0"/>
              </a:rPr>
              <a:t>These were programmed in Basic or Pascal</a:t>
            </a:r>
            <a:endParaRPr lang="de-DE" altLang="en-US">
              <a:latin typeface="Calibri" charset="0"/>
            </a:endParaRPr>
          </a:p>
          <a:p>
            <a:pPr lvl="1"/>
            <a:r>
              <a:rPr lang="de-DE" altLang="en-US">
                <a:latin typeface="Calibri" charset="0"/>
              </a:rPr>
              <a:t>These coexisted with larger mainframes running UNIX still used to process larger datasets that were usually using FORTRAN and C</a:t>
            </a:r>
            <a:endParaRPr lang="de-DE" altLang="en-US">
              <a:latin typeface="Calibri" charset="0"/>
            </a:endParaRPr>
          </a:p>
          <a:p>
            <a:pPr lvl="0"/>
            <a:r>
              <a:rPr lang="de-DE" altLang="en-US" sz="2000">
                <a:latin typeface="Calibri" charset="0"/>
              </a:rPr>
              <a:t>From 1984 to 1985 several software suites to manipulate sequencing data were developed (e.g.: </a:t>
            </a:r>
            <a:r>
              <a:rPr lang="de-DE" altLang="en-US">
                <a:latin typeface="Calibri" charset="0"/>
              </a:rPr>
              <a:t>GCG software suite, </a:t>
            </a:r>
            <a:r>
              <a:rPr lang="de-DE" altLang="en-US" sz="1800">
                <a:latin typeface="Calibri" charset="0"/>
              </a:rPr>
              <a:t>DNASTAR)</a:t>
            </a:r>
            <a:endParaRPr lang="de-DE" altLang="en-US" sz="1800">
              <a:latin typeface="Calibri" charset="0"/>
            </a:endParaRPr>
          </a:p>
          <a:p>
            <a:pPr lvl="0"/>
            <a:r>
              <a:rPr lang="de-DE" altLang="en-US" sz="1800">
                <a:latin typeface="Calibri" charset="0"/>
              </a:rPr>
              <a:t>In 1985 Stallman published the </a:t>
            </a:r>
            <a:r>
              <a:rPr lang="de-DE" altLang="en-US" sz="1800" b="1">
                <a:latin typeface="Calibri" charset="0"/>
              </a:rPr>
              <a:t>GNU manifesto</a:t>
            </a:r>
            <a:r>
              <a:rPr lang="de-DE" altLang="en-US" sz="1800">
                <a:latin typeface="Calibri" charset="0"/>
              </a:rPr>
              <a:t> which later evolved into the </a:t>
            </a:r>
            <a:r>
              <a:rPr lang="de-DE" altLang="en-US" sz="1800" b="1">
                <a:latin typeface="Calibri" charset="0"/>
              </a:rPr>
              <a:t>Free Software Foundation</a:t>
            </a:r>
            <a:endParaRPr lang="de-DE" altLang="en-US" sz="1800">
              <a:latin typeface="Calibri" charset="0"/>
            </a:endParaRPr>
          </a:p>
          <a:p>
            <a:pPr lvl="0"/>
            <a:r>
              <a:rPr lang="de-DE" altLang="en-US" sz="1800">
                <a:latin typeface="Calibri" charset="0"/>
                <a:sym typeface="+mn-ea"/>
              </a:rPr>
              <a:t>In the early 1980s the first </a:t>
            </a:r>
            <a:r>
              <a:rPr lang="de-DE" altLang="en-US" sz="1800" b="1">
                <a:latin typeface="Calibri" charset="0"/>
                <a:sym typeface="+mn-ea"/>
              </a:rPr>
              <a:t>desktop computers </a:t>
            </a:r>
            <a:r>
              <a:rPr lang="de-DE" altLang="en-US" sz="1800">
                <a:latin typeface="Calibri" charset="0"/>
                <a:sym typeface="+mn-ea"/>
              </a:rPr>
              <a:t>arrived with the </a:t>
            </a:r>
            <a:r>
              <a:rPr lang="de-DE" altLang="en-US" sz="1800" b="1">
                <a:latin typeface="Calibri" charset="0"/>
                <a:sym typeface="+mn-ea"/>
              </a:rPr>
              <a:t>x86 and RISC architectures</a:t>
            </a:r>
            <a:endParaRPr lang="de-DE" altLang="en-US" sz="1800">
              <a:latin typeface="Calibri" charset="0"/>
            </a:endParaRPr>
          </a:p>
          <a:p>
            <a:pPr lvl="1"/>
            <a:r>
              <a:rPr lang="de-DE" altLang="en-US" sz="1800">
                <a:latin typeface="Calibri" charset="0"/>
                <a:sym typeface="+mn-ea"/>
              </a:rPr>
              <a:t>These were the size of microcomputers, but they ran UNIX and were as performant as mainframes</a:t>
            </a:r>
            <a:endParaRPr lang="de-DE" altLang="en-US" sz="1800">
              <a:latin typeface="Calibri" charset="0"/>
              <a:sym typeface="+mn-ea"/>
            </a:endParaRPr>
          </a:p>
          <a:p>
            <a:pPr lvl="1"/>
            <a:r>
              <a:rPr lang="de-DE" altLang="en-US" sz="1800">
                <a:latin typeface="Calibri" charset="0"/>
              </a:rPr>
              <a:t>This fostered the creation of interpreted languages</a:t>
            </a:r>
            <a:endParaRPr lang="de-DE" altLang="en-US" sz="1800">
              <a:latin typeface="Calibri" charset="0"/>
            </a:endParaRPr>
          </a:p>
          <a:p>
            <a:pPr lvl="2"/>
            <a:r>
              <a:rPr lang="de-DE" altLang="en-US" sz="1440">
                <a:latin typeface="Calibri" charset="0"/>
              </a:rPr>
              <a:t>In 1987 </a:t>
            </a:r>
            <a:r>
              <a:rPr lang="de-DE" altLang="en-US" sz="1440" b="1">
                <a:latin typeface="Calibri" charset="0"/>
              </a:rPr>
              <a:t>PERL (Practical Extraction and Reporting Language)</a:t>
            </a:r>
            <a:r>
              <a:rPr lang="de-DE" altLang="en-US" sz="1440">
                <a:latin typeface="Calibri" charset="0"/>
              </a:rPr>
              <a:t> was created anf the first bioinformatics Perl code dates from 1994. Perl dominated bioinformatics until late 2000s with bioperl</a:t>
            </a:r>
            <a:endParaRPr lang="de-DE" altLang="en-US" sz="1440">
              <a:latin typeface="Calibri" charset="0"/>
            </a:endParaRPr>
          </a:p>
          <a:p>
            <a:pPr lvl="2"/>
            <a:r>
              <a:rPr lang="de-DE" altLang="en-US" sz="1440">
                <a:latin typeface="Calibri" charset="0"/>
              </a:rPr>
              <a:t>In 1989 </a:t>
            </a:r>
            <a:r>
              <a:rPr lang="de-DE" altLang="en-US" sz="1440" b="1">
                <a:latin typeface="Calibri" charset="0"/>
              </a:rPr>
              <a:t>Python </a:t>
            </a:r>
            <a:r>
              <a:rPr lang="de-DE" altLang="en-US" sz="1440">
                <a:latin typeface="Calibri" charset="0"/>
              </a:rPr>
              <a:t>was created with an emphasis on code readability and now dominates the bioinformatic software</a:t>
            </a:r>
            <a:endParaRPr lang="de-DE" altLang="en-US" sz="1440">
              <a:latin typeface="Calibri" charset="0"/>
            </a:endParaRPr>
          </a:p>
          <a:p>
            <a:pPr lvl="0"/>
            <a:r>
              <a:rPr lang="de-DE" altLang="en-US" sz="1800">
                <a:latin typeface="Calibri" charset="0"/>
              </a:rPr>
              <a:t>Importantly in 1986 and 1987 the </a:t>
            </a:r>
            <a:r>
              <a:rPr lang="de-DE" altLang="en-US" sz="1800" b="1">
                <a:latin typeface="Calibri" charset="0"/>
              </a:rPr>
              <a:t>European Molecular Biology Laboratory (EMBL), GenBank from the US and DNA Data Bank of Japan (DDBJ)</a:t>
            </a:r>
            <a:r>
              <a:rPr lang="de-DE" altLang="en-US" sz="1800">
                <a:latin typeface="Calibri" charset="0"/>
              </a:rPr>
              <a:t> sequence databases united into what is today the </a:t>
            </a:r>
            <a:r>
              <a:rPr lang="de-DE" altLang="en-US" sz="1800" b="1">
                <a:latin typeface="Calibri" charset="0"/>
              </a:rPr>
              <a:t>International Nucleotide Sequence Database </a:t>
            </a:r>
            <a:r>
              <a:rPr lang="de-DE" altLang="en-US" sz="1800" b="1">
                <a:latin typeface="Calibri" charset="0"/>
              </a:rPr>
              <a:t>Collaboration (INSDC)</a:t>
            </a:r>
            <a:endParaRPr lang="de-DE" altLang="en-US" sz="1800">
              <a:latin typeface="Calibri" charset="0"/>
            </a:endParaRPr>
          </a:p>
          <a:p>
            <a:pPr lvl="1"/>
            <a:r>
              <a:rPr lang="de-DE" altLang="en-US" sz="1620">
                <a:latin typeface="Calibri" charset="0"/>
              </a:rPr>
              <a:t>This fostered data sharing and format standardizing at a global scale</a:t>
            </a:r>
            <a:endParaRPr lang="de-DE" altLang="en-US" sz="1620">
              <a:latin typeface="Calibri" charset="0"/>
            </a:endParaRPr>
          </a:p>
          <a:p>
            <a:pPr lvl="0"/>
            <a:r>
              <a:rPr lang="de-DE" altLang="en-US">
                <a:latin typeface="Calibri" charset="0"/>
              </a:rPr>
              <a:t>In 1985 the specialized journal </a:t>
            </a:r>
            <a:r>
              <a:rPr lang="de-DE" altLang="en-US" b="1">
                <a:latin typeface="Calibri" charset="0"/>
              </a:rPr>
              <a:t>Computer Applications in the Biosciences (CABIOS)</a:t>
            </a:r>
            <a:r>
              <a:rPr lang="de-DE" altLang="en-US">
                <a:latin typeface="Calibri" charset="0"/>
              </a:rPr>
              <a:t> was established. This later evolved in today‘s </a:t>
            </a:r>
            <a:r>
              <a:rPr lang="de-DE" altLang="en-US" b="1">
                <a:latin typeface="Calibri" charset="0"/>
              </a:rPr>
              <a:t>Bioinformatics journal</a:t>
            </a:r>
            <a:endParaRPr lang="de-DE" altLang="en-US" sz="1800">
              <a:latin typeface="Calibri" charset="0"/>
            </a:endParaRPr>
          </a:p>
          <a:p>
            <a:pPr lvl="2"/>
            <a:endParaRPr lang="de-DE" altLang="en-US">
              <a:latin typeface="Calibri"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1990-2000: genomics, structural bioinformatics and the information superhighway</a:t>
            </a:r>
            <a:endParaRPr lang="de-DE" altLang="en-US">
              <a:latin typeface="Calibri" charset="0"/>
            </a:endParaRPr>
          </a:p>
        </p:txBody>
      </p:sp>
      <p:sp>
        <p:nvSpPr>
          <p:cNvPr id="3" name="Content Placeholder 2"/>
          <p:cNvSpPr>
            <a:spLocks noGrp="1"/>
          </p:cNvSpPr>
          <p:nvPr>
            <p:ph idx="1"/>
          </p:nvPr>
        </p:nvSpPr>
        <p:spPr/>
        <p:txBody>
          <a:bodyPr/>
          <a:p>
            <a:endParaRPr lang="en-US"/>
          </a:p>
        </p:txBody>
      </p:sp>
      <p:sp>
        <p:nvSpPr>
          <p:cNvPr id="9" name="Text Box 8"/>
          <p:cNvSpPr txBox="1"/>
          <p:nvPr/>
        </p:nvSpPr>
        <p:spPr>
          <a:xfrm>
            <a:off x="9646920" y="5884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
        <p:nvSpPr>
          <p:cNvPr id="4" name="Text Box 3"/>
          <p:cNvSpPr txBox="1"/>
          <p:nvPr/>
        </p:nvSpPr>
        <p:spPr>
          <a:xfrm>
            <a:off x="9773920" y="6011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2000</a:t>
            </a:r>
            <a:r>
              <a:rPr lang="de-DE" altLang="en-US">
                <a:latin typeface="Calibri" charset="0"/>
              </a:rPr>
              <a:t>-2010: high-throughput bioinformatics</a:t>
            </a:r>
            <a:endParaRPr lang="de-DE" altLang="en-US">
              <a:latin typeface="Calibri" charset="0"/>
            </a:endParaRPr>
          </a:p>
        </p:txBody>
      </p:sp>
      <p:sp>
        <p:nvSpPr>
          <p:cNvPr id="3" name="Content Placeholder 2"/>
          <p:cNvSpPr>
            <a:spLocks noGrp="1"/>
          </p:cNvSpPr>
          <p:nvPr>
            <p:ph idx="1"/>
          </p:nvPr>
        </p:nvSpPr>
        <p:spPr/>
        <p:txBody>
          <a:bodyPr/>
          <a:p>
            <a:endParaRPr lang="en-US"/>
          </a:p>
        </p:txBody>
      </p:sp>
      <p:sp>
        <p:nvSpPr>
          <p:cNvPr id="9" name="Text Box 8"/>
          <p:cNvSpPr txBox="1"/>
          <p:nvPr/>
        </p:nvSpPr>
        <p:spPr>
          <a:xfrm>
            <a:off x="9646920" y="5884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
        <p:nvSpPr>
          <p:cNvPr id="4" name="Text Box 3"/>
          <p:cNvSpPr txBox="1"/>
          <p:nvPr/>
        </p:nvSpPr>
        <p:spPr>
          <a:xfrm>
            <a:off x="9773920" y="6011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Brief history of bioinformatics</a:t>
            </a:r>
            <a:br>
              <a:rPr lang="de-DE" altLang="en-US">
                <a:latin typeface="Calibri" charset="0"/>
              </a:rPr>
            </a:br>
            <a:r>
              <a:rPr lang="de-DE" altLang="en-US">
                <a:latin typeface="Calibri" charset="0"/>
              </a:rPr>
              <a:t>2010</a:t>
            </a:r>
            <a:r>
              <a:rPr lang="de-DE" altLang="en-US">
                <a:latin typeface="Calibri" charset="0"/>
              </a:rPr>
              <a:t>-today: post-genomic era</a:t>
            </a:r>
            <a:endParaRPr lang="de-DE" altLang="en-US">
              <a:latin typeface="Calibri" charset="0"/>
            </a:endParaRPr>
          </a:p>
        </p:txBody>
      </p:sp>
      <p:sp>
        <p:nvSpPr>
          <p:cNvPr id="3" name="Content Placeholder 2"/>
          <p:cNvSpPr>
            <a:spLocks noGrp="1"/>
          </p:cNvSpPr>
          <p:nvPr>
            <p:ph idx="1"/>
          </p:nvPr>
        </p:nvSpPr>
        <p:spPr/>
        <p:txBody>
          <a:bodyPr/>
          <a:p>
            <a:endParaRPr lang="en-US"/>
          </a:p>
        </p:txBody>
      </p:sp>
      <p:sp>
        <p:nvSpPr>
          <p:cNvPr id="9" name="Text Box 8"/>
          <p:cNvSpPr txBox="1"/>
          <p:nvPr/>
        </p:nvSpPr>
        <p:spPr>
          <a:xfrm>
            <a:off x="9646920" y="5884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
        <p:nvSpPr>
          <p:cNvPr id="4" name="Text Box 3"/>
          <p:cNvSpPr txBox="1"/>
          <p:nvPr/>
        </p:nvSpPr>
        <p:spPr>
          <a:xfrm>
            <a:off x="9773920" y="6011545"/>
            <a:ext cx="1873885" cy="337185"/>
          </a:xfrm>
          <a:prstGeom prst="rect">
            <a:avLst/>
          </a:prstGeom>
          <a:noFill/>
        </p:spPr>
        <p:txBody>
          <a:bodyPr wrap="none" rtlCol="0">
            <a:spAutoFit/>
          </a:bodyPr>
          <a:p>
            <a:r>
              <a:rPr lang="de-DE" altLang="en-US" sz="1600">
                <a:latin typeface="Calibri" charset="0"/>
              </a:rPr>
              <a:t>(Gauthier, 2019)</a:t>
            </a:r>
            <a:endParaRPr lang="de-DE" altLang="en-US" sz="1600">
              <a:latin typeface="Calibri"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Bibliography and further reading</a:t>
            </a:r>
            <a:endParaRPr lang="de-DE" altLang="en-US">
              <a:latin typeface="Calibri" charset="0"/>
            </a:endParaRPr>
          </a:p>
        </p:txBody>
      </p:sp>
      <p:sp>
        <p:nvSpPr>
          <p:cNvPr id="3" name="Content Placeholder 2"/>
          <p:cNvSpPr>
            <a:spLocks noGrp="1"/>
          </p:cNvSpPr>
          <p:nvPr>
            <p:ph idx="1"/>
          </p:nvPr>
        </p:nvSpPr>
        <p:spPr/>
        <p:txBody>
          <a:bodyPr/>
          <a:p>
            <a:r>
              <a:rPr lang="en-US"/>
              <a:t>Russell, P. H., Johnson, R. L., Ananthan, S., Harnke, B. &amp; Carlson, N. E. A large-scale analysis of bioinformatics code on GitHub. PLoS ONE 13, e0205898 (2018).</a:t>
            </a:r>
            <a:endParaRPr lang="en-US"/>
          </a:p>
          <a:p>
            <a:r>
              <a:rPr lang="en-US"/>
              <a:t>Searls, D. B. The Roots of Bioinformatics. PLOS Computational Biology 6, e1000809 (2010).</a:t>
            </a:r>
            <a:endParaRPr lang="en-US"/>
          </a:p>
          <a:p>
            <a:r>
              <a:rPr lang="en-US"/>
              <a:t>Welch, L. et al. Bioinformatics Curriculum Guidelines: Toward a Definition of Core Competencies. PLOS Computational Biology 10, e1003496 (2014).</a:t>
            </a:r>
            <a:endParaRPr lang="en-US"/>
          </a:p>
          <a:p>
            <a:r>
              <a:rPr lang="en-US"/>
              <a:t>Gauthier, J., Vincent, A. T., Charette, S. J. &amp; Derome, N. A brief history of bioinformatics. Briefings in Bioinformatics 20, 1981–1996 (2019).</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Presentations - who are you?</a:t>
            </a:r>
            <a:endParaRPr lang="de-DE" altLang="en-US">
              <a:latin typeface="Calibri" charset="0"/>
            </a:endParaRPr>
          </a:p>
        </p:txBody>
      </p:sp>
      <p:sp>
        <p:nvSpPr>
          <p:cNvPr id="3" name="Content Placeholder 2"/>
          <p:cNvSpPr/>
          <p:nvPr>
            <p:ph idx="1"/>
          </p:nvPr>
        </p:nvSpPr>
        <p:spPr/>
        <p:txBody>
          <a:bodyPr/>
          <a:p>
            <a:pPr lvl="1"/>
            <a:r>
              <a:rPr lang="de-DE" altLang="en-US" sz="2000">
                <a:latin typeface="Calibri" charset="0"/>
                <a:sym typeface="+mn-ea"/>
              </a:rPr>
              <a:t>Your name?</a:t>
            </a:r>
            <a:endParaRPr lang="de-DE" altLang="en-US" sz="2000">
              <a:latin typeface="Calibri" charset="0"/>
              <a:sym typeface="+mn-ea"/>
            </a:endParaRPr>
          </a:p>
          <a:p>
            <a:pPr lvl="1"/>
            <a:endParaRPr lang="de-DE" altLang="en-US" sz="2000">
              <a:latin typeface="Calibri" charset="0"/>
            </a:endParaRPr>
          </a:p>
          <a:p>
            <a:pPr lvl="1"/>
            <a:r>
              <a:rPr lang="de-DE" altLang="en-US" sz="2000">
                <a:latin typeface="Calibri" charset="0"/>
                <a:sym typeface="+mn-ea"/>
              </a:rPr>
              <a:t>Why are you interested in bioinformatics?</a:t>
            </a:r>
            <a:endParaRPr lang="de-DE" altLang="en-US" sz="2000">
              <a:latin typeface="Calibri" charset="0"/>
            </a:endParaRPr>
          </a:p>
          <a:p>
            <a:pPr lvl="1"/>
            <a:r>
              <a:rPr lang="de-DE" altLang="en-US" sz="2000">
                <a:latin typeface="Calibri" charset="0"/>
                <a:sym typeface="+mn-ea"/>
              </a:rPr>
              <a:t>What would you want to learn in this course?</a:t>
            </a:r>
            <a:endParaRPr lang="de-DE" altLang="en-US" sz="2000">
              <a:latin typeface="Calibri" charset="0"/>
              <a:sym typeface="+mn-ea"/>
            </a:endParaRPr>
          </a:p>
          <a:p>
            <a:pPr lvl="1"/>
            <a:r>
              <a:rPr lang="de-DE" altLang="en-US" sz="2000">
                <a:latin typeface="Calibri" charset="0"/>
                <a:sym typeface="+mn-ea"/>
              </a:rPr>
              <a:t>What are your professional goals?</a:t>
            </a:r>
            <a:endParaRPr lang="de-DE" altLang="en-US" sz="2000">
              <a:latin typeface="Calibri" charset="0"/>
              <a:sym typeface="+mn-ea"/>
            </a:endParaRPr>
          </a:p>
          <a:p>
            <a:pPr lvl="1"/>
            <a:endParaRPr lang="de-DE" altLang="en-US" sz="2000">
              <a:latin typeface="Calibri" charset="0"/>
              <a:sym typeface="+mn-ea"/>
            </a:endParaRPr>
          </a:p>
          <a:p>
            <a:pPr lvl="1"/>
            <a:endParaRPr lang="de-DE" altLang="en-US" sz="2000">
              <a:latin typeface="Calibri" charset="0"/>
              <a:sym typeface="+mn-ea"/>
            </a:endParaRPr>
          </a:p>
          <a:p>
            <a:pPr marL="457200" lvl="1" indent="0">
              <a:buNone/>
            </a:pPr>
            <a:r>
              <a:rPr lang="de-DE" altLang="en-US" sz="2000">
                <a:highlight>
                  <a:srgbClr val="FFFF00"/>
                </a:highlight>
                <a:latin typeface="Calibri" charset="0"/>
              </a:rPr>
              <a:t>Start thinking on these answers, you will have to answer in two slides</a:t>
            </a:r>
            <a:endParaRPr lang="de-DE" altLang="en-US" sz="2000">
              <a:latin typeface="Calibri"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Presentations - who am I?</a:t>
            </a:r>
            <a:endParaRPr lang="de-DE" altLang="en-US">
              <a:latin typeface="Calibri" charset="0"/>
            </a:endParaRPr>
          </a:p>
        </p:txBody>
      </p:sp>
      <p:sp>
        <p:nvSpPr>
          <p:cNvPr id="4" name="Content Placeholder 3"/>
          <p:cNvSpPr>
            <a:spLocks noGrp="1"/>
          </p:cNvSpPr>
          <p:nvPr>
            <p:ph idx="1"/>
          </p:nvPr>
        </p:nvSpPr>
        <p:spPr/>
        <p:txBody>
          <a:bodyPr>
            <a:normAutofit lnSpcReduction="20000"/>
          </a:bodyPr>
          <a:p>
            <a:pPr lvl="0"/>
            <a:r>
              <a:rPr lang="de-DE" altLang="en-US">
                <a:latin typeface="Calibri" charset="0"/>
              </a:rPr>
              <a:t>Bioinformatics scientist @ TRON gGmbH Computational Medicine since 2019</a:t>
            </a:r>
            <a:endParaRPr lang="de-DE" altLang="en-US">
              <a:latin typeface="Calibri" charset="0"/>
            </a:endParaRPr>
          </a:p>
          <a:p>
            <a:pPr lvl="0"/>
            <a:r>
              <a:rPr lang="de-DE" altLang="en-US">
                <a:latin typeface="Calibri" charset="0"/>
              </a:rPr>
              <a:t>Bioinformatician since 2012</a:t>
            </a:r>
            <a:endParaRPr lang="de-DE" altLang="en-US">
              <a:latin typeface="Calibri" charset="0"/>
            </a:endParaRPr>
          </a:p>
          <a:p>
            <a:pPr lvl="0"/>
            <a:r>
              <a:rPr lang="de-DE" altLang="en-US">
                <a:latin typeface="Calibri" charset="0"/>
              </a:rPr>
              <a:t>Professional software engineer since 2007</a:t>
            </a:r>
            <a:endParaRPr lang="de-DE" altLang="en-US">
              <a:latin typeface="Calibri" charset="0"/>
            </a:endParaRPr>
          </a:p>
          <a:p>
            <a:pPr lvl="0"/>
            <a:r>
              <a:rPr lang="de-DE" altLang="en-US">
                <a:latin typeface="Calibri" charset="0"/>
              </a:rPr>
              <a:t>Double Master degree in Computer Science (2008) and in Bioinformatics and Biostatistics (2011)</a:t>
            </a:r>
            <a:endParaRPr lang="de-DE" altLang="en-US">
              <a:latin typeface="Calibri" charset="0"/>
            </a:endParaRPr>
          </a:p>
          <a:p>
            <a:pPr lvl="0"/>
            <a:endParaRPr lang="de-DE" altLang="en-US">
              <a:latin typeface="Calibri" charset="0"/>
            </a:endParaRPr>
          </a:p>
          <a:p>
            <a:pPr lvl="0"/>
            <a:r>
              <a:rPr lang="de-DE" altLang="en-US">
                <a:latin typeface="Calibri" charset="0"/>
              </a:rPr>
              <a:t>Worked in five countries, from startups to large multinationals to research institutes</a:t>
            </a:r>
            <a:endParaRPr lang="de-DE" altLang="en-US">
              <a:latin typeface="Calibri" charset="0"/>
            </a:endParaRPr>
          </a:p>
          <a:p>
            <a:pPr lvl="0"/>
            <a:r>
              <a:rPr lang="de-DE" altLang="en-US">
                <a:latin typeface="Calibri" charset="0"/>
              </a:rPr>
              <a:t>I am skilled with computers and mathematics and love to apply these skills to biological problems and learn as much biology as I can</a:t>
            </a:r>
            <a:endParaRPr lang="de-DE" altLang="en-US">
              <a:latin typeface="Calibri" charset="0"/>
            </a:endParaRPr>
          </a:p>
          <a:p>
            <a:pPr lvl="0"/>
            <a:r>
              <a:rPr lang="de-DE" altLang="en-US">
                <a:latin typeface="Calibri" charset="0"/>
              </a:rPr>
              <a:t>I do not have practical experience in the wet lab!</a:t>
            </a:r>
            <a:endParaRPr lang="de-DE" altLang="en-US">
              <a:latin typeface="Calibri" charset="0"/>
            </a:endParaRPr>
          </a:p>
          <a:p>
            <a:pPr lvl="0"/>
            <a:endParaRPr lang="de-DE" altLang="en-US">
              <a:latin typeface="Calibri" charset="0"/>
            </a:endParaRPr>
          </a:p>
          <a:p>
            <a:pPr lvl="0"/>
            <a:r>
              <a:rPr lang="de-DE" altLang="en-US">
                <a:latin typeface="Calibri" charset="0"/>
              </a:rPr>
              <a:t>My daily routine involves analysing new data (20 %), generating new data applying computational methods (20 %), developing new methods (40 %)</a:t>
            </a:r>
            <a:endParaRPr lang="de-DE" altLang="en-US">
              <a:latin typeface="Calibri" charset="0"/>
            </a:endParaRPr>
          </a:p>
          <a:p>
            <a:pPr lvl="0"/>
            <a:endParaRPr lang="de-DE" altLang="en-US">
              <a:latin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Presentations - what is TRON gGmbH?</a:t>
            </a:r>
            <a:endParaRPr lang="de-DE" altLang="en-US">
              <a:latin typeface="Calibri" charset="0"/>
            </a:endParaRPr>
          </a:p>
        </p:txBody>
      </p:sp>
      <p:sp>
        <p:nvSpPr>
          <p:cNvPr id="4" name="Content Placeholder 3"/>
          <p:cNvSpPr>
            <a:spLocks noGrp="1"/>
          </p:cNvSpPr>
          <p:nvPr>
            <p:ph idx="1"/>
          </p:nvPr>
        </p:nvSpPr>
        <p:spPr>
          <a:xfrm>
            <a:off x="647700" y="1825625"/>
            <a:ext cx="10206990" cy="4351655"/>
          </a:xfrm>
        </p:spPr>
        <p:txBody>
          <a:bodyPr>
            <a:normAutofit/>
          </a:bodyPr>
          <a:p>
            <a:pPr lvl="0"/>
            <a:r>
              <a:rPr lang="de-DE" altLang="en-US">
                <a:latin typeface="Calibri" charset="0"/>
              </a:rPr>
              <a:t>TRON gGmbH is a non-profit research institute funded in 2010 by Ugur Sahin, Christoph Huber and Özlem Türeci </a:t>
            </a:r>
            <a:r>
              <a:rPr lang="de-DE" altLang="en-US">
                <a:latin typeface="Calibri" charset="0"/>
                <a:hlinkClick r:id="rId1" tooltip="" action="ppaction://hlinkfile"/>
              </a:rPr>
              <a:t>https://www.tron-mainz.de/</a:t>
            </a:r>
            <a:endParaRPr lang="de-DE" altLang="en-US">
              <a:latin typeface="Calibri" charset="0"/>
            </a:endParaRPr>
          </a:p>
          <a:p>
            <a:pPr lvl="0"/>
            <a:r>
              <a:rPr lang="de-DE" altLang="en-US">
                <a:latin typeface="Calibri" charset="0"/>
              </a:rPr>
              <a:t>TRON stands for TRanslational ONcology. Translational science aims to bridge the gap between scientific discoveries into clinical applications</a:t>
            </a:r>
            <a:endParaRPr lang="de-DE" altLang="en-US">
              <a:latin typeface="Calibri" charset="0"/>
            </a:endParaRPr>
          </a:p>
          <a:p>
            <a:pPr lvl="0"/>
            <a:endParaRPr lang="de-DE" altLang="en-US">
              <a:latin typeface="Calibri" charset="0"/>
            </a:endParaRPr>
          </a:p>
          <a:p>
            <a:pPr lvl="0"/>
            <a:r>
              <a:rPr lang="de-DE" altLang="en-US">
                <a:latin typeface="Calibri" charset="0"/>
              </a:rPr>
              <a:t>At TRON there is a strong emphasis in training the new generation of scientists. We have in our team master students, student assistants (Hilfswissenschaftler) and finally PhD students</a:t>
            </a:r>
            <a:endParaRPr lang="de-DE" altLang="en-US">
              <a:latin typeface="Calibri" charset="0"/>
            </a:endParaRPr>
          </a:p>
          <a:p>
            <a:pPr lvl="1"/>
            <a:r>
              <a:rPr lang="de-DE" altLang="en-US">
                <a:latin typeface="Calibri" charset="0"/>
              </a:rPr>
              <a:t>The ATLAS program is a joint PhD program between Biontech and TRON </a:t>
            </a:r>
            <a:r>
              <a:rPr lang="de-DE" altLang="en-US">
                <a:latin typeface="Calibri" charset="0"/>
                <a:hlinkClick r:id="rId2" tooltip="" action="ppaction://hlinkfile"/>
              </a:rPr>
              <a:t>https://atlas-phdprogram.com/</a:t>
            </a:r>
            <a:r>
              <a:rPr lang="de-DE" altLang="en-US">
                <a:latin typeface="Calibri" charset="0"/>
              </a:rPr>
              <a:t> </a:t>
            </a:r>
            <a:endParaRPr lang="de-DE" altLang="en-US">
              <a:latin typeface="Calibri" charset="0"/>
            </a:endParaRPr>
          </a:p>
          <a:p>
            <a:pPr lvl="0"/>
            <a:endParaRPr lang="de-DE" altLang="en-US">
              <a:latin typeface="Calibri" charset="0"/>
            </a:endParaRPr>
          </a:p>
        </p:txBody>
      </p:sp>
      <p:pic>
        <p:nvPicPr>
          <p:cNvPr id="3" name="Grafik 1"/>
          <p:cNvPicPr>
            <a:picLocks noChangeAspect="1"/>
          </p:cNvPicPr>
          <p:nvPr/>
        </p:nvPicPr>
        <p:blipFill>
          <a:blip r:embed="rId3"/>
          <a:srcRect l="64099" t="12396" r="9508" b="76431"/>
          <a:stretch>
            <a:fillRect/>
          </a:stretch>
        </p:blipFill>
        <p:spPr>
          <a:xfrm>
            <a:off x="10016173" y="590550"/>
            <a:ext cx="1574165" cy="37338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Presentations - who are you?</a:t>
            </a:r>
            <a:endParaRPr lang="de-DE" altLang="en-US">
              <a:latin typeface="Calibri" charset="0"/>
            </a:endParaRPr>
          </a:p>
        </p:txBody>
      </p:sp>
      <p:sp>
        <p:nvSpPr>
          <p:cNvPr id="3" name="Content Placeholder 2"/>
          <p:cNvSpPr/>
          <p:nvPr>
            <p:ph idx="1"/>
          </p:nvPr>
        </p:nvSpPr>
        <p:spPr/>
        <p:txBody>
          <a:bodyPr/>
          <a:p>
            <a:pPr lvl="1"/>
            <a:r>
              <a:rPr lang="de-DE" altLang="en-US" sz="2000">
                <a:latin typeface="Calibri" charset="0"/>
                <a:sym typeface="+mn-ea"/>
              </a:rPr>
              <a:t>Your name?</a:t>
            </a:r>
            <a:endParaRPr lang="de-DE" altLang="en-US" sz="2000">
              <a:latin typeface="Calibri" charset="0"/>
              <a:sym typeface="+mn-ea"/>
            </a:endParaRPr>
          </a:p>
          <a:p>
            <a:pPr lvl="1"/>
            <a:r>
              <a:rPr lang="de-DE" altLang="en-US" sz="2000">
                <a:latin typeface="Calibri" charset="0"/>
                <a:sym typeface="+mn-ea"/>
              </a:rPr>
              <a:t>What are your professional goals?</a:t>
            </a:r>
            <a:endParaRPr lang="de-DE" altLang="en-US" sz="2000">
              <a:latin typeface="Calibri" charset="0"/>
            </a:endParaRPr>
          </a:p>
          <a:p>
            <a:pPr lvl="1"/>
            <a:r>
              <a:rPr lang="de-DE" altLang="en-US" sz="2000">
                <a:latin typeface="Calibri" charset="0"/>
                <a:sym typeface="+mn-ea"/>
              </a:rPr>
              <a:t>Why are you interested in bioinformatics?</a:t>
            </a:r>
            <a:endParaRPr lang="de-DE" altLang="en-US" sz="2000">
              <a:latin typeface="Calibri" charset="0"/>
            </a:endParaRPr>
          </a:p>
          <a:p>
            <a:pPr lvl="1"/>
            <a:r>
              <a:rPr lang="de-DE" altLang="en-US" sz="2000">
                <a:latin typeface="Calibri" charset="0"/>
                <a:sym typeface="+mn-ea"/>
              </a:rPr>
              <a:t>What would you want to learn in this course?</a:t>
            </a:r>
            <a:endParaRPr lang="de-DE" altLang="en-US" sz="2000">
              <a:latin typeface="Calibri"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highlight>
                  <a:srgbClr val="FFFF00"/>
                </a:highlight>
                <a:latin typeface="Calibri" charset="0"/>
              </a:rPr>
              <a:t>Objectives of the course</a:t>
            </a:r>
            <a:endParaRPr lang="de-DE" altLang="en-US">
              <a:highlight>
                <a:srgbClr val="FFFF00"/>
              </a:highlight>
              <a:latin typeface="Calibri" charset="0"/>
            </a:endParaRPr>
          </a:p>
        </p:txBody>
      </p:sp>
      <p:sp>
        <p:nvSpPr>
          <p:cNvPr id="3" name="Content Placeholder 2"/>
          <p:cNvSpPr>
            <a:spLocks noGrp="1"/>
          </p:cNvSpPr>
          <p:nvPr>
            <p:ph idx="1"/>
          </p:nvPr>
        </p:nvSpPr>
        <p:spPr/>
        <p:txBody>
          <a:bodyPr/>
          <a:p>
            <a:r>
              <a:rPr lang="de-DE" altLang="en-US">
                <a:latin typeface="Calibri" charset="0"/>
              </a:rPr>
              <a:t>Overview of what is bioinformatics, why it is needed now and what are its perspectives for the future</a:t>
            </a:r>
            <a:endParaRPr lang="de-DE" altLang="en-US">
              <a:latin typeface="Calibri" charset="0"/>
            </a:endParaRPr>
          </a:p>
          <a:p>
            <a:r>
              <a:rPr lang="de-DE" altLang="en-US">
                <a:latin typeface="Calibri" charset="0"/>
              </a:rPr>
              <a:t>Rudiments of mainstream tools in bioinformatics</a:t>
            </a:r>
            <a:endParaRPr lang="de-DE" altLang="en-US">
              <a:latin typeface="Calibri" charset="0"/>
            </a:endParaRPr>
          </a:p>
          <a:p>
            <a:r>
              <a:rPr lang="de-DE" altLang="en-US">
                <a:latin typeface="Calibri" charset="0"/>
              </a:rPr>
              <a:t>Initiation to Nextflow workflow manager</a:t>
            </a:r>
            <a:endParaRPr lang="de-DE" altLang="en-US">
              <a:latin typeface="Calibri" charset="0"/>
            </a:endParaRPr>
          </a:p>
          <a:p>
            <a:r>
              <a:rPr lang="de-DE" altLang="en-US">
                <a:latin typeface="Calibri" charset="0"/>
              </a:rPr>
              <a:t>...</a:t>
            </a:r>
            <a:endParaRPr lang="de-DE" altLang="en-US">
              <a:latin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highlight>
                  <a:srgbClr val="FFFF00"/>
                </a:highlight>
                <a:latin typeface="Calibri" charset="0"/>
              </a:rPr>
              <a:t>Course overview</a:t>
            </a:r>
            <a:endParaRPr lang="de-DE" altLang="en-US">
              <a:highlight>
                <a:srgbClr val="FFFF00"/>
              </a:highlight>
              <a:latin typeface="Calibri"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altLang="en-US">
                <a:latin typeface="Calibri" charset="0"/>
              </a:rPr>
              <a:t>Outline of this session</a:t>
            </a:r>
            <a:endParaRPr lang="de-DE" altLang="en-US">
              <a:latin typeface="Calibri" charset="0"/>
            </a:endParaRPr>
          </a:p>
        </p:txBody>
      </p:sp>
      <p:sp>
        <p:nvSpPr>
          <p:cNvPr id="3" name="Content Placeholder 2"/>
          <p:cNvSpPr>
            <a:spLocks noGrp="1"/>
          </p:cNvSpPr>
          <p:nvPr>
            <p:ph idx="1"/>
          </p:nvPr>
        </p:nvSpPr>
        <p:spPr/>
        <p:txBody>
          <a:bodyPr/>
          <a:p>
            <a:r>
              <a:rPr lang="de-DE" altLang="en-US">
                <a:latin typeface="Calibri" charset="0"/>
              </a:rPr>
              <a:t>Definition of bioinformatics and computational biology</a:t>
            </a:r>
            <a:endParaRPr lang="de-DE" altLang="en-US">
              <a:latin typeface="Calibri" charset="0"/>
            </a:endParaRPr>
          </a:p>
          <a:p>
            <a:r>
              <a:rPr lang="de-DE" altLang="en-US">
                <a:latin typeface="Calibri" charset="0"/>
              </a:rPr>
              <a:t>Skills and routine of a bioinformatician</a:t>
            </a:r>
            <a:endParaRPr lang="de-DE" altLang="en-US">
              <a:latin typeface="Calibri" charset="0"/>
            </a:endParaRPr>
          </a:p>
          <a:p>
            <a:r>
              <a:rPr lang="de-DE" altLang="en-US">
                <a:latin typeface="Calibri" charset="0"/>
              </a:rPr>
              <a:t>Programming in bioinformatics</a:t>
            </a:r>
            <a:endParaRPr lang="de-DE" altLang="en-US">
              <a:latin typeface="Calibri" charset="0"/>
            </a:endParaRPr>
          </a:p>
          <a:p>
            <a:r>
              <a:rPr lang="de-DE" altLang="en-US">
                <a:latin typeface="Calibri" charset="0"/>
              </a:rPr>
              <a:t>Bioinformatics most popular resources</a:t>
            </a:r>
            <a:endParaRPr lang="de-DE" altLang="en-US">
              <a:latin typeface="Calibri" charset="0"/>
            </a:endParaRPr>
          </a:p>
          <a:p>
            <a:r>
              <a:rPr lang="de-DE" altLang="en-US">
                <a:latin typeface="Calibri" charset="0"/>
              </a:rPr>
              <a:t>Brief history of bioinformatics</a:t>
            </a:r>
            <a:endParaRPr lang="de-DE" altLang="en-US">
              <a:latin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13036</Words>
  <Application>WPS Presentation</Application>
  <PresentationFormat>宽屏</PresentationFormat>
  <Paragraphs>236</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DejaVu Sans</vt:lpstr>
      <vt:lpstr>Arial Black</vt:lpstr>
      <vt:lpstr>Microsoft YaHei</vt:lpstr>
      <vt:lpstr>Droid Sans Fallback</vt:lpstr>
      <vt:lpstr>Arial Unicode MS</vt:lpstr>
      <vt:lpstr>SimSun</vt:lpstr>
      <vt:lpstr>SimSun</vt:lpstr>
      <vt:lpstr>Calibri</vt:lpstr>
      <vt:lpstr>OpenSymbol</vt:lpstr>
      <vt:lpstr>Office Theme</vt:lpstr>
      <vt:lpstr>PowerPoint 演示文稿</vt:lpstr>
      <vt:lpstr>PowerPoint 演示文稿</vt:lpstr>
      <vt:lpstr>Presentations - who are you?</vt:lpstr>
      <vt:lpstr>PowerPoint 演示文稿</vt:lpstr>
      <vt:lpstr>Presentations - who am I?</vt:lpstr>
      <vt:lpstr>Presentations</vt:lpstr>
      <vt:lpstr>PowerPoint 演示文稿</vt:lpstr>
      <vt:lpstr>PowerPoint 演示文稿</vt:lpstr>
      <vt:lpstr>PowerPoint 演示文稿</vt:lpstr>
      <vt:lpstr>PowerPoint 演示文稿</vt:lpstr>
      <vt:lpstr>Definition of bioinformatics (... and his cousin computational biology)</vt:lpstr>
      <vt:lpstr>Definition of bioinformatics (let‘s ask the robot)</vt:lpstr>
      <vt:lpstr>Bioinformatics or computational biology (let‘s ask the other robot)</vt:lpstr>
      <vt:lpstr>PowerPoint 演示文稿</vt:lpstr>
      <vt:lpstr>PowerPoint 演示文稿</vt:lpstr>
      <vt:lpstr>Bioinformatics user persona (Welch, 2014)</vt:lpstr>
      <vt:lpstr>Bioinformatics scientist persona (Welch, 2014)</vt:lpstr>
      <vt:lpstr>PowerPoint 演示文稿</vt:lpstr>
      <vt:lpstr>PowerPoint 演示文稿</vt:lpstr>
      <vt:lpstr>Brief history of bioinformatics 1950 - 1970: the origins</vt:lpstr>
      <vt:lpstr>Brief history of bioinformatics 1950 - 1970: the origins</vt:lpstr>
      <vt:lpstr>PowerPoint 演示文稿</vt:lpstr>
      <vt:lpstr>Brief history of bioinformatics 1970-1980: paradigm shift from protein to DNA analysis</vt:lpstr>
      <vt:lpstr>Brief history of bioinformatics 1980-1990: parallel advances in biology and computer science</vt:lpstr>
      <vt:lpstr>Brief history of bioinformatics 1990-2000: genomics, structural bioinformatics and the information superhighway</vt:lpstr>
      <vt:lpstr>Brief history of bioinformatics 2000-2010: high-throughput bioinformatics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priesgo</cp:lastModifiedBy>
  <cp:revision>30</cp:revision>
  <dcterms:created xsi:type="dcterms:W3CDTF">2023-09-28T08:08:41Z</dcterms:created>
  <dcterms:modified xsi:type="dcterms:W3CDTF">2023-09-28T08:08:41Z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1033-11.1.0.11704</vt:lpwstr>
  </property>
  <property fmtid="{D5CDD505-2E9C-101B-9397-08002B2CF9AE}" pid="3" name="ICV">
    <vt:lpwstr/>
  </property>
</Properties>
</file>