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3"/>
    <p:sldId id="257" r:id="rId4"/>
    <p:sldId id="293" r:id="rId5"/>
    <p:sldId id="294" r:id="rId6"/>
    <p:sldId id="295" r:id="rId7"/>
    <p:sldId id="310" r:id="rId8"/>
    <p:sldId id="296" r:id="rId9"/>
    <p:sldId id="300" r:id="rId10"/>
    <p:sldId id="311" r:id="rId11"/>
    <p:sldId id="297" r:id="rId12"/>
    <p:sldId id="299" r:id="rId13"/>
    <p:sldId id="302" r:id="rId14"/>
    <p:sldId id="303" r:id="rId15"/>
    <p:sldId id="304" r:id="rId16"/>
    <p:sldId id="305" r:id="rId17"/>
    <p:sldId id="306" r:id="rId18"/>
    <p:sldId id="307" r:id="rId19"/>
    <p:sldId id="308" r:id="rId20"/>
    <p:sldId id="309" r:id="rId21"/>
    <p:sldId id="301" r:id="rId22"/>
    <p:sldId id="271"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de-DE" altLang="zh-CN">
                <a:latin typeface="Calibri" charset="0"/>
              </a:rPr>
              <a:t>Introduction to Bioinformatics</a:t>
            </a:r>
            <a:endParaRPr lang="de-DE" altLang="zh-CN">
              <a:latin typeface="Calibri" charset="0"/>
            </a:endParaRPr>
          </a:p>
        </p:txBody>
      </p:sp>
      <p:sp>
        <p:nvSpPr>
          <p:cNvPr id="5" name="副标题 4"/>
          <p:cNvSpPr>
            <a:spLocks noGrp="1"/>
          </p:cNvSpPr>
          <p:nvPr>
            <p:ph type="subTitle" idx="1"/>
          </p:nvPr>
        </p:nvSpPr>
        <p:spPr>
          <a:xfrm>
            <a:off x="1524000" y="3602355"/>
            <a:ext cx="9144000" cy="2573655"/>
          </a:xfrm>
        </p:spPr>
        <p:txBody>
          <a:bodyPr>
            <a:normAutofit fontScale="70000"/>
          </a:bodyPr>
          <a:lstStyle/>
          <a:p>
            <a:r>
              <a:rPr lang="de-DE" altLang="zh-CN">
                <a:latin typeface="Calibri" charset="0"/>
              </a:rPr>
              <a:t>Study program: Bioprocess Engineering</a:t>
            </a:r>
            <a:endParaRPr lang="de-DE" altLang="zh-CN">
              <a:latin typeface="Calibri" charset="0"/>
            </a:endParaRPr>
          </a:p>
          <a:p>
            <a:r>
              <a:rPr lang="de-DE" altLang="zh-CN">
                <a:latin typeface="Calibri" charset="0"/>
              </a:rPr>
              <a:t>Elective Module (Wahlpflichtmodul)</a:t>
            </a:r>
            <a:endParaRPr lang="de-DE" altLang="zh-CN">
              <a:latin typeface="Calibri" charset="0"/>
            </a:endParaRPr>
          </a:p>
          <a:p>
            <a:r>
              <a:rPr lang="de-DE" altLang="zh-CN">
                <a:latin typeface="Calibri" charset="0"/>
              </a:rPr>
              <a:t>9th October to 13th October</a:t>
            </a:r>
            <a:endParaRPr lang="de-DE" altLang="zh-CN">
              <a:latin typeface="Calibri" charset="0"/>
            </a:endParaRPr>
          </a:p>
          <a:p>
            <a:r>
              <a:rPr lang="de-DE" altLang="zh-CN">
                <a:latin typeface="Calibri" charset="0"/>
              </a:rPr>
              <a:t>Responsible: Prof. Dr. Axel Blokesch, blokesch@fb2.fra-uas.de</a:t>
            </a:r>
            <a:endParaRPr lang="de-DE" altLang="zh-CN">
              <a:latin typeface="Calibri" charset="0"/>
            </a:endParaRPr>
          </a:p>
          <a:p>
            <a:r>
              <a:rPr lang="de-DE" altLang="zh-CN">
                <a:latin typeface="Calibri" charset="0"/>
              </a:rPr>
              <a:t>by Pablo Riesgo-Ferreiro, TRON gGmbH</a:t>
            </a:r>
            <a:endParaRPr lang="de-DE" altLang="zh-CN">
              <a:latin typeface="Calibri" charset="0"/>
            </a:endParaRPr>
          </a:p>
          <a:p>
            <a:r>
              <a:rPr lang="de-DE" altLang="zh-CN">
                <a:latin typeface="Calibri" charset="0"/>
              </a:rPr>
              <a:t>pablo.riesgoferreiro@tron-mainz.de</a:t>
            </a:r>
            <a:endParaRPr lang="de-DE" altLang="zh-CN">
              <a:latin typeface="Calibri" charset="0"/>
            </a:endParaRPr>
          </a:p>
          <a:p>
            <a:endParaRPr lang="de-DE" altLang="zh-CN">
              <a:latin typeface="Calibri" charset="0"/>
            </a:endParaRPr>
          </a:p>
          <a:p>
            <a:r>
              <a:rPr lang="de-DE" altLang="zh-CN" sz="2600" b="1">
                <a:latin typeface="Calibri" charset="0"/>
              </a:rPr>
              <a:t>Day 1 - Session 2</a:t>
            </a:r>
            <a:endParaRPr lang="de-DE" altLang="zh-CN" sz="2600" b="1">
              <a:latin typeface="Calibri" charset="0"/>
            </a:endParaRPr>
          </a:p>
        </p:txBody>
      </p:sp>
      <p:pic>
        <p:nvPicPr>
          <p:cNvPr id="3" name="Grafik 1"/>
          <p:cNvPicPr>
            <a:picLocks noChangeAspect="1"/>
          </p:cNvPicPr>
          <p:nvPr/>
        </p:nvPicPr>
        <p:blipFill>
          <a:blip r:embed="rId1"/>
          <a:srcRect l="64099" t="12396" r="9508" b="76431"/>
          <a:stretch>
            <a:fillRect/>
          </a:stretch>
        </p:blipFill>
        <p:spPr>
          <a:xfrm>
            <a:off x="9729153" y="949325"/>
            <a:ext cx="1574165" cy="373380"/>
          </a:xfrm>
          <a:prstGeom prst="rect">
            <a:avLst/>
          </a:prstGeom>
          <a:noFill/>
          <a:ln w="9525">
            <a:noFill/>
          </a:ln>
        </p:spPr>
      </p:pic>
      <p:pic>
        <p:nvPicPr>
          <p:cNvPr id="4" name="Picture -2147482624" descr="FUAS"/>
          <p:cNvPicPr>
            <a:picLocks noChangeAspect="1"/>
          </p:cNvPicPr>
          <p:nvPr/>
        </p:nvPicPr>
        <p:blipFill>
          <a:blip r:embed="rId2"/>
          <a:stretch>
            <a:fillRect/>
          </a:stretch>
        </p:blipFill>
        <p:spPr>
          <a:xfrm>
            <a:off x="923290" y="842328"/>
            <a:ext cx="1347470" cy="58610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highlight>
                  <a:srgbClr val="FFFF00"/>
                </a:highlight>
                <a:latin typeface="Calibri" charset="0"/>
              </a:rPr>
              <a:t>Data analysis and visualization</a:t>
            </a:r>
            <a:endParaRPr lang="de-DE" altLang="en-US">
              <a:highlight>
                <a:srgbClr val="FFFF00"/>
              </a:highlight>
              <a:latin typeface="Calibri" charset="0"/>
            </a:endParaRPr>
          </a:p>
        </p:txBody>
      </p:sp>
      <p:sp>
        <p:nvSpPr>
          <p:cNvPr id="3" name="Content Placeholder 2"/>
          <p:cNvSpPr>
            <a:spLocks noGrp="1"/>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Why s</a:t>
            </a:r>
            <a:r>
              <a:rPr lang="en-US"/>
              <a:t>tandard genomic data formats</a:t>
            </a:r>
            <a:r>
              <a:rPr lang="de-DE" altLang="en-US">
                <a:latin typeface="Calibri" charset="0"/>
              </a:rPr>
              <a:t>?</a:t>
            </a:r>
            <a:endParaRPr lang="de-DE" altLang="en-US">
              <a:latin typeface="Calibri" charset="0"/>
            </a:endParaRPr>
          </a:p>
        </p:txBody>
      </p:sp>
      <p:sp>
        <p:nvSpPr>
          <p:cNvPr id="5" name="Content Placeholder 4"/>
          <p:cNvSpPr/>
          <p:nvPr>
            <p:ph idx="1"/>
          </p:nvPr>
        </p:nvSpPr>
        <p:spPr/>
        <p:txBody>
          <a:bodyPr>
            <a:normAutofit lnSpcReduction="10000"/>
          </a:bodyPr>
          <a:p>
            <a:r>
              <a:rPr lang="en-US" b="1"/>
              <a:t>Data Management</a:t>
            </a:r>
            <a:r>
              <a:rPr lang="en-US"/>
              <a:t>: Standard formats facilitate efficient data management, analysis, and interpretation.</a:t>
            </a:r>
            <a:endParaRPr lang="en-US"/>
          </a:p>
          <a:p>
            <a:r>
              <a:rPr lang="en-US" b="1"/>
              <a:t>Quality Control</a:t>
            </a:r>
            <a:r>
              <a:rPr lang="en-US"/>
              <a:t>: They ensure quality control in the production of data.</a:t>
            </a:r>
            <a:endParaRPr lang="en-US"/>
          </a:p>
          <a:p>
            <a:r>
              <a:rPr lang="en-US" b="1"/>
              <a:t>Comprehensive Reporting</a:t>
            </a:r>
            <a:r>
              <a:rPr lang="en-US"/>
              <a:t>: Standard formats promote comprehensive reporting, which is crucial for understanding and replicating the study.</a:t>
            </a:r>
            <a:endParaRPr lang="en-US"/>
          </a:p>
          <a:p>
            <a:r>
              <a:rPr lang="en-US" b="1"/>
              <a:t>Effective Communication</a:t>
            </a:r>
            <a:r>
              <a:rPr lang="en-US"/>
              <a:t>: They aid in effective communication among researchers.</a:t>
            </a:r>
            <a:endParaRPr lang="en-US"/>
          </a:p>
          <a:p>
            <a:r>
              <a:rPr lang="en-US" b="1"/>
              <a:t>Reproducibility</a:t>
            </a:r>
            <a:r>
              <a:rPr lang="en-US"/>
              <a:t>: Standard formats increase the reproducibility of research by making it easier for other researchers to understand and use the data.</a:t>
            </a:r>
            <a:endParaRPr lang="en-US"/>
          </a:p>
          <a:p>
            <a:r>
              <a:rPr lang="en-US" b="1"/>
              <a:t>Data Sharing and Storage</a:t>
            </a:r>
            <a:r>
              <a:rPr lang="en-US"/>
              <a:t>: They support data sharing and storage, which is essential for open science.</a:t>
            </a:r>
            <a:endParaRPr lang="en-US"/>
          </a:p>
          <a:p>
            <a:endParaRPr lang="en-US"/>
          </a:p>
          <a:p>
            <a:r>
              <a:rPr lang="de-DE" altLang="en-US">
                <a:latin typeface="Calibri" charset="0"/>
              </a:rPr>
              <a:t>It is a requirement for publication in most journals!</a:t>
            </a:r>
            <a:endParaRPr lang="de-DE" altLang="en-US">
              <a:latin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Most used data formats in bioinformatics</a:t>
            </a:r>
            <a:endParaRPr lang="de-DE" altLang="en-US">
              <a:latin typeface="Calibri" charset="0"/>
            </a:endParaRPr>
          </a:p>
        </p:txBody>
      </p:sp>
      <p:sp>
        <p:nvSpPr>
          <p:cNvPr id="3" name="Content Placeholder 2"/>
          <p:cNvSpPr>
            <a:spLocks noGrp="1"/>
          </p:cNvSpPr>
          <p:nvPr>
            <p:ph idx="1"/>
          </p:nvPr>
        </p:nvSpPr>
        <p:spPr/>
        <p:txBody>
          <a:bodyPr>
            <a:normAutofit fontScale="65000"/>
          </a:bodyPr>
          <a:p>
            <a:pPr marL="0" indent="0">
              <a:buNone/>
            </a:pPr>
            <a:endParaRPr lang="en-US"/>
          </a:p>
          <a:p>
            <a:r>
              <a:rPr lang="en-US" b="1"/>
              <a:t>FASTA</a:t>
            </a:r>
            <a:r>
              <a:rPr lang="en-US"/>
              <a:t>: This is a text-based format for representing either nucleotide sequences or peptide sequences, in which nucleotides or amino acids are represented using single-letter codes.</a:t>
            </a:r>
            <a:endParaRPr lang="en-US"/>
          </a:p>
          <a:p>
            <a:r>
              <a:rPr lang="en-US" b="1"/>
              <a:t>FASTQ</a:t>
            </a:r>
            <a:r>
              <a:rPr lang="en-US"/>
              <a:t>: This format is similar to FASTA, but it also includes sequencing qualities.</a:t>
            </a:r>
            <a:endParaRPr lang="en-US"/>
          </a:p>
          <a:p>
            <a:r>
              <a:rPr lang="en-US" b="1"/>
              <a:t>SAM/BAM</a:t>
            </a:r>
            <a:r>
              <a:rPr lang="en-US"/>
              <a:t>: Sequence Alignment/Map (SAM) is a text-based format that stores large numbers of sequences aligned to a reference. Binary Alignment/Map (BAM) is the binary version of SAM.</a:t>
            </a:r>
            <a:endParaRPr lang="en-US"/>
          </a:p>
          <a:p>
            <a:r>
              <a:rPr lang="en-US" b="1"/>
              <a:t>VCF</a:t>
            </a:r>
            <a:r>
              <a:rPr lang="en-US"/>
              <a:t>: Variant Call Format (VCF) is a text file format for storing gene sequence variations.</a:t>
            </a:r>
            <a:endParaRPr lang="en-US"/>
          </a:p>
          <a:p>
            <a:r>
              <a:rPr lang="en-US" b="1"/>
              <a:t>GFF/GTF</a:t>
            </a:r>
            <a:r>
              <a:rPr lang="en-US"/>
              <a:t>: General Feature Format (GFF) and Gene Transfer Format (GTF) are used to store genes and other features associated with DNA, RNA, and protein sequences.</a:t>
            </a:r>
            <a:endParaRPr lang="en-US"/>
          </a:p>
          <a:p>
            <a:r>
              <a:rPr lang="en-US" b="1">
                <a:sym typeface="+mn-ea"/>
              </a:rPr>
              <a:t>BED</a:t>
            </a:r>
            <a:r>
              <a:rPr lang="en-US">
                <a:sym typeface="+mn-ea"/>
              </a:rPr>
              <a:t>: The Browser Extensible Data (BED) format is a flexible way to define data lines that are displayed in an annotation track.</a:t>
            </a:r>
            <a:endParaRPr lang="en-US" b="1"/>
          </a:p>
          <a:p>
            <a:r>
              <a:rPr lang="en-US" b="1"/>
              <a:t>PDB</a:t>
            </a:r>
            <a:r>
              <a:rPr lang="en-US"/>
              <a:t>: The Protein Data Bank (PDB) format provides a standard for files containing atomic coordinates.</a:t>
            </a:r>
            <a:endParaRPr lang="en-US"/>
          </a:p>
          <a:p>
            <a:r>
              <a:rPr lang="en-US" b="1"/>
              <a:t>GEO</a:t>
            </a:r>
            <a:r>
              <a:rPr lang="en-US"/>
              <a:t>: The Gene Expression Omnibus (GEO) is a public functional genomics data repository supporting MIAME-compliant data submissions.</a:t>
            </a:r>
            <a:endParaRPr lang="en-US"/>
          </a:p>
          <a:p>
            <a:r>
              <a:rPr lang="en-US" b="1"/>
              <a:t>SRA</a:t>
            </a:r>
            <a:r>
              <a:rPr lang="en-US"/>
              <a:t>: The Sequence Read Archive (SRA) stores raw sequencing data from the next generation of sequencing platforms.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FASTA format</a:t>
            </a:r>
            <a:endParaRPr lang="de-DE" altLang="en-US">
              <a:latin typeface="Calibri" charset="0"/>
            </a:endParaRPr>
          </a:p>
        </p:txBody>
      </p:sp>
      <p:sp>
        <p:nvSpPr>
          <p:cNvPr id="3" name="Content Placeholder 2"/>
          <p:cNvSpPr>
            <a:spLocks noGrp="1"/>
          </p:cNvSpPr>
          <p:nvPr>
            <p:ph idx="1"/>
          </p:nvPr>
        </p:nvSpPr>
        <p:spPr/>
        <p:txBody>
          <a:bodyPr/>
          <a:p>
            <a:r>
              <a:rPr lang="de-DE" altLang="en-US">
                <a:latin typeface="Calibri" charset="0"/>
              </a:rPr>
              <a:t>It may contain amino acid, DNA or RNA sequences</a:t>
            </a:r>
            <a:endParaRPr lang="de-DE" altLang="en-US">
              <a:latin typeface="Calibri" charset="0"/>
            </a:endParaRPr>
          </a:p>
          <a:p>
            <a:r>
              <a:rPr lang="de-DE" altLang="en-US">
                <a:latin typeface="Calibri" charset="0"/>
              </a:rPr>
              <a:t>The reference genome is represented in a FASTA file with one sequence per chromosome</a:t>
            </a:r>
            <a:endParaRPr lang="de-DE" altLang="en-US">
              <a:latin typeface="Calibri" charset="0"/>
            </a:endParaRPr>
          </a:p>
          <a:p>
            <a:r>
              <a:rPr lang="de-DE" altLang="en-US">
                <a:latin typeface="Calibri" charset="0"/>
              </a:rPr>
              <a:t>Possible format extensions: .fasta, .fna, .ffn, .faa, .frn, .fa</a:t>
            </a:r>
            <a:endParaRPr lang="de-DE" altLang="en-US">
              <a:latin typeface="Calibri" charset="0"/>
            </a:endParaRPr>
          </a:p>
        </p:txBody>
      </p:sp>
      <p:sp>
        <p:nvSpPr>
          <p:cNvPr id="4" name="Text Box 3"/>
          <p:cNvSpPr txBox="1"/>
          <p:nvPr/>
        </p:nvSpPr>
        <p:spPr>
          <a:xfrm>
            <a:off x="777240" y="3716020"/>
            <a:ext cx="7898765" cy="2061210"/>
          </a:xfrm>
          <a:prstGeom prst="rect">
            <a:avLst/>
          </a:prstGeom>
          <a:solidFill>
            <a:schemeClr val="bg1">
              <a:lumMod val="95000"/>
            </a:schemeClr>
          </a:solidFill>
        </p:spPr>
        <p:txBody>
          <a:bodyPr wrap="square" rtlCol="0">
            <a:spAutoFit/>
          </a:bodyPr>
          <a:p>
            <a:r>
              <a:rPr lang="en-US" sz="1600">
                <a:latin typeface="FreeMono" panose="020F0409020205020404" charset="0"/>
                <a:cs typeface="FreeMono" panose="020F0409020205020404" charset="0"/>
              </a:rPr>
              <a:t>&gt;SEQUENCE_1</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MTEITAAMVKELRESTGAGMMDCKNALSETNGDFDKAVQLLREKGLGKAAKKADRLAAEG</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LVSVKVSDDFTIAAMRPSYLSYEDLDMTFVENEYKALVAELEKENEERRRLKDPNKPEHK</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IPQFASRKQLSDAILKEAEEKIKEELKAQGKPEKIWDNIIPGKMNSFIADNSQLDSKLTL</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MGQFYVMDDKKTVEQVIAEKEKEFGGKIKIVEFICFEVGEGLEKKTEDFAAEVAAQL</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&gt;SEQUENCE_2</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SATVSEINSETDFVAKNDQFIALTKDTTAHIQSNSLQSVEELHSSTINGVKFEEYLKSQI</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ATIGENLVVRRFATLKAGANGVVNGYIHTNGRVGVVIAAACDSAEVASKSRDLLRQICMH</a:t>
            </a:r>
            <a:endParaRPr lang="en-US" sz="1600">
              <a:latin typeface="FreeMono" panose="020F0409020205020404" charset="0"/>
              <a:cs typeface="FreeMono" panose="020F04090202050204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FASTQ format</a:t>
            </a:r>
            <a:endParaRPr lang="de-DE" altLang="en-US">
              <a:latin typeface="Calibri" charset="0"/>
            </a:endParaRPr>
          </a:p>
        </p:txBody>
      </p:sp>
      <p:sp>
        <p:nvSpPr>
          <p:cNvPr id="3" name="Content Placeholder 2"/>
          <p:cNvSpPr>
            <a:spLocks noGrp="1"/>
          </p:cNvSpPr>
          <p:nvPr>
            <p:ph idx="1"/>
          </p:nvPr>
        </p:nvSpPr>
        <p:spPr>
          <a:xfrm>
            <a:off x="647700" y="1529715"/>
            <a:ext cx="10515600" cy="2988310"/>
          </a:xfrm>
        </p:spPr>
        <p:txBody>
          <a:bodyPr>
            <a:normAutofit fontScale="60000"/>
          </a:bodyPr>
          <a:p>
            <a:r>
              <a:rPr lang="de-DE" altLang="en-US">
                <a:latin typeface="Calibri" charset="0"/>
              </a:rPr>
              <a:t>Represents a raw readout from a sequencer</a:t>
            </a:r>
            <a:endParaRPr lang="en-US"/>
          </a:p>
          <a:p>
            <a:endParaRPr lang="en-US"/>
          </a:p>
          <a:p>
            <a:r>
              <a:rPr lang="en-US"/>
              <a:t>The first line, starting with `@`, is the sequence identifier.</a:t>
            </a:r>
            <a:endParaRPr lang="en-US"/>
          </a:p>
          <a:p>
            <a:r>
              <a:rPr lang="en-US"/>
              <a:t>The second line is the raw sequence letters.</a:t>
            </a:r>
            <a:endParaRPr lang="en-US"/>
          </a:p>
          <a:p>
            <a:r>
              <a:rPr lang="en-US"/>
              <a:t>The third line starts with a `+` sign and is optionally followed by the same sequence identifier.</a:t>
            </a:r>
            <a:endParaRPr lang="en-US"/>
          </a:p>
          <a:p>
            <a:r>
              <a:rPr lang="en-US"/>
              <a:t>The fourth line encodes the quality values for the sequence in line 2, and must contain the same number of symbols as letters in the sequence.</a:t>
            </a:r>
            <a:endParaRPr lang="en-US"/>
          </a:p>
          <a:p>
            <a:endParaRPr lang="en-US"/>
          </a:p>
          <a:p>
            <a:r>
              <a:rPr lang="en-US"/>
              <a:t>The quality scores are Phred +33 encoded, using ASCII characters to represent the numerical quality scores. This means that each character represents a probability of error for each base call. For example, an ASCII character of 'A' represents a Phred score of 32, which corresponds to a base call accuracy of 99.94%.</a:t>
            </a:r>
            <a:endParaRPr lang="en-US"/>
          </a:p>
        </p:txBody>
      </p:sp>
      <p:sp>
        <p:nvSpPr>
          <p:cNvPr id="4" name="Text Box 3"/>
          <p:cNvSpPr txBox="1"/>
          <p:nvPr/>
        </p:nvSpPr>
        <p:spPr>
          <a:xfrm>
            <a:off x="1145540" y="4689475"/>
            <a:ext cx="7898765" cy="1076325"/>
          </a:xfrm>
          <a:prstGeom prst="rect">
            <a:avLst/>
          </a:prstGeom>
          <a:solidFill>
            <a:schemeClr val="bg1">
              <a:lumMod val="95000"/>
            </a:schemeClr>
          </a:solidFill>
        </p:spPr>
        <p:txBody>
          <a:bodyPr wrap="square" rtlCol="0">
            <a:spAutoFit/>
          </a:bodyPr>
          <a:p>
            <a:r>
              <a:rPr lang="en-US" sz="1600">
                <a:latin typeface="FreeMono" panose="020F0409020205020404" charset="0"/>
                <a:cs typeface="FreeMono" panose="020F0409020205020404" charset="0"/>
                <a:sym typeface="+mn-ea"/>
              </a:rPr>
              <a:t>@SEQ_ID</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sym typeface="+mn-ea"/>
              </a:rPr>
              <a:t>GATTTGGGGTTCAAAGCAGTATCGATCAAATAGTAAATCCATTTGTTCAACTCACAGTTT</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sym typeface="+mn-ea"/>
              </a:rPr>
              <a:t>+</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sym typeface="+mn-ea"/>
              </a:rPr>
              <a:t>!''*((((***+))%%%++)(%%%%).1***-+*''))**55CCF&gt;&gt;&gt;&gt;&gt;&gt;CCCCCCC65</a:t>
            </a:r>
            <a:endParaRPr lang="en-US" sz="1600">
              <a:latin typeface="FreeMono" panose="020F0409020205020404" charset="0"/>
              <a:cs typeface="FreeMono" panose="020F04090202050204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SAM/BAM format</a:t>
            </a:r>
            <a:endParaRPr lang="de-DE" altLang="en-US">
              <a:latin typeface="Calibri" charset="0"/>
            </a:endParaRPr>
          </a:p>
        </p:txBody>
      </p:sp>
      <p:sp>
        <p:nvSpPr>
          <p:cNvPr id="3" name="Content Placeholder 2"/>
          <p:cNvSpPr>
            <a:spLocks noGrp="1"/>
          </p:cNvSpPr>
          <p:nvPr>
            <p:ph idx="1"/>
          </p:nvPr>
        </p:nvSpPr>
        <p:spPr/>
        <p:txBody>
          <a:bodyPr/>
          <a:p>
            <a:r>
              <a:rPr lang="de-DE" altLang="en-US">
                <a:latin typeface="Calibri" charset="0"/>
              </a:rPr>
              <a:t>Represents the alignment of a read to a reference genome</a:t>
            </a:r>
            <a:endParaRPr lang="de-DE" altLang="en-US">
              <a:latin typeface="Calibri" charset="0"/>
            </a:endParaRPr>
          </a:p>
          <a:p>
            <a:r>
              <a:rPr lang="de-DE" altLang="en-US">
                <a:latin typeface="Calibri" charset="0"/>
              </a:rPr>
              <a:t>It provides among other things:</a:t>
            </a:r>
            <a:endParaRPr lang="de-DE" altLang="en-US">
              <a:latin typeface="Calibri" charset="0"/>
            </a:endParaRPr>
          </a:p>
          <a:p>
            <a:pPr lvl="1"/>
            <a:r>
              <a:rPr lang="de-DE" altLang="en-US">
                <a:latin typeface="Calibri" charset="0"/>
              </a:rPr>
              <a:t>the coordinates where the read is mapped in the reference</a:t>
            </a:r>
            <a:endParaRPr lang="de-DE" altLang="en-US">
              <a:latin typeface="Calibri" charset="0"/>
            </a:endParaRPr>
          </a:p>
          <a:p>
            <a:pPr lvl="1"/>
            <a:r>
              <a:rPr lang="de-DE" altLang="en-US">
                <a:latin typeface="Calibri" charset="0"/>
              </a:rPr>
              <a:t>the mapping quality (MQ)</a:t>
            </a:r>
            <a:endParaRPr lang="de-DE" altLang="en-US">
              <a:latin typeface="Calibri" charset="0"/>
            </a:endParaRPr>
          </a:p>
          <a:p>
            <a:pPr lvl="1"/>
            <a:r>
              <a:rPr lang="de-DE" altLang="en-US">
                <a:latin typeface="Calibri" charset="0"/>
              </a:rPr>
              <a:t>CIGAR string that encodes if the mapping contains insertions or deletions</a:t>
            </a:r>
            <a:endParaRPr lang="de-DE" altLang="en-US">
              <a:latin typeface="Calibri" charset="0"/>
            </a:endParaRPr>
          </a:p>
        </p:txBody>
      </p:sp>
      <p:sp>
        <p:nvSpPr>
          <p:cNvPr id="4" name="Text Box 3"/>
          <p:cNvSpPr txBox="1"/>
          <p:nvPr/>
        </p:nvSpPr>
        <p:spPr>
          <a:xfrm>
            <a:off x="986155" y="4076700"/>
            <a:ext cx="7898765" cy="1814830"/>
          </a:xfrm>
          <a:prstGeom prst="rect">
            <a:avLst/>
          </a:prstGeom>
          <a:solidFill>
            <a:schemeClr val="bg1">
              <a:lumMod val="95000"/>
            </a:schemeClr>
          </a:solidFill>
        </p:spPr>
        <p:txBody>
          <a:bodyPr wrap="square" rtlCol="0">
            <a:spAutoFit/>
          </a:bodyPr>
          <a:p>
            <a:r>
              <a:rPr lang="en-US" sz="1600">
                <a:latin typeface="FreeMono" panose="020F0409020205020404" charset="0"/>
                <a:cs typeface="FreeMono" panose="020F0409020205020404" charset="0"/>
              </a:rPr>
              <a:t>@HD VN:1.5  SO:coordinate</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@SQ SN:</a:t>
            </a:r>
            <a:r>
              <a:rPr lang="de-DE" altLang="en-US" sz="1600">
                <a:latin typeface="FreeMono" panose="020F0409020205020404" charset="0"/>
                <a:cs typeface="FreeMono" panose="020F0409020205020404" charset="0"/>
              </a:rPr>
              <a:t>chr22</a:t>
            </a:r>
            <a:r>
              <a:rPr lang="en-US" sz="1600">
                <a:latin typeface="FreeMono" panose="020F0409020205020404" charset="0"/>
                <a:cs typeface="FreeMono" panose="020F0409020205020404" charset="0"/>
              </a:rPr>
              <a:t>  LN:</a:t>
            </a:r>
            <a:r>
              <a:rPr lang="de-DE" altLang="en-US" sz="1600">
                <a:latin typeface="FreeMono" panose="020F0409020205020404" charset="0"/>
                <a:cs typeface="FreeMono" panose="020F0409020205020404" charset="0"/>
              </a:rPr>
              <a:t>1000000</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r001 99 </a:t>
            </a:r>
            <a:r>
              <a:rPr lang="de-DE" altLang="en-US" sz="1600">
                <a:latin typeface="FreeMono" panose="020F0409020205020404" charset="0"/>
                <a:cs typeface="FreeMono" panose="020F0409020205020404" charset="0"/>
                <a:sym typeface="+mn-ea"/>
              </a:rPr>
              <a:t>chr22</a:t>
            </a:r>
            <a:r>
              <a:rPr lang="en-US" sz="1600">
                <a:latin typeface="FreeMono" panose="020F0409020205020404" charset="0"/>
                <a:cs typeface="FreeMono" panose="020F0409020205020404" charset="0"/>
              </a:rPr>
              <a:t> 7 30 8M2I4M1D3M = 37 39 TTAGATAAAGGATACTG *</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r002 0 </a:t>
            </a:r>
            <a:r>
              <a:rPr lang="de-DE" altLang="en-US" sz="1600">
                <a:latin typeface="FreeMono" panose="020F0409020205020404" charset="0"/>
                <a:cs typeface="FreeMono" panose="020F0409020205020404" charset="0"/>
                <a:sym typeface="+mn-ea"/>
              </a:rPr>
              <a:t>chr22</a:t>
            </a:r>
            <a:r>
              <a:rPr lang="en-US" sz="1600">
                <a:latin typeface="FreeMono" panose="020F0409020205020404" charset="0"/>
                <a:cs typeface="FreeMono" panose="020F0409020205020404" charset="0"/>
              </a:rPr>
              <a:t> 9 30 3S6M1P1I4M * 0 0 AAAAGATAAGGATA *</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r003 0 </a:t>
            </a:r>
            <a:r>
              <a:rPr lang="de-DE" altLang="en-US" sz="1600">
                <a:latin typeface="FreeMono" panose="020F0409020205020404" charset="0"/>
                <a:cs typeface="FreeMono" panose="020F0409020205020404" charset="0"/>
                <a:sym typeface="+mn-ea"/>
              </a:rPr>
              <a:t>chr22</a:t>
            </a:r>
            <a:r>
              <a:rPr lang="en-US" sz="1600">
                <a:latin typeface="FreeMono" panose="020F0409020205020404" charset="0"/>
                <a:cs typeface="FreeMono" panose="020F0409020205020404" charset="0"/>
              </a:rPr>
              <a:t> 9 30 5S6M * 0 0 GCCTAAGCTAA * SA:Z:ref,29,-,6H5M,17,0;</a:t>
            </a:r>
            <a:endParaRPr lang="en-US" sz="1600">
              <a:latin typeface="FreeMono" panose="020F0409020205020404" charset="0"/>
              <a:cs typeface="FreeMono" panose="020F0409020205020404" charset="0"/>
            </a:endParaRPr>
          </a:p>
          <a:p>
            <a:r>
              <a:rPr lang="en-US" sz="1600">
                <a:latin typeface="FreeMono" panose="020F0409020205020404" charset="0"/>
                <a:cs typeface="FreeMono" panose="020F0409020205020404" charset="0"/>
              </a:rPr>
              <a:t>r004 0 </a:t>
            </a:r>
            <a:r>
              <a:rPr lang="de-DE" altLang="en-US" sz="1600">
                <a:latin typeface="FreeMono" panose="020F0409020205020404" charset="0"/>
                <a:cs typeface="FreeMono" panose="020F0409020205020404" charset="0"/>
                <a:sym typeface="+mn-ea"/>
              </a:rPr>
              <a:t>chr22</a:t>
            </a:r>
            <a:r>
              <a:rPr lang="en-US" sz="1600">
                <a:latin typeface="FreeMono" panose="020F0409020205020404" charset="0"/>
                <a:cs typeface="FreeMono" panose="020F0409020205020404" charset="0"/>
              </a:rPr>
              <a:t> 16 30 6M14N5M * 0 0 ATAGCTTCAGC *</a:t>
            </a:r>
            <a:endParaRPr lang="en-US" sz="1600">
              <a:latin typeface="FreeMono" panose="020F0409020205020404" charset="0"/>
              <a:cs typeface="FreeMono" panose="020F04090202050204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VCF format</a:t>
            </a:r>
            <a:endParaRPr lang="de-DE" altLang="en-US">
              <a:latin typeface="Calibri" charset="0"/>
            </a:endParaRPr>
          </a:p>
        </p:txBody>
      </p:sp>
      <p:sp>
        <p:nvSpPr>
          <p:cNvPr id="3" name="Content Placeholder 2"/>
          <p:cNvSpPr>
            <a:spLocks noGrp="1"/>
          </p:cNvSpPr>
          <p:nvPr>
            <p:ph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BED format</a:t>
            </a:r>
            <a:endParaRPr lang="de-DE" altLang="en-US">
              <a:latin typeface="Calibri" charset="0"/>
            </a:endParaRPr>
          </a:p>
        </p:txBody>
      </p:sp>
      <p:sp>
        <p:nvSpPr>
          <p:cNvPr id="3" name="Content Placeholder 2"/>
          <p:cNvSpPr>
            <a:spLocks noGrp="1"/>
          </p:cNvSpPr>
          <p:nvPr>
            <p:ph idx="1"/>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GTF / GFF format</a:t>
            </a:r>
            <a:endParaRPr lang="de-DE" altLang="en-US">
              <a:latin typeface="Calibri" charset="0"/>
            </a:endParaRPr>
          </a:p>
        </p:txBody>
      </p:sp>
      <p:sp>
        <p:nvSpPr>
          <p:cNvPr id="3" name="Content Placeholder 2"/>
          <p:cNvSpPr>
            <a:spLocks noGrp="1"/>
          </p:cNvSpPr>
          <p:nvPr>
            <p:ph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Integrated Genomics Viewer (IGV)</a:t>
            </a:r>
            <a:endParaRPr lang="de-DE" altLang="en-US">
              <a:latin typeface="Calibri" charset="0"/>
            </a:endParaRPr>
          </a:p>
        </p:txBody>
      </p:sp>
      <p:sp>
        <p:nvSpPr>
          <p:cNvPr id="3" name="Content Placeholder 2"/>
          <p:cNvSpPr>
            <a:spLocks noGrp="1"/>
          </p:cNvSpPr>
          <p:nvPr>
            <p:ph idx="1"/>
          </p:nvPr>
        </p:nvSpPr>
        <p:spPr>
          <a:xfrm>
            <a:off x="647700" y="1384935"/>
            <a:ext cx="10515600" cy="4351338"/>
          </a:xfrm>
        </p:spPr>
        <p:txBody>
          <a:bodyPr/>
          <a:p>
            <a:r>
              <a:rPr lang="de-DE" altLang="en-US" sz="1400">
                <a:highlight>
                  <a:srgbClr val="FFFF00"/>
                </a:highlight>
                <a:latin typeface="Calibri" charset="0"/>
              </a:rPr>
              <a:t>Live demo...</a:t>
            </a:r>
            <a:endParaRPr lang="de-DE" altLang="en-US" sz="1400">
              <a:latin typeface="Calibri" charset="0"/>
            </a:endParaRPr>
          </a:p>
          <a:p>
            <a:endParaRPr lang="de-DE" altLang="en-US" sz="1400">
              <a:latin typeface="Calibri" charset="0"/>
            </a:endParaRPr>
          </a:p>
          <a:p>
            <a:r>
              <a:rPr lang="de-DE" altLang="en-US" sz="1400">
                <a:latin typeface="Calibri" charset="0"/>
              </a:rPr>
              <a:t>There is a desktop version and the browser version that does not require installation (https://igv.org/app/)</a:t>
            </a:r>
            <a:endParaRPr lang="de-DE" altLang="en-US" sz="1400">
              <a:latin typeface="Calibri" charset="0"/>
            </a:endParaRPr>
          </a:p>
          <a:p>
            <a:endParaRPr lang="de-DE" altLang="en-US" sz="1400">
              <a:latin typeface="Calibri" charset="0"/>
            </a:endParaRPr>
          </a:p>
        </p:txBody>
      </p:sp>
      <p:pic>
        <p:nvPicPr>
          <p:cNvPr id="4" name="Picture 3" descr="Screenshot from 2023-09-30 00-30-06"/>
          <p:cNvPicPr>
            <a:picLocks noChangeAspect="1"/>
          </p:cNvPicPr>
          <p:nvPr/>
        </p:nvPicPr>
        <p:blipFill>
          <a:blip r:embed="rId1"/>
          <a:stretch>
            <a:fillRect/>
          </a:stretch>
        </p:blipFill>
        <p:spPr>
          <a:xfrm>
            <a:off x="647700" y="2691130"/>
            <a:ext cx="11111230" cy="36976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Organization of the course</a:t>
            </a:r>
            <a:endParaRPr lang="de-DE" altLang="en-US">
              <a:latin typeface="Calibri" charset="0"/>
            </a:endParaRPr>
          </a:p>
        </p:txBody>
      </p:sp>
      <p:sp>
        <p:nvSpPr>
          <p:cNvPr id="3" name="Content Placeholder 2"/>
          <p:cNvSpPr>
            <a:spLocks noGrp="1"/>
          </p:cNvSpPr>
          <p:nvPr>
            <p:ph idx="1"/>
          </p:nvPr>
        </p:nvSpPr>
        <p:spPr/>
        <p:txBody>
          <a:bodyPr>
            <a:normAutofit lnSpcReduction="20000"/>
          </a:bodyPr>
          <a:p>
            <a:r>
              <a:rPr lang="de-DE" altLang="en-US">
                <a:latin typeface="Calibri" charset="0"/>
              </a:rPr>
              <a:t>Four days</a:t>
            </a:r>
            <a:endParaRPr lang="de-DE" altLang="en-US">
              <a:latin typeface="Calibri" charset="0"/>
            </a:endParaRPr>
          </a:p>
          <a:p>
            <a:r>
              <a:rPr lang="de-DE" altLang="en-US">
                <a:latin typeface="Calibri" charset="0"/>
              </a:rPr>
              <a:t>Three sessions of hour and a half per day, between 9 am and 3 pm</a:t>
            </a:r>
            <a:endParaRPr lang="de-DE" altLang="en-US">
              <a:latin typeface="Calibri" charset="0"/>
            </a:endParaRPr>
          </a:p>
          <a:p>
            <a:r>
              <a:rPr lang="de-DE" altLang="en-US">
                <a:latin typeface="Calibri" charset="0"/>
              </a:rPr>
              <a:t>Two practical use cases on days 2 and 3</a:t>
            </a:r>
            <a:endParaRPr lang="de-DE" altLang="en-US">
              <a:latin typeface="Calibri" charset="0"/>
            </a:endParaRPr>
          </a:p>
          <a:p>
            <a:pPr lvl="1"/>
            <a:r>
              <a:rPr lang="de-DE" altLang="en-US" sz="1800">
                <a:latin typeface="Calibri" charset="0"/>
              </a:rPr>
              <a:t>What you‘ll need: </a:t>
            </a:r>
            <a:endParaRPr lang="de-DE" altLang="en-US" sz="1800">
              <a:latin typeface="Calibri" charset="0"/>
            </a:endParaRPr>
          </a:p>
          <a:p>
            <a:pPr lvl="2"/>
            <a:r>
              <a:rPr lang="de-DE" altLang="en-US" sz="1600">
                <a:latin typeface="Calibri" charset="0"/>
              </a:rPr>
              <a:t>a computer (any system is fine: Windows, Mac, Linux, ...)</a:t>
            </a:r>
            <a:endParaRPr lang="de-DE" altLang="en-US" sz="1600">
              <a:latin typeface="Calibri" charset="0"/>
            </a:endParaRPr>
          </a:p>
          <a:p>
            <a:pPr lvl="2"/>
            <a:r>
              <a:rPr lang="de-DE" altLang="en-US" sz="1600">
                <a:latin typeface="Calibri" charset="0"/>
              </a:rPr>
              <a:t>internet access and your favourite web browser</a:t>
            </a:r>
            <a:endParaRPr lang="de-DE" altLang="en-US" sz="1600">
              <a:latin typeface="Calibri" charset="0"/>
            </a:endParaRPr>
          </a:p>
          <a:p>
            <a:pPr lvl="2"/>
            <a:r>
              <a:rPr lang="de-DE" altLang="en-US" sz="1600">
                <a:latin typeface="Calibri" charset="0"/>
              </a:rPr>
              <a:t>a free GitHub account</a:t>
            </a:r>
            <a:endParaRPr lang="de-DE" altLang="en-US">
              <a:latin typeface="Calibri" charset="0"/>
            </a:endParaRPr>
          </a:p>
          <a:p>
            <a:r>
              <a:rPr lang="de-DE" altLang="en-US">
                <a:latin typeface="Calibri" charset="0"/>
              </a:rPr>
              <a:t>Final exam on 18th October</a:t>
            </a:r>
            <a:endParaRPr lang="de-DE" altLang="en-US">
              <a:latin typeface="Calibri" charset="0"/>
            </a:endParaRPr>
          </a:p>
          <a:p>
            <a:pPr lvl="1"/>
            <a:r>
              <a:rPr lang="de-DE" altLang="en-US">
                <a:latin typeface="Calibri" charset="0"/>
              </a:rPr>
              <a:t>If you have participated actively in the course and worked on the practical use case you are allowed to use your written records in the final exam an complete tasks related to these cases with a rating of 15 % (case 1) and 25 % (case 2). If you did not edit these practical use cases (or only one of them), you have to complete another task in the exam instead.</a:t>
            </a:r>
            <a:endParaRPr lang="de-DE" altLang="en-US">
              <a:latin typeface="Calibri" charset="0"/>
            </a:endParaRPr>
          </a:p>
          <a:p>
            <a:pPr lvl="1"/>
            <a:endParaRPr lang="de-DE" altLang="en-US">
              <a:latin typeface="Calibri" charset="0"/>
            </a:endParaRPr>
          </a:p>
          <a:p>
            <a:pPr lvl="0"/>
            <a:r>
              <a:rPr lang="de-DE" altLang="en-US" sz="2000">
                <a:latin typeface="Calibri" charset="0"/>
              </a:rPr>
              <a:t>Please, do interrupt me at any time. Your questions are always welcomed</a:t>
            </a:r>
            <a:endParaRPr lang="de-DE" altLang="en-US" sz="2000">
              <a:latin typeface="Calibri"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highlight>
                  <a:srgbClr val="FFFF00"/>
                </a:highlight>
                <a:latin typeface="Calibri" charset="0"/>
              </a:rPr>
              <a:t>FAIR sharing</a:t>
            </a:r>
            <a:endParaRPr lang="de-DE" altLang="en-US">
              <a:highlight>
                <a:srgbClr val="FFFF00"/>
              </a:highlight>
              <a:latin typeface="Calibri" charset="0"/>
            </a:endParaRPr>
          </a:p>
        </p:txBody>
      </p:sp>
      <p:sp>
        <p:nvSpPr>
          <p:cNvPr id="3" name="Content Placeholder 2"/>
          <p:cNvSpPr>
            <a:spLocks noGrp="1"/>
          </p:cNvSpPr>
          <p:nvPr>
            <p:ph idx="1"/>
          </p:nvPr>
        </p:nvSpPr>
        <p:spPr/>
        <p:txBody>
          <a:bodyPr/>
          <a:p>
            <a:r>
              <a:rPr lang="en-US"/>
              <a:t>https://fairsharing.org/</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Bibliography and further reading</a:t>
            </a:r>
            <a:endParaRPr lang="de-DE" altLang="en-US">
              <a:latin typeface="Calibri" charset="0"/>
            </a:endParaRPr>
          </a:p>
        </p:txBody>
      </p:sp>
      <p:sp>
        <p:nvSpPr>
          <p:cNvPr id="3" name="Content Placeholder 2"/>
          <p:cNvSpPr>
            <a:spLocks noGrp="1"/>
          </p:cNvSpPr>
          <p:nvPr>
            <p:ph idx="1"/>
          </p:nvPr>
        </p:nvSpPr>
        <p:spPr/>
        <p:txBody>
          <a:bodyPr/>
          <a:p>
            <a:r>
              <a:rPr lang="en-US"/>
              <a:t>Kumuthini, J. et al. Ten simple rules for providing effective bioinformatics research support. PLOS Computational Biology 16, e1007531 (2020).</a:t>
            </a:r>
            <a:endParaRPr lang="en-US"/>
          </a:p>
          <a:p>
            <a:r>
              <a:rPr lang="en-US"/>
              <a:t>Ma, L. et al. Database Commons: A Catalog of Worldwide Biological Databases. Genomics, Proteomics &amp; Bioinformatics S1672022922001693 (2022) doi:10.1016/j.gpb.2022.12.004.</a:t>
            </a:r>
            <a:endParaRPr lang="en-US"/>
          </a:p>
          <a:p>
            <a:r>
              <a:rPr lang="en-US"/>
              <a:t>Amid, C. et al. The European Nucleotide Archive in 2019. Nucleic Acids Research 48, D70–D76 (2020).</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Outline of session</a:t>
            </a:r>
            <a:endParaRPr lang="de-DE" altLang="en-US">
              <a:latin typeface="Calibri" charset="0"/>
            </a:endParaRPr>
          </a:p>
        </p:txBody>
      </p:sp>
      <p:sp>
        <p:nvSpPr>
          <p:cNvPr id="3" name="Content Placeholder 2"/>
          <p:cNvSpPr>
            <a:spLocks noGrp="1"/>
          </p:cNvSpPr>
          <p:nvPr>
            <p:ph idx="1"/>
          </p:nvPr>
        </p:nvSpPr>
        <p:spPr/>
        <p:txBody>
          <a:bodyPr>
            <a:normAutofit/>
          </a:bodyPr>
          <a:p>
            <a:r>
              <a:rPr lang="en-US"/>
              <a:t>Most popular computational genomics methods</a:t>
            </a:r>
            <a:endParaRPr lang="en-US"/>
          </a:p>
          <a:p>
            <a:pPr lvl="1"/>
            <a:r>
              <a:rPr lang="en-US"/>
              <a:t>Alignment</a:t>
            </a:r>
            <a:endParaRPr lang="en-US"/>
          </a:p>
          <a:p>
            <a:pPr lvl="1"/>
            <a:r>
              <a:rPr lang="en-US"/>
              <a:t>Variant calling</a:t>
            </a:r>
            <a:endParaRPr lang="en-US"/>
          </a:p>
          <a:p>
            <a:pPr lvl="1"/>
            <a:r>
              <a:rPr lang="en-US"/>
              <a:t>Differential gene expression</a:t>
            </a:r>
            <a:endParaRPr lang="en-US"/>
          </a:p>
          <a:p>
            <a:pPr lvl="1"/>
            <a:r>
              <a:rPr lang="en-US"/>
              <a:t>Epigenetics: methylation and histone modifications</a:t>
            </a:r>
            <a:endParaRPr lang="en-US"/>
          </a:p>
          <a:p>
            <a:r>
              <a:rPr lang="en-US"/>
              <a:t>Standard genomic data formats</a:t>
            </a:r>
            <a:endParaRPr lang="en-US"/>
          </a:p>
          <a:p>
            <a:pPr lvl="1"/>
            <a:r>
              <a:rPr lang="en-US"/>
              <a:t>FASTA</a:t>
            </a:r>
            <a:endParaRPr lang="en-US"/>
          </a:p>
          <a:p>
            <a:pPr lvl="1"/>
            <a:r>
              <a:rPr lang="en-US"/>
              <a:t>FASTQ</a:t>
            </a:r>
            <a:endParaRPr lang="en-US"/>
          </a:p>
          <a:p>
            <a:pPr lvl="1"/>
            <a:r>
              <a:rPr lang="en-US"/>
              <a:t>BAM</a:t>
            </a:r>
            <a:endParaRPr lang="en-US"/>
          </a:p>
          <a:p>
            <a:pPr lvl="1"/>
            <a:r>
              <a:rPr lang="en-US"/>
              <a:t>VCF</a:t>
            </a:r>
            <a:endParaRPr lang="en-US"/>
          </a:p>
          <a:p>
            <a:r>
              <a:rPr lang="en-US"/>
              <a:t>Single cell approaches</a:t>
            </a:r>
            <a:endParaRPr lang="en-US"/>
          </a:p>
          <a:p>
            <a:r>
              <a:rPr lang="en-US"/>
              <a:t>Proteomics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highlight>
                  <a:srgbClr val="FFFF00"/>
                </a:highlight>
                <a:latin typeface="Calibri" charset="0"/>
              </a:rPr>
              <a:t>Main players in bioinformatics</a:t>
            </a:r>
            <a:endParaRPr lang="de-DE" altLang="en-US">
              <a:highlight>
                <a:srgbClr val="FFFF00"/>
              </a:highlight>
              <a:latin typeface="Calibri" charset="0"/>
            </a:endParaRPr>
          </a:p>
        </p:txBody>
      </p:sp>
      <p:sp>
        <p:nvSpPr>
          <p:cNvPr id="3" name="Content Placeholder 2"/>
          <p:cNvSpPr>
            <a:spLocks noGrp="1"/>
          </p:cNvSpPr>
          <p:nvPr>
            <p:ph idx="1"/>
          </p:nvPr>
        </p:nvSpPr>
        <p:spPr/>
        <p:txBody>
          <a:bodyPr/>
          <a:p>
            <a:r>
              <a:rPr lang="de-DE" altLang="en-US">
                <a:latin typeface="Calibri" charset="0"/>
              </a:rPr>
              <a:t>International Society of Computational Biology (ISCB) </a:t>
            </a:r>
            <a:r>
              <a:rPr lang="en-US"/>
              <a:t>https://www.iscb.org/</a:t>
            </a:r>
            <a:endParaRPr lang="en-US"/>
          </a:p>
          <a:p>
            <a:r>
              <a:rPr lang="de-DE" altLang="en-US">
                <a:latin typeface="Calibri" charset="0"/>
              </a:rPr>
              <a:t>International Nucleotide Sequence Database Collaboration (INSDC)</a:t>
            </a:r>
            <a:endParaRPr lang="de-DE" altLang="en-US">
              <a:latin typeface="Calibri" charset="0"/>
            </a:endParaRPr>
          </a:p>
          <a:p>
            <a:r>
              <a:rPr lang="de-DE" altLang="en-US">
                <a:latin typeface="Calibri" charset="0"/>
              </a:rPr>
              <a:t>European Bioinformatics Institute (EBI)</a:t>
            </a:r>
            <a:endParaRPr lang="de-DE" altLang="en-US">
              <a:latin typeface="Calibri" charset="0"/>
            </a:endParaRPr>
          </a:p>
          <a:p>
            <a:r>
              <a:rPr lang="de-DE" altLang="en-US">
                <a:latin typeface="Calibri" charset="0"/>
              </a:rPr>
              <a:t>Ensembl</a:t>
            </a:r>
            <a:endParaRPr lang="de-DE" altLang="en-US">
              <a:latin typeface="Calibri" charset="0"/>
            </a:endParaRPr>
          </a:p>
          <a:p>
            <a:r>
              <a:rPr lang="de-DE" altLang="en-US">
                <a:latin typeface="Calibri" charset="0"/>
              </a:rPr>
              <a:t>EMBL</a:t>
            </a:r>
            <a:endParaRPr lang="de-DE" altLang="en-US">
              <a:latin typeface="Calibri" charset="0"/>
            </a:endParaRPr>
          </a:p>
          <a:p>
            <a:r>
              <a:rPr lang="de-DE" altLang="en-US">
                <a:latin typeface="Calibri" charset="0"/>
              </a:rPr>
              <a:t>NCBI</a:t>
            </a:r>
            <a:endParaRPr lang="de-DE" altLang="en-US">
              <a:latin typeface="Calibri" charset="0"/>
            </a:endParaRPr>
          </a:p>
          <a:p>
            <a:r>
              <a:rPr lang="de-DE" altLang="en-US">
                <a:latin typeface="Calibri" charset="0"/>
              </a:rPr>
              <a:t>UCSC</a:t>
            </a:r>
            <a:endParaRPr lang="de-DE" altLang="en-US">
              <a:latin typeface="Calibri" charset="0"/>
            </a:endParaRPr>
          </a:p>
          <a:p>
            <a:r>
              <a:rPr lang="de-DE" altLang="en-US">
                <a:latin typeface="Calibri" charset="0"/>
              </a:rPr>
              <a:t>Uniprot</a:t>
            </a:r>
            <a:endParaRPr lang="de-DE" altLang="en-US">
              <a:latin typeface="Calibri" charset="0"/>
            </a:endParaRPr>
          </a:p>
          <a:p>
            <a:r>
              <a:rPr lang="de-DE" altLang="en-US">
                <a:latin typeface="Calibri" charset="0"/>
              </a:rPr>
              <a:t>Protein Data Bank</a:t>
            </a:r>
            <a:endParaRPr lang="de-DE" altLang="en-US">
              <a:latin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highlight>
                  <a:srgbClr val="FFFF00"/>
                </a:highlight>
                <a:latin typeface="Calibri" charset="0"/>
              </a:rPr>
              <a:t>Scripting versus software</a:t>
            </a:r>
            <a:endParaRPr lang="de-DE" altLang="en-US">
              <a:highlight>
                <a:srgbClr val="FFFF00"/>
              </a:highlight>
              <a:latin typeface="Calibri" charset="0"/>
            </a:endParaRPr>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NGS methods</a:t>
            </a:r>
            <a:endParaRPr lang="de-DE" altLang="en-US">
              <a:latin typeface="Calibri" charset="0"/>
            </a:endParaRPr>
          </a:p>
        </p:txBody>
      </p:sp>
      <p:sp>
        <p:nvSpPr>
          <p:cNvPr id="3" name="Content Placeholder 2"/>
          <p:cNvSpPr>
            <a:spLocks noGrp="1"/>
          </p:cNvSpPr>
          <p:nvPr>
            <p:ph idx="1"/>
          </p:nvPr>
        </p:nvSpPr>
        <p:spPr/>
        <p:txBody>
          <a:bodyPr>
            <a:normAutofit fontScale="75000"/>
          </a:bodyPr>
          <a:p>
            <a:r>
              <a:rPr lang="en-US" b="1"/>
              <a:t>Whole Genome Sequencing</a:t>
            </a:r>
            <a:r>
              <a:rPr lang="de-DE" altLang="en-US" b="1">
                <a:latin typeface="Calibri" charset="0"/>
              </a:rPr>
              <a:t> (WGS)</a:t>
            </a:r>
            <a:r>
              <a:rPr lang="en-US"/>
              <a:t>: This method sequences the entire genome of an organism.</a:t>
            </a:r>
            <a:endParaRPr lang="en-US"/>
          </a:p>
          <a:p>
            <a:r>
              <a:rPr lang="en-US" b="1"/>
              <a:t>Targeted Sequencing</a:t>
            </a:r>
            <a:r>
              <a:rPr lang="en-US"/>
              <a:t>: This includes </a:t>
            </a:r>
            <a:r>
              <a:rPr lang="de-DE" altLang="en-US">
                <a:latin typeface="Calibri" charset="0"/>
              </a:rPr>
              <a:t>whole </a:t>
            </a:r>
            <a:r>
              <a:rPr lang="en-US"/>
              <a:t>exome sequencing</a:t>
            </a:r>
            <a:r>
              <a:rPr lang="de-DE" altLang="en-US">
                <a:latin typeface="Calibri" charset="0"/>
              </a:rPr>
              <a:t> (WES)</a:t>
            </a:r>
            <a:r>
              <a:rPr lang="en-US"/>
              <a:t> and gene or region-specific panels.</a:t>
            </a:r>
            <a:endParaRPr lang="en-US"/>
          </a:p>
          <a:p>
            <a:r>
              <a:rPr lang="en-US" b="1"/>
              <a:t>RNA Sequencing</a:t>
            </a:r>
            <a:r>
              <a:rPr lang="en-US"/>
              <a:t>: This method sequences the RNA in a sample to study cellular responses.</a:t>
            </a:r>
            <a:endParaRPr lang="en-US"/>
          </a:p>
          <a:p>
            <a:r>
              <a:rPr lang="en-US"/>
              <a:t>Single-Cell NGS Methods:</a:t>
            </a:r>
            <a:endParaRPr lang="en-US"/>
          </a:p>
          <a:p>
            <a:pPr lvl="1"/>
            <a:r>
              <a:rPr lang="en-US" b="1"/>
              <a:t>Single-Cell DNA Sequencing</a:t>
            </a:r>
            <a:r>
              <a:rPr lang="en-US"/>
              <a:t>: This involves isolating a single cell, amplifying the whole genome or region of interest, constructing sequencing libraries, and then applying next-generation DNA sequencing.</a:t>
            </a:r>
            <a:endParaRPr lang="en-US"/>
          </a:p>
          <a:p>
            <a:pPr lvl="1"/>
            <a:r>
              <a:rPr lang="en-US" b="1"/>
              <a:t>Single-Cell RNA Sequencing (scRNA-seq)</a:t>
            </a:r>
            <a:r>
              <a:rPr lang="en-US"/>
              <a:t>: This method sequences the RNA in a single cell, providing a higher resolution of cellular differences.</a:t>
            </a:r>
            <a:endParaRPr lang="en-US"/>
          </a:p>
          <a:p>
            <a:r>
              <a:rPr lang="en-US"/>
              <a:t>Epigenetic Approaches:</a:t>
            </a:r>
            <a:endParaRPr lang="en-US"/>
          </a:p>
          <a:p>
            <a:pPr lvl="1"/>
            <a:r>
              <a:rPr lang="en-US" b="1"/>
              <a:t>Methyl-seq</a:t>
            </a:r>
            <a:r>
              <a:rPr lang="en-US"/>
              <a:t>: This method investigates the methylation status of the genome with single-nucleotide resolution.</a:t>
            </a:r>
            <a:endParaRPr lang="en-US"/>
          </a:p>
          <a:p>
            <a:pPr lvl="1"/>
            <a:r>
              <a:rPr lang="en-US" b="1"/>
              <a:t>ChIP-seq</a:t>
            </a:r>
            <a:r>
              <a:rPr lang="en-US"/>
              <a:t>: This combines chromatin immunoprecipitation (ChIP) with NGS to identify binding sites of DNA-associated proteins throughout the genome.</a:t>
            </a:r>
            <a:endParaRPr lang="en-US"/>
          </a:p>
          <a:p>
            <a:pPr lvl="1"/>
            <a:r>
              <a:rPr lang="en-US" b="1"/>
              <a:t>ATAC-seq</a:t>
            </a:r>
            <a:r>
              <a:rPr lang="en-US"/>
              <a:t>: An assay for transposase-accessible chromatin sequencing, this determines regions of chromatin accessibility and maps DNA binding proteins to identify active promoters, enhancers, and other cis-regulatory elements.</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Biological databases</a:t>
            </a:r>
            <a:endParaRPr lang="de-DE" altLang="en-US">
              <a:latin typeface="Calibri" charset="0"/>
            </a:endParaRPr>
          </a:p>
        </p:txBody>
      </p:sp>
      <p:pic>
        <p:nvPicPr>
          <p:cNvPr id="4" name="Content Placeholder 3" descr="Screenshot from 2023-09-29 06-54-49"/>
          <p:cNvPicPr>
            <a:picLocks noChangeAspect="1"/>
          </p:cNvPicPr>
          <p:nvPr/>
        </p:nvPicPr>
        <p:blipFill>
          <a:blip r:embed="rId1"/>
          <a:stretch>
            <a:fillRect/>
          </a:stretch>
        </p:blipFill>
        <p:spPr>
          <a:xfrm>
            <a:off x="6673215" y="682625"/>
            <a:ext cx="3949700" cy="2726055"/>
          </a:xfrm>
          <a:prstGeom prst="rect">
            <a:avLst/>
          </a:prstGeom>
        </p:spPr>
      </p:pic>
      <p:sp>
        <p:nvSpPr>
          <p:cNvPr id="5" name="Text Box 4"/>
          <p:cNvSpPr txBox="1"/>
          <p:nvPr/>
        </p:nvSpPr>
        <p:spPr>
          <a:xfrm>
            <a:off x="6336665" y="3408680"/>
            <a:ext cx="4286250" cy="213995"/>
          </a:xfrm>
          <a:prstGeom prst="rect">
            <a:avLst/>
          </a:prstGeom>
          <a:noFill/>
        </p:spPr>
        <p:txBody>
          <a:bodyPr wrap="none" rtlCol="0">
            <a:spAutoFit/>
          </a:bodyPr>
          <a:p>
            <a:pPr algn="l"/>
            <a:r>
              <a:rPr lang="en-US" sz="800"/>
              <a:t>https://academic.oup.com/bioinformaticsadvances/pages/instructions-to-authors</a:t>
            </a:r>
            <a:endParaRPr lang="en-US" sz="800"/>
          </a:p>
        </p:txBody>
      </p:sp>
      <p:pic>
        <p:nvPicPr>
          <p:cNvPr id="7" name="Picture 6"/>
          <p:cNvPicPr>
            <a:picLocks noChangeAspect="1"/>
          </p:cNvPicPr>
          <p:nvPr/>
        </p:nvPicPr>
        <p:blipFill>
          <a:blip r:embed="rId2"/>
          <a:stretch>
            <a:fillRect/>
          </a:stretch>
        </p:blipFill>
        <p:spPr>
          <a:xfrm>
            <a:off x="454660" y="4244340"/>
            <a:ext cx="6042025" cy="2162175"/>
          </a:xfrm>
          <a:prstGeom prst="rect">
            <a:avLst/>
          </a:prstGeom>
        </p:spPr>
      </p:pic>
      <p:sp>
        <p:nvSpPr>
          <p:cNvPr id="8" name="Text Box 7"/>
          <p:cNvSpPr txBox="1"/>
          <p:nvPr/>
        </p:nvSpPr>
        <p:spPr>
          <a:xfrm>
            <a:off x="5157470" y="6457315"/>
            <a:ext cx="1179195" cy="275590"/>
          </a:xfrm>
          <a:prstGeom prst="rect">
            <a:avLst/>
          </a:prstGeom>
          <a:noFill/>
        </p:spPr>
        <p:txBody>
          <a:bodyPr wrap="none" rtlCol="0">
            <a:spAutoFit/>
          </a:bodyPr>
          <a:p>
            <a:r>
              <a:rPr lang="de-DE" altLang="en-US" sz="1200">
                <a:latin typeface="Calibri" charset="0"/>
              </a:rPr>
              <a:t>(Amid, 2020)</a:t>
            </a:r>
            <a:endParaRPr lang="de-DE" altLang="en-US" sz="1200">
              <a:latin typeface="Calibri" charset="0"/>
            </a:endParaRPr>
          </a:p>
        </p:txBody>
      </p:sp>
      <p:pic>
        <p:nvPicPr>
          <p:cNvPr id="9" name="Picture 8" descr="Screenshot from 2023-09-29 23-54-11"/>
          <p:cNvPicPr>
            <a:picLocks noChangeAspect="1"/>
          </p:cNvPicPr>
          <p:nvPr/>
        </p:nvPicPr>
        <p:blipFill>
          <a:blip r:embed="rId3"/>
          <a:stretch>
            <a:fillRect/>
          </a:stretch>
        </p:blipFill>
        <p:spPr>
          <a:xfrm>
            <a:off x="835025" y="1359535"/>
            <a:ext cx="2813685" cy="24390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More biological databases</a:t>
            </a:r>
            <a:endParaRPr lang="de-DE" altLang="en-US">
              <a:latin typeface="Calibri" charset="0"/>
            </a:endParaRPr>
          </a:p>
        </p:txBody>
      </p:sp>
      <p:pic>
        <p:nvPicPr>
          <p:cNvPr id="6" name="Content Placeholder 5" descr="Screenshot from 2023-09-29 07-04-35"/>
          <p:cNvPicPr>
            <a:picLocks noChangeAspect="1"/>
          </p:cNvPicPr>
          <p:nvPr>
            <p:ph idx="1"/>
          </p:nvPr>
        </p:nvPicPr>
        <p:blipFill>
          <a:blip r:embed="rId1"/>
          <a:stretch>
            <a:fillRect/>
          </a:stretch>
        </p:blipFill>
        <p:spPr>
          <a:xfrm>
            <a:off x="647700" y="1440180"/>
            <a:ext cx="3921125" cy="2634615"/>
          </a:xfrm>
          <a:prstGeom prst="rect">
            <a:avLst/>
          </a:prstGeom>
        </p:spPr>
      </p:pic>
      <p:sp>
        <p:nvSpPr>
          <p:cNvPr id="7" name="Text Box 6"/>
          <p:cNvSpPr txBox="1"/>
          <p:nvPr/>
        </p:nvSpPr>
        <p:spPr>
          <a:xfrm>
            <a:off x="711835" y="4074795"/>
            <a:ext cx="5932170" cy="275590"/>
          </a:xfrm>
          <a:prstGeom prst="rect">
            <a:avLst/>
          </a:prstGeom>
          <a:noFill/>
        </p:spPr>
        <p:txBody>
          <a:bodyPr wrap="square" rtlCol="0" anchor="t">
            <a:spAutoFit/>
          </a:bodyPr>
          <a:p>
            <a:r>
              <a:rPr lang="en-US" sz="1200"/>
              <a:t>https://ngdc.cncb.ac.cn/databasecommons/</a:t>
            </a:r>
            <a:endParaRPr lang="en-US" sz="1200"/>
          </a:p>
        </p:txBody>
      </p:sp>
      <p:sp>
        <p:nvSpPr>
          <p:cNvPr id="8" name="Text Box 7"/>
          <p:cNvSpPr txBox="1"/>
          <p:nvPr/>
        </p:nvSpPr>
        <p:spPr>
          <a:xfrm>
            <a:off x="779145" y="4350385"/>
            <a:ext cx="1012190" cy="275590"/>
          </a:xfrm>
          <a:prstGeom prst="rect">
            <a:avLst/>
          </a:prstGeom>
          <a:noFill/>
        </p:spPr>
        <p:txBody>
          <a:bodyPr wrap="none" rtlCol="0">
            <a:spAutoFit/>
          </a:bodyPr>
          <a:p>
            <a:r>
              <a:rPr lang="de-DE" altLang="en-US" sz="1200">
                <a:latin typeface="Calibri" charset="0"/>
              </a:rPr>
              <a:t>(Ma, 2022)</a:t>
            </a:r>
            <a:endParaRPr lang="de-DE" altLang="en-US" sz="1200">
              <a:latin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Computational analysis</a:t>
            </a:r>
            <a:endParaRPr lang="de-DE" altLang="en-US">
              <a:latin typeface="Calibri" charset="0"/>
            </a:endParaRPr>
          </a:p>
        </p:txBody>
      </p:sp>
      <p:sp>
        <p:nvSpPr>
          <p:cNvPr id="3" name="Content Placeholder 2"/>
          <p:cNvSpPr>
            <a:spLocks noGrp="1"/>
          </p:cNvSpPr>
          <p:nvPr>
            <p:ph idx="1"/>
          </p:nvPr>
        </p:nvSpPr>
        <p:spPr/>
        <p:txBody>
          <a:bodyPr/>
          <a:p>
            <a:r>
              <a:rPr lang="de-DE" altLang="en-US">
                <a:latin typeface="Calibri" charset="0"/>
              </a:rPr>
              <a:t>Alignment (also known as mapping)</a:t>
            </a:r>
            <a:endParaRPr lang="de-DE" altLang="en-US">
              <a:latin typeface="Calibri" charset="0"/>
            </a:endParaRPr>
          </a:p>
          <a:p>
            <a:r>
              <a:rPr lang="de-DE" altLang="en-US">
                <a:latin typeface="Calibri" charset="0"/>
              </a:rPr>
              <a:t>Multiple Sequence Alignment (MSA)</a:t>
            </a:r>
            <a:endParaRPr lang="de-DE" altLang="en-US">
              <a:latin typeface="Calibri" charset="0"/>
            </a:endParaRPr>
          </a:p>
          <a:p>
            <a:r>
              <a:rPr lang="de-DE" altLang="en-US">
                <a:latin typeface="Calibri" charset="0"/>
              </a:rPr>
              <a:t>Expression analysis and differential gene expression analysis</a:t>
            </a:r>
            <a:endParaRPr lang="de-DE" altLang="en-US">
              <a:latin typeface="Calibri" charset="0"/>
            </a:endParaRPr>
          </a:p>
          <a:p>
            <a:r>
              <a:rPr lang="de-DE" altLang="en-US">
                <a:latin typeface="Calibri" charset="0"/>
              </a:rPr>
              <a:t>Pathways enrichment</a:t>
            </a:r>
            <a:endParaRPr lang="de-DE" altLang="en-US">
              <a:latin typeface="Calibri" charset="0"/>
            </a:endParaRPr>
          </a:p>
          <a:p>
            <a:r>
              <a:rPr lang="de-DE" altLang="en-US">
                <a:latin typeface="Calibri" charset="0"/>
              </a:rPr>
              <a:t>Variant calling / peak calling</a:t>
            </a:r>
            <a:endParaRPr lang="de-DE" altLang="en-US">
              <a:latin typeface="Calibri" charset="0"/>
            </a:endParaRPr>
          </a:p>
          <a:p>
            <a:r>
              <a:rPr lang="de-DE" altLang="en-US">
                <a:latin typeface="Calibri" charset="0"/>
              </a:rPr>
              <a:t>GWAS</a:t>
            </a:r>
            <a:endParaRPr lang="de-DE" altLang="en-US">
              <a:latin typeface="Calibri" charset="0"/>
            </a:endParaRPr>
          </a:p>
          <a:p>
            <a:r>
              <a:rPr lang="de-DE" altLang="en-US">
                <a:latin typeface="Calibri" charset="0"/>
              </a:rPr>
              <a:t>Annotation of genomic features</a:t>
            </a:r>
            <a:endParaRPr lang="de-DE" altLang="en-US">
              <a:latin typeface="Calibri" charset="0"/>
            </a:endParaRPr>
          </a:p>
          <a:p>
            <a:endParaRPr lang="de-DE" altLang="en-US">
              <a:latin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7672</Words>
  <Application>WPS Presentation</Application>
  <PresentationFormat>宽屏</PresentationFormat>
  <Paragraphs>186</Paragraphs>
  <Slides>21</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21</vt:i4>
      </vt:variant>
    </vt:vector>
  </HeadingPairs>
  <TitlesOfParts>
    <vt:vector size="41" baseType="lpstr">
      <vt:lpstr>Arial</vt:lpstr>
      <vt:lpstr>SimSun</vt:lpstr>
      <vt:lpstr>Wingdings</vt:lpstr>
      <vt:lpstr>DejaVu Sans</vt:lpstr>
      <vt:lpstr>Calibri</vt:lpstr>
      <vt:lpstr>Microsoft YaHei</vt:lpstr>
      <vt:lpstr>Droid Sans Fallback</vt:lpstr>
      <vt:lpstr>Arial Unicode MS</vt:lpstr>
      <vt:lpstr>Arial Black</vt:lpstr>
      <vt:lpstr>SimSun</vt:lpstr>
      <vt:lpstr>Phetsarath OT</vt:lpstr>
      <vt:lpstr>OpenSymbol</vt:lpstr>
      <vt:lpstr>AnjaliOldLipi</vt:lpstr>
      <vt:lpstr>Dyuthi</vt:lpstr>
      <vt:lpstr>FreeMono</vt:lpstr>
      <vt:lpstr>C059</vt:lpstr>
      <vt:lpstr>Chandas</vt:lpstr>
      <vt:lpstr>Chilanka</vt:lpstr>
      <vt:lpstr>FreeSans</vt:lpstr>
      <vt:lpstr>Office Theme</vt:lpstr>
      <vt:lpstr>Introduction to Bioinformatics</vt:lpstr>
      <vt:lpstr>Organization of the course</vt:lpstr>
      <vt:lpstr>Outline of session</vt:lpstr>
      <vt:lpstr>Main players in bioinformatics</vt:lpstr>
      <vt:lpstr>Scripting versus software</vt:lpstr>
      <vt:lpstr>PowerPoint 演示文稿</vt:lpstr>
      <vt:lpstr>Biological databases</vt:lpstr>
      <vt:lpstr>PowerPoint 演示文稿</vt:lpstr>
      <vt:lpstr>PowerPoint 演示文稿</vt:lpstr>
      <vt:lpstr>Data analysis and visualization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Bibliography and further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priesgo</cp:lastModifiedBy>
  <cp:revision>33</cp:revision>
  <dcterms:created xsi:type="dcterms:W3CDTF">2023-09-29T22:32:25Z</dcterms:created>
  <dcterms:modified xsi:type="dcterms:W3CDTF">2023-09-29T22:32:25Z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1033-11.1.0.11704</vt:lpwstr>
  </property>
  <property fmtid="{D5CDD505-2E9C-101B-9397-08002B2CF9AE}" pid="3" name="ICV">
    <vt:lpwstr/>
  </property>
</Properties>
</file>